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handoutMasterIdLst>
    <p:handoutMasterId r:id="rId15"/>
  </p:handoutMasterIdLst>
  <p:sldIdLst>
    <p:sldId id="259" r:id="rId2"/>
    <p:sldId id="287" r:id="rId3"/>
    <p:sldId id="288" r:id="rId4"/>
    <p:sldId id="289" r:id="rId5"/>
    <p:sldId id="290" r:id="rId6"/>
    <p:sldId id="291" r:id="rId7"/>
    <p:sldId id="292" r:id="rId8"/>
    <p:sldId id="293" r:id="rId9"/>
    <p:sldId id="294" r:id="rId10"/>
    <p:sldId id="296" r:id="rId11"/>
    <p:sldId id="297" r:id="rId12"/>
    <p:sldId id="298"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m.seok.46a@st.kyoto-u.ac.jp" initials="" lastIdx="4" clrIdx="0">
    <p:extLst>
      <p:ext uri="{19B8F6BF-5375-455C-9EA6-DF929625EA0E}">
        <p15:presenceInfo xmlns:p15="http://schemas.microsoft.com/office/powerpoint/2012/main" userId="S::lim.seok.46a@st.kyoto-u.ac.jp::84c93eb0-389d-4c21-b7b9-bc3e79f2610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D579"/>
    <a:srgbClr val="D9D9D9"/>
    <a:srgbClr val="FFFD7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255"/>
    <p:restoredTop sz="96405"/>
  </p:normalViewPr>
  <p:slideViewPr>
    <p:cSldViewPr>
      <p:cViewPr varScale="1">
        <p:scale>
          <a:sx n="120" d="100"/>
          <a:sy n="120" d="100"/>
        </p:scale>
        <p:origin x="1216" y="192"/>
      </p:cViewPr>
      <p:guideLst>
        <p:guide orient="horz" pos="2160"/>
        <p:guide pos="2880"/>
      </p:guideLst>
    </p:cSldViewPr>
  </p:slideViewPr>
  <p:notesTextViewPr>
    <p:cViewPr>
      <p:scale>
        <a:sx n="1" d="1"/>
        <a:sy n="1" d="1"/>
      </p:scale>
      <p:origin x="0" y="0"/>
    </p:cViewPr>
  </p:notesTextViewPr>
  <p:sorterViewPr>
    <p:cViewPr>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14E84E41-45BE-77F7-5A1A-B1475C8F0828}"/>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ＭＳ Ｐゴシック" panose="020B0600070205080204" pitchFamily="34" charset="-128"/>
              </a:defRPr>
            </a:lvl1pPr>
          </a:lstStyle>
          <a:p>
            <a:r>
              <a:rPr lang="en-US" altLang="ja-JP"/>
              <a:t>doc.: IEEE 802.15-&lt;doc#&gt;</a:t>
            </a:r>
          </a:p>
        </p:txBody>
      </p:sp>
      <p:sp>
        <p:nvSpPr>
          <p:cNvPr id="3075" name="Rectangle 3">
            <a:extLst>
              <a:ext uri="{FF2B5EF4-FFF2-40B4-BE49-F238E27FC236}">
                <a16:creationId xmlns:a16="http://schemas.microsoft.com/office/drawing/2014/main" id="{DE64FB6A-A308-65E6-507F-D8C62B6D8FF5}"/>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ＭＳ Ｐゴシック" panose="020B0600070205080204" pitchFamily="34" charset="-128"/>
              </a:defRPr>
            </a:lvl1pPr>
          </a:lstStyle>
          <a:p>
            <a:r>
              <a:rPr lang="en-US" altLang="ja-JP"/>
              <a:t>&lt;month year&gt;</a:t>
            </a:r>
          </a:p>
        </p:txBody>
      </p:sp>
      <p:sp>
        <p:nvSpPr>
          <p:cNvPr id="3076" name="Rectangle 4">
            <a:extLst>
              <a:ext uri="{FF2B5EF4-FFF2-40B4-BE49-F238E27FC236}">
                <a16:creationId xmlns:a16="http://schemas.microsoft.com/office/drawing/2014/main" id="{A7592BB8-DAB0-2809-0686-4F78A00F20CC}"/>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ＭＳ Ｐゴシック" panose="020B0600070205080204" pitchFamily="34" charset="-128"/>
              </a:defRPr>
            </a:lvl1pPr>
          </a:lstStyle>
          <a:p>
            <a:r>
              <a:rPr lang="en-US" altLang="ja-JP"/>
              <a:t>&lt;author&gt;, &lt;company&gt;</a:t>
            </a:r>
          </a:p>
        </p:txBody>
      </p:sp>
      <p:sp>
        <p:nvSpPr>
          <p:cNvPr id="3077" name="Rectangle 5">
            <a:extLst>
              <a:ext uri="{FF2B5EF4-FFF2-40B4-BE49-F238E27FC236}">
                <a16:creationId xmlns:a16="http://schemas.microsoft.com/office/drawing/2014/main" id="{28397ECE-FF10-CD06-ED2B-DC57449A3C28}"/>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ＭＳ Ｐゴシック" panose="020B0600070205080204" pitchFamily="34" charset="-128"/>
              </a:defRPr>
            </a:lvl1pPr>
          </a:lstStyle>
          <a:p>
            <a:r>
              <a:rPr lang="en-US" altLang="ja-JP"/>
              <a:t>Page </a:t>
            </a:r>
            <a:fld id="{170CD7B6-1B52-2043-8CF5-5F9390DE5BCB}" type="slidenum">
              <a:rPr lang="en-US" altLang="ja-JP"/>
              <a:pPr/>
              <a:t>‹#›</a:t>
            </a:fld>
            <a:endParaRPr lang="en-US" altLang="ja-JP"/>
          </a:p>
        </p:txBody>
      </p:sp>
      <p:sp>
        <p:nvSpPr>
          <p:cNvPr id="3078" name="Line 6">
            <a:extLst>
              <a:ext uri="{FF2B5EF4-FFF2-40B4-BE49-F238E27FC236}">
                <a16:creationId xmlns:a16="http://schemas.microsoft.com/office/drawing/2014/main" id="{906EB49A-EC76-8783-4E28-8C7C7F866FEF}"/>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a:extLst>
              <a:ext uri="{FF2B5EF4-FFF2-40B4-BE49-F238E27FC236}">
                <a16:creationId xmlns:a16="http://schemas.microsoft.com/office/drawing/2014/main" id="{6E1D9957-0430-EE93-0195-08DECBF1EAF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ja-JP" sz="1200">
                <a:ea typeface="ＭＳ Ｐゴシック" panose="020B0600070205080204" pitchFamily="34" charset="-128"/>
              </a:rPr>
              <a:t>Submission</a:t>
            </a:r>
          </a:p>
        </p:txBody>
      </p:sp>
      <p:sp>
        <p:nvSpPr>
          <p:cNvPr id="3080" name="Line 8">
            <a:extLst>
              <a:ext uri="{FF2B5EF4-FFF2-40B4-BE49-F238E27FC236}">
                <a16:creationId xmlns:a16="http://schemas.microsoft.com/office/drawing/2014/main" id="{B73B6B7B-A84B-B91B-9914-E101E19CD0DD}"/>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46A5CB00-3F3B-7CCF-DD90-E536D3902C11}"/>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ＭＳ Ｐゴシック" panose="020B0600070205080204" pitchFamily="34" charset="-128"/>
              </a:defRPr>
            </a:lvl1pPr>
          </a:lstStyle>
          <a:p>
            <a:r>
              <a:rPr lang="en-US" altLang="ja-JP"/>
              <a:t>doc.: IEEE 802.15-&lt;doc#&gt;</a:t>
            </a:r>
          </a:p>
        </p:txBody>
      </p:sp>
      <p:sp>
        <p:nvSpPr>
          <p:cNvPr id="2051" name="Rectangle 3">
            <a:extLst>
              <a:ext uri="{FF2B5EF4-FFF2-40B4-BE49-F238E27FC236}">
                <a16:creationId xmlns:a16="http://schemas.microsoft.com/office/drawing/2014/main" id="{7F40C394-458C-63AE-DECB-8B902BBFD80A}"/>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ＭＳ Ｐゴシック" panose="020B0600070205080204" pitchFamily="34" charset="-128"/>
              </a:defRPr>
            </a:lvl1pPr>
          </a:lstStyle>
          <a:p>
            <a:r>
              <a:rPr lang="en-US" altLang="ja-JP"/>
              <a:t>&lt;month year&gt;</a:t>
            </a:r>
          </a:p>
        </p:txBody>
      </p:sp>
      <p:sp>
        <p:nvSpPr>
          <p:cNvPr id="2052" name="Rectangle 4">
            <a:extLst>
              <a:ext uri="{FF2B5EF4-FFF2-40B4-BE49-F238E27FC236}">
                <a16:creationId xmlns:a16="http://schemas.microsoft.com/office/drawing/2014/main" id="{DDEE2699-05AB-B39E-7F93-02E797F8279C}"/>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20980659-98D1-0793-4012-50CA461AAF1B}"/>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a:extLst>
              <a:ext uri="{FF2B5EF4-FFF2-40B4-BE49-F238E27FC236}">
                <a16:creationId xmlns:a16="http://schemas.microsoft.com/office/drawing/2014/main" id="{F136039C-4ADB-49A9-F24A-E2E061820D9D}"/>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ＭＳ Ｐゴシック" panose="020B0600070205080204" pitchFamily="34" charset="-128"/>
              </a:defRPr>
            </a:lvl5pPr>
          </a:lstStyle>
          <a:p>
            <a:pPr lvl="4"/>
            <a:r>
              <a:rPr lang="en-US" altLang="ja-JP"/>
              <a:t>&lt;author&gt;, &lt;company&gt;</a:t>
            </a:r>
          </a:p>
        </p:txBody>
      </p:sp>
      <p:sp>
        <p:nvSpPr>
          <p:cNvPr id="2055" name="Rectangle 7">
            <a:extLst>
              <a:ext uri="{FF2B5EF4-FFF2-40B4-BE49-F238E27FC236}">
                <a16:creationId xmlns:a16="http://schemas.microsoft.com/office/drawing/2014/main" id="{1D51E58C-1AD7-D4B0-0C89-BF28C762F3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ＭＳ Ｐゴシック" panose="020B0600070205080204" pitchFamily="34" charset="-128"/>
              </a:defRPr>
            </a:lvl1pPr>
          </a:lstStyle>
          <a:p>
            <a:r>
              <a:rPr lang="en-US" altLang="ja-JP"/>
              <a:t>Page </a:t>
            </a:r>
            <a:fld id="{FB6476E2-48F4-6D4A-8617-DBF48E521CCA}" type="slidenum">
              <a:rPr lang="en-US" altLang="ja-JP"/>
              <a:pPr/>
              <a:t>‹#›</a:t>
            </a:fld>
            <a:endParaRPr lang="en-US" altLang="ja-JP"/>
          </a:p>
        </p:txBody>
      </p:sp>
      <p:sp>
        <p:nvSpPr>
          <p:cNvPr id="2056" name="Rectangle 8">
            <a:extLst>
              <a:ext uri="{FF2B5EF4-FFF2-40B4-BE49-F238E27FC236}">
                <a16:creationId xmlns:a16="http://schemas.microsoft.com/office/drawing/2014/main" id="{C11C44D1-9E1C-B888-CA63-87E3C1A179E1}"/>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anose="020B0600070205080204" pitchFamily="34" charset="-128"/>
              </a:rPr>
              <a:t>Submission</a:t>
            </a:r>
          </a:p>
        </p:txBody>
      </p:sp>
      <p:sp>
        <p:nvSpPr>
          <p:cNvPr id="2057" name="Line 9">
            <a:extLst>
              <a:ext uri="{FF2B5EF4-FFF2-40B4-BE49-F238E27FC236}">
                <a16:creationId xmlns:a16="http://schemas.microsoft.com/office/drawing/2014/main" id="{8C14CB95-773B-9E48-8361-0F63DE44FBF5}"/>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a:extLst>
              <a:ext uri="{FF2B5EF4-FFF2-40B4-BE49-F238E27FC236}">
                <a16:creationId xmlns:a16="http://schemas.microsoft.com/office/drawing/2014/main" id="{9C39BFDA-48EC-B60F-29F2-9C7BB99FEEC3}"/>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A0FD0D5-1CC5-948F-D361-E7BF4562FC95}"/>
              </a:ext>
            </a:extLst>
          </p:cNvPr>
          <p:cNvSpPr>
            <a:spLocks noGrp="1"/>
          </p:cNvSpPr>
          <p:nvPr>
            <p:ph type="ctrTitle"/>
          </p:nvPr>
        </p:nvSpPr>
        <p:spPr>
          <a:xfrm>
            <a:off x="1143000" y="1122363"/>
            <a:ext cx="6858000" cy="2387600"/>
          </a:xfrm>
        </p:spPr>
        <p:txBody>
          <a:bodyPr anchor="b"/>
          <a:lstStyle>
            <a:lvl1pPr algn="ctr">
              <a:defRPr sz="6000"/>
            </a:lvl1pPr>
          </a:lstStyle>
          <a:p>
            <a:r>
              <a:rPr lang="ja-JP" altLang="en-US"/>
              <a:t>マスター タイトルの書式設定</a:t>
            </a:r>
          </a:p>
        </p:txBody>
      </p:sp>
      <p:sp>
        <p:nvSpPr>
          <p:cNvPr id="3" name="字幕 2">
            <a:extLst>
              <a:ext uri="{FF2B5EF4-FFF2-40B4-BE49-F238E27FC236}">
                <a16:creationId xmlns:a16="http://schemas.microsoft.com/office/drawing/2014/main" id="{6608509F-BEAD-19D3-1B35-06037293E000}"/>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日付プレースホルダー 3">
            <a:extLst>
              <a:ext uri="{FF2B5EF4-FFF2-40B4-BE49-F238E27FC236}">
                <a16:creationId xmlns:a16="http://schemas.microsoft.com/office/drawing/2014/main" id="{75DAA974-D59A-9B50-FFA6-57084853B4B5}"/>
              </a:ext>
            </a:extLst>
          </p:cNvPr>
          <p:cNvSpPr>
            <a:spLocks noGrp="1"/>
          </p:cNvSpPr>
          <p:nvPr>
            <p:ph type="dt" sz="half" idx="10"/>
          </p:nvPr>
        </p:nvSpPr>
        <p:spPr/>
        <p:txBody>
          <a:bodyPr/>
          <a:lstStyle>
            <a:lvl1pPr>
              <a:defRPr/>
            </a:lvl1pPr>
          </a:lstStyle>
          <a:p>
            <a:r>
              <a:rPr lang="en-US" altLang="ja-JP" dirty="0"/>
              <a:t>Nov. 2024</a:t>
            </a:r>
          </a:p>
        </p:txBody>
      </p:sp>
      <p:sp>
        <p:nvSpPr>
          <p:cNvPr id="5" name="フッター プレースホルダー 4">
            <a:extLst>
              <a:ext uri="{FF2B5EF4-FFF2-40B4-BE49-F238E27FC236}">
                <a16:creationId xmlns:a16="http://schemas.microsoft.com/office/drawing/2014/main" id="{178D3BBE-AFA0-8795-EBF7-DCE9600EB30E}"/>
              </a:ext>
            </a:extLst>
          </p:cNvPr>
          <p:cNvSpPr>
            <a:spLocks noGrp="1"/>
          </p:cNvSpPr>
          <p:nvPr>
            <p:ph type="ftr" sz="quarter" idx="11"/>
          </p:nvPr>
        </p:nvSpPr>
        <p:spPr/>
        <p:txBody>
          <a:bodyPr/>
          <a:lstStyle>
            <a:lvl1pPr>
              <a:defRPr/>
            </a:lvl1pPr>
          </a:lstStyle>
          <a:p>
            <a:r>
              <a:rPr lang="en-US" altLang="ja-JP" dirty="0"/>
              <a:t>H. Harada (Kyoto University)</a:t>
            </a:r>
          </a:p>
        </p:txBody>
      </p:sp>
      <p:sp>
        <p:nvSpPr>
          <p:cNvPr id="6" name="スライド番号プレースホルダー 5">
            <a:extLst>
              <a:ext uri="{FF2B5EF4-FFF2-40B4-BE49-F238E27FC236}">
                <a16:creationId xmlns:a16="http://schemas.microsoft.com/office/drawing/2014/main" id="{29E2390B-B8EF-BE6F-E05F-AC4FF25AF278}"/>
              </a:ext>
            </a:extLst>
          </p:cNvPr>
          <p:cNvSpPr>
            <a:spLocks noGrp="1"/>
          </p:cNvSpPr>
          <p:nvPr>
            <p:ph type="sldNum" sz="quarter" idx="12"/>
          </p:nvPr>
        </p:nvSpPr>
        <p:spPr/>
        <p:txBody>
          <a:bodyPr/>
          <a:lstStyle>
            <a:lvl1pPr>
              <a:defRPr/>
            </a:lvl1pPr>
          </a:lstStyle>
          <a:p>
            <a:r>
              <a:rPr lang="en-US" altLang="ja-JP"/>
              <a:t>Slide </a:t>
            </a:r>
            <a:fld id="{4DCCDCFB-B5C7-5D48-9D1A-3B7C5A935EFC}" type="slidenum">
              <a:rPr lang="en-US" altLang="ja-JP"/>
              <a:pPr/>
              <a:t>‹#›</a:t>
            </a:fld>
            <a:endParaRPr lang="en-US" altLang="ja-JP"/>
          </a:p>
        </p:txBody>
      </p:sp>
    </p:spTree>
    <p:extLst>
      <p:ext uri="{BB962C8B-B14F-4D97-AF65-F5344CB8AC3E}">
        <p14:creationId xmlns:p14="http://schemas.microsoft.com/office/powerpoint/2010/main" val="3657326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663E193-9403-113F-7989-A51A173D0D38}"/>
              </a:ext>
            </a:extLst>
          </p:cNvPr>
          <p:cNvSpPr>
            <a:spLocks noGrp="1"/>
          </p:cNvSpPr>
          <p:nvPr>
            <p:ph type="title"/>
          </p:nvPr>
        </p:nvSpPr>
        <p:spPr/>
        <p:txBody>
          <a:bodyPr/>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C805C95-36CB-97FB-4B6F-60AA9BF02C77}"/>
              </a:ext>
            </a:extLst>
          </p:cNvPr>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E3CA86E0-5993-BF9C-0A3F-4419E9DADCA2}"/>
              </a:ext>
            </a:extLst>
          </p:cNvPr>
          <p:cNvSpPr>
            <a:spLocks noGrp="1"/>
          </p:cNvSpPr>
          <p:nvPr>
            <p:ph type="dt" sz="half" idx="10"/>
          </p:nvPr>
        </p:nvSpPr>
        <p:spPr/>
        <p:txBody>
          <a:bodyPr/>
          <a:lstStyle>
            <a:lvl1pPr>
              <a:defRPr/>
            </a:lvl1pPr>
          </a:lstStyle>
          <a:p>
            <a:r>
              <a:rPr lang="en-US" altLang="ja-JP"/>
              <a:t>&lt;month year&gt;</a:t>
            </a:r>
          </a:p>
        </p:txBody>
      </p:sp>
      <p:sp>
        <p:nvSpPr>
          <p:cNvPr id="5" name="フッター プレースホルダー 4">
            <a:extLst>
              <a:ext uri="{FF2B5EF4-FFF2-40B4-BE49-F238E27FC236}">
                <a16:creationId xmlns:a16="http://schemas.microsoft.com/office/drawing/2014/main" id="{B289A520-59AA-6E86-F92F-6F857175A866}"/>
              </a:ext>
            </a:extLst>
          </p:cNvPr>
          <p:cNvSpPr>
            <a:spLocks noGrp="1"/>
          </p:cNvSpPr>
          <p:nvPr>
            <p:ph type="ftr" sz="quarter" idx="11"/>
          </p:nvPr>
        </p:nvSpPr>
        <p:spPr/>
        <p:txBody>
          <a:bodyPr/>
          <a:lstStyle>
            <a:lvl1pPr>
              <a:defRPr/>
            </a:lvl1pPr>
          </a:lstStyle>
          <a:p>
            <a:r>
              <a:rPr lang="en-US" altLang="ja-JP"/>
              <a:t>&lt;author&gt;, &lt;company&gt;</a:t>
            </a:r>
          </a:p>
        </p:txBody>
      </p:sp>
      <p:sp>
        <p:nvSpPr>
          <p:cNvPr id="6" name="スライド番号プレースホルダー 5">
            <a:extLst>
              <a:ext uri="{FF2B5EF4-FFF2-40B4-BE49-F238E27FC236}">
                <a16:creationId xmlns:a16="http://schemas.microsoft.com/office/drawing/2014/main" id="{A7B81594-AEB2-8D7F-2832-868A02D953DF}"/>
              </a:ext>
            </a:extLst>
          </p:cNvPr>
          <p:cNvSpPr>
            <a:spLocks noGrp="1"/>
          </p:cNvSpPr>
          <p:nvPr>
            <p:ph type="sldNum" sz="quarter" idx="12"/>
          </p:nvPr>
        </p:nvSpPr>
        <p:spPr/>
        <p:txBody>
          <a:bodyPr/>
          <a:lstStyle>
            <a:lvl1pPr>
              <a:defRPr/>
            </a:lvl1pPr>
          </a:lstStyle>
          <a:p>
            <a:r>
              <a:rPr lang="en-US" altLang="ja-JP"/>
              <a:t>Slide </a:t>
            </a:r>
            <a:fld id="{053E574A-1585-EE43-9AC4-44E25284113F}" type="slidenum">
              <a:rPr lang="en-US" altLang="ja-JP"/>
              <a:pPr/>
              <a:t>‹#›</a:t>
            </a:fld>
            <a:endParaRPr lang="en-US" altLang="ja-JP"/>
          </a:p>
        </p:txBody>
      </p:sp>
    </p:spTree>
    <p:extLst>
      <p:ext uri="{BB962C8B-B14F-4D97-AF65-F5344CB8AC3E}">
        <p14:creationId xmlns:p14="http://schemas.microsoft.com/office/powerpoint/2010/main" val="1675259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BEB1B045-2709-8532-6313-73A5B26AA0F0}"/>
              </a:ext>
            </a:extLst>
          </p:cNvPr>
          <p:cNvSpPr>
            <a:spLocks noGrp="1"/>
          </p:cNvSpPr>
          <p:nvPr>
            <p:ph type="title" orient="vert"/>
          </p:nvPr>
        </p:nvSpPr>
        <p:spPr>
          <a:xfrm>
            <a:off x="6515100" y="685800"/>
            <a:ext cx="1943100" cy="5410200"/>
          </a:xfrm>
        </p:spPr>
        <p:txBody>
          <a:bodyPr vert="eaVert"/>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D8898DDB-2363-6D76-F118-48FD507335D9}"/>
              </a:ext>
            </a:extLst>
          </p:cNvPr>
          <p:cNvSpPr>
            <a:spLocks noGrp="1"/>
          </p:cNvSpPr>
          <p:nvPr>
            <p:ph type="body" orient="vert" idx="1"/>
          </p:nvPr>
        </p:nvSpPr>
        <p:spPr>
          <a:xfrm>
            <a:off x="685800" y="685800"/>
            <a:ext cx="5676900" cy="54102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F32A5821-660B-2DCB-9936-EC2A9FBA3769}"/>
              </a:ext>
            </a:extLst>
          </p:cNvPr>
          <p:cNvSpPr>
            <a:spLocks noGrp="1"/>
          </p:cNvSpPr>
          <p:nvPr>
            <p:ph type="dt" sz="half" idx="10"/>
          </p:nvPr>
        </p:nvSpPr>
        <p:spPr/>
        <p:txBody>
          <a:bodyPr/>
          <a:lstStyle>
            <a:lvl1pPr>
              <a:defRPr/>
            </a:lvl1pPr>
          </a:lstStyle>
          <a:p>
            <a:r>
              <a:rPr lang="en-US" altLang="ja-JP"/>
              <a:t>&lt;month year&gt;</a:t>
            </a:r>
          </a:p>
        </p:txBody>
      </p:sp>
      <p:sp>
        <p:nvSpPr>
          <p:cNvPr id="5" name="フッター プレースホルダー 4">
            <a:extLst>
              <a:ext uri="{FF2B5EF4-FFF2-40B4-BE49-F238E27FC236}">
                <a16:creationId xmlns:a16="http://schemas.microsoft.com/office/drawing/2014/main" id="{BF133DE5-8025-5CC8-42F0-DB4D4E4DD40C}"/>
              </a:ext>
            </a:extLst>
          </p:cNvPr>
          <p:cNvSpPr>
            <a:spLocks noGrp="1"/>
          </p:cNvSpPr>
          <p:nvPr>
            <p:ph type="ftr" sz="quarter" idx="11"/>
          </p:nvPr>
        </p:nvSpPr>
        <p:spPr/>
        <p:txBody>
          <a:bodyPr/>
          <a:lstStyle>
            <a:lvl1pPr>
              <a:defRPr/>
            </a:lvl1pPr>
          </a:lstStyle>
          <a:p>
            <a:r>
              <a:rPr lang="en-US" altLang="ja-JP"/>
              <a:t>&lt;author&gt;, &lt;company&gt;</a:t>
            </a:r>
          </a:p>
        </p:txBody>
      </p:sp>
      <p:sp>
        <p:nvSpPr>
          <p:cNvPr id="6" name="スライド番号プレースホルダー 5">
            <a:extLst>
              <a:ext uri="{FF2B5EF4-FFF2-40B4-BE49-F238E27FC236}">
                <a16:creationId xmlns:a16="http://schemas.microsoft.com/office/drawing/2014/main" id="{148D1A19-88DF-6CAC-9F7E-6AD4F81CDA27}"/>
              </a:ext>
            </a:extLst>
          </p:cNvPr>
          <p:cNvSpPr>
            <a:spLocks noGrp="1"/>
          </p:cNvSpPr>
          <p:nvPr>
            <p:ph type="sldNum" sz="quarter" idx="12"/>
          </p:nvPr>
        </p:nvSpPr>
        <p:spPr/>
        <p:txBody>
          <a:bodyPr/>
          <a:lstStyle>
            <a:lvl1pPr>
              <a:defRPr/>
            </a:lvl1pPr>
          </a:lstStyle>
          <a:p>
            <a:r>
              <a:rPr lang="en-US" altLang="ja-JP"/>
              <a:t>Slide </a:t>
            </a:r>
            <a:fld id="{C7609CC8-9621-C940-9ADD-555DE0F446B4}" type="slidenum">
              <a:rPr lang="en-US" altLang="ja-JP"/>
              <a:pPr/>
              <a:t>‹#›</a:t>
            </a:fld>
            <a:endParaRPr lang="en-US" altLang="ja-JP"/>
          </a:p>
        </p:txBody>
      </p:sp>
    </p:spTree>
    <p:extLst>
      <p:ext uri="{BB962C8B-B14F-4D97-AF65-F5344CB8AC3E}">
        <p14:creationId xmlns:p14="http://schemas.microsoft.com/office/powerpoint/2010/main" val="1637547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4F95026-7D72-89CE-9BA3-BA651513885A}"/>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D2A85124-BE3C-A9B4-DEC7-BC72386878A9}"/>
              </a:ext>
            </a:extLst>
          </p:cNvPr>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B00089EB-8BB3-2D4D-5FB8-4CFF84258FB6}"/>
              </a:ext>
            </a:extLst>
          </p:cNvPr>
          <p:cNvSpPr>
            <a:spLocks noGrp="1"/>
          </p:cNvSpPr>
          <p:nvPr>
            <p:ph type="dt" sz="half" idx="10"/>
          </p:nvPr>
        </p:nvSpPr>
        <p:spPr/>
        <p:txBody>
          <a:bodyPr/>
          <a:lstStyle>
            <a:lvl1pPr>
              <a:defRPr/>
            </a:lvl1pPr>
          </a:lstStyle>
          <a:p>
            <a:r>
              <a:rPr lang="en-US" altLang="ja-JP" dirty="0"/>
              <a:t>Nov. 2024</a:t>
            </a:r>
          </a:p>
        </p:txBody>
      </p:sp>
      <p:sp>
        <p:nvSpPr>
          <p:cNvPr id="6" name="スライド番号プレースホルダー 5">
            <a:extLst>
              <a:ext uri="{FF2B5EF4-FFF2-40B4-BE49-F238E27FC236}">
                <a16:creationId xmlns:a16="http://schemas.microsoft.com/office/drawing/2014/main" id="{0643F78D-6A3E-1295-3FE6-58CDF5B6DC1F}"/>
              </a:ext>
            </a:extLst>
          </p:cNvPr>
          <p:cNvSpPr>
            <a:spLocks noGrp="1"/>
          </p:cNvSpPr>
          <p:nvPr>
            <p:ph type="sldNum" sz="quarter" idx="12"/>
          </p:nvPr>
        </p:nvSpPr>
        <p:spPr/>
        <p:txBody>
          <a:bodyPr/>
          <a:lstStyle>
            <a:lvl1pPr>
              <a:defRPr/>
            </a:lvl1pPr>
          </a:lstStyle>
          <a:p>
            <a:r>
              <a:rPr lang="en-US" altLang="ja-JP"/>
              <a:t>Slide </a:t>
            </a:r>
            <a:fld id="{A7BB8295-9E98-6C46-8924-A289573E0324}" type="slidenum">
              <a:rPr lang="en-US" altLang="ja-JP"/>
              <a:pPr/>
              <a:t>‹#›</a:t>
            </a:fld>
            <a:endParaRPr lang="en-US" altLang="ja-JP"/>
          </a:p>
        </p:txBody>
      </p:sp>
      <p:sp>
        <p:nvSpPr>
          <p:cNvPr id="8" name="フッター プレースホルダー 4">
            <a:extLst>
              <a:ext uri="{FF2B5EF4-FFF2-40B4-BE49-F238E27FC236}">
                <a16:creationId xmlns:a16="http://schemas.microsoft.com/office/drawing/2014/main" id="{C7CBB0CE-C624-71B7-C3DC-9A85D6045CCF}"/>
              </a:ext>
            </a:extLst>
          </p:cNvPr>
          <p:cNvSpPr>
            <a:spLocks noGrp="1"/>
          </p:cNvSpPr>
          <p:nvPr>
            <p:ph type="ftr" sz="quarter" idx="11"/>
          </p:nvPr>
        </p:nvSpPr>
        <p:spPr>
          <a:xfrm>
            <a:off x="5486400" y="6475413"/>
            <a:ext cx="3124200" cy="184666"/>
          </a:xfrm>
        </p:spPr>
        <p:txBody>
          <a:bodyPr/>
          <a:lstStyle>
            <a:lvl1pPr>
              <a:defRPr/>
            </a:lvl1pPr>
          </a:lstStyle>
          <a:p>
            <a:r>
              <a:rPr lang="en-US" altLang="ja-JP" dirty="0"/>
              <a:t>H. Harada (Kyoto University)</a:t>
            </a:r>
          </a:p>
        </p:txBody>
      </p:sp>
    </p:spTree>
    <p:extLst>
      <p:ext uri="{BB962C8B-B14F-4D97-AF65-F5344CB8AC3E}">
        <p14:creationId xmlns:p14="http://schemas.microsoft.com/office/powerpoint/2010/main" val="2597253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B38D5BF-6E5C-FB8A-728A-780130995D1A}"/>
              </a:ext>
            </a:extLst>
          </p:cNvPr>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8AC1E560-3542-38AC-CC02-47EC21E5B3AA}"/>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日付プレースホルダー 3">
            <a:extLst>
              <a:ext uri="{FF2B5EF4-FFF2-40B4-BE49-F238E27FC236}">
                <a16:creationId xmlns:a16="http://schemas.microsoft.com/office/drawing/2014/main" id="{186C951E-3C03-8B3D-4C0E-1BCF9F893726}"/>
              </a:ext>
            </a:extLst>
          </p:cNvPr>
          <p:cNvSpPr>
            <a:spLocks noGrp="1"/>
          </p:cNvSpPr>
          <p:nvPr>
            <p:ph type="dt" sz="half" idx="10"/>
          </p:nvPr>
        </p:nvSpPr>
        <p:spPr/>
        <p:txBody>
          <a:bodyPr/>
          <a:lstStyle>
            <a:lvl1pPr>
              <a:defRPr/>
            </a:lvl1pPr>
          </a:lstStyle>
          <a:p>
            <a:r>
              <a:rPr lang="en-US" altLang="ja-JP" dirty="0"/>
              <a:t>Nov. 2024</a:t>
            </a:r>
          </a:p>
        </p:txBody>
      </p:sp>
      <p:sp>
        <p:nvSpPr>
          <p:cNvPr id="6" name="スライド番号プレースホルダー 5">
            <a:extLst>
              <a:ext uri="{FF2B5EF4-FFF2-40B4-BE49-F238E27FC236}">
                <a16:creationId xmlns:a16="http://schemas.microsoft.com/office/drawing/2014/main" id="{9CE5380D-FC44-805F-EF8F-A66052C7A954}"/>
              </a:ext>
            </a:extLst>
          </p:cNvPr>
          <p:cNvSpPr>
            <a:spLocks noGrp="1"/>
          </p:cNvSpPr>
          <p:nvPr>
            <p:ph type="sldNum" sz="quarter" idx="12"/>
          </p:nvPr>
        </p:nvSpPr>
        <p:spPr/>
        <p:txBody>
          <a:bodyPr/>
          <a:lstStyle>
            <a:lvl1pPr>
              <a:defRPr/>
            </a:lvl1pPr>
          </a:lstStyle>
          <a:p>
            <a:r>
              <a:rPr lang="en-US" altLang="ja-JP"/>
              <a:t>Slide </a:t>
            </a:r>
            <a:fld id="{C5D73E17-1659-1D40-BF7F-499C6731C798}" type="slidenum">
              <a:rPr lang="en-US" altLang="ja-JP"/>
              <a:pPr/>
              <a:t>‹#›</a:t>
            </a:fld>
            <a:endParaRPr lang="en-US" altLang="ja-JP"/>
          </a:p>
        </p:txBody>
      </p:sp>
      <p:sp>
        <p:nvSpPr>
          <p:cNvPr id="7" name="フッター プレースホルダー 4">
            <a:extLst>
              <a:ext uri="{FF2B5EF4-FFF2-40B4-BE49-F238E27FC236}">
                <a16:creationId xmlns:a16="http://schemas.microsoft.com/office/drawing/2014/main" id="{4B6B4C62-E310-1850-00E0-8656A15879CB}"/>
              </a:ext>
            </a:extLst>
          </p:cNvPr>
          <p:cNvSpPr>
            <a:spLocks noGrp="1"/>
          </p:cNvSpPr>
          <p:nvPr>
            <p:ph type="ftr" sz="quarter" idx="11"/>
          </p:nvPr>
        </p:nvSpPr>
        <p:spPr>
          <a:xfrm>
            <a:off x="5486400" y="6475413"/>
            <a:ext cx="3124200" cy="184666"/>
          </a:xfrm>
        </p:spPr>
        <p:txBody>
          <a:bodyPr/>
          <a:lstStyle>
            <a:lvl1pPr>
              <a:defRPr/>
            </a:lvl1pPr>
          </a:lstStyle>
          <a:p>
            <a:r>
              <a:rPr lang="en-US" altLang="ja-JP" dirty="0"/>
              <a:t>H. Harada (Kyoto University)</a:t>
            </a:r>
          </a:p>
        </p:txBody>
      </p:sp>
    </p:spTree>
    <p:extLst>
      <p:ext uri="{BB962C8B-B14F-4D97-AF65-F5344CB8AC3E}">
        <p14:creationId xmlns:p14="http://schemas.microsoft.com/office/powerpoint/2010/main" val="1843907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202F048-1668-7746-6539-3E4265133668}"/>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3A92D81E-1963-2187-E1A4-DE1F3B561EF1}"/>
              </a:ext>
            </a:extLst>
          </p:cNvPr>
          <p:cNvSpPr>
            <a:spLocks noGrp="1"/>
          </p:cNvSpPr>
          <p:nvPr>
            <p:ph sz="half" idx="1"/>
          </p:nvPr>
        </p:nvSpPr>
        <p:spPr>
          <a:xfrm>
            <a:off x="6858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a:extLst>
              <a:ext uri="{FF2B5EF4-FFF2-40B4-BE49-F238E27FC236}">
                <a16:creationId xmlns:a16="http://schemas.microsoft.com/office/drawing/2014/main" id="{10596598-6510-2583-53E3-C4A641C9CE69}"/>
              </a:ext>
            </a:extLst>
          </p:cNvPr>
          <p:cNvSpPr>
            <a:spLocks noGrp="1"/>
          </p:cNvSpPr>
          <p:nvPr>
            <p:ph sz="half" idx="2"/>
          </p:nvPr>
        </p:nvSpPr>
        <p:spPr>
          <a:xfrm>
            <a:off x="46482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a:extLst>
              <a:ext uri="{FF2B5EF4-FFF2-40B4-BE49-F238E27FC236}">
                <a16:creationId xmlns:a16="http://schemas.microsoft.com/office/drawing/2014/main" id="{D1A991C8-C303-E393-F3EC-560E7E1B1D3E}"/>
              </a:ext>
            </a:extLst>
          </p:cNvPr>
          <p:cNvSpPr>
            <a:spLocks noGrp="1"/>
          </p:cNvSpPr>
          <p:nvPr>
            <p:ph type="dt" sz="half" idx="10"/>
          </p:nvPr>
        </p:nvSpPr>
        <p:spPr/>
        <p:txBody>
          <a:bodyPr/>
          <a:lstStyle>
            <a:lvl1pPr>
              <a:defRPr/>
            </a:lvl1pPr>
          </a:lstStyle>
          <a:p>
            <a:r>
              <a:rPr lang="en-US" altLang="ja-JP"/>
              <a:t>&lt;month year&gt;</a:t>
            </a:r>
          </a:p>
        </p:txBody>
      </p:sp>
      <p:sp>
        <p:nvSpPr>
          <p:cNvPr id="7" name="スライド番号プレースホルダー 6">
            <a:extLst>
              <a:ext uri="{FF2B5EF4-FFF2-40B4-BE49-F238E27FC236}">
                <a16:creationId xmlns:a16="http://schemas.microsoft.com/office/drawing/2014/main" id="{3B3FB6FE-08F4-9EBC-C5F6-12B17D006F00}"/>
              </a:ext>
            </a:extLst>
          </p:cNvPr>
          <p:cNvSpPr>
            <a:spLocks noGrp="1"/>
          </p:cNvSpPr>
          <p:nvPr>
            <p:ph type="sldNum" sz="quarter" idx="12"/>
          </p:nvPr>
        </p:nvSpPr>
        <p:spPr/>
        <p:txBody>
          <a:bodyPr/>
          <a:lstStyle>
            <a:lvl1pPr>
              <a:defRPr/>
            </a:lvl1pPr>
          </a:lstStyle>
          <a:p>
            <a:r>
              <a:rPr lang="en-US" altLang="ja-JP"/>
              <a:t>Slide </a:t>
            </a:r>
            <a:fld id="{D4E79EDE-5B37-8044-AA05-517267225F12}" type="slidenum">
              <a:rPr lang="en-US" altLang="ja-JP"/>
              <a:pPr/>
              <a:t>‹#›</a:t>
            </a:fld>
            <a:endParaRPr lang="en-US" altLang="ja-JP"/>
          </a:p>
        </p:txBody>
      </p:sp>
      <p:sp>
        <p:nvSpPr>
          <p:cNvPr id="8" name="フッター プレースホルダー 4">
            <a:extLst>
              <a:ext uri="{FF2B5EF4-FFF2-40B4-BE49-F238E27FC236}">
                <a16:creationId xmlns:a16="http://schemas.microsoft.com/office/drawing/2014/main" id="{CC02105F-9D9F-E79C-07CD-320593D1EA38}"/>
              </a:ext>
            </a:extLst>
          </p:cNvPr>
          <p:cNvSpPr>
            <a:spLocks noGrp="1"/>
          </p:cNvSpPr>
          <p:nvPr>
            <p:ph type="ftr" sz="quarter" idx="11"/>
          </p:nvPr>
        </p:nvSpPr>
        <p:spPr>
          <a:xfrm>
            <a:off x="5486400" y="6475413"/>
            <a:ext cx="3124200" cy="184666"/>
          </a:xfrm>
        </p:spPr>
        <p:txBody>
          <a:bodyPr/>
          <a:lstStyle>
            <a:lvl1pPr>
              <a:defRPr/>
            </a:lvl1pPr>
          </a:lstStyle>
          <a:p>
            <a:r>
              <a:rPr lang="en-US" altLang="ja-JP" dirty="0"/>
              <a:t>H. Harada (Kyoto University)</a:t>
            </a:r>
          </a:p>
        </p:txBody>
      </p:sp>
    </p:spTree>
    <p:extLst>
      <p:ext uri="{BB962C8B-B14F-4D97-AF65-F5344CB8AC3E}">
        <p14:creationId xmlns:p14="http://schemas.microsoft.com/office/powerpoint/2010/main" val="3412894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43D5B57-74B8-9D79-6AA0-521675CD5145}"/>
              </a:ext>
            </a:extLst>
          </p:cNvPr>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8FBB555C-9183-D1CC-B942-AAF32FFAA1AD}"/>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a:extLst>
              <a:ext uri="{FF2B5EF4-FFF2-40B4-BE49-F238E27FC236}">
                <a16:creationId xmlns:a16="http://schemas.microsoft.com/office/drawing/2014/main" id="{109E7362-BD5D-6701-4362-A1495AFE7196}"/>
              </a:ext>
            </a:extLst>
          </p:cNvPr>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a:extLst>
              <a:ext uri="{FF2B5EF4-FFF2-40B4-BE49-F238E27FC236}">
                <a16:creationId xmlns:a16="http://schemas.microsoft.com/office/drawing/2014/main" id="{3976C107-E9F3-9093-B0C1-68B7FB92629E}"/>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a:extLst>
              <a:ext uri="{FF2B5EF4-FFF2-40B4-BE49-F238E27FC236}">
                <a16:creationId xmlns:a16="http://schemas.microsoft.com/office/drawing/2014/main" id="{53C43F66-6604-8F33-62A9-8074AC623227}"/>
              </a:ext>
            </a:extLst>
          </p:cNvPr>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a:extLst>
              <a:ext uri="{FF2B5EF4-FFF2-40B4-BE49-F238E27FC236}">
                <a16:creationId xmlns:a16="http://schemas.microsoft.com/office/drawing/2014/main" id="{982D9283-CD81-98F8-929C-276DB7AAA7B2}"/>
              </a:ext>
            </a:extLst>
          </p:cNvPr>
          <p:cNvSpPr>
            <a:spLocks noGrp="1"/>
          </p:cNvSpPr>
          <p:nvPr>
            <p:ph type="dt" sz="half" idx="10"/>
          </p:nvPr>
        </p:nvSpPr>
        <p:spPr/>
        <p:txBody>
          <a:bodyPr/>
          <a:lstStyle>
            <a:lvl1pPr>
              <a:defRPr/>
            </a:lvl1pPr>
          </a:lstStyle>
          <a:p>
            <a:r>
              <a:rPr lang="en-US" altLang="ja-JP"/>
              <a:t>&lt;month year&gt;</a:t>
            </a:r>
          </a:p>
        </p:txBody>
      </p:sp>
      <p:sp>
        <p:nvSpPr>
          <p:cNvPr id="9" name="スライド番号プレースホルダー 8">
            <a:extLst>
              <a:ext uri="{FF2B5EF4-FFF2-40B4-BE49-F238E27FC236}">
                <a16:creationId xmlns:a16="http://schemas.microsoft.com/office/drawing/2014/main" id="{B71451A7-0059-4CA1-B74F-9AE608B58ED1}"/>
              </a:ext>
            </a:extLst>
          </p:cNvPr>
          <p:cNvSpPr>
            <a:spLocks noGrp="1"/>
          </p:cNvSpPr>
          <p:nvPr>
            <p:ph type="sldNum" sz="quarter" idx="12"/>
          </p:nvPr>
        </p:nvSpPr>
        <p:spPr/>
        <p:txBody>
          <a:bodyPr/>
          <a:lstStyle>
            <a:lvl1pPr>
              <a:defRPr/>
            </a:lvl1pPr>
          </a:lstStyle>
          <a:p>
            <a:r>
              <a:rPr lang="en-US" altLang="ja-JP"/>
              <a:t>Slide </a:t>
            </a:r>
            <a:fld id="{72D875E0-1C4C-AB41-8515-9C180A7E0891}" type="slidenum">
              <a:rPr lang="en-US" altLang="ja-JP"/>
              <a:pPr/>
              <a:t>‹#›</a:t>
            </a:fld>
            <a:endParaRPr lang="en-US" altLang="ja-JP"/>
          </a:p>
        </p:txBody>
      </p:sp>
      <p:sp>
        <p:nvSpPr>
          <p:cNvPr id="10" name="フッター プレースホルダー 4">
            <a:extLst>
              <a:ext uri="{FF2B5EF4-FFF2-40B4-BE49-F238E27FC236}">
                <a16:creationId xmlns:a16="http://schemas.microsoft.com/office/drawing/2014/main" id="{7A12AA74-B419-B5E1-9938-23498AE6432B}"/>
              </a:ext>
            </a:extLst>
          </p:cNvPr>
          <p:cNvSpPr>
            <a:spLocks noGrp="1"/>
          </p:cNvSpPr>
          <p:nvPr>
            <p:ph type="ftr" sz="quarter" idx="11"/>
          </p:nvPr>
        </p:nvSpPr>
        <p:spPr>
          <a:xfrm>
            <a:off x="5486400" y="6475413"/>
            <a:ext cx="3124200" cy="184666"/>
          </a:xfrm>
        </p:spPr>
        <p:txBody>
          <a:bodyPr/>
          <a:lstStyle>
            <a:lvl1pPr>
              <a:defRPr/>
            </a:lvl1pPr>
          </a:lstStyle>
          <a:p>
            <a:r>
              <a:rPr lang="en-US" altLang="ja-JP" dirty="0"/>
              <a:t>H. Harada (Kyoto University)</a:t>
            </a:r>
          </a:p>
        </p:txBody>
      </p:sp>
    </p:spTree>
    <p:extLst>
      <p:ext uri="{BB962C8B-B14F-4D97-AF65-F5344CB8AC3E}">
        <p14:creationId xmlns:p14="http://schemas.microsoft.com/office/powerpoint/2010/main" val="2836197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55E4C2A-56AD-BCC1-5554-C87416B5E176}"/>
              </a:ext>
            </a:extLst>
          </p:cNvPr>
          <p:cNvSpPr>
            <a:spLocks noGrp="1"/>
          </p:cNvSpPr>
          <p:nvPr>
            <p:ph type="title"/>
          </p:nvPr>
        </p:nvSpPr>
        <p:spPr/>
        <p:txBody>
          <a:bodyPr/>
          <a:lstStyle/>
          <a:p>
            <a:r>
              <a:rPr lang="ja-JP" altLang="en-US"/>
              <a:t>マスター タイトルの書式設定</a:t>
            </a:r>
          </a:p>
        </p:txBody>
      </p:sp>
      <p:sp>
        <p:nvSpPr>
          <p:cNvPr id="3" name="日付プレースホルダー 2">
            <a:extLst>
              <a:ext uri="{FF2B5EF4-FFF2-40B4-BE49-F238E27FC236}">
                <a16:creationId xmlns:a16="http://schemas.microsoft.com/office/drawing/2014/main" id="{4D7BDCC2-7C93-6F5A-4C68-B7027D0B73D5}"/>
              </a:ext>
            </a:extLst>
          </p:cNvPr>
          <p:cNvSpPr>
            <a:spLocks noGrp="1"/>
          </p:cNvSpPr>
          <p:nvPr>
            <p:ph type="dt" sz="half" idx="10"/>
          </p:nvPr>
        </p:nvSpPr>
        <p:spPr/>
        <p:txBody>
          <a:bodyPr/>
          <a:lstStyle>
            <a:lvl1pPr>
              <a:defRPr/>
            </a:lvl1pPr>
          </a:lstStyle>
          <a:p>
            <a:r>
              <a:rPr lang="en-US" altLang="ja-JP" dirty="0"/>
              <a:t>Nov. 2024</a:t>
            </a:r>
          </a:p>
        </p:txBody>
      </p:sp>
      <p:sp>
        <p:nvSpPr>
          <p:cNvPr id="5" name="スライド番号プレースホルダー 4">
            <a:extLst>
              <a:ext uri="{FF2B5EF4-FFF2-40B4-BE49-F238E27FC236}">
                <a16:creationId xmlns:a16="http://schemas.microsoft.com/office/drawing/2014/main" id="{0DD67AD9-4728-8CB7-FBD4-CCC7398C1AB9}"/>
              </a:ext>
            </a:extLst>
          </p:cNvPr>
          <p:cNvSpPr>
            <a:spLocks noGrp="1"/>
          </p:cNvSpPr>
          <p:nvPr>
            <p:ph type="sldNum" sz="quarter" idx="12"/>
          </p:nvPr>
        </p:nvSpPr>
        <p:spPr/>
        <p:txBody>
          <a:bodyPr/>
          <a:lstStyle>
            <a:lvl1pPr>
              <a:defRPr/>
            </a:lvl1pPr>
          </a:lstStyle>
          <a:p>
            <a:r>
              <a:rPr lang="en-US" altLang="ja-JP"/>
              <a:t>Slide </a:t>
            </a:r>
            <a:fld id="{6C470715-CA17-1440-9A00-ABF0CF256EB7}" type="slidenum">
              <a:rPr lang="en-US" altLang="ja-JP"/>
              <a:pPr/>
              <a:t>‹#›</a:t>
            </a:fld>
            <a:endParaRPr lang="en-US" altLang="ja-JP"/>
          </a:p>
        </p:txBody>
      </p:sp>
      <p:sp>
        <p:nvSpPr>
          <p:cNvPr id="6" name="フッター プレースホルダー 4">
            <a:extLst>
              <a:ext uri="{FF2B5EF4-FFF2-40B4-BE49-F238E27FC236}">
                <a16:creationId xmlns:a16="http://schemas.microsoft.com/office/drawing/2014/main" id="{7CA6C2F9-6082-3B69-1005-C18946AFC818}"/>
              </a:ext>
            </a:extLst>
          </p:cNvPr>
          <p:cNvSpPr>
            <a:spLocks noGrp="1"/>
          </p:cNvSpPr>
          <p:nvPr>
            <p:ph type="ftr" sz="quarter" idx="11"/>
          </p:nvPr>
        </p:nvSpPr>
        <p:spPr>
          <a:xfrm>
            <a:off x="5486400" y="6475413"/>
            <a:ext cx="3124200" cy="184666"/>
          </a:xfrm>
        </p:spPr>
        <p:txBody>
          <a:bodyPr/>
          <a:lstStyle>
            <a:lvl1pPr>
              <a:defRPr/>
            </a:lvl1pPr>
          </a:lstStyle>
          <a:p>
            <a:r>
              <a:rPr lang="en-US" altLang="ja-JP" dirty="0"/>
              <a:t>H. Harada (Kyoto University)</a:t>
            </a:r>
          </a:p>
        </p:txBody>
      </p:sp>
    </p:spTree>
    <p:extLst>
      <p:ext uri="{BB962C8B-B14F-4D97-AF65-F5344CB8AC3E}">
        <p14:creationId xmlns:p14="http://schemas.microsoft.com/office/powerpoint/2010/main" val="253713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B7388A66-9025-A526-380A-F4C85E973BE4}"/>
              </a:ext>
            </a:extLst>
          </p:cNvPr>
          <p:cNvSpPr>
            <a:spLocks noGrp="1"/>
          </p:cNvSpPr>
          <p:nvPr>
            <p:ph type="dt" sz="half" idx="10"/>
          </p:nvPr>
        </p:nvSpPr>
        <p:spPr/>
        <p:txBody>
          <a:bodyPr/>
          <a:lstStyle>
            <a:lvl1pPr>
              <a:defRPr/>
            </a:lvl1pPr>
          </a:lstStyle>
          <a:p>
            <a:r>
              <a:rPr lang="en-US" altLang="ja-JP" dirty="0"/>
              <a:t>Nov. 2024</a:t>
            </a:r>
          </a:p>
        </p:txBody>
      </p:sp>
      <p:sp>
        <p:nvSpPr>
          <p:cNvPr id="4" name="スライド番号プレースホルダー 3">
            <a:extLst>
              <a:ext uri="{FF2B5EF4-FFF2-40B4-BE49-F238E27FC236}">
                <a16:creationId xmlns:a16="http://schemas.microsoft.com/office/drawing/2014/main" id="{B9093918-315A-A117-F8C2-F61744FE2CC8}"/>
              </a:ext>
            </a:extLst>
          </p:cNvPr>
          <p:cNvSpPr>
            <a:spLocks noGrp="1"/>
          </p:cNvSpPr>
          <p:nvPr>
            <p:ph type="sldNum" sz="quarter" idx="12"/>
          </p:nvPr>
        </p:nvSpPr>
        <p:spPr/>
        <p:txBody>
          <a:bodyPr/>
          <a:lstStyle>
            <a:lvl1pPr>
              <a:defRPr/>
            </a:lvl1pPr>
          </a:lstStyle>
          <a:p>
            <a:r>
              <a:rPr lang="en-US" altLang="ja-JP"/>
              <a:t>Slide </a:t>
            </a:r>
            <a:fld id="{C2764211-2564-534C-81C1-DD39658BDD1F}" type="slidenum">
              <a:rPr lang="en-US" altLang="ja-JP"/>
              <a:pPr/>
              <a:t>‹#›</a:t>
            </a:fld>
            <a:endParaRPr lang="en-US" altLang="ja-JP"/>
          </a:p>
        </p:txBody>
      </p:sp>
      <p:sp>
        <p:nvSpPr>
          <p:cNvPr id="7" name="フッター プレースホルダー 4">
            <a:extLst>
              <a:ext uri="{FF2B5EF4-FFF2-40B4-BE49-F238E27FC236}">
                <a16:creationId xmlns:a16="http://schemas.microsoft.com/office/drawing/2014/main" id="{9D035B8D-CC0A-E4DF-64B4-82C5717FEDD6}"/>
              </a:ext>
            </a:extLst>
          </p:cNvPr>
          <p:cNvSpPr>
            <a:spLocks noGrp="1"/>
          </p:cNvSpPr>
          <p:nvPr>
            <p:ph type="ftr" sz="quarter" idx="11"/>
          </p:nvPr>
        </p:nvSpPr>
        <p:spPr>
          <a:xfrm>
            <a:off x="5486400" y="6475413"/>
            <a:ext cx="3124200" cy="184666"/>
          </a:xfrm>
        </p:spPr>
        <p:txBody>
          <a:bodyPr/>
          <a:lstStyle>
            <a:lvl1pPr>
              <a:defRPr/>
            </a:lvl1pPr>
          </a:lstStyle>
          <a:p>
            <a:r>
              <a:rPr lang="en-US" altLang="ja-JP" dirty="0"/>
              <a:t>J. Lim and H. Harada (Kyoto University)</a:t>
            </a:r>
          </a:p>
        </p:txBody>
      </p:sp>
    </p:spTree>
    <p:extLst>
      <p:ext uri="{BB962C8B-B14F-4D97-AF65-F5344CB8AC3E}">
        <p14:creationId xmlns:p14="http://schemas.microsoft.com/office/powerpoint/2010/main" val="1347277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F848FE1-AB54-A81D-F631-D0A63C7674D4}"/>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E15B1374-63A3-CCE8-B622-607933DDD727}"/>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a:extLst>
              <a:ext uri="{FF2B5EF4-FFF2-40B4-BE49-F238E27FC236}">
                <a16:creationId xmlns:a16="http://schemas.microsoft.com/office/drawing/2014/main" id="{1F38F896-7326-97B3-5CAE-AD23322B273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a:extLst>
              <a:ext uri="{FF2B5EF4-FFF2-40B4-BE49-F238E27FC236}">
                <a16:creationId xmlns:a16="http://schemas.microsoft.com/office/drawing/2014/main" id="{A2CDF0B6-5929-BE9F-2B14-31848326FF4E}"/>
              </a:ext>
            </a:extLst>
          </p:cNvPr>
          <p:cNvSpPr>
            <a:spLocks noGrp="1"/>
          </p:cNvSpPr>
          <p:nvPr>
            <p:ph type="dt" sz="half" idx="10"/>
          </p:nvPr>
        </p:nvSpPr>
        <p:spPr/>
        <p:txBody>
          <a:bodyPr/>
          <a:lstStyle>
            <a:lvl1pPr>
              <a:defRPr/>
            </a:lvl1pPr>
          </a:lstStyle>
          <a:p>
            <a:r>
              <a:rPr lang="en-US" altLang="ja-JP"/>
              <a:t>&lt;month year&gt;</a:t>
            </a:r>
          </a:p>
        </p:txBody>
      </p:sp>
      <p:sp>
        <p:nvSpPr>
          <p:cNvPr id="6" name="フッター プレースホルダー 5">
            <a:extLst>
              <a:ext uri="{FF2B5EF4-FFF2-40B4-BE49-F238E27FC236}">
                <a16:creationId xmlns:a16="http://schemas.microsoft.com/office/drawing/2014/main" id="{15E50602-45AE-97AB-6115-E2266BD7FA3E}"/>
              </a:ext>
            </a:extLst>
          </p:cNvPr>
          <p:cNvSpPr>
            <a:spLocks noGrp="1"/>
          </p:cNvSpPr>
          <p:nvPr>
            <p:ph type="ftr" sz="quarter" idx="11"/>
          </p:nvPr>
        </p:nvSpPr>
        <p:spPr/>
        <p:txBody>
          <a:bodyPr/>
          <a:lstStyle>
            <a:lvl1pPr>
              <a:defRPr/>
            </a:lvl1pPr>
          </a:lstStyle>
          <a:p>
            <a:r>
              <a:rPr lang="en-US" altLang="ja-JP"/>
              <a:t>&lt;author&gt;, &lt;company&gt;</a:t>
            </a:r>
          </a:p>
        </p:txBody>
      </p:sp>
      <p:sp>
        <p:nvSpPr>
          <p:cNvPr id="7" name="スライド番号プレースホルダー 6">
            <a:extLst>
              <a:ext uri="{FF2B5EF4-FFF2-40B4-BE49-F238E27FC236}">
                <a16:creationId xmlns:a16="http://schemas.microsoft.com/office/drawing/2014/main" id="{B98B941E-691E-65B8-AD8D-3D136C1CDB98}"/>
              </a:ext>
            </a:extLst>
          </p:cNvPr>
          <p:cNvSpPr>
            <a:spLocks noGrp="1"/>
          </p:cNvSpPr>
          <p:nvPr>
            <p:ph type="sldNum" sz="quarter" idx="12"/>
          </p:nvPr>
        </p:nvSpPr>
        <p:spPr/>
        <p:txBody>
          <a:bodyPr/>
          <a:lstStyle>
            <a:lvl1pPr>
              <a:defRPr/>
            </a:lvl1pPr>
          </a:lstStyle>
          <a:p>
            <a:r>
              <a:rPr lang="en-US" altLang="ja-JP"/>
              <a:t>Slide </a:t>
            </a:r>
            <a:fld id="{73959065-9C44-6A45-942B-A806D32A84AA}" type="slidenum">
              <a:rPr lang="en-US" altLang="ja-JP"/>
              <a:pPr/>
              <a:t>‹#›</a:t>
            </a:fld>
            <a:endParaRPr lang="en-US" altLang="ja-JP"/>
          </a:p>
        </p:txBody>
      </p:sp>
    </p:spTree>
    <p:extLst>
      <p:ext uri="{BB962C8B-B14F-4D97-AF65-F5344CB8AC3E}">
        <p14:creationId xmlns:p14="http://schemas.microsoft.com/office/powerpoint/2010/main" val="1749804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EED1150-2E55-06FF-5B4B-7C35EECC02FD}"/>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a:extLst>
              <a:ext uri="{FF2B5EF4-FFF2-40B4-BE49-F238E27FC236}">
                <a16:creationId xmlns:a16="http://schemas.microsoft.com/office/drawing/2014/main" id="{ED305965-C2BD-22EB-0408-CD12B6E066EC}"/>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p>
        </p:txBody>
      </p:sp>
      <p:sp>
        <p:nvSpPr>
          <p:cNvPr id="4" name="テキスト プレースホルダー 3">
            <a:extLst>
              <a:ext uri="{FF2B5EF4-FFF2-40B4-BE49-F238E27FC236}">
                <a16:creationId xmlns:a16="http://schemas.microsoft.com/office/drawing/2014/main" id="{8B9D976E-D919-EA2A-4902-53F5BBD385E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a:extLst>
              <a:ext uri="{FF2B5EF4-FFF2-40B4-BE49-F238E27FC236}">
                <a16:creationId xmlns:a16="http://schemas.microsoft.com/office/drawing/2014/main" id="{F6959FC9-74B7-E68D-3916-3BF936FE765F}"/>
              </a:ext>
            </a:extLst>
          </p:cNvPr>
          <p:cNvSpPr>
            <a:spLocks noGrp="1"/>
          </p:cNvSpPr>
          <p:nvPr>
            <p:ph type="dt" sz="half" idx="10"/>
          </p:nvPr>
        </p:nvSpPr>
        <p:spPr/>
        <p:txBody>
          <a:bodyPr/>
          <a:lstStyle>
            <a:lvl1pPr>
              <a:defRPr/>
            </a:lvl1pPr>
          </a:lstStyle>
          <a:p>
            <a:r>
              <a:rPr lang="en-US" altLang="ja-JP"/>
              <a:t>&lt;month year&gt;</a:t>
            </a:r>
          </a:p>
        </p:txBody>
      </p:sp>
      <p:sp>
        <p:nvSpPr>
          <p:cNvPr id="6" name="フッター プレースホルダー 5">
            <a:extLst>
              <a:ext uri="{FF2B5EF4-FFF2-40B4-BE49-F238E27FC236}">
                <a16:creationId xmlns:a16="http://schemas.microsoft.com/office/drawing/2014/main" id="{14F894A9-93BB-CF9E-20C5-EC741392D7C4}"/>
              </a:ext>
            </a:extLst>
          </p:cNvPr>
          <p:cNvSpPr>
            <a:spLocks noGrp="1"/>
          </p:cNvSpPr>
          <p:nvPr>
            <p:ph type="ftr" sz="quarter" idx="11"/>
          </p:nvPr>
        </p:nvSpPr>
        <p:spPr/>
        <p:txBody>
          <a:bodyPr/>
          <a:lstStyle>
            <a:lvl1pPr>
              <a:defRPr/>
            </a:lvl1pPr>
          </a:lstStyle>
          <a:p>
            <a:r>
              <a:rPr lang="en-US" altLang="ja-JP"/>
              <a:t>&lt;author&gt;, &lt;company&gt;</a:t>
            </a:r>
          </a:p>
        </p:txBody>
      </p:sp>
      <p:sp>
        <p:nvSpPr>
          <p:cNvPr id="7" name="スライド番号プレースホルダー 6">
            <a:extLst>
              <a:ext uri="{FF2B5EF4-FFF2-40B4-BE49-F238E27FC236}">
                <a16:creationId xmlns:a16="http://schemas.microsoft.com/office/drawing/2014/main" id="{7E7024A4-CD70-06F4-E65A-D439D427D10C}"/>
              </a:ext>
            </a:extLst>
          </p:cNvPr>
          <p:cNvSpPr>
            <a:spLocks noGrp="1"/>
          </p:cNvSpPr>
          <p:nvPr>
            <p:ph type="sldNum" sz="quarter" idx="12"/>
          </p:nvPr>
        </p:nvSpPr>
        <p:spPr/>
        <p:txBody>
          <a:bodyPr/>
          <a:lstStyle>
            <a:lvl1pPr>
              <a:defRPr/>
            </a:lvl1pPr>
          </a:lstStyle>
          <a:p>
            <a:r>
              <a:rPr lang="en-US" altLang="ja-JP"/>
              <a:t>Slide </a:t>
            </a:r>
            <a:fld id="{51677405-CA80-0D43-B024-3D2FE325E03A}" type="slidenum">
              <a:rPr lang="en-US" altLang="ja-JP"/>
              <a:pPr/>
              <a:t>‹#›</a:t>
            </a:fld>
            <a:endParaRPr lang="en-US" altLang="ja-JP"/>
          </a:p>
        </p:txBody>
      </p:sp>
    </p:spTree>
    <p:extLst>
      <p:ext uri="{BB962C8B-B14F-4D97-AF65-F5344CB8AC3E}">
        <p14:creationId xmlns:p14="http://schemas.microsoft.com/office/powerpoint/2010/main" val="2703059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46495D6-5E49-0654-FD1C-60333E21F57E}"/>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a:t>マスター タイトルの書式設定</a:t>
            </a:r>
            <a:endParaRPr lang="en-US" altLang="ja-JP"/>
          </a:p>
        </p:txBody>
      </p:sp>
      <p:sp>
        <p:nvSpPr>
          <p:cNvPr id="1027" name="Rectangle 3">
            <a:extLst>
              <a:ext uri="{FF2B5EF4-FFF2-40B4-BE49-F238E27FC236}">
                <a16:creationId xmlns:a16="http://schemas.microsoft.com/office/drawing/2014/main" id="{30D36E6F-1D50-3BC0-D5FD-3059614BE9A5}"/>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1028" name="Rectangle 4">
            <a:extLst>
              <a:ext uri="{FF2B5EF4-FFF2-40B4-BE49-F238E27FC236}">
                <a16:creationId xmlns:a16="http://schemas.microsoft.com/office/drawing/2014/main" id="{91F4EFEB-4DA1-5345-A823-11D50A2140A1}"/>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anose="020B0600070205080204" pitchFamily="34" charset="-128"/>
              </a:defRPr>
            </a:lvl1pPr>
          </a:lstStyle>
          <a:p>
            <a:r>
              <a:rPr lang="en-US" altLang="ja-JP" dirty="0"/>
              <a:t>Nov. 2024</a:t>
            </a:r>
          </a:p>
        </p:txBody>
      </p:sp>
      <p:sp>
        <p:nvSpPr>
          <p:cNvPr id="1029" name="Rectangle 5">
            <a:extLst>
              <a:ext uri="{FF2B5EF4-FFF2-40B4-BE49-F238E27FC236}">
                <a16:creationId xmlns:a16="http://schemas.microsoft.com/office/drawing/2014/main" id="{F2996900-8024-7E03-0519-B0F6E6D560EC}"/>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panose="020B0600070205080204" pitchFamily="34" charset="-128"/>
              </a:defRPr>
            </a:lvl1pPr>
          </a:lstStyle>
          <a:p>
            <a:r>
              <a:rPr lang="en-US" altLang="ja-JP" dirty="0"/>
              <a:t>H. Harada (Kyoto University)</a:t>
            </a:r>
          </a:p>
        </p:txBody>
      </p:sp>
      <p:sp>
        <p:nvSpPr>
          <p:cNvPr id="1030" name="Rectangle 6">
            <a:extLst>
              <a:ext uri="{FF2B5EF4-FFF2-40B4-BE49-F238E27FC236}">
                <a16:creationId xmlns:a16="http://schemas.microsoft.com/office/drawing/2014/main" id="{BD881C5F-E440-7DD7-BED9-7494D1C43662}"/>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anose="020B0600070205080204" pitchFamily="34" charset="-128"/>
              </a:defRPr>
            </a:lvl1pPr>
          </a:lstStyle>
          <a:p>
            <a:r>
              <a:rPr lang="en-US" altLang="ja-JP"/>
              <a:t>Slide </a:t>
            </a:r>
            <a:fld id="{7D056B4E-DEA5-984E-BD1E-E345DE00E152}" type="slidenum">
              <a:rPr lang="en-US" altLang="ja-JP"/>
              <a:pPr/>
              <a:t>‹#›</a:t>
            </a:fld>
            <a:endParaRPr lang="en-US" altLang="ja-JP"/>
          </a:p>
        </p:txBody>
      </p:sp>
      <p:sp>
        <p:nvSpPr>
          <p:cNvPr id="1031" name="Rectangle 7">
            <a:extLst>
              <a:ext uri="{FF2B5EF4-FFF2-40B4-BE49-F238E27FC236}">
                <a16:creationId xmlns:a16="http://schemas.microsoft.com/office/drawing/2014/main" id="{8D869010-F9D3-6C17-FF70-D808AB6385CB}"/>
              </a:ext>
            </a:extLst>
          </p:cNvPr>
          <p:cNvSpPr>
            <a:spLocks noChangeArrowheads="1"/>
          </p:cNvSpPr>
          <p:nvPr/>
        </p:nvSpPr>
        <p:spPr bwMode="auto">
          <a:xfrm>
            <a:off x="4344988" y="394156"/>
            <a:ext cx="411321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1828800"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panose="020B0600070205080204" pitchFamily="34" charset="-128"/>
              </a:rPr>
              <a:t>doc.: 15-24-0614-01-04ad</a:t>
            </a:r>
          </a:p>
        </p:txBody>
      </p:sp>
      <p:sp>
        <p:nvSpPr>
          <p:cNvPr id="1032" name="Line 8">
            <a:extLst>
              <a:ext uri="{FF2B5EF4-FFF2-40B4-BE49-F238E27FC236}">
                <a16:creationId xmlns:a16="http://schemas.microsoft.com/office/drawing/2014/main" id="{FF37431F-6A21-F372-2053-E4DC9B07C16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a:extLst>
              <a:ext uri="{FF2B5EF4-FFF2-40B4-BE49-F238E27FC236}">
                <a16:creationId xmlns:a16="http://schemas.microsoft.com/office/drawing/2014/main" id="{075816F8-4B88-F61B-0AE1-5A963DCA01D6}"/>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anose="020B0600070205080204" pitchFamily="34" charset="-128"/>
              </a:rPr>
              <a:t>Submission</a:t>
            </a:r>
          </a:p>
        </p:txBody>
      </p:sp>
      <p:sp>
        <p:nvSpPr>
          <p:cNvPr id="1034" name="Line 10">
            <a:extLst>
              <a:ext uri="{FF2B5EF4-FFF2-40B4-BE49-F238E27FC236}">
                <a16:creationId xmlns:a16="http://schemas.microsoft.com/office/drawing/2014/main" id="{9F489F84-0173-9201-88C0-D8E0581C4A9A}"/>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kumimoji="1" sz="3600" kern="12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anose="02020603050405020304" pitchFamily="18" charset="0"/>
        </a:defRPr>
      </a:lvl2pPr>
      <a:lvl3pPr algn="ctr" rtl="0" eaLnBrk="1" fontAlgn="base" hangingPunct="1">
        <a:spcBef>
          <a:spcPct val="0"/>
        </a:spcBef>
        <a:spcAft>
          <a:spcPct val="0"/>
        </a:spcAft>
        <a:defRPr kumimoji="1" sz="3600">
          <a:solidFill>
            <a:schemeClr val="tx2"/>
          </a:solidFill>
          <a:latin typeface="Times New Roman" panose="02020603050405020304" pitchFamily="18" charset="0"/>
        </a:defRPr>
      </a:lvl3pPr>
      <a:lvl4pPr algn="ctr" rtl="0" eaLnBrk="1" fontAlgn="base" hangingPunct="1">
        <a:spcBef>
          <a:spcPct val="0"/>
        </a:spcBef>
        <a:spcAft>
          <a:spcPct val="0"/>
        </a:spcAft>
        <a:defRPr kumimoji="1" sz="3600">
          <a:solidFill>
            <a:schemeClr val="tx2"/>
          </a:solidFill>
          <a:latin typeface="Times New Roman" panose="02020603050405020304" pitchFamily="18" charset="0"/>
        </a:defRPr>
      </a:lvl4pPr>
      <a:lvl5pPr algn="ctr" rtl="0" eaLnBrk="1" fontAlgn="base" hangingPunct="1">
        <a:spcBef>
          <a:spcPct val="0"/>
        </a:spcBef>
        <a:spcAft>
          <a:spcPct val="0"/>
        </a:spcAft>
        <a:defRPr kumimoji="1"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kumimoji="1"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kumimoji="1"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kumimoji="1"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kumimoji="1"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kumimoji="1"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kumimoji="1"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0.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5D4406DF-5171-F581-F857-F38F4DD7CAE5}"/>
              </a:ext>
            </a:extLst>
          </p:cNvPr>
          <p:cNvSpPr>
            <a:spLocks noGrp="1"/>
          </p:cNvSpPr>
          <p:nvPr>
            <p:ph type="sldNum" sz="quarter" idx="12"/>
          </p:nvPr>
        </p:nvSpPr>
        <p:spPr/>
        <p:txBody>
          <a:bodyPr/>
          <a:lstStyle/>
          <a:p>
            <a:r>
              <a:rPr lang="en-US" altLang="ja-JP"/>
              <a:t>Slide </a:t>
            </a:r>
            <a:fld id="{BBD08209-93F0-6647-80DA-96AB6B3B5CA3}" type="slidenum">
              <a:rPr lang="en-US" altLang="ja-JP"/>
              <a:pPr/>
              <a:t>1</a:t>
            </a:fld>
            <a:endParaRPr lang="en-US" altLang="ja-JP"/>
          </a:p>
        </p:txBody>
      </p:sp>
      <p:sp>
        <p:nvSpPr>
          <p:cNvPr id="27651" name="Rectangle 3">
            <a:extLst>
              <a:ext uri="{FF2B5EF4-FFF2-40B4-BE49-F238E27FC236}">
                <a16:creationId xmlns:a16="http://schemas.microsoft.com/office/drawing/2014/main" id="{76D73AA0-44BA-C9C3-7A5A-B1B945179217}"/>
              </a:ext>
            </a:extLst>
          </p:cNvPr>
          <p:cNvSpPr>
            <a:spLocks noChangeArrowheads="1"/>
          </p:cNvSpPr>
          <p:nvPr/>
        </p:nvSpPr>
        <p:spPr bwMode="auto">
          <a:xfrm>
            <a:off x="152400" y="609600"/>
            <a:ext cx="89916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panose="020B0600070205080204" pitchFamily="34" charset="-128"/>
              </a:rPr>
              <a:t>Project: IEEE P802.15 Working Group for Wireless Personal Area Networks (WPANs)</a:t>
            </a:r>
            <a:endParaRPr lang="en-US" altLang="ja-JP" sz="1600" b="1" dirty="0">
              <a:solidFill>
                <a:schemeClr val="tx2"/>
              </a:solidFill>
              <a:ea typeface="ＭＳ Ｐゴシック" panose="020B0600070205080204" pitchFamily="34" charset="-128"/>
            </a:endParaRPr>
          </a:p>
          <a:p>
            <a:endParaRPr lang="en-US" altLang="ja-JP" sz="1600" dirty="0">
              <a:solidFill>
                <a:schemeClr val="tx2"/>
              </a:solidFill>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Submission Title:</a:t>
            </a:r>
            <a:r>
              <a:rPr lang="en-US" altLang="ja-JP" sz="1600" dirty="0">
                <a:solidFill>
                  <a:schemeClr val="tx2"/>
                </a:solidFill>
                <a:ea typeface="ＭＳ Ｐゴシック" panose="020B0600070205080204" pitchFamily="34" charset="-128"/>
              </a:rPr>
              <a:t> [</a:t>
            </a:r>
            <a:r>
              <a:rPr lang="en-US" altLang="ja-JP" sz="1600" b="1" dirty="0">
                <a:latin typeface="Times New Roman" panose="02020603050405020304" pitchFamily="18" charset="0"/>
                <a:cs typeface="Times New Roman" panose="02020603050405020304" pitchFamily="18" charset="0"/>
              </a:rPr>
              <a:t>Channel</a:t>
            </a:r>
            <a:r>
              <a:rPr lang="ja-JP" altLang="en-US" sz="1600" b="1">
                <a:latin typeface="Times New Roman" panose="02020603050405020304" pitchFamily="18" charset="0"/>
                <a:cs typeface="Times New Roman" panose="02020603050405020304" pitchFamily="18" charset="0"/>
              </a:rPr>
              <a:t> </a:t>
            </a:r>
            <a:r>
              <a:rPr lang="en-US" altLang="ja-JP" sz="1600" b="1" dirty="0">
                <a:latin typeface="Times New Roman" panose="02020603050405020304" pitchFamily="18" charset="0"/>
                <a:cs typeface="Times New Roman" panose="02020603050405020304" pitchFamily="18" charset="0"/>
              </a:rPr>
              <a:t>Model for Evaluation of Transmission Characteristics of IEEE 802.15.4ad PHY</a:t>
            </a:r>
            <a:r>
              <a:rPr lang="en-US" altLang="ja-JP" sz="1600" dirty="0">
                <a:solidFill>
                  <a:schemeClr val="tx2"/>
                </a:solidFill>
                <a:ea typeface="ＭＳ Ｐゴシック" panose="020B0600070205080204" pitchFamily="34" charset="-128"/>
              </a:rPr>
              <a:t>]	</a:t>
            </a:r>
          </a:p>
          <a:p>
            <a:r>
              <a:rPr lang="en-US" altLang="ja-JP" sz="1600" b="1" dirty="0">
                <a:solidFill>
                  <a:schemeClr val="tx2"/>
                </a:solidFill>
                <a:ea typeface="ＭＳ Ｐゴシック" panose="020B0600070205080204" pitchFamily="34" charset="-128"/>
              </a:rPr>
              <a:t>Date Submitted</a:t>
            </a:r>
            <a:r>
              <a:rPr lang="en-US" altLang="ja-JP" sz="1600" b="1">
                <a:solidFill>
                  <a:schemeClr val="tx2"/>
                </a:solidFill>
                <a:ea typeface="ＭＳ Ｐゴシック" panose="020B0600070205080204" pitchFamily="34" charset="-128"/>
              </a:rPr>
              <a:t>: 11 </a:t>
            </a:r>
            <a:r>
              <a:rPr lang="en-US" altLang="ja-JP" sz="1600" b="1" dirty="0">
                <a:solidFill>
                  <a:schemeClr val="tx2"/>
                </a:solidFill>
                <a:ea typeface="ＭＳ Ｐゴシック" panose="020B0600070205080204" pitchFamily="34" charset="-128"/>
              </a:rPr>
              <a:t>November 2024</a:t>
            </a:r>
            <a:endParaRPr lang="en-US" altLang="ja-JP" sz="1600" dirty="0">
              <a:solidFill>
                <a:schemeClr val="tx2"/>
              </a:solidFill>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Source:</a:t>
            </a:r>
            <a:r>
              <a:rPr lang="en-US" altLang="ja-JP" sz="1600" dirty="0">
                <a:solidFill>
                  <a:schemeClr val="tx2"/>
                </a:solidFill>
                <a:ea typeface="ＭＳ Ｐゴシック" panose="020B0600070205080204" pitchFamily="34" charset="-128"/>
              </a:rPr>
              <a:t> Hiroshi Harada Shota</a:t>
            </a:r>
            <a:r>
              <a:rPr lang="ja-JP" altLang="en-US" sz="1600">
                <a:solidFill>
                  <a:schemeClr val="tx2"/>
                </a:solidFill>
                <a:ea typeface="ＭＳ Ｐゴシック" panose="020B0600070205080204" pitchFamily="34" charset="-128"/>
              </a:rPr>
              <a:t> </a:t>
            </a:r>
            <a:r>
              <a:rPr lang="en-US" altLang="ja-JP" sz="1600" dirty="0">
                <a:solidFill>
                  <a:schemeClr val="tx2"/>
                </a:solidFill>
                <a:ea typeface="ＭＳ Ｐゴシック" panose="020B0600070205080204" pitchFamily="34" charset="-128"/>
              </a:rPr>
              <a:t>Mori</a:t>
            </a:r>
            <a:r>
              <a:rPr lang="ja-JP" altLang="en-US" sz="1600">
                <a:solidFill>
                  <a:schemeClr val="tx2"/>
                </a:solidFill>
                <a:ea typeface="ＭＳ Ｐゴシック" panose="020B0600070205080204" pitchFamily="34" charset="-128"/>
              </a:rPr>
              <a:t>　</a:t>
            </a:r>
            <a:r>
              <a:rPr lang="en-US" altLang="ja-JP" sz="1600" dirty="0">
                <a:solidFill>
                  <a:schemeClr val="tx2"/>
                </a:solidFill>
                <a:ea typeface="ＭＳ Ｐゴシック" panose="020B0600070205080204" pitchFamily="34" charset="-128"/>
              </a:rPr>
              <a:t>(Kyoto University)</a:t>
            </a:r>
          </a:p>
          <a:p>
            <a:r>
              <a:rPr lang="en-US" altLang="ja-JP" sz="1600" dirty="0">
                <a:solidFill>
                  <a:schemeClr val="tx2"/>
                </a:solidFill>
                <a:ea typeface="ＭＳ Ｐゴシック" panose="020B0600070205080204" pitchFamily="34" charset="-128"/>
              </a:rPr>
              <a:t>Address </a:t>
            </a:r>
            <a:r>
              <a:rPr lang="en-US" altLang="ja-JP" sz="1600" dirty="0" err="1">
                <a:ea typeface="ＭＳ Ｐゴシック" panose="020B0600070205080204" pitchFamily="34" charset="-128"/>
              </a:rPr>
              <a:t>Yoshidahonmachi</a:t>
            </a:r>
            <a:r>
              <a:rPr lang="en-US" altLang="ja-JP" sz="1600" dirty="0">
                <a:ea typeface="ＭＳ Ｐゴシック" panose="020B0600070205080204" pitchFamily="34" charset="-128"/>
              </a:rPr>
              <a:t>. Sakyo, Kyoto, 606-8501, Japan</a:t>
            </a:r>
          </a:p>
          <a:p>
            <a:r>
              <a:rPr lang="en-US" altLang="ja-JP" sz="1600" dirty="0">
                <a:solidFill>
                  <a:schemeClr val="tx2"/>
                </a:solidFill>
                <a:ea typeface="ＭＳ Ｐゴシック" panose="020B0600070205080204" pitchFamily="34" charset="-128"/>
              </a:rPr>
              <a:t>Voice</a:t>
            </a:r>
            <a:r>
              <a:rPr lang="en-US" altLang="ja-JP" sz="1600" dirty="0">
                <a:ea typeface="ＭＳ Ｐゴシック" panose="020B0600070205080204" pitchFamily="34" charset="-128"/>
              </a:rPr>
              <a:t>: +81-75-753-5317 </a:t>
            </a:r>
            <a:r>
              <a:rPr lang="en-US" altLang="ja-JP" sz="1600" dirty="0">
                <a:solidFill>
                  <a:schemeClr val="tx2"/>
                </a:solidFill>
                <a:ea typeface="ＭＳ Ｐゴシック" panose="020B0600070205080204" pitchFamily="34" charset="-128"/>
              </a:rPr>
              <a:t>, E-Mail: </a:t>
            </a:r>
            <a:r>
              <a:rPr lang="en-US" altLang="ja-JP" sz="1600" dirty="0" err="1">
                <a:ea typeface="ＭＳ Ｐゴシック" panose="020B0600070205080204" pitchFamily="34" charset="-128"/>
              </a:rPr>
              <a:t>hiroshi.harada@i.kyoto-u.ac.jp</a:t>
            </a:r>
            <a:r>
              <a:rPr lang="en-US" altLang="ja-JP" sz="1600" dirty="0">
                <a:solidFill>
                  <a:schemeClr val="tx2"/>
                </a:solidFill>
                <a:ea typeface="ＭＳ Ｐゴシック" panose="020B0600070205080204" pitchFamily="34" charset="-128"/>
              </a:rPr>
              <a:t>	</a:t>
            </a:r>
          </a:p>
          <a:p>
            <a:pPr>
              <a:spcBef>
                <a:spcPts val="600"/>
              </a:spcBef>
              <a:spcAft>
                <a:spcPts val="600"/>
              </a:spcAft>
            </a:pPr>
            <a:r>
              <a:rPr lang="en-US" altLang="ja-JP" sz="1600" b="1" dirty="0">
                <a:solidFill>
                  <a:schemeClr val="tx2"/>
                </a:solidFill>
                <a:ea typeface="ＭＳ Ｐゴシック" panose="020B0600070205080204" pitchFamily="34" charset="-128"/>
              </a:rPr>
              <a:t>Re:</a:t>
            </a:r>
            <a:r>
              <a:rPr lang="en-US" altLang="ja-JP" sz="1600" dirty="0">
                <a:solidFill>
                  <a:schemeClr val="tx2"/>
                </a:solidFill>
                <a:ea typeface="ＭＳ Ｐゴシック" panose="020B0600070205080204" pitchFamily="34" charset="-128"/>
              </a:rPr>
              <a:t> [</a:t>
            </a:r>
            <a:r>
              <a:rPr lang="en-US" altLang="en-US" sz="1600" dirty="0">
                <a:latin typeface="Times New Roman" panose="02020603050405020304" pitchFamily="18" charset="0"/>
              </a:rPr>
              <a:t>Wireless Next Generation, Long Range extension enhancements to 802.15.4-2020</a:t>
            </a:r>
            <a:r>
              <a:rPr lang="en-US" altLang="ja-JP" sz="1600" dirty="0">
                <a:solidFill>
                  <a:schemeClr val="tx2"/>
                </a:solidFill>
                <a:ea typeface="ＭＳ Ｐゴシック" panose="020B0600070205080204" pitchFamily="34" charset="-128"/>
              </a:rPr>
              <a:t>]</a:t>
            </a:r>
            <a:r>
              <a:rPr lang="en-US" altLang="ja-JP" dirty="0">
                <a:solidFill>
                  <a:schemeClr val="accent2"/>
                </a:solidFill>
                <a:ea typeface="ＭＳ Ｐゴシック" panose="020B0600070205080204" pitchFamily="34" charset="-128"/>
              </a:rPr>
              <a:t>	</a:t>
            </a:r>
            <a:endParaRPr lang="en-US" altLang="ja-JP" dirty="0">
              <a:solidFill>
                <a:schemeClr val="tx2"/>
              </a:solidFill>
              <a:ea typeface="ＭＳ Ｐゴシック" panose="020B0600070205080204" pitchFamily="34" charset="-128"/>
            </a:endParaRPr>
          </a:p>
          <a:p>
            <a:pPr>
              <a:spcBef>
                <a:spcPts val="600"/>
              </a:spcBef>
              <a:spcAft>
                <a:spcPts val="600"/>
              </a:spcAft>
            </a:pPr>
            <a:r>
              <a:rPr lang="en-US" altLang="ja-JP" sz="1600" b="1" dirty="0">
                <a:solidFill>
                  <a:schemeClr val="tx2"/>
                </a:solidFill>
                <a:ea typeface="ＭＳ Ｐゴシック" panose="020B0600070205080204" pitchFamily="34" charset="-128"/>
              </a:rPr>
              <a:t>Abstract:</a:t>
            </a:r>
            <a:r>
              <a:rPr lang="en-US" altLang="ja-JP" sz="1600" dirty="0">
                <a:ea typeface="ＭＳ Ｐゴシック" panose="020B0600070205080204" pitchFamily="34" charset="-128"/>
              </a:rPr>
              <a:t>	</a:t>
            </a:r>
            <a:r>
              <a:rPr kumimoji="0" lang="en-US" altLang="ja-JP" sz="16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Channel</a:t>
            </a:r>
            <a:r>
              <a:rPr kumimoji="0" lang="ja-JP" altLang="en-US" sz="1600" i="0" u="none" strike="noStrike" kern="1200" cap="none" spc="0" normalizeH="0" baseline="0" noProof="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altLang="ja-JP" sz="16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Model for Evaluation of Transmission Characteristics of IEEE 802.15.4ad PHY</a:t>
            </a:r>
            <a:r>
              <a:rPr lang="en-US" altLang="ja-JP" sz="1600" dirty="0">
                <a:ea typeface="ＭＳ Ｐゴシック" panose="020B0600070205080204" pitchFamily="34" charset="-128"/>
              </a:rPr>
              <a:t>.  A part of this contribution supported from the commissioned research (No. JPJ012368C05101) by National Institute of Information and Communications Technology (NICT) , Japan is included. </a:t>
            </a:r>
          </a:p>
          <a:p>
            <a:pPr>
              <a:spcBef>
                <a:spcPts val="600"/>
              </a:spcBef>
              <a:spcAft>
                <a:spcPts val="600"/>
              </a:spcAft>
            </a:pPr>
            <a:r>
              <a:rPr lang="en-US" altLang="ja-JP" sz="1600" b="1" dirty="0">
                <a:solidFill>
                  <a:schemeClr val="tx2"/>
                </a:solidFill>
                <a:ea typeface="ＭＳ Ｐゴシック" panose="020B0600070205080204" pitchFamily="34" charset="-128"/>
              </a:rPr>
              <a:t>Purpose:</a:t>
            </a:r>
            <a:r>
              <a:rPr lang="en-US" altLang="ja-JP" sz="1600" dirty="0">
                <a:solidFill>
                  <a:schemeClr val="tx2"/>
                </a:solidFill>
                <a:ea typeface="ＭＳ Ｐゴシック" panose="020B0600070205080204" pitchFamily="34" charset="-128"/>
              </a:rPr>
              <a:t>	 </a:t>
            </a:r>
            <a:r>
              <a:rPr lang="en-US" altLang="ja-JP" sz="1600" dirty="0">
                <a:ea typeface="ＭＳ Ｐゴシック" panose="020B0600070205080204" pitchFamily="34" charset="-128"/>
              </a:rPr>
              <a:t>Propose channel models to evaluate proposed systems for IEEE 802.15.4ad.</a:t>
            </a:r>
            <a:endParaRPr lang="en-US" altLang="ja-JP" sz="1600" dirty="0">
              <a:solidFill>
                <a:schemeClr val="tx2"/>
              </a:solidFill>
              <a:ea typeface="ＭＳ Ｐゴシック" panose="020B0600070205080204" pitchFamily="34" charset="-128"/>
            </a:endParaRPr>
          </a:p>
          <a:p>
            <a:pPr>
              <a:spcBef>
                <a:spcPts val="600"/>
              </a:spcBef>
              <a:spcAft>
                <a:spcPts val="600"/>
              </a:spcAft>
            </a:pPr>
            <a:r>
              <a:rPr lang="en-US" altLang="ja-JP" sz="1600" b="1" dirty="0">
                <a:solidFill>
                  <a:schemeClr val="tx2"/>
                </a:solidFill>
                <a:ea typeface="ＭＳ Ｐゴシック" panose="020B0600070205080204" pitchFamily="34" charset="-128"/>
              </a:rPr>
              <a:t>Notice:</a:t>
            </a:r>
            <a:r>
              <a:rPr lang="en-US" altLang="ja-JP" sz="1600" dirty="0">
                <a:solidFill>
                  <a:schemeClr val="tx2"/>
                </a:solidFill>
                <a:ea typeface="ＭＳ Ｐゴシック" panose="020B0600070205080204" pitchFamily="34"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panose="020B0600070205080204" pitchFamily="34" charset="-128"/>
              </a:rPr>
              <a:t>Release:</a:t>
            </a:r>
            <a:r>
              <a:rPr lang="en-US" altLang="ja-JP" sz="1600" dirty="0">
                <a:solidFill>
                  <a:schemeClr val="tx2"/>
                </a:solidFill>
                <a:ea typeface="ＭＳ Ｐゴシック" panose="020B0600070205080204" pitchFamily="34" charset="-128"/>
              </a:rPr>
              <a:t>	The contributor acknowledges and accepts that this contribution becomes the property of IEEE and may be made publicly available by P802.15.	</a:t>
            </a:r>
          </a:p>
        </p:txBody>
      </p:sp>
      <p:sp>
        <p:nvSpPr>
          <p:cNvPr id="2" name="フッター プレースホルダー 4">
            <a:extLst>
              <a:ext uri="{FF2B5EF4-FFF2-40B4-BE49-F238E27FC236}">
                <a16:creationId xmlns:a16="http://schemas.microsoft.com/office/drawing/2014/main" id="{25E62AD3-D0BC-BA06-3CFD-623CD620CF54}"/>
              </a:ext>
            </a:extLst>
          </p:cNvPr>
          <p:cNvSpPr>
            <a:spLocks noGrp="1"/>
          </p:cNvSpPr>
          <p:nvPr>
            <p:ph type="ftr" sz="quarter" idx="11"/>
          </p:nvPr>
        </p:nvSpPr>
        <p:spPr>
          <a:xfrm>
            <a:off x="5486400" y="6475413"/>
            <a:ext cx="3124200" cy="184666"/>
          </a:xfrm>
        </p:spPr>
        <p:txBody>
          <a:bodyPr/>
          <a:lstStyle/>
          <a:p>
            <a:r>
              <a:rPr lang="en-US" altLang="ja-JP" dirty="0"/>
              <a:t>H. Harada (Kyoto University)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ー 2">
            <a:extLst>
              <a:ext uri="{FF2B5EF4-FFF2-40B4-BE49-F238E27FC236}">
                <a16:creationId xmlns:a16="http://schemas.microsoft.com/office/drawing/2014/main" id="{D05A31EE-3104-C9A4-7F0D-1234882EC7D3}"/>
              </a:ext>
            </a:extLst>
          </p:cNvPr>
          <p:cNvSpPr>
            <a:spLocks noGrp="1"/>
          </p:cNvSpPr>
          <p:nvPr>
            <p:ph type="dt" sz="half" idx="10"/>
          </p:nvPr>
        </p:nvSpPr>
        <p:spPr/>
        <p:txBody>
          <a:bodyPr/>
          <a:lstStyle/>
          <a:p>
            <a:r>
              <a:rPr lang="en-US" altLang="ja-JP"/>
              <a:t>Nov. 2024</a:t>
            </a:r>
            <a:endParaRPr lang="en-US" altLang="ja-JP" dirty="0"/>
          </a:p>
        </p:txBody>
      </p:sp>
      <p:sp>
        <p:nvSpPr>
          <p:cNvPr id="4" name="スライド番号プレースホルダー 3">
            <a:extLst>
              <a:ext uri="{FF2B5EF4-FFF2-40B4-BE49-F238E27FC236}">
                <a16:creationId xmlns:a16="http://schemas.microsoft.com/office/drawing/2014/main" id="{DBFEC31E-5F1E-8676-3BCD-B5730F9E8D03}"/>
              </a:ext>
            </a:extLst>
          </p:cNvPr>
          <p:cNvSpPr>
            <a:spLocks noGrp="1"/>
          </p:cNvSpPr>
          <p:nvPr>
            <p:ph type="sldNum" sz="quarter" idx="12"/>
          </p:nvPr>
        </p:nvSpPr>
        <p:spPr/>
        <p:txBody>
          <a:bodyPr/>
          <a:lstStyle/>
          <a:p>
            <a:r>
              <a:rPr lang="en-US" altLang="ja-JP"/>
              <a:t>Slide </a:t>
            </a:r>
            <a:fld id="{6C470715-CA17-1440-9A00-ABF0CF256EB7}" type="slidenum">
              <a:rPr lang="en-US" altLang="ja-JP" smtClean="0"/>
              <a:pPr/>
              <a:t>10</a:t>
            </a:fld>
            <a:endParaRPr lang="en-US" altLang="ja-JP"/>
          </a:p>
        </p:txBody>
      </p:sp>
      <p:sp>
        <p:nvSpPr>
          <p:cNvPr id="5" name="フッター プレースホルダー 4">
            <a:extLst>
              <a:ext uri="{FF2B5EF4-FFF2-40B4-BE49-F238E27FC236}">
                <a16:creationId xmlns:a16="http://schemas.microsoft.com/office/drawing/2014/main" id="{E948D890-BD88-6F9F-152E-0F069C78F88A}"/>
              </a:ext>
            </a:extLst>
          </p:cNvPr>
          <p:cNvSpPr>
            <a:spLocks noGrp="1"/>
          </p:cNvSpPr>
          <p:nvPr>
            <p:ph type="ftr" sz="quarter" idx="11"/>
          </p:nvPr>
        </p:nvSpPr>
        <p:spPr/>
        <p:txBody>
          <a:bodyPr/>
          <a:lstStyle/>
          <a:p>
            <a:r>
              <a:rPr lang="en-US" altLang="ja-JP"/>
              <a:t>H. Harada (Kyoto University)</a:t>
            </a:r>
            <a:endParaRPr lang="en-US" altLang="ja-JP" dirty="0"/>
          </a:p>
        </p:txBody>
      </p:sp>
      <p:sp>
        <p:nvSpPr>
          <p:cNvPr id="8" name="タイトル 1">
            <a:extLst>
              <a:ext uri="{FF2B5EF4-FFF2-40B4-BE49-F238E27FC236}">
                <a16:creationId xmlns:a16="http://schemas.microsoft.com/office/drawing/2014/main" id="{BBA98664-1361-5823-E963-89A4587F8C15}"/>
              </a:ext>
            </a:extLst>
          </p:cNvPr>
          <p:cNvSpPr>
            <a:spLocks noGrp="1"/>
          </p:cNvSpPr>
          <p:nvPr>
            <p:ph type="title"/>
          </p:nvPr>
        </p:nvSpPr>
        <p:spPr>
          <a:xfrm>
            <a:off x="685800" y="685800"/>
            <a:ext cx="7772400" cy="1066800"/>
          </a:xfrm>
        </p:spPr>
        <p:txBody>
          <a:bodyPr/>
          <a:lstStyle/>
          <a:p>
            <a:r>
              <a:rPr kumimoji="1" lang="en" altLang="ja-JP" dirty="0"/>
              <a:t>Scaling parameter</a:t>
            </a:r>
            <a:endParaRPr kumimoji="1" lang="ja-JP" altLang="en-US"/>
          </a:p>
        </p:txBody>
      </p:sp>
      <mc:AlternateContent xmlns:mc="http://schemas.openxmlformats.org/markup-compatibility/2006" xmlns:a14="http://schemas.microsoft.com/office/drawing/2010/main">
        <mc:Choice Requires="a14">
          <p:sp>
            <p:nvSpPr>
              <p:cNvPr id="9" name="コンテンツ プレースホルダー 2">
                <a:extLst>
                  <a:ext uri="{FF2B5EF4-FFF2-40B4-BE49-F238E27FC236}">
                    <a16:creationId xmlns:a16="http://schemas.microsoft.com/office/drawing/2014/main" id="{6C47847B-F85D-C44B-870B-14668DDFC022}"/>
                  </a:ext>
                </a:extLst>
              </p:cNvPr>
              <p:cNvSpPr txBox="1">
                <a:spLocks/>
              </p:cNvSpPr>
              <p:nvPr/>
            </p:nvSpPr>
            <p:spPr>
              <a:xfrm>
                <a:off x="685800" y="1981200"/>
                <a:ext cx="8062664" cy="4114800"/>
              </a:xfrm>
              <a:prstGeom prst="rect">
                <a:avLst/>
              </a:prstGeom>
            </p:spPr>
            <p:txBody>
              <a:bodyPr/>
              <a:lstStyle>
                <a:lvl1pPr marL="342900" indent="-342900" algn="l" rtl="0" eaLnBrk="1" fontAlgn="base" hangingPunct="1">
                  <a:spcBef>
                    <a:spcPct val="20000"/>
                  </a:spcBef>
                  <a:spcAft>
                    <a:spcPct val="0"/>
                  </a:spcAft>
                  <a:buChar char="•"/>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kumimoji="1"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kumimoji="1"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en" altLang="ja-JP" sz="2000" dirty="0">
                    <a:latin typeface="Times New Roman" panose="02020603050405020304" pitchFamily="18" charset="0"/>
                    <a:cs typeface="Times New Roman" panose="02020603050405020304" pitchFamily="18" charset="0"/>
                  </a:rPr>
                  <a:t>Use the delay time scaled as shown in the formula below to match the desired RMS delay spread.</a:t>
                </a:r>
                <a:br>
                  <a:rPr lang="en" altLang="ja-JP" sz="2400" dirty="0">
                    <a:latin typeface="Times New Roman" panose="02020603050405020304" pitchFamily="18" charset="0"/>
                    <a:cs typeface="Times New Roman" panose="02020603050405020304" pitchFamily="18" charset="0"/>
                  </a:rPr>
                </a:br>
                <a14:m>
                  <m:oMath xmlns:m="http://schemas.openxmlformats.org/officeDocument/2006/math">
                    <m:sSub>
                      <m:sSubPr>
                        <m:ctrlPr>
                          <a:rPr lang="en-US" altLang="ja-JP" sz="2000" i="1" smtClean="0">
                            <a:latin typeface="Cambria Math" panose="02040503050406030204" pitchFamily="18" charset="0"/>
                          </a:rPr>
                        </m:ctrlPr>
                      </m:sSubPr>
                      <m:e>
                        <m:r>
                          <a:rPr lang="en-US" altLang="ja-JP" sz="2000" i="1" smtClean="0">
                            <a:latin typeface="Cambria Math" panose="02040503050406030204" pitchFamily="18" charset="0"/>
                          </a:rPr>
                          <m:t>𝜏</m:t>
                        </m:r>
                      </m:e>
                      <m:sub>
                        <m:r>
                          <a:rPr lang="en-US" altLang="ja-JP" sz="2000" i="1" smtClean="0">
                            <a:latin typeface="Cambria Math" panose="02040503050406030204" pitchFamily="18" charset="0"/>
                          </a:rPr>
                          <m:t>𝑛</m:t>
                        </m:r>
                        <m:r>
                          <a:rPr lang="en-US" altLang="ja-JP" sz="2000" smtClean="0">
                            <a:latin typeface="Cambria Math" panose="02040503050406030204" pitchFamily="18" charset="0"/>
                          </a:rPr>
                          <m:t>,</m:t>
                        </m:r>
                        <m:r>
                          <m:rPr>
                            <m:sty m:val="p"/>
                          </m:rPr>
                          <a:rPr lang="en-US" altLang="ja-JP" sz="2000" smtClean="0">
                            <a:latin typeface="Cambria Math" panose="02040503050406030204" pitchFamily="18" charset="0"/>
                          </a:rPr>
                          <m:t>scaled</m:t>
                        </m:r>
                      </m:sub>
                    </m:sSub>
                    <m:r>
                      <a:rPr lang="en-US" altLang="ja-JP" sz="2000" i="1" smtClean="0">
                        <a:latin typeface="Cambria Math" panose="02040503050406030204" pitchFamily="18" charset="0"/>
                      </a:rPr>
                      <m:t>=</m:t>
                    </m:r>
                    <m:sSub>
                      <m:sSubPr>
                        <m:ctrlPr>
                          <a:rPr lang="en-US" altLang="ja-JP" sz="2000" i="1">
                            <a:latin typeface="Cambria Math" panose="02040503050406030204" pitchFamily="18" charset="0"/>
                          </a:rPr>
                        </m:ctrlPr>
                      </m:sSubPr>
                      <m:e>
                        <m:r>
                          <a:rPr lang="en-US" altLang="ja-JP" sz="2000" i="1">
                            <a:latin typeface="Cambria Math" panose="02040503050406030204" pitchFamily="18" charset="0"/>
                          </a:rPr>
                          <m:t>𝜏</m:t>
                        </m:r>
                      </m:e>
                      <m:sub>
                        <m:r>
                          <a:rPr lang="en-US" altLang="ja-JP" sz="2000" i="1">
                            <a:latin typeface="Cambria Math" panose="02040503050406030204" pitchFamily="18" charset="0"/>
                          </a:rPr>
                          <m:t>𝑛</m:t>
                        </m:r>
                        <m:r>
                          <a:rPr lang="en-US" altLang="ja-JP" sz="2000">
                            <a:latin typeface="Cambria Math" panose="02040503050406030204" pitchFamily="18" charset="0"/>
                          </a:rPr>
                          <m:t>,</m:t>
                        </m:r>
                        <m:r>
                          <m:rPr>
                            <m:sty m:val="p"/>
                          </m:rPr>
                          <a:rPr lang="en-US" altLang="ja-JP" sz="2000" smtClean="0">
                            <a:latin typeface="Cambria Math" panose="02040503050406030204" pitchFamily="18" charset="0"/>
                          </a:rPr>
                          <m:t>model</m:t>
                        </m:r>
                      </m:sub>
                    </m:sSub>
                    <m:r>
                      <a:rPr lang="en-US" altLang="ja-JP" sz="2000" i="1" smtClean="0">
                        <a:latin typeface="Cambria Math" panose="02040503050406030204" pitchFamily="18" charset="0"/>
                      </a:rPr>
                      <m:t>∙</m:t>
                    </m:r>
                    <m:sSub>
                      <m:sSubPr>
                        <m:ctrlPr>
                          <a:rPr lang="en-US" altLang="ja-JP" sz="2000" i="1" smtClean="0">
                            <a:latin typeface="Cambria Math" panose="02040503050406030204" pitchFamily="18" charset="0"/>
                          </a:rPr>
                        </m:ctrlPr>
                      </m:sSubPr>
                      <m:e>
                        <m:r>
                          <m:rPr>
                            <m:sty m:val="p"/>
                          </m:rPr>
                          <a:rPr lang="en-US" altLang="ja-JP" sz="2000" smtClean="0">
                            <a:latin typeface="Cambria Math" panose="02040503050406030204" pitchFamily="18" charset="0"/>
                          </a:rPr>
                          <m:t>DS</m:t>
                        </m:r>
                      </m:e>
                      <m:sub>
                        <m:r>
                          <m:rPr>
                            <m:sty m:val="p"/>
                          </m:rPr>
                          <a:rPr lang="en-US" altLang="ja-JP" sz="2000" smtClean="0">
                            <a:latin typeface="Cambria Math" panose="02040503050406030204" pitchFamily="18" charset="0"/>
                          </a:rPr>
                          <m:t>desired</m:t>
                        </m:r>
                      </m:sub>
                    </m:sSub>
                  </m:oMath>
                </a14:m>
                <a:endParaRPr lang="en-US" altLang="ja-JP" sz="2000" i="1" dirty="0">
                  <a:latin typeface="Cambria Math" panose="02040503050406030204" pitchFamily="18" charset="0"/>
                </a:endParaRPr>
              </a:p>
              <a:p>
                <a:pPr lvl="2"/>
                <a14:m>
                  <m:oMath xmlns:m="http://schemas.openxmlformats.org/officeDocument/2006/math">
                    <m:sSub>
                      <m:sSubPr>
                        <m:ctrlPr>
                          <a:rPr lang="en-US" altLang="ja-JP" sz="1800" i="1" smtClean="0">
                            <a:latin typeface="Cambria Math" panose="02040503050406030204" pitchFamily="18" charset="0"/>
                          </a:rPr>
                        </m:ctrlPr>
                      </m:sSubPr>
                      <m:e>
                        <m:r>
                          <a:rPr lang="en-US" altLang="ja-JP" sz="1800" i="1">
                            <a:latin typeface="Cambria Math" panose="02040503050406030204" pitchFamily="18" charset="0"/>
                          </a:rPr>
                          <m:t>𝜏</m:t>
                        </m:r>
                      </m:e>
                      <m:sub>
                        <m:r>
                          <a:rPr lang="en-US" altLang="ja-JP" sz="1800" i="1">
                            <a:latin typeface="Cambria Math" panose="02040503050406030204" pitchFamily="18" charset="0"/>
                          </a:rPr>
                          <m:t>𝑛</m:t>
                        </m:r>
                        <m:r>
                          <a:rPr lang="en-US" altLang="ja-JP" sz="1800">
                            <a:latin typeface="Cambria Math" panose="02040503050406030204" pitchFamily="18" charset="0"/>
                          </a:rPr>
                          <m:t>,</m:t>
                        </m:r>
                        <m:r>
                          <m:rPr>
                            <m:sty m:val="p"/>
                          </m:rPr>
                          <a:rPr lang="en-US" altLang="ja-JP" sz="1800" smtClean="0">
                            <a:latin typeface="Cambria Math" panose="02040503050406030204" pitchFamily="18" charset="0"/>
                          </a:rPr>
                          <m:t>model</m:t>
                        </m:r>
                      </m:sub>
                    </m:sSub>
                  </m:oMath>
                </a14:m>
                <a:r>
                  <a:rPr lang="en-US" altLang="ja-JP" sz="1800" dirty="0">
                    <a:latin typeface="Times New Roman" panose="02020603050405020304" pitchFamily="18" charset="0"/>
                    <a:cs typeface="Times New Roman" panose="02020603050405020304" pitchFamily="18" charset="0"/>
                  </a:rPr>
                  <a:t>: </a:t>
                </a:r>
                <a:r>
                  <a:rPr lang="en" altLang="ja-JP" sz="1800" dirty="0">
                    <a:latin typeface="Times New Roman" panose="02020603050405020304" pitchFamily="18" charset="0"/>
                    <a:cs typeface="Times New Roman" panose="02020603050405020304" pitchFamily="18" charset="0"/>
                  </a:rPr>
                  <a:t>The normalized delay value listed in the </a:t>
                </a:r>
                <a:r>
                  <a:rPr lang="en" altLang="ja-JP" sz="1800" i="1" dirty="0">
                    <a:latin typeface="Times New Roman" panose="02020603050405020304" pitchFamily="18" charset="0"/>
                    <a:cs typeface="Times New Roman" panose="02020603050405020304" pitchFamily="18" charset="0"/>
                  </a:rPr>
                  <a:t>n</a:t>
                </a:r>
                <a:r>
                  <a:rPr lang="en" altLang="ja-JP" sz="1800" dirty="0">
                    <a:latin typeface="Times New Roman" panose="02020603050405020304" pitchFamily="18" charset="0"/>
                    <a:cs typeface="Times New Roman" panose="02020603050405020304" pitchFamily="18" charset="0"/>
                  </a:rPr>
                  <a:t>-</a:t>
                </a:r>
                <a:r>
                  <a:rPr lang="en" altLang="ja-JP" sz="1800" dirty="0" err="1">
                    <a:latin typeface="Times New Roman" panose="02020603050405020304" pitchFamily="18" charset="0"/>
                    <a:cs typeface="Times New Roman" panose="02020603050405020304" pitchFamily="18" charset="0"/>
                  </a:rPr>
                  <a:t>th</a:t>
                </a:r>
                <a:r>
                  <a:rPr lang="en" altLang="ja-JP" sz="1800" dirty="0">
                    <a:latin typeface="Times New Roman" panose="02020603050405020304" pitchFamily="18" charset="0"/>
                    <a:cs typeface="Times New Roman" panose="02020603050405020304" pitchFamily="18" charset="0"/>
                  </a:rPr>
                  <a:t> path of the model</a:t>
                </a:r>
                <a:endParaRPr lang="en-US" altLang="ja-JP" sz="1800" dirty="0">
                  <a:latin typeface="Times New Roman" panose="02020603050405020304" pitchFamily="18" charset="0"/>
                  <a:cs typeface="Times New Roman" panose="02020603050405020304" pitchFamily="18" charset="0"/>
                </a:endParaRPr>
              </a:p>
              <a:p>
                <a:pPr lvl="2"/>
                <a14:m>
                  <m:oMath xmlns:m="http://schemas.openxmlformats.org/officeDocument/2006/math">
                    <m:sSub>
                      <m:sSubPr>
                        <m:ctrlPr>
                          <a:rPr lang="en-US" altLang="ja-JP" sz="1800" i="1" smtClean="0">
                            <a:latin typeface="Cambria Math" panose="02040503050406030204" pitchFamily="18" charset="0"/>
                          </a:rPr>
                        </m:ctrlPr>
                      </m:sSubPr>
                      <m:e>
                        <m:r>
                          <m:rPr>
                            <m:sty m:val="p"/>
                          </m:rPr>
                          <a:rPr lang="en-US" altLang="ja-JP" sz="1800" smtClean="0">
                            <a:latin typeface="Cambria Math" panose="02040503050406030204" pitchFamily="18" charset="0"/>
                          </a:rPr>
                          <m:t>DS</m:t>
                        </m:r>
                      </m:e>
                      <m:sub>
                        <m:r>
                          <m:rPr>
                            <m:sty m:val="p"/>
                          </m:rPr>
                          <a:rPr lang="en-US" altLang="ja-JP" sz="1800" smtClean="0">
                            <a:latin typeface="Cambria Math" panose="02040503050406030204" pitchFamily="18" charset="0"/>
                          </a:rPr>
                          <m:t>desired</m:t>
                        </m:r>
                      </m:sub>
                    </m:sSub>
                  </m:oMath>
                </a14:m>
                <a:r>
                  <a:rPr lang="en-US" altLang="ja-JP" sz="1800" dirty="0">
                    <a:latin typeface="Times New Roman" panose="02020603050405020304" pitchFamily="18" charset="0"/>
                    <a:cs typeface="Times New Roman" panose="02020603050405020304" pitchFamily="18" charset="0"/>
                  </a:rPr>
                  <a:t>: </a:t>
                </a:r>
                <a:r>
                  <a:rPr lang="en" altLang="ja-JP" sz="1800" dirty="0">
                    <a:latin typeface="Times New Roman" panose="02020603050405020304" pitchFamily="18" charset="0"/>
                    <a:cs typeface="Times New Roman" panose="02020603050405020304" pitchFamily="18" charset="0"/>
                  </a:rPr>
                  <a:t>Desired RMS delay spread</a:t>
                </a:r>
                <a:endParaRPr lang="en-US" altLang="ja-JP" sz="1800" dirty="0">
                  <a:latin typeface="Times New Roman" panose="02020603050405020304" pitchFamily="18" charset="0"/>
                  <a:cs typeface="Times New Roman" panose="02020603050405020304" pitchFamily="18" charset="0"/>
                </a:endParaRPr>
              </a:p>
              <a:p>
                <a:pPr lvl="2">
                  <a:spcAft>
                    <a:spcPts val="600"/>
                  </a:spcAft>
                </a:pPr>
                <a14:m>
                  <m:oMath xmlns:m="http://schemas.openxmlformats.org/officeDocument/2006/math">
                    <m:sSub>
                      <m:sSubPr>
                        <m:ctrlPr>
                          <a:rPr lang="en-US" altLang="ja-JP" sz="1800" i="1" smtClean="0">
                            <a:latin typeface="Cambria Math" panose="02040503050406030204" pitchFamily="18" charset="0"/>
                          </a:rPr>
                        </m:ctrlPr>
                      </m:sSubPr>
                      <m:e>
                        <m:r>
                          <a:rPr lang="en-US" altLang="ja-JP" sz="1800" i="1" smtClean="0">
                            <a:latin typeface="Cambria Math" panose="02040503050406030204" pitchFamily="18" charset="0"/>
                          </a:rPr>
                          <m:t>𝜏</m:t>
                        </m:r>
                      </m:e>
                      <m:sub>
                        <m:r>
                          <a:rPr lang="en-US" altLang="ja-JP" sz="1800" i="1" smtClean="0">
                            <a:latin typeface="Cambria Math" panose="02040503050406030204" pitchFamily="18" charset="0"/>
                          </a:rPr>
                          <m:t>𝑛</m:t>
                        </m:r>
                        <m:r>
                          <a:rPr lang="en-US" altLang="ja-JP" sz="1800" smtClean="0">
                            <a:latin typeface="Cambria Math" panose="02040503050406030204" pitchFamily="18" charset="0"/>
                          </a:rPr>
                          <m:t>,</m:t>
                        </m:r>
                        <m:r>
                          <m:rPr>
                            <m:sty m:val="p"/>
                          </m:rPr>
                          <a:rPr lang="en-US" altLang="ja-JP" sz="1800" smtClean="0">
                            <a:latin typeface="Cambria Math" panose="02040503050406030204" pitchFamily="18" charset="0"/>
                          </a:rPr>
                          <m:t>scaled</m:t>
                        </m:r>
                      </m:sub>
                    </m:sSub>
                  </m:oMath>
                </a14:m>
                <a:r>
                  <a:rPr lang="en-US" altLang="ja-JP" sz="1800" dirty="0">
                    <a:latin typeface="Times New Roman" panose="02020603050405020304" pitchFamily="18" charset="0"/>
                    <a:cs typeface="Times New Roman" panose="02020603050405020304" pitchFamily="18" charset="0"/>
                  </a:rPr>
                  <a:t>: </a:t>
                </a:r>
                <a14:m>
                  <m:oMath xmlns:m="http://schemas.openxmlformats.org/officeDocument/2006/math">
                    <m:r>
                      <m:rPr>
                        <m:sty m:val="p"/>
                      </m:rPr>
                      <a:rPr lang="en-US" altLang="ja-JP" sz="1800">
                        <a:latin typeface="Cambria Math" panose="02040503050406030204" pitchFamily="18" charset="0"/>
                      </a:rPr>
                      <m:t>Delay</m:t>
                    </m:r>
                    <m:r>
                      <a:rPr lang="en-US" altLang="ja-JP" sz="1800">
                        <a:latin typeface="Cambria Math" panose="02040503050406030204" pitchFamily="18" charset="0"/>
                      </a:rPr>
                      <m:t> </m:t>
                    </m:r>
                    <m:r>
                      <m:rPr>
                        <m:sty m:val="p"/>
                      </m:rPr>
                      <a:rPr lang="en-US" altLang="ja-JP" sz="1800">
                        <a:latin typeface="Cambria Math" panose="02040503050406030204" pitchFamily="18" charset="0"/>
                      </a:rPr>
                      <m:t>time</m:t>
                    </m:r>
                    <m:r>
                      <a:rPr lang="en-US" altLang="ja-JP" sz="1800">
                        <a:latin typeface="Cambria Math" panose="02040503050406030204" pitchFamily="18" charset="0"/>
                      </a:rPr>
                      <m:t> </m:t>
                    </m:r>
                    <m:r>
                      <m:rPr>
                        <m:sty m:val="p"/>
                      </m:rPr>
                      <a:rPr lang="en-US" altLang="ja-JP" sz="1800">
                        <a:latin typeface="Cambria Math" panose="02040503050406030204" pitchFamily="18" charset="0"/>
                      </a:rPr>
                      <m:t>used</m:t>
                    </m:r>
                    <m:r>
                      <a:rPr lang="en-US" altLang="ja-JP" sz="1800">
                        <a:latin typeface="Cambria Math" panose="02040503050406030204" pitchFamily="18" charset="0"/>
                      </a:rPr>
                      <m:t> </m:t>
                    </m:r>
                    <m:r>
                      <m:rPr>
                        <m:sty m:val="p"/>
                      </m:rPr>
                      <a:rPr lang="en-US" altLang="ja-JP" sz="1800">
                        <a:latin typeface="Cambria Math" panose="02040503050406030204" pitchFamily="18" charset="0"/>
                      </a:rPr>
                      <m:t>for</m:t>
                    </m:r>
                    <m:r>
                      <a:rPr lang="en-US" altLang="ja-JP" sz="1800">
                        <a:latin typeface="Cambria Math" panose="02040503050406030204" pitchFamily="18" charset="0"/>
                      </a:rPr>
                      <m:t> </m:t>
                    </m:r>
                    <m:r>
                      <m:rPr>
                        <m:sty m:val="p"/>
                      </m:rPr>
                      <a:rPr lang="en-US" altLang="ja-JP" sz="1800">
                        <a:latin typeface="Cambria Math" panose="02040503050406030204" pitchFamily="18" charset="0"/>
                      </a:rPr>
                      <m:t>the</m:t>
                    </m:r>
                    <m:r>
                      <a:rPr lang="en-US" altLang="ja-JP" sz="1800" b="0" i="0" smtClean="0">
                        <a:latin typeface="Cambria Math" panose="02040503050406030204" pitchFamily="18" charset="0"/>
                      </a:rPr>
                      <m:t> </m:t>
                    </m:r>
                    <m:r>
                      <m:rPr>
                        <m:nor/>
                      </m:rPr>
                      <a:rPr lang="en" altLang="ja-JP" sz="1800" i="1" dirty="0">
                        <a:latin typeface="Times New Roman" panose="02020603050405020304" pitchFamily="18" charset="0"/>
                        <a:cs typeface="Times New Roman" panose="02020603050405020304" pitchFamily="18" charset="0"/>
                      </a:rPr>
                      <m:t>n</m:t>
                    </m:r>
                    <m:r>
                      <m:rPr>
                        <m:nor/>
                      </m:rPr>
                      <a:rPr lang="en" altLang="ja-JP" sz="1800" dirty="0">
                        <a:latin typeface="Times New Roman" panose="02020603050405020304" pitchFamily="18" charset="0"/>
                        <a:cs typeface="Times New Roman" panose="02020603050405020304" pitchFamily="18" charset="0"/>
                      </a:rPr>
                      <m:t>−</m:t>
                    </m:r>
                    <m:r>
                      <m:rPr>
                        <m:nor/>
                      </m:rPr>
                      <a:rPr lang="en" altLang="ja-JP" sz="1800" dirty="0">
                        <a:latin typeface="Times New Roman" panose="02020603050405020304" pitchFamily="18" charset="0"/>
                        <a:cs typeface="Times New Roman" panose="02020603050405020304" pitchFamily="18" charset="0"/>
                      </a:rPr>
                      <m:t>th</m:t>
                    </m:r>
                    <m:r>
                      <a:rPr lang="en-US" altLang="ja-JP" sz="1800" dirty="0" smtClean="0">
                        <a:latin typeface="Cambria Math" panose="02040503050406030204" pitchFamily="18" charset="0"/>
                        <a:cs typeface="Times New Roman" panose="02020603050405020304" pitchFamily="18" charset="0"/>
                      </a:rPr>
                      <m:t> </m:t>
                    </m:r>
                    <m:r>
                      <m:rPr>
                        <m:sty m:val="p"/>
                      </m:rPr>
                      <a:rPr lang="en-US" altLang="ja-JP" sz="1800">
                        <a:latin typeface="Cambria Math" panose="02040503050406030204" pitchFamily="18" charset="0"/>
                      </a:rPr>
                      <m:t>pa</m:t>
                    </m:r>
                    <m:r>
                      <m:rPr>
                        <m:sty m:val="p"/>
                      </m:rPr>
                      <a:rPr lang="en-US" altLang="ja-JP" sz="1800" b="0" i="0" smtClean="0">
                        <a:latin typeface="Cambria Math" panose="02040503050406030204" pitchFamily="18" charset="0"/>
                      </a:rPr>
                      <m:t>th</m:t>
                    </m:r>
                  </m:oMath>
                </a14:m>
                <a:endParaRPr lang="en-US" altLang="ja-JP" sz="1800" dirty="0">
                  <a:latin typeface="Times New Roman" panose="02020603050405020304" pitchFamily="18" charset="0"/>
                  <a:cs typeface="Times New Roman" panose="02020603050405020304" pitchFamily="18" charset="0"/>
                </a:endParaRPr>
              </a:p>
              <a:p>
                <a:r>
                  <a:rPr lang="en-US" altLang="ja-JP" sz="2000" dirty="0">
                    <a:latin typeface="Times New Roman" panose="02020603050405020304" pitchFamily="18" charset="0"/>
                    <a:cs typeface="Times New Roman" panose="02020603050405020304" pitchFamily="18" charset="0"/>
                  </a:rPr>
                  <a:t>Table 7.7.3-1 in 3GPP TR 38.901 gives an example of a scaling parameter for a very long delay spread of 1000 ns.</a:t>
                </a:r>
              </a:p>
              <a:p>
                <a:r>
                  <a:rPr lang="en-US" altLang="ja-JP" sz="2000" dirty="0">
                    <a:latin typeface="Times New Roman" panose="02020603050405020304" pitchFamily="18" charset="0"/>
                    <a:cs typeface="Times New Roman" panose="02020603050405020304" pitchFamily="18" charset="0"/>
                  </a:rPr>
                  <a:t>The RMS delay spread of the GSMTU is 1.0616 </a:t>
                </a:r>
                <a14:m>
                  <m:oMath xmlns:m="http://schemas.openxmlformats.org/officeDocument/2006/math">
                    <m:r>
                      <a:rPr lang="en-US" altLang="ja-JP" sz="2000" i="1" dirty="0" smtClean="0">
                        <a:latin typeface="Cambria Math" panose="02040503050406030204" pitchFamily="18" charset="0"/>
                        <a:ea typeface="Cambria Math" panose="02040503050406030204" pitchFamily="18" charset="0"/>
                        <a:cs typeface="Times New Roman" panose="02020603050405020304" pitchFamily="18" charset="0"/>
                      </a:rPr>
                      <m:t>𝜇</m:t>
                    </m:r>
                    <m:r>
                      <m:rPr>
                        <m:sty m:val="p"/>
                      </m:rPr>
                      <a:rPr lang="en-US" altLang="ja-JP" sz="2000" dirty="0" smtClean="0">
                        <a:latin typeface="Cambria Math" panose="02040503050406030204" pitchFamily="18" charset="0"/>
                        <a:ea typeface="Cambria Math" panose="02040503050406030204" pitchFamily="18" charset="0"/>
                        <a:cs typeface="Times New Roman" panose="02020603050405020304" pitchFamily="18" charset="0"/>
                      </a:rPr>
                      <m:t>s</m:t>
                    </m:r>
                  </m:oMath>
                </a14:m>
                <a:r>
                  <a:rPr lang="en-US" altLang="ja-JP" sz="2000" dirty="0">
                    <a:latin typeface="Times New Roman" panose="02020603050405020304" pitchFamily="18" charset="0"/>
                    <a:cs typeface="Times New Roman" panose="02020603050405020304" pitchFamily="18" charset="0"/>
                  </a:rPr>
                  <a:t>, so this value is reasonable.</a:t>
                </a:r>
              </a:p>
            </p:txBody>
          </p:sp>
        </mc:Choice>
        <mc:Fallback xmlns="">
          <p:sp>
            <p:nvSpPr>
              <p:cNvPr id="9" name="コンテンツ プレースホルダー 2">
                <a:extLst>
                  <a:ext uri="{FF2B5EF4-FFF2-40B4-BE49-F238E27FC236}">
                    <a16:creationId xmlns:a16="http://schemas.microsoft.com/office/drawing/2014/main" id="{6C47847B-F85D-C44B-870B-14668DDFC022}"/>
                  </a:ext>
                </a:extLst>
              </p:cNvPr>
              <p:cNvSpPr txBox="1">
                <a:spLocks noRot="1" noChangeAspect="1" noMove="1" noResize="1" noEditPoints="1" noAdjustHandles="1" noChangeArrowheads="1" noChangeShapeType="1" noTextEdit="1"/>
              </p:cNvSpPr>
              <p:nvPr/>
            </p:nvSpPr>
            <p:spPr>
              <a:xfrm>
                <a:off x="685800" y="1981200"/>
                <a:ext cx="8062664" cy="4114800"/>
              </a:xfrm>
              <a:prstGeom prst="rect">
                <a:avLst/>
              </a:prstGeom>
              <a:blipFill>
                <a:blip r:embed="rId2"/>
                <a:stretch>
                  <a:fillRect l="-787" t="-923" r="-1575"/>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11862464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ー 2">
            <a:extLst>
              <a:ext uri="{FF2B5EF4-FFF2-40B4-BE49-F238E27FC236}">
                <a16:creationId xmlns:a16="http://schemas.microsoft.com/office/drawing/2014/main" id="{C65E64EA-D090-92B5-78F8-19619DBACCD2}"/>
              </a:ext>
            </a:extLst>
          </p:cNvPr>
          <p:cNvSpPr>
            <a:spLocks noGrp="1"/>
          </p:cNvSpPr>
          <p:nvPr>
            <p:ph type="dt" sz="half" idx="10"/>
          </p:nvPr>
        </p:nvSpPr>
        <p:spPr/>
        <p:txBody>
          <a:bodyPr/>
          <a:lstStyle/>
          <a:p>
            <a:r>
              <a:rPr lang="en-US" altLang="ja-JP"/>
              <a:t>Nov. 2024</a:t>
            </a:r>
            <a:endParaRPr lang="en-US" altLang="ja-JP" dirty="0"/>
          </a:p>
        </p:txBody>
      </p:sp>
      <p:sp>
        <p:nvSpPr>
          <p:cNvPr id="4" name="スライド番号プレースホルダー 3">
            <a:extLst>
              <a:ext uri="{FF2B5EF4-FFF2-40B4-BE49-F238E27FC236}">
                <a16:creationId xmlns:a16="http://schemas.microsoft.com/office/drawing/2014/main" id="{3DB33A37-49DB-517B-969C-499F851639F4}"/>
              </a:ext>
            </a:extLst>
          </p:cNvPr>
          <p:cNvSpPr>
            <a:spLocks noGrp="1"/>
          </p:cNvSpPr>
          <p:nvPr>
            <p:ph type="sldNum" sz="quarter" idx="12"/>
          </p:nvPr>
        </p:nvSpPr>
        <p:spPr/>
        <p:txBody>
          <a:bodyPr/>
          <a:lstStyle/>
          <a:p>
            <a:r>
              <a:rPr lang="en-US" altLang="ja-JP"/>
              <a:t>Slide </a:t>
            </a:r>
            <a:fld id="{6C470715-CA17-1440-9A00-ABF0CF256EB7}" type="slidenum">
              <a:rPr lang="en-US" altLang="ja-JP" smtClean="0"/>
              <a:pPr/>
              <a:t>11</a:t>
            </a:fld>
            <a:endParaRPr lang="en-US" altLang="ja-JP"/>
          </a:p>
        </p:txBody>
      </p:sp>
      <p:sp>
        <p:nvSpPr>
          <p:cNvPr id="5" name="フッター プレースホルダー 4">
            <a:extLst>
              <a:ext uri="{FF2B5EF4-FFF2-40B4-BE49-F238E27FC236}">
                <a16:creationId xmlns:a16="http://schemas.microsoft.com/office/drawing/2014/main" id="{CCA33630-FE33-CEDD-D98C-3E7549B21C03}"/>
              </a:ext>
            </a:extLst>
          </p:cNvPr>
          <p:cNvSpPr>
            <a:spLocks noGrp="1"/>
          </p:cNvSpPr>
          <p:nvPr>
            <p:ph type="ftr" sz="quarter" idx="11"/>
          </p:nvPr>
        </p:nvSpPr>
        <p:spPr/>
        <p:txBody>
          <a:bodyPr/>
          <a:lstStyle/>
          <a:p>
            <a:r>
              <a:rPr lang="en-US" altLang="ja-JP"/>
              <a:t>H. Harada (Kyoto University)</a:t>
            </a:r>
            <a:endParaRPr lang="en-US" altLang="ja-JP" dirty="0"/>
          </a:p>
        </p:txBody>
      </p:sp>
      <p:sp>
        <p:nvSpPr>
          <p:cNvPr id="6" name="タイトル 1">
            <a:extLst>
              <a:ext uri="{FF2B5EF4-FFF2-40B4-BE49-F238E27FC236}">
                <a16:creationId xmlns:a16="http://schemas.microsoft.com/office/drawing/2014/main" id="{3A1F95F9-7C22-FE82-6127-FC45CDD9547B}"/>
              </a:ext>
            </a:extLst>
          </p:cNvPr>
          <p:cNvSpPr>
            <a:spLocks noGrp="1"/>
          </p:cNvSpPr>
          <p:nvPr>
            <p:ph type="title"/>
          </p:nvPr>
        </p:nvSpPr>
        <p:spPr>
          <a:xfrm>
            <a:off x="685800" y="685800"/>
            <a:ext cx="7772400" cy="1066800"/>
          </a:xfrm>
        </p:spPr>
        <p:txBody>
          <a:bodyPr/>
          <a:lstStyle/>
          <a:p>
            <a:r>
              <a:rPr kumimoji="1" lang="en-US" altLang="ja-JP" sz="2800" dirty="0"/>
              <a:t>Scaling parameters for the NLOS environment</a:t>
            </a:r>
            <a:endParaRPr kumimoji="1" lang="ja-JP" altLang="en-US" sz="2800"/>
          </a:p>
        </p:txBody>
      </p:sp>
      <mc:AlternateContent xmlns:mc="http://schemas.openxmlformats.org/markup-compatibility/2006" xmlns:a14="http://schemas.microsoft.com/office/drawing/2010/main">
        <mc:Choice Requires="a14">
          <p:sp>
            <p:nvSpPr>
              <p:cNvPr id="7" name="コンテンツ プレースホルダー 2">
                <a:extLst>
                  <a:ext uri="{FF2B5EF4-FFF2-40B4-BE49-F238E27FC236}">
                    <a16:creationId xmlns:a16="http://schemas.microsoft.com/office/drawing/2014/main" id="{6FDACDA0-7D0B-0629-A61E-71E9DF7616AE}"/>
                  </a:ext>
                </a:extLst>
              </p:cNvPr>
              <p:cNvSpPr txBox="1">
                <a:spLocks/>
              </p:cNvSpPr>
              <p:nvPr/>
            </p:nvSpPr>
            <p:spPr>
              <a:xfrm>
                <a:off x="685800" y="1752600"/>
                <a:ext cx="7772400" cy="4343400"/>
              </a:xfrm>
              <a:prstGeom prst="rect">
                <a:avLst/>
              </a:prstGeom>
            </p:spPr>
            <p:txBody>
              <a:bodyPr/>
              <a:lstStyle>
                <a:lvl1pPr marL="342900" indent="-342900" algn="l" rtl="0" eaLnBrk="1" fontAlgn="base" hangingPunct="1">
                  <a:spcBef>
                    <a:spcPct val="20000"/>
                  </a:spcBef>
                  <a:spcAft>
                    <a:spcPct val="0"/>
                  </a:spcAft>
                  <a:buChar char="•"/>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kumimoji="1"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kumimoji="1"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en" altLang="ja-JP" sz="1600" dirty="0">
                    <a:latin typeface="Times New Roman" panose="02020603050405020304" pitchFamily="18" charset="0"/>
                    <a:cs typeface="Times New Roman" panose="02020603050405020304" pitchFamily="18" charset="0"/>
                  </a:rPr>
                  <a:t>Candidates are TDL-A/B/C</a:t>
                </a:r>
              </a:p>
              <a:p>
                <a:r>
                  <a:rPr lang="en-US" altLang="ja-JP" sz="1600" dirty="0">
                    <a:latin typeface="Times New Roman" panose="02020603050405020304" pitchFamily="18" charset="0"/>
                    <a:cs typeface="Times New Roman" panose="02020603050405020304" pitchFamily="18" charset="0"/>
                  </a:rPr>
                  <a:t>Assuming that the urban environment is similar to that of GSMTU</a:t>
                </a:r>
              </a:p>
              <a:p>
                <a:r>
                  <a:rPr lang="en-US" altLang="ja-JP" sz="1600" dirty="0">
                    <a:latin typeface="Times New Roman" panose="02020603050405020304" pitchFamily="18" charset="0"/>
                    <a:cs typeface="Times New Roman" panose="02020603050405020304" pitchFamily="18" charset="0"/>
                  </a:rPr>
                  <a:t>The RMS delay spread of the GSMTU is 1.0616 </a:t>
                </a:r>
                <a14:m>
                  <m:oMath xmlns:m="http://schemas.openxmlformats.org/officeDocument/2006/math">
                    <m:r>
                      <a:rPr lang="en-US" altLang="ja-JP" sz="1600" i="1" dirty="0" smtClean="0">
                        <a:latin typeface="Cambria Math" panose="02040503050406030204" pitchFamily="18" charset="0"/>
                        <a:ea typeface="Cambria Math" panose="02040503050406030204" pitchFamily="18" charset="0"/>
                        <a:cs typeface="Times New Roman" panose="02020603050405020304" pitchFamily="18" charset="0"/>
                      </a:rPr>
                      <m:t>𝜇</m:t>
                    </m:r>
                    <m:r>
                      <m:rPr>
                        <m:sty m:val="p"/>
                      </m:rPr>
                      <a:rPr lang="en-US" altLang="ja-JP" sz="1600" dirty="0" smtClean="0">
                        <a:latin typeface="Cambria Math" panose="02040503050406030204" pitchFamily="18" charset="0"/>
                        <a:ea typeface="Cambria Math" panose="02040503050406030204" pitchFamily="18" charset="0"/>
                        <a:cs typeface="Times New Roman" panose="02020603050405020304" pitchFamily="18" charset="0"/>
                      </a:rPr>
                      <m:t>s</m:t>
                    </m:r>
                  </m:oMath>
                </a14:m>
                <a:endParaRPr lang="en-US" altLang="ja-JP" sz="1600" dirty="0">
                  <a:latin typeface="Times New Roman" panose="02020603050405020304" pitchFamily="18" charset="0"/>
                  <a:cs typeface="Times New Roman" panose="02020603050405020304" pitchFamily="18" charset="0"/>
                </a:endParaRPr>
              </a:p>
              <a:p>
                <a:r>
                  <a:rPr lang="en" altLang="ja-JP" sz="1600" dirty="0">
                    <a:latin typeface="Times New Roman" panose="02020603050405020304" pitchFamily="18" charset="0"/>
                    <a:cs typeface="Times New Roman" panose="02020603050405020304" pitchFamily="18" charset="0"/>
                  </a:rPr>
                  <a:t>When this spread is applied, the maximum delay time of the delayed wave becomes the following:</a:t>
                </a:r>
                <a:endParaRPr lang="en-US" altLang="ja-JP" sz="1600" dirty="0">
                  <a:latin typeface="Times New Roman" panose="02020603050405020304" pitchFamily="18" charset="0"/>
                  <a:cs typeface="Times New Roman" panose="02020603050405020304" pitchFamily="18" charset="0"/>
                </a:endParaRPr>
              </a:p>
              <a:p>
                <a:pPr lvl="1"/>
                <a:r>
                  <a:rPr lang="en" altLang="ja-JP" sz="1600" dirty="0">
                    <a:latin typeface="Times New Roman" panose="02020603050405020304" pitchFamily="18" charset="0"/>
                    <a:cs typeface="Times New Roman" panose="02020603050405020304" pitchFamily="18" charset="0"/>
                  </a:rPr>
                  <a:t>TDL-A</a:t>
                </a:r>
                <a:r>
                  <a:rPr lang="ja-JP" altLang="en" sz="1600">
                    <a:latin typeface="Times New Roman" panose="02020603050405020304" pitchFamily="18" charset="0"/>
                    <a:cs typeface="Times New Roman" panose="02020603050405020304" pitchFamily="18" charset="0"/>
                  </a:rPr>
                  <a:t>：</a:t>
                </a:r>
                <a:r>
                  <a:rPr lang="en" altLang="ja-JP" sz="1600" dirty="0">
                    <a:latin typeface="Times New Roman" panose="02020603050405020304" pitchFamily="18" charset="0"/>
                    <a:cs typeface="Times New Roman" panose="02020603050405020304" pitchFamily="18" charset="0"/>
                  </a:rPr>
                  <a:t>9.6586 * 1.0616 [</a:t>
                </a:r>
                <a14:m>
                  <m:oMath xmlns:m="http://schemas.openxmlformats.org/officeDocument/2006/math">
                    <m:r>
                      <a:rPr lang="en-US" altLang="ja-JP" sz="1600" i="1" dirty="0">
                        <a:latin typeface="Cambria Math" panose="02040503050406030204" pitchFamily="18" charset="0"/>
                        <a:ea typeface="Cambria Math" panose="02040503050406030204" pitchFamily="18" charset="0"/>
                        <a:cs typeface="Times New Roman" panose="02020603050405020304" pitchFamily="18" charset="0"/>
                      </a:rPr>
                      <m:t>𝜇</m:t>
                    </m:r>
                    <m:r>
                      <m:rPr>
                        <m:sty m:val="p"/>
                      </m:rPr>
                      <a:rPr lang="en-US" altLang="ja-JP" sz="1600" dirty="0">
                        <a:latin typeface="Cambria Math" panose="02040503050406030204" pitchFamily="18" charset="0"/>
                        <a:ea typeface="Cambria Math" panose="02040503050406030204" pitchFamily="18" charset="0"/>
                        <a:cs typeface="Times New Roman" panose="02020603050405020304" pitchFamily="18" charset="0"/>
                      </a:rPr>
                      <m:t>s</m:t>
                    </m:r>
                  </m:oMath>
                </a14:m>
                <a:r>
                  <a:rPr lang="en" altLang="ja-JP" sz="1600" dirty="0">
                    <a:latin typeface="Times New Roman" panose="02020603050405020304" pitchFamily="18" charset="0"/>
                    <a:cs typeface="Times New Roman" panose="02020603050405020304" pitchFamily="18" charset="0"/>
                  </a:rPr>
                  <a:t>] = 10.3 [</a:t>
                </a:r>
                <a14:m>
                  <m:oMath xmlns:m="http://schemas.openxmlformats.org/officeDocument/2006/math">
                    <m:r>
                      <a:rPr lang="en-US" altLang="ja-JP" sz="1600" i="1" dirty="0" smtClean="0">
                        <a:latin typeface="Cambria Math" panose="02040503050406030204" pitchFamily="18" charset="0"/>
                        <a:ea typeface="Cambria Math" panose="02040503050406030204" pitchFamily="18" charset="0"/>
                        <a:cs typeface="Times New Roman" panose="02020603050405020304" pitchFamily="18" charset="0"/>
                      </a:rPr>
                      <m:t>𝜇</m:t>
                    </m:r>
                    <m:r>
                      <m:rPr>
                        <m:sty m:val="p"/>
                      </m:rPr>
                      <a:rPr lang="en-US" altLang="ja-JP" sz="1600" dirty="0" smtClean="0">
                        <a:latin typeface="Cambria Math" panose="02040503050406030204" pitchFamily="18" charset="0"/>
                        <a:ea typeface="Cambria Math" panose="02040503050406030204" pitchFamily="18" charset="0"/>
                        <a:cs typeface="Times New Roman" panose="02020603050405020304" pitchFamily="18" charset="0"/>
                      </a:rPr>
                      <m:t>s</m:t>
                    </m:r>
                  </m:oMath>
                </a14:m>
                <a:r>
                  <a:rPr lang="en" altLang="ja-JP" sz="1600" dirty="0">
                    <a:latin typeface="Times New Roman" panose="02020603050405020304" pitchFamily="18" charset="0"/>
                    <a:cs typeface="Times New Roman" panose="02020603050405020304" pitchFamily="18" charset="0"/>
                  </a:rPr>
                  <a:t>]</a:t>
                </a:r>
              </a:p>
              <a:p>
                <a:pPr lvl="1"/>
                <a:r>
                  <a:rPr lang="en" altLang="ja-JP" sz="1600" dirty="0">
                    <a:latin typeface="Times New Roman" panose="02020603050405020304" pitchFamily="18" charset="0"/>
                    <a:cs typeface="Times New Roman" panose="02020603050405020304" pitchFamily="18" charset="0"/>
                  </a:rPr>
                  <a:t>TDL-B</a:t>
                </a:r>
                <a:r>
                  <a:rPr lang="ja-JP" altLang="en" sz="1600">
                    <a:latin typeface="Times New Roman" panose="02020603050405020304" pitchFamily="18" charset="0"/>
                    <a:cs typeface="Times New Roman" panose="02020603050405020304" pitchFamily="18" charset="0"/>
                  </a:rPr>
                  <a:t>：</a:t>
                </a:r>
                <a:r>
                  <a:rPr lang="en" altLang="ja-JP" sz="1600" dirty="0">
                    <a:latin typeface="Times New Roman" panose="02020603050405020304" pitchFamily="18" charset="0"/>
                    <a:cs typeface="Times New Roman" panose="02020603050405020304" pitchFamily="18" charset="0"/>
                  </a:rPr>
                  <a:t>4.7834 * 1.0616 [</a:t>
                </a:r>
                <a14:m>
                  <m:oMath xmlns:m="http://schemas.openxmlformats.org/officeDocument/2006/math">
                    <m:r>
                      <a:rPr lang="en-US" altLang="ja-JP" sz="1600" i="1" dirty="0">
                        <a:latin typeface="Cambria Math" panose="02040503050406030204" pitchFamily="18" charset="0"/>
                        <a:ea typeface="Cambria Math" panose="02040503050406030204" pitchFamily="18" charset="0"/>
                        <a:cs typeface="Times New Roman" panose="02020603050405020304" pitchFamily="18" charset="0"/>
                      </a:rPr>
                      <m:t>𝜇</m:t>
                    </m:r>
                    <m:r>
                      <m:rPr>
                        <m:sty m:val="p"/>
                      </m:rPr>
                      <a:rPr lang="en-US" altLang="ja-JP" sz="1600" dirty="0">
                        <a:latin typeface="Cambria Math" panose="02040503050406030204" pitchFamily="18" charset="0"/>
                        <a:ea typeface="Cambria Math" panose="02040503050406030204" pitchFamily="18" charset="0"/>
                        <a:cs typeface="Times New Roman" panose="02020603050405020304" pitchFamily="18" charset="0"/>
                      </a:rPr>
                      <m:t>s</m:t>
                    </m:r>
                  </m:oMath>
                </a14:m>
                <a:r>
                  <a:rPr lang="en" altLang="ja-JP" sz="1600" dirty="0">
                    <a:latin typeface="Times New Roman" panose="02020603050405020304" pitchFamily="18" charset="0"/>
                    <a:cs typeface="Times New Roman" panose="02020603050405020304" pitchFamily="18" charset="0"/>
                  </a:rPr>
                  <a:t>] = 5.1 [</a:t>
                </a:r>
                <a14:m>
                  <m:oMath xmlns:m="http://schemas.openxmlformats.org/officeDocument/2006/math">
                    <m:r>
                      <a:rPr lang="en-US" altLang="ja-JP" sz="1600" i="1" dirty="0" smtClean="0">
                        <a:latin typeface="Cambria Math" panose="02040503050406030204" pitchFamily="18" charset="0"/>
                        <a:ea typeface="Cambria Math" panose="02040503050406030204" pitchFamily="18" charset="0"/>
                        <a:cs typeface="Times New Roman" panose="02020603050405020304" pitchFamily="18" charset="0"/>
                      </a:rPr>
                      <m:t>𝜇</m:t>
                    </m:r>
                    <m:r>
                      <m:rPr>
                        <m:sty m:val="p"/>
                      </m:rPr>
                      <a:rPr lang="en-US" altLang="ja-JP" sz="1600" dirty="0" smtClean="0">
                        <a:latin typeface="Cambria Math" panose="02040503050406030204" pitchFamily="18" charset="0"/>
                        <a:ea typeface="Cambria Math" panose="02040503050406030204" pitchFamily="18" charset="0"/>
                        <a:cs typeface="Times New Roman" panose="02020603050405020304" pitchFamily="18" charset="0"/>
                      </a:rPr>
                      <m:t>s</m:t>
                    </m:r>
                  </m:oMath>
                </a14:m>
                <a:r>
                  <a:rPr lang="en" altLang="ja-JP" sz="1600" dirty="0">
                    <a:latin typeface="Times New Roman" panose="02020603050405020304" pitchFamily="18" charset="0"/>
                    <a:cs typeface="Times New Roman" panose="02020603050405020304" pitchFamily="18" charset="0"/>
                  </a:rPr>
                  <a:t>]</a:t>
                </a:r>
              </a:p>
              <a:p>
                <a:pPr lvl="1"/>
                <a:r>
                  <a:rPr lang="en" altLang="ja-JP" sz="1600" dirty="0">
                    <a:latin typeface="Times New Roman" panose="02020603050405020304" pitchFamily="18" charset="0"/>
                    <a:cs typeface="Times New Roman" panose="02020603050405020304" pitchFamily="18" charset="0"/>
                  </a:rPr>
                  <a:t>TDL-C</a:t>
                </a:r>
                <a:r>
                  <a:rPr lang="ja-JP" altLang="en" sz="1600">
                    <a:latin typeface="Times New Roman" panose="02020603050405020304" pitchFamily="18" charset="0"/>
                    <a:cs typeface="Times New Roman" panose="02020603050405020304" pitchFamily="18" charset="0"/>
                  </a:rPr>
                  <a:t>：</a:t>
                </a:r>
                <a:r>
                  <a:rPr lang="en" altLang="ja-JP" sz="1600" dirty="0">
                    <a:latin typeface="Times New Roman" panose="02020603050405020304" pitchFamily="18" charset="0"/>
                    <a:cs typeface="Times New Roman" panose="02020603050405020304" pitchFamily="18" charset="0"/>
                  </a:rPr>
                  <a:t>8.6523 * 1.0616 [</a:t>
                </a:r>
                <a14:m>
                  <m:oMath xmlns:m="http://schemas.openxmlformats.org/officeDocument/2006/math">
                    <m:r>
                      <a:rPr lang="en-US" altLang="ja-JP" sz="1600" i="1" dirty="0">
                        <a:latin typeface="Cambria Math" panose="02040503050406030204" pitchFamily="18" charset="0"/>
                        <a:ea typeface="Cambria Math" panose="02040503050406030204" pitchFamily="18" charset="0"/>
                        <a:cs typeface="Times New Roman" panose="02020603050405020304" pitchFamily="18" charset="0"/>
                      </a:rPr>
                      <m:t>𝜇</m:t>
                    </m:r>
                    <m:r>
                      <m:rPr>
                        <m:sty m:val="p"/>
                      </m:rPr>
                      <a:rPr lang="en-US" altLang="ja-JP" sz="1600" dirty="0">
                        <a:latin typeface="Cambria Math" panose="02040503050406030204" pitchFamily="18" charset="0"/>
                        <a:ea typeface="Cambria Math" panose="02040503050406030204" pitchFamily="18" charset="0"/>
                        <a:cs typeface="Times New Roman" panose="02020603050405020304" pitchFamily="18" charset="0"/>
                      </a:rPr>
                      <m:t>s</m:t>
                    </m:r>
                  </m:oMath>
                </a14:m>
                <a:r>
                  <a:rPr lang="en" altLang="ja-JP" sz="1600" dirty="0">
                    <a:latin typeface="Times New Roman" panose="02020603050405020304" pitchFamily="18" charset="0"/>
                    <a:cs typeface="Times New Roman" panose="02020603050405020304" pitchFamily="18" charset="0"/>
                  </a:rPr>
                  <a:t>] = 9.2 [</a:t>
                </a:r>
                <a14:m>
                  <m:oMath xmlns:m="http://schemas.openxmlformats.org/officeDocument/2006/math">
                    <m:r>
                      <a:rPr lang="en-US" altLang="ja-JP" sz="1600" i="1" dirty="0" smtClean="0">
                        <a:latin typeface="Cambria Math" panose="02040503050406030204" pitchFamily="18" charset="0"/>
                        <a:ea typeface="Cambria Math" panose="02040503050406030204" pitchFamily="18" charset="0"/>
                        <a:cs typeface="Times New Roman" panose="02020603050405020304" pitchFamily="18" charset="0"/>
                      </a:rPr>
                      <m:t>𝜇</m:t>
                    </m:r>
                    <m:r>
                      <m:rPr>
                        <m:sty m:val="p"/>
                      </m:rPr>
                      <a:rPr lang="en-US" altLang="ja-JP" sz="1600" dirty="0" smtClean="0">
                        <a:latin typeface="Cambria Math" panose="02040503050406030204" pitchFamily="18" charset="0"/>
                        <a:ea typeface="Cambria Math" panose="02040503050406030204" pitchFamily="18" charset="0"/>
                        <a:cs typeface="Times New Roman" panose="02020603050405020304" pitchFamily="18" charset="0"/>
                      </a:rPr>
                      <m:t>s</m:t>
                    </m:r>
                  </m:oMath>
                </a14:m>
                <a:r>
                  <a:rPr lang="en" altLang="ja-JP" sz="1600" dirty="0">
                    <a:latin typeface="Times New Roman" panose="02020603050405020304" pitchFamily="18" charset="0"/>
                    <a:cs typeface="Times New Roman" panose="02020603050405020304" pitchFamily="18" charset="0"/>
                  </a:rPr>
                  <a:t>]</a:t>
                </a:r>
              </a:p>
              <a:p>
                <a:r>
                  <a:rPr lang="en-US" altLang="ja-JP" sz="1600" dirty="0">
                    <a:latin typeface="Times New Roman" panose="02020603050405020304" pitchFamily="18" charset="0"/>
                    <a:cs typeface="Times New Roman" panose="02020603050405020304" pitchFamily="18" charset="0"/>
                  </a:rPr>
                  <a:t>When 1000 ns is applied, the maximum delay time of the delay wave is as follows.</a:t>
                </a:r>
              </a:p>
              <a:p>
                <a:pPr lvl="1"/>
                <a:r>
                  <a:rPr lang="en" altLang="ja-JP" sz="1600" dirty="0">
                    <a:latin typeface="Times New Roman" panose="02020603050405020304" pitchFamily="18" charset="0"/>
                    <a:cs typeface="Times New Roman" panose="02020603050405020304" pitchFamily="18" charset="0"/>
                  </a:rPr>
                  <a:t>TDL-A</a:t>
                </a:r>
                <a:r>
                  <a:rPr lang="ja-JP" altLang="en" sz="1600">
                    <a:latin typeface="Times New Roman" panose="02020603050405020304" pitchFamily="18" charset="0"/>
                    <a:cs typeface="Times New Roman" panose="02020603050405020304" pitchFamily="18" charset="0"/>
                  </a:rPr>
                  <a:t>：</a:t>
                </a:r>
                <a:r>
                  <a:rPr lang="en" altLang="ja-JP" sz="1600" dirty="0">
                    <a:latin typeface="Times New Roman" panose="02020603050405020304" pitchFamily="18" charset="0"/>
                    <a:cs typeface="Times New Roman" panose="02020603050405020304" pitchFamily="18" charset="0"/>
                  </a:rPr>
                  <a:t>9.6586 * 1 [</a:t>
                </a:r>
                <a14:m>
                  <m:oMath xmlns:m="http://schemas.openxmlformats.org/officeDocument/2006/math">
                    <m:r>
                      <a:rPr lang="en-US" altLang="ja-JP" sz="1600" i="1" dirty="0">
                        <a:latin typeface="Cambria Math" panose="02040503050406030204" pitchFamily="18" charset="0"/>
                        <a:ea typeface="Cambria Math" panose="02040503050406030204" pitchFamily="18" charset="0"/>
                        <a:cs typeface="Times New Roman" panose="02020603050405020304" pitchFamily="18" charset="0"/>
                      </a:rPr>
                      <m:t>𝜇</m:t>
                    </m:r>
                    <m:r>
                      <m:rPr>
                        <m:sty m:val="p"/>
                      </m:rPr>
                      <a:rPr lang="en-US" altLang="ja-JP" sz="1600" dirty="0">
                        <a:latin typeface="Cambria Math" panose="02040503050406030204" pitchFamily="18" charset="0"/>
                        <a:ea typeface="Cambria Math" panose="02040503050406030204" pitchFamily="18" charset="0"/>
                        <a:cs typeface="Times New Roman" panose="02020603050405020304" pitchFamily="18" charset="0"/>
                      </a:rPr>
                      <m:t>s</m:t>
                    </m:r>
                  </m:oMath>
                </a14:m>
                <a:r>
                  <a:rPr lang="en" altLang="ja-JP" sz="1600" dirty="0">
                    <a:latin typeface="Times New Roman" panose="02020603050405020304" pitchFamily="18" charset="0"/>
                    <a:cs typeface="Times New Roman" panose="02020603050405020304" pitchFamily="18" charset="0"/>
                  </a:rPr>
                  <a:t>] = 9.7 [</a:t>
                </a:r>
                <a14:m>
                  <m:oMath xmlns:m="http://schemas.openxmlformats.org/officeDocument/2006/math">
                    <m:r>
                      <a:rPr lang="en-US" altLang="ja-JP" sz="1600" i="1" dirty="0" smtClean="0">
                        <a:latin typeface="Cambria Math" panose="02040503050406030204" pitchFamily="18" charset="0"/>
                        <a:ea typeface="Cambria Math" panose="02040503050406030204" pitchFamily="18" charset="0"/>
                        <a:cs typeface="Times New Roman" panose="02020603050405020304" pitchFamily="18" charset="0"/>
                      </a:rPr>
                      <m:t>𝜇</m:t>
                    </m:r>
                    <m:r>
                      <m:rPr>
                        <m:sty m:val="p"/>
                      </m:rPr>
                      <a:rPr lang="en-US" altLang="ja-JP" sz="1600" dirty="0" smtClean="0">
                        <a:latin typeface="Cambria Math" panose="02040503050406030204" pitchFamily="18" charset="0"/>
                        <a:ea typeface="Cambria Math" panose="02040503050406030204" pitchFamily="18" charset="0"/>
                        <a:cs typeface="Times New Roman" panose="02020603050405020304" pitchFamily="18" charset="0"/>
                      </a:rPr>
                      <m:t>s</m:t>
                    </m:r>
                  </m:oMath>
                </a14:m>
                <a:r>
                  <a:rPr lang="en" altLang="ja-JP" sz="1600" dirty="0">
                    <a:latin typeface="Times New Roman" panose="02020603050405020304" pitchFamily="18" charset="0"/>
                    <a:cs typeface="Times New Roman" panose="02020603050405020304" pitchFamily="18" charset="0"/>
                  </a:rPr>
                  <a:t>]</a:t>
                </a:r>
              </a:p>
              <a:p>
                <a:pPr lvl="1"/>
                <a:r>
                  <a:rPr lang="en" altLang="ja-JP" sz="1600" dirty="0">
                    <a:latin typeface="Times New Roman" panose="02020603050405020304" pitchFamily="18" charset="0"/>
                    <a:cs typeface="Times New Roman" panose="02020603050405020304" pitchFamily="18" charset="0"/>
                  </a:rPr>
                  <a:t>TDL-B</a:t>
                </a:r>
                <a:r>
                  <a:rPr lang="ja-JP" altLang="en" sz="1600">
                    <a:latin typeface="Times New Roman" panose="02020603050405020304" pitchFamily="18" charset="0"/>
                    <a:cs typeface="Times New Roman" panose="02020603050405020304" pitchFamily="18" charset="0"/>
                  </a:rPr>
                  <a:t>：</a:t>
                </a:r>
                <a:r>
                  <a:rPr lang="en" altLang="ja-JP" sz="1600" dirty="0">
                    <a:latin typeface="Times New Roman" panose="02020603050405020304" pitchFamily="18" charset="0"/>
                    <a:cs typeface="Times New Roman" panose="02020603050405020304" pitchFamily="18" charset="0"/>
                  </a:rPr>
                  <a:t>4.7834 * 1 [</a:t>
                </a:r>
                <a14:m>
                  <m:oMath xmlns:m="http://schemas.openxmlformats.org/officeDocument/2006/math">
                    <m:r>
                      <a:rPr lang="en-US" altLang="ja-JP" sz="1600" i="1" dirty="0">
                        <a:latin typeface="Cambria Math" panose="02040503050406030204" pitchFamily="18" charset="0"/>
                        <a:ea typeface="Cambria Math" panose="02040503050406030204" pitchFamily="18" charset="0"/>
                        <a:cs typeface="Times New Roman" panose="02020603050405020304" pitchFamily="18" charset="0"/>
                      </a:rPr>
                      <m:t>𝜇</m:t>
                    </m:r>
                    <m:r>
                      <m:rPr>
                        <m:sty m:val="p"/>
                      </m:rPr>
                      <a:rPr lang="en-US" altLang="ja-JP" sz="1600" dirty="0">
                        <a:latin typeface="Cambria Math" panose="02040503050406030204" pitchFamily="18" charset="0"/>
                        <a:ea typeface="Cambria Math" panose="02040503050406030204" pitchFamily="18" charset="0"/>
                        <a:cs typeface="Times New Roman" panose="02020603050405020304" pitchFamily="18" charset="0"/>
                      </a:rPr>
                      <m:t>s</m:t>
                    </m:r>
                  </m:oMath>
                </a14:m>
                <a:r>
                  <a:rPr lang="en" altLang="ja-JP" sz="1600" dirty="0">
                    <a:latin typeface="Times New Roman" panose="02020603050405020304" pitchFamily="18" charset="0"/>
                    <a:cs typeface="Times New Roman" panose="02020603050405020304" pitchFamily="18" charset="0"/>
                  </a:rPr>
                  <a:t>] = 4.8 [</a:t>
                </a:r>
                <a14:m>
                  <m:oMath xmlns:m="http://schemas.openxmlformats.org/officeDocument/2006/math">
                    <m:r>
                      <a:rPr lang="en-US" altLang="ja-JP" sz="1600" i="1" dirty="0" smtClean="0">
                        <a:latin typeface="Cambria Math" panose="02040503050406030204" pitchFamily="18" charset="0"/>
                        <a:ea typeface="Cambria Math" panose="02040503050406030204" pitchFamily="18" charset="0"/>
                        <a:cs typeface="Times New Roman" panose="02020603050405020304" pitchFamily="18" charset="0"/>
                      </a:rPr>
                      <m:t>𝜇</m:t>
                    </m:r>
                    <m:r>
                      <m:rPr>
                        <m:sty m:val="p"/>
                      </m:rPr>
                      <a:rPr lang="en-US" altLang="ja-JP" sz="1600" dirty="0" smtClean="0">
                        <a:latin typeface="Cambria Math" panose="02040503050406030204" pitchFamily="18" charset="0"/>
                        <a:ea typeface="Cambria Math" panose="02040503050406030204" pitchFamily="18" charset="0"/>
                        <a:cs typeface="Times New Roman" panose="02020603050405020304" pitchFamily="18" charset="0"/>
                      </a:rPr>
                      <m:t>s</m:t>
                    </m:r>
                  </m:oMath>
                </a14:m>
                <a:r>
                  <a:rPr lang="en" altLang="ja-JP" sz="1600" dirty="0">
                    <a:latin typeface="Times New Roman" panose="02020603050405020304" pitchFamily="18" charset="0"/>
                    <a:cs typeface="Times New Roman" panose="02020603050405020304" pitchFamily="18" charset="0"/>
                  </a:rPr>
                  <a:t>]</a:t>
                </a:r>
              </a:p>
              <a:p>
                <a:pPr lvl="1"/>
                <a:r>
                  <a:rPr lang="en" altLang="ja-JP" sz="1600" dirty="0">
                    <a:latin typeface="Times New Roman" panose="02020603050405020304" pitchFamily="18" charset="0"/>
                    <a:cs typeface="Times New Roman" panose="02020603050405020304" pitchFamily="18" charset="0"/>
                  </a:rPr>
                  <a:t>TDL-C</a:t>
                </a:r>
                <a:r>
                  <a:rPr lang="ja-JP" altLang="en" sz="1600">
                    <a:latin typeface="Times New Roman" panose="02020603050405020304" pitchFamily="18" charset="0"/>
                    <a:cs typeface="Times New Roman" panose="02020603050405020304" pitchFamily="18" charset="0"/>
                  </a:rPr>
                  <a:t>：</a:t>
                </a:r>
                <a:r>
                  <a:rPr lang="en" altLang="ja-JP" sz="1600" dirty="0">
                    <a:latin typeface="Times New Roman" panose="02020603050405020304" pitchFamily="18" charset="0"/>
                    <a:cs typeface="Times New Roman" panose="02020603050405020304" pitchFamily="18" charset="0"/>
                  </a:rPr>
                  <a:t>8.6523 * 1 [</a:t>
                </a:r>
                <a14:m>
                  <m:oMath xmlns:m="http://schemas.openxmlformats.org/officeDocument/2006/math">
                    <m:r>
                      <a:rPr lang="en-US" altLang="ja-JP" sz="1600" i="1" dirty="0">
                        <a:latin typeface="Cambria Math" panose="02040503050406030204" pitchFamily="18" charset="0"/>
                        <a:ea typeface="Cambria Math" panose="02040503050406030204" pitchFamily="18" charset="0"/>
                        <a:cs typeface="Times New Roman" panose="02020603050405020304" pitchFamily="18" charset="0"/>
                      </a:rPr>
                      <m:t>𝜇</m:t>
                    </m:r>
                    <m:r>
                      <m:rPr>
                        <m:sty m:val="p"/>
                      </m:rPr>
                      <a:rPr lang="en-US" altLang="ja-JP" sz="1600" dirty="0">
                        <a:latin typeface="Cambria Math" panose="02040503050406030204" pitchFamily="18" charset="0"/>
                        <a:ea typeface="Cambria Math" panose="02040503050406030204" pitchFamily="18" charset="0"/>
                        <a:cs typeface="Times New Roman" panose="02020603050405020304" pitchFamily="18" charset="0"/>
                      </a:rPr>
                      <m:t>s</m:t>
                    </m:r>
                  </m:oMath>
                </a14:m>
                <a:r>
                  <a:rPr lang="en" altLang="ja-JP" sz="1600" dirty="0">
                    <a:latin typeface="Times New Roman" panose="02020603050405020304" pitchFamily="18" charset="0"/>
                    <a:cs typeface="Times New Roman" panose="02020603050405020304" pitchFamily="18" charset="0"/>
                  </a:rPr>
                  <a:t>] = 8.7 [</a:t>
                </a:r>
                <a14:m>
                  <m:oMath xmlns:m="http://schemas.openxmlformats.org/officeDocument/2006/math">
                    <m:r>
                      <a:rPr lang="en-US" altLang="ja-JP" sz="1600" i="1" dirty="0" smtClean="0">
                        <a:latin typeface="Cambria Math" panose="02040503050406030204" pitchFamily="18" charset="0"/>
                        <a:ea typeface="Cambria Math" panose="02040503050406030204" pitchFamily="18" charset="0"/>
                        <a:cs typeface="Times New Roman" panose="02020603050405020304" pitchFamily="18" charset="0"/>
                      </a:rPr>
                      <m:t>𝜇</m:t>
                    </m:r>
                    <m:r>
                      <m:rPr>
                        <m:sty m:val="p"/>
                      </m:rPr>
                      <a:rPr lang="en-US" altLang="ja-JP" sz="1600" dirty="0" smtClean="0">
                        <a:latin typeface="Cambria Math" panose="02040503050406030204" pitchFamily="18" charset="0"/>
                        <a:ea typeface="Cambria Math" panose="02040503050406030204" pitchFamily="18" charset="0"/>
                        <a:cs typeface="Times New Roman" panose="02020603050405020304" pitchFamily="18" charset="0"/>
                      </a:rPr>
                      <m:t>s</m:t>
                    </m:r>
                  </m:oMath>
                </a14:m>
                <a:r>
                  <a:rPr lang="en" altLang="ja-JP" sz="1600" dirty="0">
                    <a:latin typeface="Times New Roman" panose="02020603050405020304" pitchFamily="18" charset="0"/>
                    <a:cs typeface="Times New Roman" panose="02020603050405020304" pitchFamily="18" charset="0"/>
                  </a:rPr>
                  <a:t>]</a:t>
                </a:r>
              </a:p>
              <a:p>
                <a:r>
                  <a:rPr lang="en" altLang="ja-JP" sz="1600" dirty="0">
                    <a:latin typeface="Times New Roman" panose="02020603050405020304" pitchFamily="18" charset="0"/>
                    <a:cs typeface="Times New Roman" panose="02020603050405020304" pitchFamily="18" charset="0"/>
                  </a:rPr>
                  <a:t>Considering that the maximum delay time of the GSMTU is 4.8 </a:t>
                </a:r>
                <a14:m>
                  <m:oMath xmlns:m="http://schemas.openxmlformats.org/officeDocument/2006/math">
                    <m:r>
                      <a:rPr lang="en-US" altLang="ja-JP" sz="1600" i="1" dirty="0">
                        <a:latin typeface="Cambria Math" panose="02040503050406030204" pitchFamily="18" charset="0"/>
                        <a:ea typeface="Cambria Math" panose="02040503050406030204" pitchFamily="18" charset="0"/>
                        <a:cs typeface="Times New Roman" panose="02020603050405020304" pitchFamily="18" charset="0"/>
                      </a:rPr>
                      <m:t>𝜇</m:t>
                    </m:r>
                    <m:r>
                      <m:rPr>
                        <m:sty m:val="p"/>
                      </m:rPr>
                      <a:rPr lang="en-US" altLang="ja-JP" sz="1600" dirty="0">
                        <a:latin typeface="Cambria Math" panose="02040503050406030204" pitchFamily="18" charset="0"/>
                        <a:ea typeface="Cambria Math" panose="02040503050406030204" pitchFamily="18" charset="0"/>
                        <a:cs typeface="Times New Roman" panose="02020603050405020304" pitchFamily="18" charset="0"/>
                      </a:rPr>
                      <m:t>s</m:t>
                    </m:r>
                  </m:oMath>
                </a14:m>
                <a:r>
                  <a:rPr lang="en" altLang="ja-JP" sz="1600" dirty="0">
                    <a:latin typeface="Times New Roman" panose="02020603050405020304" pitchFamily="18" charset="0"/>
                    <a:cs typeface="Times New Roman" panose="02020603050405020304" pitchFamily="18" charset="0"/>
                  </a:rPr>
                  <a:t>, TDL-B is considered to be appropriate, and a scaling parameter of 1000 n</a:t>
                </a:r>
                <a14:m>
                  <m:oMath xmlns:m="http://schemas.openxmlformats.org/officeDocument/2006/math">
                    <m:r>
                      <m:rPr>
                        <m:sty m:val="p"/>
                      </m:rPr>
                      <a:rPr lang="en-US" altLang="ja-JP" sz="1600" dirty="0" smtClean="0">
                        <a:latin typeface="Cambria Math" panose="02040503050406030204" pitchFamily="18" charset="0"/>
                        <a:ea typeface="Cambria Math" panose="02040503050406030204" pitchFamily="18" charset="0"/>
                        <a:cs typeface="Times New Roman" panose="02020603050405020304" pitchFamily="18" charset="0"/>
                      </a:rPr>
                      <m:t>s</m:t>
                    </m:r>
                  </m:oMath>
                </a14:m>
                <a:r>
                  <a:rPr lang="en" altLang="ja-JP" sz="1600" dirty="0">
                    <a:latin typeface="Times New Roman" panose="02020603050405020304" pitchFamily="18" charset="0"/>
                    <a:cs typeface="Times New Roman" panose="02020603050405020304" pitchFamily="18" charset="0"/>
                  </a:rPr>
                  <a:t> is considered to be appropriate</a:t>
                </a:r>
              </a:p>
              <a:p>
                <a:r>
                  <a:rPr lang="en-US" altLang="ja-JP" sz="1600" dirty="0">
                    <a:latin typeface="Times New Roman" panose="02020603050405020304" pitchFamily="18" charset="0"/>
                    <a:cs typeface="Times New Roman" panose="02020603050405020304" pitchFamily="18" charset="0"/>
                  </a:rPr>
                  <a:t>Each path is generated using independent Rayleigh fading from other paths.</a:t>
                </a:r>
              </a:p>
              <a:p>
                <a:pPr marL="457200" lvl="1" indent="0">
                  <a:buFontTx/>
                  <a:buNone/>
                </a:pPr>
                <a:endParaRPr lang="ja-JP" altLang="en-US" sz="2000"/>
              </a:p>
            </p:txBody>
          </p:sp>
        </mc:Choice>
        <mc:Fallback xmlns="">
          <p:sp>
            <p:nvSpPr>
              <p:cNvPr id="7" name="コンテンツ プレースホルダー 2">
                <a:extLst>
                  <a:ext uri="{FF2B5EF4-FFF2-40B4-BE49-F238E27FC236}">
                    <a16:creationId xmlns:a16="http://schemas.microsoft.com/office/drawing/2014/main" id="{6FDACDA0-7D0B-0629-A61E-71E9DF7616AE}"/>
                  </a:ext>
                </a:extLst>
              </p:cNvPr>
              <p:cNvSpPr txBox="1">
                <a:spLocks noRot="1" noChangeAspect="1" noMove="1" noResize="1" noEditPoints="1" noAdjustHandles="1" noChangeArrowheads="1" noChangeShapeType="1" noTextEdit="1"/>
              </p:cNvSpPr>
              <p:nvPr/>
            </p:nvSpPr>
            <p:spPr>
              <a:xfrm>
                <a:off x="685800" y="1752600"/>
                <a:ext cx="7772400" cy="4343400"/>
              </a:xfrm>
              <a:prstGeom prst="rect">
                <a:avLst/>
              </a:prstGeom>
              <a:blipFill>
                <a:blip r:embed="rId2"/>
                <a:stretch>
                  <a:fillRect l="-489" t="-583" b="-7289"/>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812863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ー 2">
            <a:extLst>
              <a:ext uri="{FF2B5EF4-FFF2-40B4-BE49-F238E27FC236}">
                <a16:creationId xmlns:a16="http://schemas.microsoft.com/office/drawing/2014/main" id="{49ABF402-F80B-FC86-7949-2D6EAA4EA7A2}"/>
              </a:ext>
            </a:extLst>
          </p:cNvPr>
          <p:cNvSpPr>
            <a:spLocks noGrp="1"/>
          </p:cNvSpPr>
          <p:nvPr>
            <p:ph type="dt" sz="half" idx="10"/>
          </p:nvPr>
        </p:nvSpPr>
        <p:spPr/>
        <p:txBody>
          <a:bodyPr/>
          <a:lstStyle/>
          <a:p>
            <a:r>
              <a:rPr lang="en-US" altLang="ja-JP"/>
              <a:t>Nov. 2024</a:t>
            </a:r>
            <a:endParaRPr lang="en-US" altLang="ja-JP" dirty="0"/>
          </a:p>
        </p:txBody>
      </p:sp>
      <p:sp>
        <p:nvSpPr>
          <p:cNvPr id="4" name="スライド番号プレースホルダー 3">
            <a:extLst>
              <a:ext uri="{FF2B5EF4-FFF2-40B4-BE49-F238E27FC236}">
                <a16:creationId xmlns:a16="http://schemas.microsoft.com/office/drawing/2014/main" id="{0E38FE7A-4636-BDDD-ED29-CC612E543612}"/>
              </a:ext>
            </a:extLst>
          </p:cNvPr>
          <p:cNvSpPr>
            <a:spLocks noGrp="1"/>
          </p:cNvSpPr>
          <p:nvPr>
            <p:ph type="sldNum" sz="quarter" idx="12"/>
          </p:nvPr>
        </p:nvSpPr>
        <p:spPr/>
        <p:txBody>
          <a:bodyPr/>
          <a:lstStyle/>
          <a:p>
            <a:r>
              <a:rPr lang="en-US" altLang="ja-JP"/>
              <a:t>Slide </a:t>
            </a:r>
            <a:fld id="{6C470715-CA17-1440-9A00-ABF0CF256EB7}" type="slidenum">
              <a:rPr lang="en-US" altLang="ja-JP" smtClean="0"/>
              <a:pPr/>
              <a:t>12</a:t>
            </a:fld>
            <a:endParaRPr lang="en-US" altLang="ja-JP"/>
          </a:p>
        </p:txBody>
      </p:sp>
      <p:sp>
        <p:nvSpPr>
          <p:cNvPr id="5" name="フッター プレースホルダー 4">
            <a:extLst>
              <a:ext uri="{FF2B5EF4-FFF2-40B4-BE49-F238E27FC236}">
                <a16:creationId xmlns:a16="http://schemas.microsoft.com/office/drawing/2014/main" id="{A312E73A-92D7-330C-515E-CADF625CFDF4}"/>
              </a:ext>
            </a:extLst>
          </p:cNvPr>
          <p:cNvSpPr>
            <a:spLocks noGrp="1"/>
          </p:cNvSpPr>
          <p:nvPr>
            <p:ph type="ftr" sz="quarter" idx="11"/>
          </p:nvPr>
        </p:nvSpPr>
        <p:spPr/>
        <p:txBody>
          <a:bodyPr/>
          <a:lstStyle/>
          <a:p>
            <a:r>
              <a:rPr lang="en-US" altLang="ja-JP"/>
              <a:t>H. Harada (Kyoto University)</a:t>
            </a:r>
            <a:endParaRPr lang="en-US" altLang="ja-JP" dirty="0"/>
          </a:p>
        </p:txBody>
      </p:sp>
      <p:sp>
        <p:nvSpPr>
          <p:cNvPr id="7" name="タイトル 1">
            <a:extLst>
              <a:ext uri="{FF2B5EF4-FFF2-40B4-BE49-F238E27FC236}">
                <a16:creationId xmlns:a16="http://schemas.microsoft.com/office/drawing/2014/main" id="{8568C92D-1BD6-1F7F-868C-64E5F4D2BBDB}"/>
              </a:ext>
            </a:extLst>
          </p:cNvPr>
          <p:cNvSpPr>
            <a:spLocks noGrp="1"/>
          </p:cNvSpPr>
          <p:nvPr>
            <p:ph type="title"/>
          </p:nvPr>
        </p:nvSpPr>
        <p:spPr>
          <a:xfrm>
            <a:off x="685800" y="685800"/>
            <a:ext cx="7772400" cy="1066800"/>
          </a:xfrm>
        </p:spPr>
        <p:txBody>
          <a:bodyPr/>
          <a:lstStyle/>
          <a:p>
            <a:r>
              <a:rPr kumimoji="1" lang="en-US" altLang="ja-JP" sz="2800" dirty="0"/>
              <a:t>Scaling parameters for the LOS environment</a:t>
            </a:r>
            <a:endParaRPr kumimoji="1" lang="ja-JP" altLang="en-US" sz="2800"/>
          </a:p>
        </p:txBody>
      </p:sp>
      <mc:AlternateContent xmlns:mc="http://schemas.openxmlformats.org/markup-compatibility/2006" xmlns:a14="http://schemas.microsoft.com/office/drawing/2010/main">
        <mc:Choice Requires="a14">
          <p:sp>
            <p:nvSpPr>
              <p:cNvPr id="8" name="コンテンツ プレースホルダー 2">
                <a:extLst>
                  <a:ext uri="{FF2B5EF4-FFF2-40B4-BE49-F238E27FC236}">
                    <a16:creationId xmlns:a16="http://schemas.microsoft.com/office/drawing/2014/main" id="{B1814F6D-1613-5DF3-DA9C-4F07E1BBA475}"/>
                  </a:ext>
                </a:extLst>
              </p:cNvPr>
              <p:cNvSpPr txBox="1">
                <a:spLocks/>
              </p:cNvSpPr>
              <p:nvPr/>
            </p:nvSpPr>
            <p:spPr>
              <a:xfrm>
                <a:off x="685800" y="1752600"/>
                <a:ext cx="7772400" cy="4343400"/>
              </a:xfrm>
              <a:prstGeom prst="rect">
                <a:avLst/>
              </a:prstGeom>
            </p:spPr>
            <p:txBody>
              <a:bodyPr/>
              <a:lstStyle>
                <a:lvl1pPr marL="342900" indent="-342900" algn="l" rtl="0" eaLnBrk="1" fontAlgn="base" hangingPunct="1">
                  <a:spcBef>
                    <a:spcPct val="20000"/>
                  </a:spcBef>
                  <a:spcAft>
                    <a:spcPct val="0"/>
                  </a:spcAft>
                  <a:buChar char="•"/>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kumimoji="1"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kumimoji="1"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en" altLang="ja-JP" sz="1600" dirty="0">
                    <a:latin typeface="Times New Roman" panose="02020603050405020304" pitchFamily="18" charset="0"/>
                    <a:cs typeface="Times New Roman" panose="02020603050405020304" pitchFamily="18" charset="0"/>
                  </a:rPr>
                  <a:t>Candidates are TDL-D/E</a:t>
                </a:r>
              </a:p>
              <a:p>
                <a:r>
                  <a:rPr lang="en-US" altLang="ja-JP" sz="1600" dirty="0">
                    <a:latin typeface="Times New Roman" panose="02020603050405020304" pitchFamily="18" charset="0"/>
                    <a:cs typeface="Times New Roman" panose="02020603050405020304" pitchFamily="18" charset="0"/>
                  </a:rPr>
                  <a:t>Assuming that the urban environment is similar to that of GSMTU</a:t>
                </a:r>
              </a:p>
              <a:p>
                <a:r>
                  <a:rPr lang="en-US" altLang="ja-JP" sz="1600" dirty="0">
                    <a:latin typeface="Times New Roman" panose="02020603050405020304" pitchFamily="18" charset="0"/>
                    <a:cs typeface="Times New Roman" panose="02020603050405020304" pitchFamily="18" charset="0"/>
                  </a:rPr>
                  <a:t>The RMS delay spread of the GSMTU is 1.0616 </a:t>
                </a:r>
                <a14:m>
                  <m:oMath xmlns:m="http://schemas.openxmlformats.org/officeDocument/2006/math">
                    <m:r>
                      <a:rPr lang="en-US" altLang="ja-JP" sz="1600" i="1" dirty="0" smtClean="0">
                        <a:latin typeface="Cambria Math" panose="02040503050406030204" pitchFamily="18" charset="0"/>
                        <a:ea typeface="Cambria Math" panose="02040503050406030204" pitchFamily="18" charset="0"/>
                        <a:cs typeface="Times New Roman" panose="02020603050405020304" pitchFamily="18" charset="0"/>
                      </a:rPr>
                      <m:t>𝜇</m:t>
                    </m:r>
                    <m:r>
                      <m:rPr>
                        <m:sty m:val="p"/>
                      </m:rPr>
                      <a:rPr lang="en-US" altLang="ja-JP" sz="1600" dirty="0" smtClean="0">
                        <a:latin typeface="Cambria Math" panose="02040503050406030204" pitchFamily="18" charset="0"/>
                        <a:ea typeface="Cambria Math" panose="02040503050406030204" pitchFamily="18" charset="0"/>
                        <a:cs typeface="Times New Roman" panose="02020603050405020304" pitchFamily="18" charset="0"/>
                      </a:rPr>
                      <m:t>s</m:t>
                    </m:r>
                  </m:oMath>
                </a14:m>
                <a:endParaRPr lang="en-US" altLang="ja-JP" sz="1600" dirty="0">
                  <a:latin typeface="Times New Roman" panose="02020603050405020304" pitchFamily="18" charset="0"/>
                  <a:cs typeface="Times New Roman" panose="02020603050405020304" pitchFamily="18" charset="0"/>
                </a:endParaRPr>
              </a:p>
              <a:p>
                <a:r>
                  <a:rPr lang="en" altLang="ja-JP" sz="1600" dirty="0">
                    <a:latin typeface="Times New Roman" panose="02020603050405020304" pitchFamily="18" charset="0"/>
                    <a:cs typeface="Times New Roman" panose="02020603050405020304" pitchFamily="18" charset="0"/>
                  </a:rPr>
                  <a:t>When this spread is applied, the maximum delay time of the delayed wave becomes the following:</a:t>
                </a:r>
                <a:endParaRPr lang="en-US" altLang="ja-JP" sz="1600" dirty="0">
                  <a:latin typeface="Times New Roman" panose="02020603050405020304" pitchFamily="18" charset="0"/>
                  <a:cs typeface="Times New Roman" panose="02020603050405020304" pitchFamily="18" charset="0"/>
                </a:endParaRPr>
              </a:p>
              <a:p>
                <a:pPr lvl="1"/>
                <a:r>
                  <a:rPr lang="en" altLang="ja-JP" sz="1400" dirty="0">
                    <a:latin typeface="Times New Roman" panose="02020603050405020304" pitchFamily="18" charset="0"/>
                    <a:cs typeface="Times New Roman" panose="02020603050405020304" pitchFamily="18" charset="0"/>
                  </a:rPr>
                  <a:t>TDL-D</a:t>
                </a:r>
                <a:r>
                  <a:rPr lang="ja-JP" altLang="en" sz="1400">
                    <a:latin typeface="Times New Roman" panose="02020603050405020304" pitchFamily="18" charset="0"/>
                    <a:cs typeface="Times New Roman" panose="02020603050405020304" pitchFamily="18" charset="0"/>
                  </a:rPr>
                  <a:t>：</a:t>
                </a:r>
                <a:r>
                  <a:rPr lang="en-US" altLang="ja-JP" sz="1400" dirty="0">
                    <a:latin typeface="Times New Roman" panose="02020603050405020304" pitchFamily="18" charset="0"/>
                    <a:cs typeface="Times New Roman" panose="02020603050405020304" pitchFamily="18" charset="0"/>
                  </a:rPr>
                  <a:t>12.525 * 1.0616 [</a:t>
                </a:r>
                <a14:m>
                  <m:oMath xmlns:m="http://schemas.openxmlformats.org/officeDocument/2006/math">
                    <m:r>
                      <a:rPr lang="en-US" altLang="ja-JP" sz="1400" i="1" dirty="0" smtClean="0">
                        <a:latin typeface="Cambria Math" panose="02040503050406030204" pitchFamily="18" charset="0"/>
                        <a:ea typeface="Cambria Math" panose="02040503050406030204" pitchFamily="18" charset="0"/>
                        <a:cs typeface="Times New Roman" panose="02020603050405020304" pitchFamily="18" charset="0"/>
                      </a:rPr>
                      <m:t>𝜇</m:t>
                    </m:r>
                    <m:r>
                      <m:rPr>
                        <m:sty m:val="p"/>
                      </m:rPr>
                      <a:rPr lang="en-US" altLang="ja-JP" sz="1400" dirty="0" smtClean="0">
                        <a:latin typeface="Cambria Math" panose="02040503050406030204" pitchFamily="18" charset="0"/>
                        <a:ea typeface="Cambria Math" panose="02040503050406030204" pitchFamily="18" charset="0"/>
                        <a:cs typeface="Times New Roman" panose="02020603050405020304" pitchFamily="18" charset="0"/>
                      </a:rPr>
                      <m:t>s</m:t>
                    </m:r>
                  </m:oMath>
                </a14:m>
                <a:r>
                  <a:rPr lang="en-US" altLang="ja-JP" sz="1400" dirty="0">
                    <a:latin typeface="Times New Roman" panose="02020603050405020304" pitchFamily="18" charset="0"/>
                    <a:cs typeface="Times New Roman" panose="02020603050405020304" pitchFamily="18" charset="0"/>
                  </a:rPr>
                  <a:t>] = </a:t>
                </a:r>
                <a:r>
                  <a:rPr lang="en" altLang="ja-JP" sz="1400" dirty="0">
                    <a:latin typeface="Times New Roman" panose="02020603050405020304" pitchFamily="18" charset="0"/>
                    <a:cs typeface="Times New Roman" panose="02020603050405020304" pitchFamily="18" charset="0"/>
                  </a:rPr>
                  <a:t>13.3 [</a:t>
                </a:r>
                <a14:m>
                  <m:oMath xmlns:m="http://schemas.openxmlformats.org/officeDocument/2006/math">
                    <m:r>
                      <a:rPr lang="en-US" altLang="ja-JP" sz="1400" i="1" dirty="0">
                        <a:latin typeface="Cambria Math" panose="02040503050406030204" pitchFamily="18" charset="0"/>
                        <a:ea typeface="Cambria Math" panose="02040503050406030204" pitchFamily="18" charset="0"/>
                        <a:cs typeface="Times New Roman" panose="02020603050405020304" pitchFamily="18" charset="0"/>
                      </a:rPr>
                      <m:t>𝜇</m:t>
                    </m:r>
                    <m:r>
                      <m:rPr>
                        <m:sty m:val="p"/>
                      </m:rPr>
                      <a:rPr lang="en-US" altLang="ja-JP" sz="1400" dirty="0">
                        <a:latin typeface="Cambria Math" panose="02040503050406030204" pitchFamily="18" charset="0"/>
                        <a:ea typeface="Cambria Math" panose="02040503050406030204" pitchFamily="18" charset="0"/>
                        <a:cs typeface="Times New Roman" panose="02020603050405020304" pitchFamily="18" charset="0"/>
                      </a:rPr>
                      <m:t>s</m:t>
                    </m:r>
                  </m:oMath>
                </a14:m>
                <a:r>
                  <a:rPr lang="en" altLang="ja-JP" sz="1400" dirty="0">
                    <a:latin typeface="Times New Roman" panose="02020603050405020304" pitchFamily="18" charset="0"/>
                    <a:cs typeface="Times New Roman" panose="02020603050405020304" pitchFamily="18" charset="0"/>
                  </a:rPr>
                  <a:t>]</a:t>
                </a:r>
              </a:p>
              <a:p>
                <a:pPr lvl="1"/>
                <a:r>
                  <a:rPr lang="en" altLang="ja-JP" sz="1400" dirty="0">
                    <a:latin typeface="Times New Roman" panose="02020603050405020304" pitchFamily="18" charset="0"/>
                    <a:cs typeface="Times New Roman" panose="02020603050405020304" pitchFamily="18" charset="0"/>
                  </a:rPr>
                  <a:t>TDL-E</a:t>
                </a:r>
                <a:r>
                  <a:rPr lang="ja-JP" altLang="en" sz="1400">
                    <a:latin typeface="Times New Roman" panose="02020603050405020304" pitchFamily="18" charset="0"/>
                    <a:cs typeface="Times New Roman" panose="02020603050405020304" pitchFamily="18" charset="0"/>
                  </a:rPr>
                  <a:t>：</a:t>
                </a:r>
                <a:r>
                  <a:rPr lang="en" altLang="ja-JP" sz="1400" dirty="0">
                    <a:latin typeface="Times New Roman" panose="02020603050405020304" pitchFamily="18" charset="0"/>
                    <a:cs typeface="Times New Roman" panose="02020603050405020304" pitchFamily="18" charset="0"/>
                  </a:rPr>
                  <a:t>20.6519 * 1.0616 [</a:t>
                </a:r>
                <a14:m>
                  <m:oMath xmlns:m="http://schemas.openxmlformats.org/officeDocument/2006/math">
                    <m:r>
                      <a:rPr lang="en-US" altLang="ja-JP" sz="1400" i="1" dirty="0" smtClean="0">
                        <a:latin typeface="Cambria Math" panose="02040503050406030204" pitchFamily="18" charset="0"/>
                        <a:ea typeface="Cambria Math" panose="02040503050406030204" pitchFamily="18" charset="0"/>
                        <a:cs typeface="Times New Roman" panose="02020603050405020304" pitchFamily="18" charset="0"/>
                      </a:rPr>
                      <m:t>𝜇</m:t>
                    </m:r>
                    <m:r>
                      <m:rPr>
                        <m:sty m:val="p"/>
                      </m:rPr>
                      <a:rPr lang="en-US" altLang="ja-JP" sz="1400" dirty="0" smtClean="0">
                        <a:latin typeface="Cambria Math" panose="02040503050406030204" pitchFamily="18" charset="0"/>
                        <a:ea typeface="Cambria Math" panose="02040503050406030204" pitchFamily="18" charset="0"/>
                        <a:cs typeface="Times New Roman" panose="02020603050405020304" pitchFamily="18" charset="0"/>
                      </a:rPr>
                      <m:t>s</m:t>
                    </m:r>
                  </m:oMath>
                </a14:m>
                <a:r>
                  <a:rPr lang="en" altLang="ja-JP" sz="1400" dirty="0">
                    <a:latin typeface="Times New Roman" panose="02020603050405020304" pitchFamily="18" charset="0"/>
                    <a:cs typeface="Times New Roman" panose="02020603050405020304" pitchFamily="18" charset="0"/>
                  </a:rPr>
                  <a:t>] = 21.9 [</a:t>
                </a:r>
                <a14:m>
                  <m:oMath xmlns:m="http://schemas.openxmlformats.org/officeDocument/2006/math">
                    <m:r>
                      <a:rPr lang="en-US" altLang="ja-JP" sz="1400" i="1" dirty="0">
                        <a:latin typeface="Cambria Math" panose="02040503050406030204" pitchFamily="18" charset="0"/>
                        <a:ea typeface="Cambria Math" panose="02040503050406030204" pitchFamily="18" charset="0"/>
                        <a:cs typeface="Times New Roman" panose="02020603050405020304" pitchFamily="18" charset="0"/>
                      </a:rPr>
                      <m:t>𝜇</m:t>
                    </m:r>
                    <m:r>
                      <m:rPr>
                        <m:sty m:val="p"/>
                      </m:rPr>
                      <a:rPr lang="en-US" altLang="ja-JP" sz="1400" dirty="0">
                        <a:latin typeface="Cambria Math" panose="02040503050406030204" pitchFamily="18" charset="0"/>
                        <a:ea typeface="Cambria Math" panose="02040503050406030204" pitchFamily="18" charset="0"/>
                        <a:cs typeface="Times New Roman" panose="02020603050405020304" pitchFamily="18" charset="0"/>
                      </a:rPr>
                      <m:t>s</m:t>
                    </m:r>
                  </m:oMath>
                </a14:m>
                <a:r>
                  <a:rPr lang="en" altLang="ja-JP" sz="1400" dirty="0">
                    <a:latin typeface="Times New Roman" panose="02020603050405020304" pitchFamily="18" charset="0"/>
                    <a:cs typeface="Times New Roman" panose="02020603050405020304" pitchFamily="18" charset="0"/>
                  </a:rPr>
                  <a:t>]</a:t>
                </a:r>
              </a:p>
              <a:p>
                <a:r>
                  <a:rPr lang="en-US" altLang="ja-JP" sz="1600" dirty="0">
                    <a:latin typeface="Times New Roman" panose="02020603050405020304" pitchFamily="18" charset="0"/>
                    <a:cs typeface="Times New Roman" panose="02020603050405020304" pitchFamily="18" charset="0"/>
                  </a:rPr>
                  <a:t>When 1000 ns is applied, the maximum delay time of the delay wave is as follows.</a:t>
                </a:r>
              </a:p>
              <a:p>
                <a:pPr lvl="1"/>
                <a:r>
                  <a:rPr lang="en" altLang="ja-JP" sz="1400" dirty="0">
                    <a:latin typeface="Times New Roman" panose="02020603050405020304" pitchFamily="18" charset="0"/>
                    <a:cs typeface="Times New Roman" panose="02020603050405020304" pitchFamily="18" charset="0"/>
                  </a:rPr>
                  <a:t>TDL-D</a:t>
                </a:r>
                <a:r>
                  <a:rPr lang="ja-JP" altLang="en" sz="1400">
                    <a:latin typeface="Times New Roman" panose="02020603050405020304" pitchFamily="18" charset="0"/>
                    <a:cs typeface="Times New Roman" panose="02020603050405020304" pitchFamily="18" charset="0"/>
                  </a:rPr>
                  <a:t>：</a:t>
                </a:r>
                <a:r>
                  <a:rPr lang="en-US" altLang="ja-JP" sz="1400" dirty="0">
                    <a:latin typeface="Times New Roman" panose="02020603050405020304" pitchFamily="18" charset="0"/>
                    <a:cs typeface="Times New Roman" panose="02020603050405020304" pitchFamily="18" charset="0"/>
                  </a:rPr>
                  <a:t>12.525 * 1 [</a:t>
                </a:r>
                <a14:m>
                  <m:oMath xmlns:m="http://schemas.openxmlformats.org/officeDocument/2006/math">
                    <m:r>
                      <a:rPr lang="en-US" altLang="ja-JP" sz="1400" i="1" dirty="0" smtClean="0">
                        <a:latin typeface="Cambria Math" panose="02040503050406030204" pitchFamily="18" charset="0"/>
                        <a:ea typeface="Cambria Math" panose="02040503050406030204" pitchFamily="18" charset="0"/>
                        <a:cs typeface="Times New Roman" panose="02020603050405020304" pitchFamily="18" charset="0"/>
                      </a:rPr>
                      <m:t>𝜇</m:t>
                    </m:r>
                    <m:r>
                      <m:rPr>
                        <m:sty m:val="p"/>
                      </m:rPr>
                      <a:rPr lang="en-US" altLang="ja-JP" sz="1400" dirty="0" smtClean="0">
                        <a:latin typeface="Cambria Math" panose="02040503050406030204" pitchFamily="18" charset="0"/>
                        <a:ea typeface="Cambria Math" panose="02040503050406030204" pitchFamily="18" charset="0"/>
                        <a:cs typeface="Times New Roman" panose="02020603050405020304" pitchFamily="18" charset="0"/>
                      </a:rPr>
                      <m:t>s</m:t>
                    </m:r>
                  </m:oMath>
                </a14:m>
                <a:r>
                  <a:rPr lang="en-US" altLang="ja-JP" sz="1400" dirty="0">
                    <a:latin typeface="Times New Roman" panose="02020603050405020304" pitchFamily="18" charset="0"/>
                    <a:cs typeface="Times New Roman" panose="02020603050405020304" pitchFamily="18" charset="0"/>
                  </a:rPr>
                  <a:t>] = </a:t>
                </a:r>
                <a:r>
                  <a:rPr lang="en" altLang="ja-JP" sz="1400" dirty="0">
                    <a:latin typeface="Times New Roman" panose="02020603050405020304" pitchFamily="18" charset="0"/>
                    <a:cs typeface="Times New Roman" panose="02020603050405020304" pitchFamily="18" charset="0"/>
                  </a:rPr>
                  <a:t>12.5 [</a:t>
                </a:r>
                <a14:m>
                  <m:oMath xmlns:m="http://schemas.openxmlformats.org/officeDocument/2006/math">
                    <m:r>
                      <a:rPr lang="en-US" altLang="ja-JP" sz="1400" i="1" dirty="0">
                        <a:latin typeface="Cambria Math" panose="02040503050406030204" pitchFamily="18" charset="0"/>
                        <a:ea typeface="Cambria Math" panose="02040503050406030204" pitchFamily="18" charset="0"/>
                        <a:cs typeface="Times New Roman" panose="02020603050405020304" pitchFamily="18" charset="0"/>
                      </a:rPr>
                      <m:t>𝜇</m:t>
                    </m:r>
                    <m:r>
                      <m:rPr>
                        <m:sty m:val="p"/>
                      </m:rPr>
                      <a:rPr lang="en-US" altLang="ja-JP" sz="1400" dirty="0">
                        <a:latin typeface="Cambria Math" panose="02040503050406030204" pitchFamily="18" charset="0"/>
                        <a:ea typeface="Cambria Math" panose="02040503050406030204" pitchFamily="18" charset="0"/>
                        <a:cs typeface="Times New Roman" panose="02020603050405020304" pitchFamily="18" charset="0"/>
                      </a:rPr>
                      <m:t>s</m:t>
                    </m:r>
                  </m:oMath>
                </a14:m>
                <a:r>
                  <a:rPr lang="en" altLang="ja-JP" sz="1400" dirty="0">
                    <a:latin typeface="Times New Roman" panose="02020603050405020304" pitchFamily="18" charset="0"/>
                    <a:cs typeface="Times New Roman" panose="02020603050405020304" pitchFamily="18" charset="0"/>
                  </a:rPr>
                  <a:t>]</a:t>
                </a:r>
              </a:p>
              <a:p>
                <a:pPr lvl="1"/>
                <a:r>
                  <a:rPr lang="en" altLang="ja-JP" sz="1400" dirty="0">
                    <a:latin typeface="Times New Roman" panose="02020603050405020304" pitchFamily="18" charset="0"/>
                    <a:cs typeface="Times New Roman" panose="02020603050405020304" pitchFamily="18" charset="0"/>
                  </a:rPr>
                  <a:t>TDL-E</a:t>
                </a:r>
                <a:r>
                  <a:rPr lang="ja-JP" altLang="en" sz="1400">
                    <a:latin typeface="Times New Roman" panose="02020603050405020304" pitchFamily="18" charset="0"/>
                    <a:cs typeface="Times New Roman" panose="02020603050405020304" pitchFamily="18" charset="0"/>
                  </a:rPr>
                  <a:t>：</a:t>
                </a:r>
                <a:r>
                  <a:rPr lang="en" altLang="ja-JP" sz="1400" dirty="0">
                    <a:latin typeface="Times New Roman" panose="02020603050405020304" pitchFamily="18" charset="0"/>
                    <a:cs typeface="Times New Roman" panose="02020603050405020304" pitchFamily="18" charset="0"/>
                  </a:rPr>
                  <a:t>20.6519 * 1 [</a:t>
                </a:r>
                <a14:m>
                  <m:oMath xmlns:m="http://schemas.openxmlformats.org/officeDocument/2006/math">
                    <m:r>
                      <a:rPr lang="en-US" altLang="ja-JP" sz="1400" i="1" dirty="0">
                        <a:latin typeface="Cambria Math" panose="02040503050406030204" pitchFamily="18" charset="0"/>
                        <a:ea typeface="Cambria Math" panose="02040503050406030204" pitchFamily="18" charset="0"/>
                        <a:cs typeface="Times New Roman" panose="02020603050405020304" pitchFamily="18" charset="0"/>
                      </a:rPr>
                      <m:t>𝜇</m:t>
                    </m:r>
                    <m:r>
                      <m:rPr>
                        <m:sty m:val="p"/>
                      </m:rPr>
                      <a:rPr lang="en-US" altLang="ja-JP" sz="1400" dirty="0">
                        <a:latin typeface="Cambria Math" panose="02040503050406030204" pitchFamily="18" charset="0"/>
                        <a:ea typeface="Cambria Math" panose="02040503050406030204" pitchFamily="18" charset="0"/>
                        <a:cs typeface="Times New Roman" panose="02020603050405020304" pitchFamily="18" charset="0"/>
                      </a:rPr>
                      <m:t>s</m:t>
                    </m:r>
                  </m:oMath>
                </a14:m>
                <a:r>
                  <a:rPr lang="en" altLang="ja-JP" sz="1400" dirty="0">
                    <a:latin typeface="Times New Roman" panose="02020603050405020304" pitchFamily="18" charset="0"/>
                    <a:cs typeface="Times New Roman" panose="02020603050405020304" pitchFamily="18" charset="0"/>
                  </a:rPr>
                  <a:t>] = 20.7 [</a:t>
                </a:r>
                <a14:m>
                  <m:oMath xmlns:m="http://schemas.openxmlformats.org/officeDocument/2006/math">
                    <m:r>
                      <a:rPr lang="en-US" altLang="ja-JP" sz="1400" i="1" dirty="0" smtClean="0">
                        <a:latin typeface="Cambria Math" panose="02040503050406030204" pitchFamily="18" charset="0"/>
                        <a:ea typeface="Cambria Math" panose="02040503050406030204" pitchFamily="18" charset="0"/>
                        <a:cs typeface="Times New Roman" panose="02020603050405020304" pitchFamily="18" charset="0"/>
                      </a:rPr>
                      <m:t>𝜇</m:t>
                    </m:r>
                    <m:r>
                      <m:rPr>
                        <m:sty m:val="p"/>
                      </m:rPr>
                      <a:rPr lang="en-US" altLang="ja-JP" sz="1400" dirty="0" smtClean="0">
                        <a:latin typeface="Cambria Math" panose="02040503050406030204" pitchFamily="18" charset="0"/>
                        <a:ea typeface="Cambria Math" panose="02040503050406030204" pitchFamily="18" charset="0"/>
                        <a:cs typeface="Times New Roman" panose="02020603050405020304" pitchFamily="18" charset="0"/>
                      </a:rPr>
                      <m:t>s</m:t>
                    </m:r>
                  </m:oMath>
                </a14:m>
                <a:r>
                  <a:rPr lang="en" altLang="ja-JP" sz="1400" dirty="0">
                    <a:latin typeface="Times New Roman" panose="02020603050405020304" pitchFamily="18" charset="0"/>
                    <a:cs typeface="Times New Roman" panose="02020603050405020304" pitchFamily="18" charset="0"/>
                  </a:rPr>
                  <a:t>]</a:t>
                </a:r>
              </a:p>
              <a:p>
                <a:r>
                  <a:rPr lang="en" altLang="ja-JP" sz="1600" dirty="0">
                    <a:latin typeface="Times New Roman" panose="02020603050405020304" pitchFamily="18" charset="0"/>
                    <a:cs typeface="Times New Roman" panose="02020603050405020304" pitchFamily="18" charset="0"/>
                  </a:rPr>
                  <a:t>Considering that the maximum delay time of the GSMTU is 4.8 us, TDL-D is considered to be appropriate, and a scaling parameter of 1000 ns is considered to be appropriate</a:t>
                </a:r>
                <a:endParaRPr lang="en-US" altLang="ja-JP" sz="1600" dirty="0">
                  <a:latin typeface="Times New Roman" panose="02020603050405020304" pitchFamily="18" charset="0"/>
                  <a:cs typeface="Times New Roman" panose="02020603050405020304" pitchFamily="18" charset="0"/>
                </a:endParaRPr>
              </a:p>
              <a:p>
                <a:r>
                  <a:rPr lang="en-US" altLang="ja-JP" sz="1600" dirty="0">
                    <a:latin typeface="Times New Roman" panose="02020603050405020304" pitchFamily="18" charset="0"/>
                    <a:cs typeface="Times New Roman" panose="02020603050405020304" pitchFamily="18" charset="0"/>
                  </a:rPr>
                  <a:t>Path 1 should be generated using Rician fading, and the second and subsequent paths should be generated using independent Rayleigh fading.</a:t>
                </a:r>
              </a:p>
              <a:p>
                <a:endParaRPr lang="en-US" altLang="ja-JP" sz="1600" dirty="0">
                  <a:latin typeface="Times New Roman" panose="02020603050405020304" pitchFamily="18" charset="0"/>
                  <a:cs typeface="Times New Roman" panose="02020603050405020304" pitchFamily="18" charset="0"/>
                </a:endParaRPr>
              </a:p>
              <a:p>
                <a:pPr marL="457200" lvl="1" indent="0">
                  <a:buFontTx/>
                  <a:buNone/>
                </a:pPr>
                <a:endParaRPr lang="ja-JP" altLang="en-US" sz="2000"/>
              </a:p>
            </p:txBody>
          </p:sp>
        </mc:Choice>
        <mc:Fallback xmlns="">
          <p:sp>
            <p:nvSpPr>
              <p:cNvPr id="8" name="コンテンツ プレースホルダー 2">
                <a:extLst>
                  <a:ext uri="{FF2B5EF4-FFF2-40B4-BE49-F238E27FC236}">
                    <a16:creationId xmlns:a16="http://schemas.microsoft.com/office/drawing/2014/main" id="{B1814F6D-1613-5DF3-DA9C-4F07E1BBA475}"/>
                  </a:ext>
                </a:extLst>
              </p:cNvPr>
              <p:cNvSpPr txBox="1">
                <a:spLocks noRot="1" noChangeAspect="1" noMove="1" noResize="1" noEditPoints="1" noAdjustHandles="1" noChangeArrowheads="1" noChangeShapeType="1" noTextEdit="1"/>
              </p:cNvSpPr>
              <p:nvPr/>
            </p:nvSpPr>
            <p:spPr>
              <a:xfrm>
                <a:off x="685800" y="1752600"/>
                <a:ext cx="7772400" cy="4343400"/>
              </a:xfrm>
              <a:prstGeom prst="rect">
                <a:avLst/>
              </a:prstGeom>
              <a:blipFill>
                <a:blip r:embed="rId2"/>
                <a:stretch>
                  <a:fillRect l="-489" t="-583"/>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47419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a:extLst>
              <a:ext uri="{FF2B5EF4-FFF2-40B4-BE49-F238E27FC236}">
                <a16:creationId xmlns:a16="http://schemas.microsoft.com/office/drawing/2014/main" id="{240813C0-ACF0-3D3D-057C-C7D59B3532E6}"/>
              </a:ext>
            </a:extLst>
          </p:cNvPr>
          <p:cNvSpPr>
            <a:spLocks noGrp="1"/>
          </p:cNvSpPr>
          <p:nvPr>
            <p:ph type="dt" sz="half" idx="10"/>
          </p:nvPr>
        </p:nvSpPr>
        <p:spPr/>
        <p:txBody>
          <a:bodyPr/>
          <a:lstStyle/>
          <a:p>
            <a:r>
              <a:rPr lang="en-US" altLang="ja-JP"/>
              <a:t>Nov. 2024</a:t>
            </a:r>
            <a:endParaRPr lang="en-US" altLang="ja-JP" dirty="0"/>
          </a:p>
        </p:txBody>
      </p:sp>
      <p:sp>
        <p:nvSpPr>
          <p:cNvPr id="5" name="フッター プレースホルダー 4">
            <a:extLst>
              <a:ext uri="{FF2B5EF4-FFF2-40B4-BE49-F238E27FC236}">
                <a16:creationId xmlns:a16="http://schemas.microsoft.com/office/drawing/2014/main" id="{B43F158F-AA71-9197-B305-AED5283EE878}"/>
              </a:ext>
            </a:extLst>
          </p:cNvPr>
          <p:cNvSpPr>
            <a:spLocks noGrp="1"/>
          </p:cNvSpPr>
          <p:nvPr>
            <p:ph type="ftr" sz="quarter" idx="11"/>
          </p:nvPr>
        </p:nvSpPr>
        <p:spPr/>
        <p:txBody>
          <a:bodyPr/>
          <a:lstStyle/>
          <a:p>
            <a:r>
              <a:rPr lang="en-US" altLang="ja-JP"/>
              <a:t>H. Harada (Kyoto University)</a:t>
            </a:r>
            <a:endParaRPr lang="en-US" altLang="ja-JP" dirty="0"/>
          </a:p>
        </p:txBody>
      </p:sp>
      <p:sp>
        <p:nvSpPr>
          <p:cNvPr id="6" name="スライド番号プレースホルダー 5">
            <a:extLst>
              <a:ext uri="{FF2B5EF4-FFF2-40B4-BE49-F238E27FC236}">
                <a16:creationId xmlns:a16="http://schemas.microsoft.com/office/drawing/2014/main" id="{59A370D8-8407-1E95-681D-59D56A15CF46}"/>
              </a:ext>
            </a:extLst>
          </p:cNvPr>
          <p:cNvSpPr>
            <a:spLocks noGrp="1"/>
          </p:cNvSpPr>
          <p:nvPr>
            <p:ph type="sldNum" sz="quarter" idx="12"/>
          </p:nvPr>
        </p:nvSpPr>
        <p:spPr/>
        <p:txBody>
          <a:bodyPr/>
          <a:lstStyle/>
          <a:p>
            <a:r>
              <a:rPr lang="en-US" altLang="ja-JP"/>
              <a:t>Slide </a:t>
            </a:r>
            <a:fld id="{4DCCDCFB-B5C7-5D48-9D1A-3B7C5A935EFC}" type="slidenum">
              <a:rPr lang="en-US" altLang="ja-JP" smtClean="0"/>
              <a:pPr/>
              <a:t>2</a:t>
            </a:fld>
            <a:endParaRPr lang="en-US" altLang="ja-JP"/>
          </a:p>
        </p:txBody>
      </p:sp>
      <p:sp>
        <p:nvSpPr>
          <p:cNvPr id="9" name="Rectangle 2">
            <a:extLst>
              <a:ext uri="{FF2B5EF4-FFF2-40B4-BE49-F238E27FC236}">
                <a16:creationId xmlns:a16="http://schemas.microsoft.com/office/drawing/2014/main" id="{083634FC-F598-B9DA-3BC9-2A61D83A3C5B}"/>
              </a:ext>
            </a:extLst>
          </p:cNvPr>
          <p:cNvSpPr>
            <a:spLocks noGrp="1" noChangeArrowheads="1"/>
          </p:cNvSpPr>
          <p:nvPr>
            <p:ph type="ctrTitle"/>
          </p:nvPr>
        </p:nvSpPr>
        <p:spPr>
          <a:xfrm>
            <a:off x="685800" y="1844824"/>
            <a:ext cx="7772400" cy="1584176"/>
          </a:xfrm>
        </p:spPr>
        <p:txBody>
          <a:bodyPr anchor="ctr"/>
          <a:lstStyle/>
          <a:p>
            <a:r>
              <a:rPr lang="en-US" altLang="ja-JP" sz="3600" b="1" dirty="0">
                <a:latin typeface="Times New Roman" panose="02020603050405020304" pitchFamily="18" charset="0"/>
                <a:cs typeface="Times New Roman" panose="02020603050405020304" pitchFamily="18" charset="0"/>
              </a:rPr>
              <a:t>Channel</a:t>
            </a:r>
            <a:r>
              <a:rPr lang="ja-JP" altLang="en-US" sz="3600" b="1">
                <a:latin typeface="Times New Roman" panose="02020603050405020304" pitchFamily="18" charset="0"/>
                <a:cs typeface="Times New Roman" panose="02020603050405020304" pitchFamily="18" charset="0"/>
              </a:rPr>
              <a:t> </a:t>
            </a:r>
            <a:r>
              <a:rPr lang="en-US" altLang="ja-JP" sz="3600" b="1" dirty="0">
                <a:latin typeface="Times New Roman" panose="02020603050405020304" pitchFamily="18" charset="0"/>
                <a:cs typeface="Times New Roman" panose="02020603050405020304" pitchFamily="18" charset="0"/>
              </a:rPr>
              <a:t>Model for Evaluation of Transmission Characteristics of IEEE 802.15.4ad PHY</a:t>
            </a:r>
            <a:endParaRPr lang="ja-JP" altLang="ja-JP" sz="3600">
              <a:latin typeface="Times New Roman" panose="02020603050405020304" pitchFamily="18" charset="0"/>
              <a:cs typeface="Times New Roman" panose="02020603050405020304" pitchFamily="18" charset="0"/>
            </a:endParaRPr>
          </a:p>
        </p:txBody>
      </p:sp>
      <p:sp>
        <p:nvSpPr>
          <p:cNvPr id="10" name="Rectangle 3">
            <a:extLst>
              <a:ext uri="{FF2B5EF4-FFF2-40B4-BE49-F238E27FC236}">
                <a16:creationId xmlns:a16="http://schemas.microsoft.com/office/drawing/2014/main" id="{39EAFA94-0FD8-B5FE-8381-BC5721FCB218}"/>
              </a:ext>
            </a:extLst>
          </p:cNvPr>
          <p:cNvSpPr>
            <a:spLocks noGrp="1" noChangeArrowheads="1"/>
          </p:cNvSpPr>
          <p:nvPr>
            <p:ph type="subTitle" idx="1"/>
          </p:nvPr>
        </p:nvSpPr>
        <p:spPr>
          <a:xfrm>
            <a:off x="1371600" y="4221088"/>
            <a:ext cx="6400800" cy="1417712"/>
          </a:xfrm>
        </p:spPr>
        <p:txBody>
          <a:bodyPr/>
          <a:lstStyle/>
          <a:p>
            <a:r>
              <a:rPr lang="en-US" altLang="ja-JP" sz="3200" dirty="0">
                <a:latin typeface="+mj-lt"/>
              </a:rPr>
              <a:t>Nov. 11, 2024</a:t>
            </a:r>
          </a:p>
          <a:p>
            <a:r>
              <a:rPr lang="en-US" altLang="ja-JP" sz="3200" dirty="0">
                <a:latin typeface="+mj-lt"/>
              </a:rPr>
              <a:t>Hiroshi Harada and Shota Mori</a:t>
            </a:r>
            <a:endParaRPr lang="ja-JP" altLang="ja-JP" sz="3200">
              <a:latin typeface="+mj-lt"/>
            </a:endParaRPr>
          </a:p>
        </p:txBody>
      </p:sp>
    </p:spTree>
    <p:extLst>
      <p:ext uri="{BB962C8B-B14F-4D97-AF65-F5344CB8AC3E}">
        <p14:creationId xmlns:p14="http://schemas.microsoft.com/office/powerpoint/2010/main" val="1445976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ー 2">
            <a:extLst>
              <a:ext uri="{FF2B5EF4-FFF2-40B4-BE49-F238E27FC236}">
                <a16:creationId xmlns:a16="http://schemas.microsoft.com/office/drawing/2014/main" id="{AE3921DF-FECC-1F80-EEDF-4595C243AF50}"/>
              </a:ext>
            </a:extLst>
          </p:cNvPr>
          <p:cNvSpPr>
            <a:spLocks noGrp="1"/>
          </p:cNvSpPr>
          <p:nvPr>
            <p:ph type="dt" sz="half" idx="10"/>
          </p:nvPr>
        </p:nvSpPr>
        <p:spPr/>
        <p:txBody>
          <a:bodyPr/>
          <a:lstStyle/>
          <a:p>
            <a:r>
              <a:rPr lang="en-US" altLang="ja-JP"/>
              <a:t>Nov. 2024</a:t>
            </a:r>
            <a:endParaRPr lang="en-US" altLang="ja-JP" dirty="0"/>
          </a:p>
        </p:txBody>
      </p:sp>
      <p:sp>
        <p:nvSpPr>
          <p:cNvPr id="4" name="スライド番号プレースホルダー 3">
            <a:extLst>
              <a:ext uri="{FF2B5EF4-FFF2-40B4-BE49-F238E27FC236}">
                <a16:creationId xmlns:a16="http://schemas.microsoft.com/office/drawing/2014/main" id="{98C4EC90-8CA6-0424-8A85-1D023E29FBE1}"/>
              </a:ext>
            </a:extLst>
          </p:cNvPr>
          <p:cNvSpPr>
            <a:spLocks noGrp="1"/>
          </p:cNvSpPr>
          <p:nvPr>
            <p:ph type="sldNum" sz="quarter" idx="12"/>
          </p:nvPr>
        </p:nvSpPr>
        <p:spPr/>
        <p:txBody>
          <a:bodyPr/>
          <a:lstStyle/>
          <a:p>
            <a:r>
              <a:rPr lang="en-US" altLang="ja-JP"/>
              <a:t>Slide </a:t>
            </a:r>
            <a:fld id="{6C470715-CA17-1440-9A00-ABF0CF256EB7}" type="slidenum">
              <a:rPr lang="en-US" altLang="ja-JP" smtClean="0"/>
              <a:pPr/>
              <a:t>3</a:t>
            </a:fld>
            <a:endParaRPr lang="en-US" altLang="ja-JP"/>
          </a:p>
        </p:txBody>
      </p:sp>
      <p:sp>
        <p:nvSpPr>
          <p:cNvPr id="5" name="フッター プレースホルダー 4">
            <a:extLst>
              <a:ext uri="{FF2B5EF4-FFF2-40B4-BE49-F238E27FC236}">
                <a16:creationId xmlns:a16="http://schemas.microsoft.com/office/drawing/2014/main" id="{302F7AE1-DFDA-182B-CE2D-A9E22EDEEB46}"/>
              </a:ext>
            </a:extLst>
          </p:cNvPr>
          <p:cNvSpPr>
            <a:spLocks noGrp="1"/>
          </p:cNvSpPr>
          <p:nvPr>
            <p:ph type="ftr" sz="quarter" idx="11"/>
          </p:nvPr>
        </p:nvSpPr>
        <p:spPr/>
        <p:txBody>
          <a:bodyPr/>
          <a:lstStyle/>
          <a:p>
            <a:r>
              <a:rPr lang="en-US" altLang="ja-JP"/>
              <a:t>H. Harada (Kyoto University)</a:t>
            </a:r>
            <a:endParaRPr lang="en-US" altLang="ja-JP" dirty="0"/>
          </a:p>
        </p:txBody>
      </p:sp>
      <p:sp>
        <p:nvSpPr>
          <p:cNvPr id="6" name="タイトル 1">
            <a:extLst>
              <a:ext uri="{FF2B5EF4-FFF2-40B4-BE49-F238E27FC236}">
                <a16:creationId xmlns:a16="http://schemas.microsoft.com/office/drawing/2014/main" id="{37497ED4-EFAE-5C7F-2396-81D33252E90F}"/>
              </a:ext>
            </a:extLst>
          </p:cNvPr>
          <p:cNvSpPr>
            <a:spLocks noGrp="1"/>
          </p:cNvSpPr>
          <p:nvPr>
            <p:ph type="title"/>
          </p:nvPr>
        </p:nvSpPr>
        <p:spPr>
          <a:xfrm>
            <a:off x="685800" y="685800"/>
            <a:ext cx="7772400" cy="1066800"/>
          </a:xfrm>
        </p:spPr>
        <p:txBody>
          <a:bodyPr/>
          <a:lstStyle/>
          <a:p>
            <a:r>
              <a:rPr kumimoji="1" lang="en-US" altLang="ja-JP" dirty="0"/>
              <a:t>Background</a:t>
            </a:r>
            <a:endParaRPr kumimoji="1" lang="ja-JP" altLang="en-US"/>
          </a:p>
        </p:txBody>
      </p:sp>
      <p:sp>
        <p:nvSpPr>
          <p:cNvPr id="7" name="コンテンツ プレースホルダー 2">
            <a:extLst>
              <a:ext uri="{FF2B5EF4-FFF2-40B4-BE49-F238E27FC236}">
                <a16:creationId xmlns:a16="http://schemas.microsoft.com/office/drawing/2014/main" id="{34FDB3A9-AF70-B5A7-C1CF-112B06864CEC}"/>
              </a:ext>
            </a:extLst>
          </p:cNvPr>
          <p:cNvSpPr txBox="1">
            <a:spLocks/>
          </p:cNvSpPr>
          <p:nvPr/>
        </p:nvSpPr>
        <p:spPr>
          <a:xfrm>
            <a:off x="685800" y="1981200"/>
            <a:ext cx="7772400" cy="4328120"/>
          </a:xfrm>
          <a:prstGeom prst="rect">
            <a:avLst/>
          </a:prstGeom>
        </p:spPr>
        <p:txBody>
          <a:bodyPr/>
          <a:lstStyle>
            <a:lvl1pPr marL="342900" indent="-342900" algn="l" rtl="0" eaLnBrk="1" fontAlgn="base" hangingPunct="1">
              <a:spcBef>
                <a:spcPct val="20000"/>
              </a:spcBef>
              <a:spcAft>
                <a:spcPct val="0"/>
              </a:spcAft>
              <a:buChar char="•"/>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kumimoji="1"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kumimoji="1"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en-US" altLang="ja-JP" sz="1800" dirty="0">
                <a:latin typeface="Times New Roman" panose="02020603050405020304" pitchFamily="18" charset="0"/>
                <a:ea typeface="+mj-ea"/>
                <a:cs typeface="Times New Roman" panose="02020603050405020304" pitchFamily="18" charset="0"/>
              </a:rPr>
              <a:t>In IEEE 802.15.4ad, the group are considering channel models in order to perform simulations for various propagation environments.</a:t>
            </a:r>
          </a:p>
          <a:p>
            <a:r>
              <a:rPr lang="en" altLang="ja-JP" sz="1800" dirty="0">
                <a:latin typeface="Times New Roman" panose="02020603050405020304" pitchFamily="18" charset="0"/>
                <a:ea typeface="+mj-ea"/>
                <a:cs typeface="Times New Roman" panose="02020603050405020304" pitchFamily="18" charset="0"/>
              </a:rPr>
              <a:t>The following channel model is proposed for use in #290</a:t>
            </a:r>
          </a:p>
          <a:p>
            <a:pPr lvl="1"/>
            <a:r>
              <a:rPr lang="en-US" altLang="ja-JP" sz="1400" dirty="0">
                <a:latin typeface="Times New Roman" panose="02020603050405020304" pitchFamily="18" charset="0"/>
                <a:ea typeface="MS PMincho" panose="02020600040205080304" pitchFamily="18" charset="-128"/>
                <a:cs typeface="Times New Roman" panose="02020603050405020304" pitchFamily="18" charset="0"/>
              </a:rPr>
              <a:t>For use cases that use frequencies below 500MHz band</a:t>
            </a:r>
          </a:p>
          <a:p>
            <a:pPr lvl="2"/>
            <a:r>
              <a:rPr lang="en-US" altLang="ja-JP" sz="1400" dirty="0">
                <a:latin typeface="Times New Roman" panose="02020603050405020304" pitchFamily="18" charset="0"/>
                <a:ea typeface="MS PMincho" panose="02020600040205080304" pitchFamily="18" charset="-128"/>
                <a:cs typeface="Times New Roman" panose="02020603050405020304" pitchFamily="18" charset="0"/>
              </a:rPr>
              <a:t>Urban Area: Typical Urban Channel model as defined in COST 207</a:t>
            </a:r>
            <a:r>
              <a:rPr lang="ja-JP" altLang="en-US" sz="1400">
                <a:latin typeface="Times New Roman" panose="02020603050405020304" pitchFamily="18" charset="0"/>
                <a:ea typeface="MS PMincho" panose="02020600040205080304" pitchFamily="18" charset="-128"/>
                <a:cs typeface="Times New Roman" panose="02020603050405020304" pitchFamily="18" charset="0"/>
              </a:rPr>
              <a:t>　（</a:t>
            </a:r>
            <a:r>
              <a:rPr lang="en" altLang="ja-JP" sz="1400" dirty="0">
                <a:latin typeface="Times New Roman" panose="02020603050405020304" pitchFamily="18" charset="0"/>
                <a:ea typeface="MS PMincho" panose="02020600040205080304" pitchFamily="18" charset="-128"/>
                <a:cs typeface="Times New Roman" panose="02020603050405020304" pitchFamily="18" charset="0"/>
              </a:rPr>
              <a:t>Hereafter called TU model</a:t>
            </a:r>
            <a:r>
              <a:rPr lang="ja-JP" altLang="en" sz="1400">
                <a:latin typeface="Times New Roman" panose="02020603050405020304" pitchFamily="18" charset="0"/>
                <a:ea typeface="MS PMincho" panose="02020600040205080304" pitchFamily="18" charset="-128"/>
                <a:cs typeface="Times New Roman" panose="02020603050405020304" pitchFamily="18" charset="0"/>
              </a:rPr>
              <a:t>）</a:t>
            </a:r>
            <a:endParaRPr lang="en-US" altLang="ja-JP" sz="1400" dirty="0">
              <a:latin typeface="Times New Roman" panose="02020603050405020304" pitchFamily="18" charset="0"/>
              <a:ea typeface="MS PMincho" panose="02020600040205080304" pitchFamily="18" charset="-128"/>
              <a:cs typeface="Times New Roman" panose="02020603050405020304" pitchFamily="18" charset="0"/>
            </a:endParaRPr>
          </a:p>
          <a:p>
            <a:pPr lvl="2"/>
            <a:r>
              <a:rPr lang="en-US" altLang="ja-JP" sz="1400" dirty="0">
                <a:latin typeface="Times New Roman" panose="02020603050405020304" pitchFamily="18" charset="0"/>
                <a:ea typeface="MS PMincho" panose="02020600040205080304" pitchFamily="18" charset="-128"/>
                <a:cs typeface="Times New Roman" panose="02020603050405020304" pitchFamily="18" charset="0"/>
              </a:rPr>
              <a:t>Rural Area: IEEE</a:t>
            </a:r>
            <a:r>
              <a:rPr lang="ja-JP" altLang="en-US" sz="1400">
                <a:latin typeface="Times New Roman" panose="02020603050405020304" pitchFamily="18" charset="0"/>
                <a:ea typeface="MS PMincho" panose="02020600040205080304" pitchFamily="18" charset="-128"/>
                <a:cs typeface="Times New Roman" panose="02020603050405020304" pitchFamily="18" charset="0"/>
              </a:rPr>
              <a:t> </a:t>
            </a:r>
            <a:r>
              <a:rPr lang="en-US" altLang="ja-JP" sz="1400" dirty="0">
                <a:latin typeface="Times New Roman" panose="02020603050405020304" pitchFamily="18" charset="0"/>
                <a:ea typeface="MS PMincho" panose="02020600040205080304" pitchFamily="18" charset="-128"/>
                <a:cs typeface="Times New Roman" panose="02020603050405020304" pitchFamily="18" charset="0"/>
              </a:rPr>
              <a:t>802.22 Profile A model (Hereafter called 802.22 model</a:t>
            </a:r>
            <a:r>
              <a:rPr lang="ja-JP" altLang="en-US" sz="1400">
                <a:latin typeface="Times New Roman" panose="02020603050405020304" pitchFamily="18" charset="0"/>
                <a:ea typeface="MS PMincho" panose="02020600040205080304" pitchFamily="18" charset="-128"/>
                <a:cs typeface="Times New Roman" panose="02020603050405020304" pitchFamily="18" charset="0"/>
              </a:rPr>
              <a:t>）</a:t>
            </a:r>
            <a:endParaRPr lang="en-US" altLang="ja-JP" sz="1400" dirty="0">
              <a:latin typeface="Times New Roman" panose="02020603050405020304" pitchFamily="18" charset="0"/>
              <a:ea typeface="MS PMincho" panose="02020600040205080304" pitchFamily="18" charset="-128"/>
              <a:cs typeface="Times New Roman" panose="02020603050405020304" pitchFamily="18" charset="0"/>
            </a:endParaRPr>
          </a:p>
          <a:p>
            <a:pPr lvl="1"/>
            <a:r>
              <a:rPr lang="en-US" altLang="ja-JP" sz="1400" dirty="0">
                <a:latin typeface="Times New Roman" panose="02020603050405020304" pitchFamily="18" charset="0"/>
                <a:ea typeface="MS PMincho" panose="02020600040205080304" pitchFamily="18" charset="-128"/>
                <a:cs typeface="Times New Roman" panose="02020603050405020304" pitchFamily="18" charset="0"/>
              </a:rPr>
              <a:t>For use cases that use frequencies of 500 MHz or higher</a:t>
            </a:r>
          </a:p>
          <a:p>
            <a:pPr lvl="2"/>
            <a:r>
              <a:rPr lang="en-US" altLang="ja-JP" sz="1400" dirty="0">
                <a:latin typeface="Times New Roman" panose="02020603050405020304" pitchFamily="18" charset="0"/>
                <a:cs typeface="Times New Roman" panose="02020603050405020304" pitchFamily="18" charset="0"/>
              </a:rPr>
              <a:t>TR38.901 3GPP-based TDL channel model (</a:t>
            </a:r>
            <a:r>
              <a:rPr lang="en-US" altLang="ja-JP" sz="1400" dirty="0">
                <a:latin typeface="Times New Roman" panose="02020603050405020304" pitchFamily="18" charset="0"/>
                <a:ea typeface="MS PMincho" panose="02020600040205080304" pitchFamily="18" charset="-128"/>
                <a:cs typeface="Times New Roman" panose="02020603050405020304" pitchFamily="18" charset="0"/>
              </a:rPr>
              <a:t>Hereafter called 3GPP TDL model</a:t>
            </a:r>
            <a:r>
              <a:rPr lang="ja-JP" altLang="en-US" sz="1400">
                <a:latin typeface="Times New Roman" panose="02020603050405020304" pitchFamily="18" charset="0"/>
                <a:ea typeface="MS PMincho" panose="02020600040205080304" pitchFamily="18" charset="-128"/>
                <a:cs typeface="Times New Roman" panose="02020603050405020304" pitchFamily="18" charset="0"/>
              </a:rPr>
              <a:t>）</a:t>
            </a:r>
            <a:endParaRPr lang="en-US" altLang="ja-JP" sz="1400" dirty="0">
              <a:latin typeface="Times New Roman" panose="02020603050405020304" pitchFamily="18" charset="0"/>
              <a:cs typeface="Times New Roman" panose="02020603050405020304" pitchFamily="18" charset="0"/>
            </a:endParaRPr>
          </a:p>
          <a:p>
            <a:r>
              <a:rPr lang="en" altLang="ja-JP" sz="1800" dirty="0">
                <a:latin typeface="Times New Roman" panose="02020603050405020304" pitchFamily="18" charset="0"/>
                <a:ea typeface="MS PMincho" panose="02020600040205080304" pitchFamily="18" charset="-128"/>
                <a:cs typeface="Times New Roman" panose="02020603050405020304" pitchFamily="18" charset="0"/>
              </a:rPr>
              <a:t>However, for the TU model and 802.22 model, the parameters for the simulation, such as the moving speed of the receiver, have not been determined.</a:t>
            </a:r>
          </a:p>
          <a:p>
            <a:r>
              <a:rPr lang="en-US" altLang="ja-JP" sz="1800" dirty="0">
                <a:latin typeface="Times New Roman" panose="02020603050405020304" pitchFamily="18" charset="0"/>
                <a:ea typeface="MS PMincho" panose="02020600040205080304" pitchFamily="18" charset="-128"/>
                <a:cs typeface="Times New Roman" panose="02020603050405020304" pitchFamily="18" charset="0"/>
              </a:rPr>
              <a:t>For the 3GPP model, the scaling parameters has not been determined in 802.15.4ad group.</a:t>
            </a:r>
          </a:p>
          <a:p>
            <a:r>
              <a:rPr lang="en" altLang="ja-JP" sz="1800" dirty="0">
                <a:latin typeface="Times New Roman" panose="02020603050405020304" pitchFamily="18" charset="0"/>
                <a:ea typeface="MS PMincho" panose="02020600040205080304" pitchFamily="18" charset="-128"/>
                <a:cs typeface="Times New Roman" panose="02020603050405020304" pitchFamily="18" charset="0"/>
              </a:rPr>
              <a:t>This contribution document determines these parameters.</a:t>
            </a:r>
            <a:endParaRPr lang="en-US" altLang="ja-JP" sz="1800" dirty="0">
              <a:latin typeface="Times New Roman" panose="02020603050405020304" pitchFamily="18" charset="0"/>
              <a:ea typeface="MS PMincho" panose="02020600040205080304" pitchFamily="18" charset="-128"/>
              <a:cs typeface="Times New Roman" panose="02020603050405020304" pitchFamily="18" charset="0"/>
            </a:endParaRPr>
          </a:p>
          <a:p>
            <a:pPr lvl="2"/>
            <a:endParaRPr lang="en" altLang="ja-JP" sz="1000" dirty="0">
              <a:latin typeface="Times New Roman" panose="02020603050405020304" pitchFamily="18" charset="0"/>
              <a:ea typeface="+mj-ea"/>
              <a:cs typeface="Times New Roman" panose="02020603050405020304" pitchFamily="18" charset="0"/>
            </a:endParaRPr>
          </a:p>
        </p:txBody>
      </p:sp>
    </p:spTree>
    <p:extLst>
      <p:ext uri="{BB962C8B-B14F-4D97-AF65-F5344CB8AC3E}">
        <p14:creationId xmlns:p14="http://schemas.microsoft.com/office/powerpoint/2010/main" val="1264245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ー 2">
            <a:extLst>
              <a:ext uri="{FF2B5EF4-FFF2-40B4-BE49-F238E27FC236}">
                <a16:creationId xmlns:a16="http://schemas.microsoft.com/office/drawing/2014/main" id="{8E712AF4-AFD9-049E-0775-CA684D88CC48}"/>
              </a:ext>
            </a:extLst>
          </p:cNvPr>
          <p:cNvSpPr>
            <a:spLocks noGrp="1"/>
          </p:cNvSpPr>
          <p:nvPr>
            <p:ph type="dt" sz="half" idx="10"/>
          </p:nvPr>
        </p:nvSpPr>
        <p:spPr/>
        <p:txBody>
          <a:bodyPr/>
          <a:lstStyle/>
          <a:p>
            <a:r>
              <a:rPr lang="en-US" altLang="ja-JP"/>
              <a:t>Nov. 2024</a:t>
            </a:r>
            <a:endParaRPr lang="en-US" altLang="ja-JP" dirty="0"/>
          </a:p>
        </p:txBody>
      </p:sp>
      <p:sp>
        <p:nvSpPr>
          <p:cNvPr id="4" name="スライド番号プレースホルダー 3">
            <a:extLst>
              <a:ext uri="{FF2B5EF4-FFF2-40B4-BE49-F238E27FC236}">
                <a16:creationId xmlns:a16="http://schemas.microsoft.com/office/drawing/2014/main" id="{F30EBDC3-B53E-0AB8-FF6F-E9E4820D13D7}"/>
              </a:ext>
            </a:extLst>
          </p:cNvPr>
          <p:cNvSpPr>
            <a:spLocks noGrp="1"/>
          </p:cNvSpPr>
          <p:nvPr>
            <p:ph type="sldNum" sz="quarter" idx="12"/>
          </p:nvPr>
        </p:nvSpPr>
        <p:spPr/>
        <p:txBody>
          <a:bodyPr/>
          <a:lstStyle/>
          <a:p>
            <a:r>
              <a:rPr lang="en-US" altLang="ja-JP"/>
              <a:t>Slide </a:t>
            </a:r>
            <a:fld id="{6C470715-CA17-1440-9A00-ABF0CF256EB7}" type="slidenum">
              <a:rPr lang="en-US" altLang="ja-JP" smtClean="0"/>
              <a:pPr/>
              <a:t>4</a:t>
            </a:fld>
            <a:endParaRPr lang="en-US" altLang="ja-JP"/>
          </a:p>
        </p:txBody>
      </p:sp>
      <p:sp>
        <p:nvSpPr>
          <p:cNvPr id="5" name="フッター プレースホルダー 4">
            <a:extLst>
              <a:ext uri="{FF2B5EF4-FFF2-40B4-BE49-F238E27FC236}">
                <a16:creationId xmlns:a16="http://schemas.microsoft.com/office/drawing/2014/main" id="{9DDE3277-568D-70C2-054C-7C350F950139}"/>
              </a:ext>
            </a:extLst>
          </p:cNvPr>
          <p:cNvSpPr>
            <a:spLocks noGrp="1"/>
          </p:cNvSpPr>
          <p:nvPr>
            <p:ph type="ftr" sz="quarter" idx="11"/>
          </p:nvPr>
        </p:nvSpPr>
        <p:spPr/>
        <p:txBody>
          <a:bodyPr/>
          <a:lstStyle/>
          <a:p>
            <a:r>
              <a:rPr lang="en-US" altLang="ja-JP"/>
              <a:t>H. Harada (Kyoto University)</a:t>
            </a:r>
            <a:endParaRPr lang="en-US" altLang="ja-JP" dirty="0"/>
          </a:p>
        </p:txBody>
      </p:sp>
      <mc:AlternateContent xmlns:mc="http://schemas.openxmlformats.org/markup-compatibility/2006" xmlns:a14="http://schemas.microsoft.com/office/drawing/2010/main">
        <mc:Choice Requires="a14">
          <p:sp>
            <p:nvSpPr>
              <p:cNvPr id="6" name="コンテンツ プレースホルダー 2">
                <a:extLst>
                  <a:ext uri="{FF2B5EF4-FFF2-40B4-BE49-F238E27FC236}">
                    <a16:creationId xmlns:a16="http://schemas.microsoft.com/office/drawing/2014/main" id="{92361C15-9FF2-F353-24E1-6EB39C5664B3}"/>
                  </a:ext>
                </a:extLst>
              </p:cNvPr>
              <p:cNvSpPr txBox="1">
                <a:spLocks/>
              </p:cNvSpPr>
              <p:nvPr/>
            </p:nvSpPr>
            <p:spPr>
              <a:xfrm>
                <a:off x="685800" y="1981200"/>
                <a:ext cx="7772400" cy="2959968"/>
              </a:xfrm>
              <a:prstGeom prst="rect">
                <a:avLst/>
              </a:prstGeom>
            </p:spPr>
            <p:txBody>
              <a:bodyPr/>
              <a:lstStyle>
                <a:lvl1pPr marL="342900" indent="-342900" algn="l" rtl="0" eaLnBrk="1" fontAlgn="base" hangingPunct="1">
                  <a:spcBef>
                    <a:spcPct val="20000"/>
                  </a:spcBef>
                  <a:spcAft>
                    <a:spcPct val="0"/>
                  </a:spcAft>
                  <a:buChar char="•"/>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kumimoji="1"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kumimoji="1"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en" altLang="ja-JP" sz="2000" dirty="0">
                    <a:latin typeface="Times New Roman" panose="02020603050405020304" pitchFamily="18" charset="0"/>
                    <a:cs typeface="Times New Roman" panose="02020603050405020304" pitchFamily="18" charset="0"/>
                  </a:rPr>
                  <a:t>If the environment is Typical urban, it is important to consider maximum delayed wave </a:t>
                </a:r>
                <a:r>
                  <a:rPr lang="en-US" altLang="ja-JP" sz="2000" dirty="0">
                    <a:latin typeface="Times New Roman" panose="02020603050405020304" pitchFamily="18" charset="0"/>
                    <a:cs typeface="Times New Roman" panose="02020603050405020304" pitchFamily="18" charset="0"/>
                  </a:rPr>
                  <a:t>with</a:t>
                </a:r>
                <a:r>
                  <a:rPr lang="en" altLang="ja-JP" sz="2000" dirty="0">
                    <a:latin typeface="Times New Roman" panose="02020603050405020304" pitchFamily="18" charset="0"/>
                    <a:cs typeface="Times New Roman" panose="02020603050405020304" pitchFamily="18" charset="0"/>
                  </a:rPr>
                  <a:t> around 5 </a:t>
                </a:r>
                <a14:m>
                  <m:oMath xmlns:m="http://schemas.openxmlformats.org/officeDocument/2006/math">
                    <m:r>
                      <a:rPr lang="en-US" altLang="ja-JP" sz="2000" i="1" dirty="0" smtClean="0">
                        <a:latin typeface="Cambria Math" panose="02040503050406030204" pitchFamily="18" charset="0"/>
                        <a:ea typeface="Cambria Math" panose="02040503050406030204" pitchFamily="18" charset="0"/>
                        <a:cs typeface="Times New Roman" panose="02020603050405020304" pitchFamily="18" charset="0"/>
                      </a:rPr>
                      <m:t>𝜇</m:t>
                    </m:r>
                    <m:r>
                      <m:rPr>
                        <m:sty m:val="p"/>
                      </m:rPr>
                      <a:rPr lang="en-US" altLang="ja-JP" sz="2000" dirty="0" smtClean="0">
                        <a:latin typeface="Cambria Math" panose="02040503050406030204" pitchFamily="18" charset="0"/>
                        <a:ea typeface="Cambria Math" panose="02040503050406030204" pitchFamily="18" charset="0"/>
                        <a:cs typeface="Times New Roman" panose="02020603050405020304" pitchFamily="18" charset="0"/>
                      </a:rPr>
                      <m:t>s</m:t>
                    </m:r>
                  </m:oMath>
                </a14:m>
                <a:r>
                  <a:rPr lang="en" altLang="ja-JP" sz="2000" dirty="0">
                    <a:latin typeface="Times New Roman" panose="02020603050405020304" pitchFamily="18" charset="0"/>
                    <a:cs typeface="Times New Roman" panose="02020603050405020304" pitchFamily="18" charset="0"/>
                  </a:rPr>
                  <a:t> at sub 1 GHz</a:t>
                </a:r>
              </a:p>
              <a:p>
                <a:r>
                  <a:rPr lang="en" altLang="ja-JP" sz="2000" dirty="0">
                    <a:latin typeface="Times New Roman" panose="02020603050405020304" pitchFamily="18" charset="0"/>
                    <a:cs typeface="Times New Roman" panose="02020603050405020304" pitchFamily="18" charset="0"/>
                  </a:rPr>
                  <a:t>One possible channel model is COST207 GSM Typical urban</a:t>
                </a:r>
                <a:r>
                  <a:rPr lang="en-US" altLang="ja-JP" sz="2000" dirty="0">
                    <a:latin typeface="Times New Roman" panose="02020603050405020304" pitchFamily="18" charset="0"/>
                    <a:cs typeface="Times New Roman" panose="02020603050405020304" pitchFamily="18" charset="0"/>
                  </a:rPr>
                  <a:t> (GSMTU)</a:t>
                </a:r>
                <a:r>
                  <a:rPr lang="ja-JP" altLang="en-US" sz="2000">
                    <a:latin typeface="Times New Roman" panose="02020603050405020304" pitchFamily="18" charset="0"/>
                    <a:cs typeface="Times New Roman" panose="02020603050405020304" pitchFamily="18" charset="0"/>
                  </a:rPr>
                  <a:t> </a:t>
                </a:r>
                <a:r>
                  <a:rPr lang="en-US" altLang="ja-JP" sz="2000" dirty="0">
                    <a:latin typeface="Times New Roman" panose="02020603050405020304" pitchFamily="18" charset="0"/>
                    <a:cs typeface="Times New Roman" panose="02020603050405020304" pitchFamily="18" charset="0"/>
                  </a:rPr>
                  <a:t>model</a:t>
                </a:r>
              </a:p>
              <a:p>
                <a:r>
                  <a:rPr lang="en-US" altLang="ja-JP" sz="2000" dirty="0">
                    <a:latin typeface="Times New Roman" panose="02020603050405020304" pitchFamily="18" charset="0"/>
                    <a:cs typeface="Times New Roman" panose="02020603050405020304" pitchFamily="18" charset="0"/>
                  </a:rPr>
                  <a:t>Each path is generated using independent Rayleigh fading from other paths.</a:t>
                </a:r>
              </a:p>
              <a:p>
                <a:r>
                  <a:rPr lang="en" altLang="ja-JP" sz="2000" dirty="0">
                    <a:latin typeface="Times New Roman" panose="02020603050405020304" pitchFamily="18" charset="0"/>
                    <a:cs typeface="Times New Roman" panose="02020603050405020304" pitchFamily="18" charset="0"/>
                  </a:rPr>
                  <a:t>The assumed terminal speed is 4 km/h (about the speed of walking).</a:t>
                </a:r>
              </a:p>
              <a:p>
                <a:endParaRPr lang="ja-JP" altLang="en-US" sz="2000">
                  <a:latin typeface="Times New Roman" panose="02020603050405020304" pitchFamily="18" charset="0"/>
                  <a:cs typeface="Times New Roman" panose="02020603050405020304" pitchFamily="18" charset="0"/>
                </a:endParaRPr>
              </a:p>
            </p:txBody>
          </p:sp>
        </mc:Choice>
        <mc:Fallback xmlns="">
          <p:sp>
            <p:nvSpPr>
              <p:cNvPr id="6" name="コンテンツ プレースホルダー 2">
                <a:extLst>
                  <a:ext uri="{FF2B5EF4-FFF2-40B4-BE49-F238E27FC236}">
                    <a16:creationId xmlns:a16="http://schemas.microsoft.com/office/drawing/2014/main" id="{92361C15-9FF2-F353-24E1-6EB39C5664B3}"/>
                  </a:ext>
                </a:extLst>
              </p:cNvPr>
              <p:cNvSpPr txBox="1">
                <a:spLocks noRot="1" noChangeAspect="1" noMove="1" noResize="1" noEditPoints="1" noAdjustHandles="1" noChangeArrowheads="1" noChangeShapeType="1" noTextEdit="1"/>
              </p:cNvSpPr>
              <p:nvPr/>
            </p:nvSpPr>
            <p:spPr>
              <a:xfrm>
                <a:off x="685800" y="1981200"/>
                <a:ext cx="7772400" cy="2959968"/>
              </a:xfrm>
              <a:prstGeom prst="rect">
                <a:avLst/>
              </a:prstGeom>
              <a:blipFill>
                <a:blip r:embed="rId2"/>
                <a:stretch>
                  <a:fillRect l="-816" t="-1282"/>
                </a:stretch>
              </a:blipFill>
            </p:spPr>
            <p:txBody>
              <a:bodyPr/>
              <a:lstStyle/>
              <a:p>
                <a:r>
                  <a:rPr lang="ja-JP" altLang="en-US">
                    <a:noFill/>
                  </a:rPr>
                  <a:t> </a:t>
                </a:r>
              </a:p>
            </p:txBody>
          </p:sp>
        </mc:Fallback>
      </mc:AlternateContent>
      <p:pic>
        <p:nvPicPr>
          <p:cNvPr id="7" name="図 6" descr="テーブル&#10;&#10;自動的に生成された説明">
            <a:extLst>
              <a:ext uri="{FF2B5EF4-FFF2-40B4-BE49-F238E27FC236}">
                <a16:creationId xmlns:a16="http://schemas.microsoft.com/office/drawing/2014/main" id="{5311CE4F-23F8-6515-F5BF-1E44F0AB6B1C}"/>
              </a:ext>
            </a:extLst>
          </p:cNvPr>
          <p:cNvPicPr>
            <a:picLocks noChangeAspect="1"/>
          </p:cNvPicPr>
          <p:nvPr/>
        </p:nvPicPr>
        <p:blipFill rotWithShape="1">
          <a:blip r:embed="rId3">
            <a:extLst>
              <a:ext uri="{28A0092B-C50C-407E-A947-70E740481C1C}">
                <a14:useLocalDpi xmlns:a14="http://schemas.microsoft.com/office/drawing/2010/main" val="0"/>
              </a:ext>
            </a:extLst>
          </a:blip>
          <a:srcRect t="2859"/>
          <a:stretch/>
        </p:blipFill>
        <p:spPr>
          <a:xfrm>
            <a:off x="1801788" y="4788621"/>
            <a:ext cx="5616624" cy="1079691"/>
          </a:xfrm>
          <a:prstGeom prst="rect">
            <a:avLst/>
          </a:prstGeom>
        </p:spPr>
      </p:pic>
      <p:sp>
        <p:nvSpPr>
          <p:cNvPr id="8" name="テキスト ボックス 7">
            <a:extLst>
              <a:ext uri="{FF2B5EF4-FFF2-40B4-BE49-F238E27FC236}">
                <a16:creationId xmlns:a16="http://schemas.microsoft.com/office/drawing/2014/main" id="{7552BFD7-9464-C057-3327-69CFC4EE9BE4}"/>
              </a:ext>
            </a:extLst>
          </p:cNvPr>
          <p:cNvSpPr txBox="1"/>
          <p:nvPr/>
        </p:nvSpPr>
        <p:spPr>
          <a:xfrm>
            <a:off x="4038600" y="6133517"/>
            <a:ext cx="4572000" cy="267766"/>
          </a:xfrm>
          <a:prstGeom prst="rect">
            <a:avLst/>
          </a:prstGeom>
          <a:noFill/>
        </p:spPr>
        <p:txBody>
          <a:bodyPr wrap="square">
            <a:spAutoFit/>
          </a:bodyPr>
          <a:lstStyle/>
          <a:p>
            <a:pPr lvl="0" algn="just">
              <a:lnSpc>
                <a:spcPct val="95000"/>
              </a:lnSpc>
              <a:spcAft>
                <a:spcPts val="600"/>
              </a:spcAft>
              <a:tabLst>
                <a:tab pos="182880" algn="l"/>
              </a:tabLst>
            </a:pPr>
            <a:r>
              <a:rPr lang="en-US" altLang="ja-JP" sz="1200" spc="-5" dirty="0">
                <a:effectLst/>
                <a:latin typeface="Times New Roman" panose="02020603050405020304" pitchFamily="18" charset="0"/>
                <a:ea typeface="SimSun" panose="02010600030101010101" pitchFamily="2" charset="-122"/>
              </a:rPr>
              <a:t>Ref.: </a:t>
            </a:r>
            <a:r>
              <a:rPr lang="x-none" altLang="ja-JP" sz="1200" spc="-5">
                <a:effectLst/>
                <a:latin typeface="Times New Roman" panose="02020603050405020304" pitchFamily="18" charset="0"/>
                <a:ea typeface="SimSun" panose="02010600030101010101" pitchFamily="2" charset="-122"/>
              </a:rPr>
              <a:t>COST207, “Digital land mobile communications,” Mar. 1989</a:t>
            </a:r>
            <a:r>
              <a:rPr lang="ja-JP" altLang="ja-JP" sz="1200" spc="-5">
                <a:effectLst/>
                <a:latin typeface="Times New Roman" panose="02020603050405020304" pitchFamily="18" charset="0"/>
                <a:ea typeface="SimSun" panose="02010600030101010101" pitchFamily="2" charset="-122"/>
              </a:rPr>
              <a:t>．</a:t>
            </a:r>
            <a:endParaRPr lang="ja-JP" altLang="ja-JP" sz="1600" spc="-5">
              <a:effectLst/>
              <a:latin typeface="Times New Roman" panose="02020603050405020304" pitchFamily="18" charset="0"/>
              <a:ea typeface="SimSun" panose="02010600030101010101" pitchFamily="2" charset="-122"/>
            </a:endParaRPr>
          </a:p>
        </p:txBody>
      </p:sp>
      <p:sp>
        <p:nvSpPr>
          <p:cNvPr id="9" name="タイトル 1">
            <a:extLst>
              <a:ext uri="{FF2B5EF4-FFF2-40B4-BE49-F238E27FC236}">
                <a16:creationId xmlns:a16="http://schemas.microsoft.com/office/drawing/2014/main" id="{3CA754F2-F151-F53F-FEC0-F84A1B7114A7}"/>
              </a:ext>
            </a:extLst>
          </p:cNvPr>
          <p:cNvSpPr>
            <a:spLocks noGrp="1"/>
          </p:cNvSpPr>
          <p:nvPr>
            <p:ph type="title"/>
          </p:nvPr>
        </p:nvSpPr>
        <p:spPr>
          <a:xfrm>
            <a:off x="685800" y="685800"/>
            <a:ext cx="7772400" cy="1066800"/>
          </a:xfrm>
        </p:spPr>
        <p:txBody>
          <a:bodyPr/>
          <a:lstStyle/>
          <a:p>
            <a:r>
              <a:rPr kumimoji="1" lang="en-US" altLang="ja-JP" dirty="0"/>
              <a:t>Channel Model in Urban Area</a:t>
            </a:r>
            <a:endParaRPr kumimoji="1" lang="ja-JP" altLang="en-US"/>
          </a:p>
        </p:txBody>
      </p:sp>
    </p:spTree>
    <p:extLst>
      <p:ext uri="{BB962C8B-B14F-4D97-AF65-F5344CB8AC3E}">
        <p14:creationId xmlns:p14="http://schemas.microsoft.com/office/powerpoint/2010/main" val="37117924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19248EC-ED3A-4AE4-9CF3-E02FD9193E33}"/>
              </a:ext>
            </a:extLst>
          </p:cNvPr>
          <p:cNvSpPr>
            <a:spLocks noGrp="1"/>
          </p:cNvSpPr>
          <p:nvPr>
            <p:ph type="title"/>
          </p:nvPr>
        </p:nvSpPr>
        <p:spPr/>
        <p:txBody>
          <a:bodyPr/>
          <a:lstStyle/>
          <a:p>
            <a:r>
              <a:rPr kumimoji="1" lang="en-US" altLang="ja-JP" dirty="0"/>
              <a:t>Channel Model in Rural Area</a:t>
            </a:r>
            <a:endParaRPr kumimoji="1" lang="ja-JP" altLang="en-US"/>
          </a:p>
        </p:txBody>
      </p:sp>
      <p:sp>
        <p:nvSpPr>
          <p:cNvPr id="3" name="日付プレースホルダー 2">
            <a:extLst>
              <a:ext uri="{FF2B5EF4-FFF2-40B4-BE49-F238E27FC236}">
                <a16:creationId xmlns:a16="http://schemas.microsoft.com/office/drawing/2014/main" id="{9DB99BFB-43FE-C718-86B9-157905896782}"/>
              </a:ext>
            </a:extLst>
          </p:cNvPr>
          <p:cNvSpPr>
            <a:spLocks noGrp="1"/>
          </p:cNvSpPr>
          <p:nvPr>
            <p:ph type="dt" sz="half" idx="10"/>
          </p:nvPr>
        </p:nvSpPr>
        <p:spPr/>
        <p:txBody>
          <a:bodyPr/>
          <a:lstStyle/>
          <a:p>
            <a:r>
              <a:rPr lang="en-US" altLang="ja-JP"/>
              <a:t>Nov. 2024</a:t>
            </a:r>
            <a:endParaRPr lang="en-US" altLang="ja-JP" dirty="0"/>
          </a:p>
        </p:txBody>
      </p:sp>
      <p:sp>
        <p:nvSpPr>
          <p:cNvPr id="4" name="スライド番号プレースホルダー 3">
            <a:extLst>
              <a:ext uri="{FF2B5EF4-FFF2-40B4-BE49-F238E27FC236}">
                <a16:creationId xmlns:a16="http://schemas.microsoft.com/office/drawing/2014/main" id="{C9FC95CD-8FB0-F762-38B0-E09F57232727}"/>
              </a:ext>
            </a:extLst>
          </p:cNvPr>
          <p:cNvSpPr>
            <a:spLocks noGrp="1"/>
          </p:cNvSpPr>
          <p:nvPr>
            <p:ph type="sldNum" sz="quarter" idx="12"/>
          </p:nvPr>
        </p:nvSpPr>
        <p:spPr/>
        <p:txBody>
          <a:bodyPr/>
          <a:lstStyle/>
          <a:p>
            <a:r>
              <a:rPr lang="en-US" altLang="ja-JP"/>
              <a:t>Slide </a:t>
            </a:r>
            <a:fld id="{6C470715-CA17-1440-9A00-ABF0CF256EB7}" type="slidenum">
              <a:rPr lang="en-US" altLang="ja-JP" smtClean="0"/>
              <a:pPr/>
              <a:t>5</a:t>
            </a:fld>
            <a:endParaRPr lang="en-US" altLang="ja-JP"/>
          </a:p>
        </p:txBody>
      </p:sp>
      <p:sp>
        <p:nvSpPr>
          <p:cNvPr id="5" name="フッター プレースホルダー 4">
            <a:extLst>
              <a:ext uri="{FF2B5EF4-FFF2-40B4-BE49-F238E27FC236}">
                <a16:creationId xmlns:a16="http://schemas.microsoft.com/office/drawing/2014/main" id="{7EB3C9A4-6851-EC2A-7DB8-3CF847D54A8D}"/>
              </a:ext>
            </a:extLst>
          </p:cNvPr>
          <p:cNvSpPr>
            <a:spLocks noGrp="1"/>
          </p:cNvSpPr>
          <p:nvPr>
            <p:ph type="ftr" sz="quarter" idx="11"/>
          </p:nvPr>
        </p:nvSpPr>
        <p:spPr/>
        <p:txBody>
          <a:bodyPr/>
          <a:lstStyle/>
          <a:p>
            <a:r>
              <a:rPr lang="en-US" altLang="ja-JP"/>
              <a:t>H. Harada (Kyoto University)</a:t>
            </a:r>
            <a:endParaRPr lang="en-US" altLang="ja-JP" dirty="0"/>
          </a:p>
        </p:txBody>
      </p:sp>
      <mc:AlternateContent xmlns:mc="http://schemas.openxmlformats.org/markup-compatibility/2006" xmlns:a14="http://schemas.microsoft.com/office/drawing/2010/main">
        <mc:Choice Requires="a14">
          <p:sp>
            <p:nvSpPr>
              <p:cNvPr id="6" name="コンテンツ プレースホルダー 2">
                <a:extLst>
                  <a:ext uri="{FF2B5EF4-FFF2-40B4-BE49-F238E27FC236}">
                    <a16:creationId xmlns:a16="http://schemas.microsoft.com/office/drawing/2014/main" id="{6B993A82-9CED-4767-2776-F311723A7E6D}"/>
                  </a:ext>
                </a:extLst>
              </p:cNvPr>
              <p:cNvSpPr txBox="1">
                <a:spLocks/>
              </p:cNvSpPr>
              <p:nvPr/>
            </p:nvSpPr>
            <p:spPr>
              <a:xfrm>
                <a:off x="685800" y="1981200"/>
                <a:ext cx="7772400" cy="1807840"/>
              </a:xfrm>
              <a:prstGeom prst="rect">
                <a:avLst/>
              </a:prstGeom>
            </p:spPr>
            <p:txBody>
              <a:bodyPr/>
              <a:lstStyle>
                <a:lvl1pPr marL="342900" indent="-342900" algn="l" rtl="0" eaLnBrk="1" fontAlgn="base" hangingPunct="1">
                  <a:spcBef>
                    <a:spcPct val="20000"/>
                  </a:spcBef>
                  <a:spcAft>
                    <a:spcPct val="0"/>
                  </a:spcAft>
                  <a:buChar char="•"/>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kumimoji="1"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kumimoji="1"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en-US" altLang="ja-JP" sz="2000" dirty="0">
                    <a:latin typeface="Times New Roman" panose="02020603050405020304" pitchFamily="18" charset="0"/>
                    <a:cs typeface="Times New Roman" panose="02020603050405020304" pitchFamily="18" charset="0"/>
                  </a:rPr>
                  <a:t>Based on Doc. 15-24-287, the delay spread could be </a:t>
                </a:r>
                <a:r>
                  <a:rPr lang="en-US" altLang="ja-JP" sz="2000" dirty="0">
                    <a:latin typeface="Cambria Math" panose="02040503050406030204" pitchFamily="18" charset="0"/>
                    <a:ea typeface="Cambria Math" panose="02040503050406030204" pitchFamily="18" charset="0"/>
                    <a:cs typeface="Times New Roman" panose="02020603050405020304" pitchFamily="18" charset="0"/>
                  </a:rPr>
                  <a:t>10 </a:t>
                </a:r>
                <a14:m>
                  <m:oMath xmlns:m="http://schemas.openxmlformats.org/officeDocument/2006/math">
                    <m:r>
                      <a:rPr lang="en-US" altLang="ja-JP" sz="2000" i="1" dirty="0" smtClean="0">
                        <a:latin typeface="Cambria Math" panose="02040503050406030204" pitchFamily="18" charset="0"/>
                        <a:ea typeface="Cambria Math" panose="02040503050406030204" pitchFamily="18" charset="0"/>
                        <a:cs typeface="Times New Roman" panose="02020603050405020304" pitchFamily="18" charset="0"/>
                      </a:rPr>
                      <m:t>𝜇</m:t>
                    </m:r>
                    <m:r>
                      <m:rPr>
                        <m:sty m:val="p"/>
                      </m:rPr>
                      <a:rPr lang="en-US" altLang="ja-JP" sz="2000" dirty="0" smtClean="0">
                        <a:latin typeface="Cambria Math" panose="02040503050406030204" pitchFamily="18" charset="0"/>
                        <a:ea typeface="Cambria Math" panose="02040503050406030204" pitchFamily="18" charset="0"/>
                        <a:cs typeface="Times New Roman" panose="02020603050405020304" pitchFamily="18" charset="0"/>
                      </a:rPr>
                      <m:t>s</m:t>
                    </m:r>
                  </m:oMath>
                </a14:m>
                <a:r>
                  <a:rPr lang="en-US" altLang="ja-JP" sz="2000" dirty="0">
                    <a:latin typeface="Times New Roman" panose="02020603050405020304" pitchFamily="18" charset="0"/>
                    <a:cs typeface="Times New Roman" panose="02020603050405020304" pitchFamily="18" charset="0"/>
                  </a:rPr>
                  <a:t> if VHF band is used. In this case, a possible model for such a model is IEEE 802.22 Type A.</a:t>
                </a:r>
              </a:p>
              <a:p>
                <a:r>
                  <a:rPr lang="en-US" altLang="ja-JP" sz="2000" dirty="0">
                    <a:latin typeface="Times New Roman" panose="02020603050405020304" pitchFamily="18" charset="0"/>
                    <a:cs typeface="Times New Roman" panose="02020603050405020304" pitchFamily="18" charset="0"/>
                  </a:rPr>
                  <a:t>Each path is generated using independent Rayleigh fading from other paths.</a:t>
                </a:r>
              </a:p>
              <a:p>
                <a:r>
                  <a:rPr lang="en" altLang="ja-JP" sz="2000" dirty="0">
                    <a:latin typeface="Times New Roman" panose="02020603050405020304" pitchFamily="18" charset="0"/>
                    <a:cs typeface="Times New Roman" panose="02020603050405020304" pitchFamily="18" charset="0"/>
                  </a:rPr>
                  <a:t>The assumed terminal speed is 4 km/h (about the speed of walking).</a:t>
                </a:r>
              </a:p>
              <a:p>
                <a:endParaRPr lang="en-US" altLang="ja-JP" sz="2400" dirty="0">
                  <a:latin typeface="Times New Roman" panose="02020603050405020304" pitchFamily="18" charset="0"/>
                  <a:cs typeface="Times New Roman" panose="02020603050405020304" pitchFamily="18" charset="0"/>
                </a:endParaRPr>
              </a:p>
            </p:txBody>
          </p:sp>
        </mc:Choice>
        <mc:Fallback xmlns="">
          <p:sp>
            <p:nvSpPr>
              <p:cNvPr id="6" name="コンテンツ プレースホルダー 2">
                <a:extLst>
                  <a:ext uri="{FF2B5EF4-FFF2-40B4-BE49-F238E27FC236}">
                    <a16:creationId xmlns:a16="http://schemas.microsoft.com/office/drawing/2014/main" id="{6B993A82-9CED-4767-2776-F311723A7E6D}"/>
                  </a:ext>
                </a:extLst>
              </p:cNvPr>
              <p:cNvSpPr txBox="1">
                <a:spLocks noRot="1" noChangeAspect="1" noMove="1" noResize="1" noEditPoints="1" noAdjustHandles="1" noChangeArrowheads="1" noChangeShapeType="1" noTextEdit="1"/>
              </p:cNvSpPr>
              <p:nvPr/>
            </p:nvSpPr>
            <p:spPr>
              <a:xfrm>
                <a:off x="685800" y="1981200"/>
                <a:ext cx="7772400" cy="1807840"/>
              </a:xfrm>
              <a:prstGeom prst="rect">
                <a:avLst/>
              </a:prstGeom>
              <a:blipFill>
                <a:blip r:embed="rId2"/>
                <a:stretch>
                  <a:fillRect l="-816" t="-2098" b="-18881"/>
                </a:stretch>
              </a:blipFill>
            </p:spPr>
            <p:txBody>
              <a:bodyPr/>
              <a:lstStyle/>
              <a:p>
                <a:r>
                  <a:rPr lang="ja-JP" altLang="en-US">
                    <a:noFill/>
                  </a:rPr>
                  <a:t> </a:t>
                </a:r>
              </a:p>
            </p:txBody>
          </p:sp>
        </mc:Fallback>
      </mc:AlternateContent>
      <p:sp>
        <p:nvSpPr>
          <p:cNvPr id="8" name="テキスト ボックス 7">
            <a:extLst>
              <a:ext uri="{FF2B5EF4-FFF2-40B4-BE49-F238E27FC236}">
                <a16:creationId xmlns:a16="http://schemas.microsoft.com/office/drawing/2014/main" id="{7173C41A-A764-BB31-E82D-773E47FBD90C}"/>
              </a:ext>
            </a:extLst>
          </p:cNvPr>
          <p:cNvSpPr txBox="1"/>
          <p:nvPr/>
        </p:nvSpPr>
        <p:spPr>
          <a:xfrm>
            <a:off x="2915816" y="5971675"/>
            <a:ext cx="6102424" cy="276999"/>
          </a:xfrm>
          <a:prstGeom prst="rect">
            <a:avLst/>
          </a:prstGeom>
          <a:noFill/>
        </p:spPr>
        <p:txBody>
          <a:bodyPr wrap="square">
            <a:spAutoFit/>
          </a:bodyPr>
          <a:lstStyle/>
          <a:p>
            <a:pPr lvl="0" algn="just">
              <a:buSzPts val="800"/>
              <a:tabLst>
                <a:tab pos="228600" algn="l"/>
              </a:tabLst>
            </a:pPr>
            <a:r>
              <a:rPr lang="en-US" altLang="ja-JP" sz="1200" dirty="0">
                <a:effectLst/>
                <a:latin typeface="Times New Roman" panose="02020603050405020304" pitchFamily="18" charset="0"/>
                <a:ea typeface="游明朝" panose="02020400000000000000" pitchFamily="18" charset="-128"/>
              </a:rPr>
              <a:t>Ref. E</a:t>
            </a:r>
            <a:r>
              <a:rPr lang="en-US" altLang="ja-JP" sz="1200" dirty="0">
                <a:solidFill>
                  <a:srgbClr val="000000"/>
                </a:solidFill>
                <a:effectLst/>
                <a:latin typeface="Times New Roman" panose="02020603050405020304" pitchFamily="18" charset="0"/>
                <a:ea typeface="游明朝" panose="02020400000000000000" pitchFamily="18" charset="-128"/>
              </a:rPr>
              <a:t>. </a:t>
            </a:r>
            <a:r>
              <a:rPr lang="en-US" altLang="ja-JP" sz="1200" dirty="0" err="1">
                <a:solidFill>
                  <a:srgbClr val="000000"/>
                </a:solidFill>
                <a:effectLst/>
                <a:latin typeface="Times New Roman" panose="02020603050405020304" pitchFamily="18" charset="0"/>
                <a:ea typeface="游明朝" panose="02020400000000000000" pitchFamily="18" charset="-128"/>
              </a:rPr>
              <a:t>Sofer</a:t>
            </a:r>
            <a:r>
              <a:rPr lang="en-US" altLang="ja-JP" sz="1200" dirty="0">
                <a:solidFill>
                  <a:srgbClr val="000000"/>
                </a:solidFill>
                <a:effectLst/>
                <a:latin typeface="Times New Roman" panose="02020603050405020304" pitchFamily="18" charset="0"/>
                <a:ea typeface="游明朝" panose="02020400000000000000" pitchFamily="18" charset="-128"/>
              </a:rPr>
              <a:t> and G. Chouinard, “WRAN Channel Modeling,” IEEE802.22-05/0055r7, 2005</a:t>
            </a:r>
            <a:r>
              <a:rPr lang="en-US" altLang="ja-JP" sz="1200" dirty="0">
                <a:effectLst/>
                <a:latin typeface="Times New Roman" panose="02020603050405020304" pitchFamily="18" charset="0"/>
                <a:ea typeface="游明朝" panose="02020400000000000000" pitchFamily="18" charset="-128"/>
              </a:rPr>
              <a:t>.</a:t>
            </a:r>
            <a:endParaRPr lang="ja-JP" altLang="ja-JP" sz="1200">
              <a:effectLst/>
              <a:latin typeface="Times New Roman" panose="02020603050405020304" pitchFamily="18" charset="0"/>
              <a:ea typeface="游明朝" panose="02020400000000000000" pitchFamily="18" charset="-128"/>
            </a:endParaRPr>
          </a:p>
        </p:txBody>
      </p:sp>
      <mc:AlternateContent xmlns:mc="http://schemas.openxmlformats.org/markup-compatibility/2006" xmlns:a14="http://schemas.microsoft.com/office/drawing/2010/main">
        <mc:Choice Requires="a14">
          <p:graphicFrame>
            <p:nvGraphicFramePr>
              <p:cNvPr id="9" name="表 8">
                <a:extLst>
                  <a:ext uri="{FF2B5EF4-FFF2-40B4-BE49-F238E27FC236}">
                    <a16:creationId xmlns:a16="http://schemas.microsoft.com/office/drawing/2014/main" id="{BC4F7F6E-0279-5836-A2F2-3DCF3F32FDEB}"/>
                  </a:ext>
                </a:extLst>
              </p:cNvPr>
              <p:cNvGraphicFramePr>
                <a:graphicFrameLocks noGrp="1"/>
              </p:cNvGraphicFramePr>
              <p:nvPr>
                <p:extLst>
                  <p:ext uri="{D42A27DB-BD31-4B8C-83A1-F6EECF244321}">
                    <p14:modId xmlns:p14="http://schemas.microsoft.com/office/powerpoint/2010/main" val="1178630449"/>
                  </p:ext>
                </p:extLst>
              </p:nvPr>
            </p:nvGraphicFramePr>
            <p:xfrm>
              <a:off x="1403648" y="4250825"/>
              <a:ext cx="6650842" cy="1259840"/>
            </p:xfrm>
            <a:graphic>
              <a:graphicData uri="http://schemas.openxmlformats.org/drawingml/2006/table">
                <a:tbl>
                  <a:tblPr firstRow="1" bandRow="1">
                    <a:tableStyleId>{5940675A-B579-460E-94D1-54222C63F5DA}</a:tableStyleId>
                  </a:tblPr>
                  <a:tblGrid>
                    <a:gridCol w="1008112">
                      <a:extLst>
                        <a:ext uri="{9D8B030D-6E8A-4147-A177-3AD203B41FA5}">
                          <a16:colId xmlns:a16="http://schemas.microsoft.com/office/drawing/2014/main" val="3954010386"/>
                        </a:ext>
                      </a:extLst>
                    </a:gridCol>
                    <a:gridCol w="940455">
                      <a:extLst>
                        <a:ext uri="{9D8B030D-6E8A-4147-A177-3AD203B41FA5}">
                          <a16:colId xmlns:a16="http://schemas.microsoft.com/office/drawing/2014/main" val="3427134367"/>
                        </a:ext>
                      </a:extLst>
                    </a:gridCol>
                    <a:gridCol w="940455">
                      <a:extLst>
                        <a:ext uri="{9D8B030D-6E8A-4147-A177-3AD203B41FA5}">
                          <a16:colId xmlns:a16="http://schemas.microsoft.com/office/drawing/2014/main" val="2993090551"/>
                        </a:ext>
                      </a:extLst>
                    </a:gridCol>
                    <a:gridCol w="940455">
                      <a:extLst>
                        <a:ext uri="{9D8B030D-6E8A-4147-A177-3AD203B41FA5}">
                          <a16:colId xmlns:a16="http://schemas.microsoft.com/office/drawing/2014/main" val="2138250257"/>
                        </a:ext>
                      </a:extLst>
                    </a:gridCol>
                    <a:gridCol w="940455">
                      <a:extLst>
                        <a:ext uri="{9D8B030D-6E8A-4147-A177-3AD203B41FA5}">
                          <a16:colId xmlns:a16="http://schemas.microsoft.com/office/drawing/2014/main" val="280293430"/>
                        </a:ext>
                      </a:extLst>
                    </a:gridCol>
                    <a:gridCol w="940455">
                      <a:extLst>
                        <a:ext uri="{9D8B030D-6E8A-4147-A177-3AD203B41FA5}">
                          <a16:colId xmlns:a16="http://schemas.microsoft.com/office/drawing/2014/main" val="3570259643"/>
                        </a:ext>
                      </a:extLst>
                    </a:gridCol>
                    <a:gridCol w="940455">
                      <a:extLst>
                        <a:ext uri="{9D8B030D-6E8A-4147-A177-3AD203B41FA5}">
                          <a16:colId xmlns:a16="http://schemas.microsoft.com/office/drawing/2014/main" val="3663864237"/>
                        </a:ext>
                      </a:extLst>
                    </a:gridCol>
                  </a:tblGrid>
                  <a:tr h="370840">
                    <a:tc>
                      <a:txBody>
                        <a:bodyPr/>
                        <a:lstStyle/>
                        <a:p>
                          <a:pPr algn="ctr"/>
                          <a:r>
                            <a:rPr kumimoji="1" lang="en-US" altLang="ja-JP" sz="1400" b="1" dirty="0">
                              <a:latin typeface="Times New Roman" panose="02020603050405020304" pitchFamily="18" charset="0"/>
                              <a:cs typeface="Times New Roman" panose="02020603050405020304" pitchFamily="18" charset="0"/>
                            </a:rPr>
                            <a:t>Parameter</a:t>
                          </a:r>
                          <a:endParaRPr kumimoji="1" lang="ja-JP" altLang="en-US" sz="1400" b="1">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400" dirty="0">
                              <a:latin typeface="Times New Roman" panose="02020603050405020304" pitchFamily="18" charset="0"/>
                              <a:cs typeface="Times New Roman" panose="02020603050405020304" pitchFamily="18" charset="0"/>
                            </a:rPr>
                            <a:t>Path1</a:t>
                          </a:r>
                          <a:endParaRPr kumimoji="1" lang="ja-JP" altLang="en-US" sz="140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400" dirty="0">
                              <a:latin typeface="Times New Roman" panose="02020603050405020304" pitchFamily="18" charset="0"/>
                              <a:cs typeface="Times New Roman" panose="02020603050405020304" pitchFamily="18" charset="0"/>
                            </a:rPr>
                            <a:t>Path2</a:t>
                          </a:r>
                          <a:endParaRPr kumimoji="1" lang="ja-JP" altLang="en-US" sz="140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400" dirty="0">
                              <a:latin typeface="Times New Roman" panose="02020603050405020304" pitchFamily="18" charset="0"/>
                              <a:cs typeface="Times New Roman" panose="02020603050405020304" pitchFamily="18" charset="0"/>
                            </a:rPr>
                            <a:t>Path3</a:t>
                          </a:r>
                          <a:endParaRPr kumimoji="1" lang="ja-JP" altLang="en-US" sz="140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400" dirty="0">
                              <a:latin typeface="Times New Roman" panose="02020603050405020304" pitchFamily="18" charset="0"/>
                              <a:cs typeface="Times New Roman" panose="02020603050405020304" pitchFamily="18" charset="0"/>
                            </a:rPr>
                            <a:t>Path4</a:t>
                          </a:r>
                          <a:endParaRPr kumimoji="1" lang="ja-JP" altLang="en-US" sz="140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400" dirty="0">
                              <a:latin typeface="Times New Roman" panose="02020603050405020304" pitchFamily="18" charset="0"/>
                              <a:cs typeface="Times New Roman" panose="02020603050405020304" pitchFamily="18" charset="0"/>
                            </a:rPr>
                            <a:t>Path5</a:t>
                          </a:r>
                          <a:endParaRPr kumimoji="1" lang="ja-JP" altLang="en-US" sz="140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400" dirty="0">
                              <a:latin typeface="Times New Roman" panose="02020603050405020304" pitchFamily="18" charset="0"/>
                              <a:cs typeface="Times New Roman" panose="02020603050405020304" pitchFamily="18" charset="0"/>
                            </a:rPr>
                            <a:t>Path6</a:t>
                          </a:r>
                          <a:endParaRPr kumimoji="1" lang="ja-JP" altLang="en-US" sz="140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365707898"/>
                      </a:ext>
                    </a:extLst>
                  </a:tr>
                  <a:tr h="370840">
                    <a:tc>
                      <a:txBody>
                        <a:bodyPr/>
                        <a:lstStyle/>
                        <a:p>
                          <a:pPr algn="ctr"/>
                          <a:r>
                            <a:rPr kumimoji="1" lang="en-US" altLang="ja-JP" sz="1400">
                              <a:latin typeface="Times New Roman" panose="02020603050405020304" pitchFamily="18" charset="0"/>
                              <a:cs typeface="Times New Roman" panose="02020603050405020304" pitchFamily="18" charset="0"/>
                            </a:rPr>
                            <a:t>Delay (</a:t>
                          </a:r>
                          <a14:m>
                            <m:oMath xmlns:m="http://schemas.openxmlformats.org/officeDocument/2006/math">
                              <m:r>
                                <a:rPr lang="en-US" altLang="ja-JP" sz="1400" i="1" dirty="0" smtClean="0">
                                  <a:latin typeface="Cambria Math" panose="02040503050406030204" pitchFamily="18" charset="0"/>
                                  <a:ea typeface="Cambria Math" panose="02040503050406030204" pitchFamily="18" charset="0"/>
                                  <a:cs typeface="Times New Roman" panose="02020603050405020304" pitchFamily="18" charset="0"/>
                                </a:rPr>
                                <m:t>𝜇</m:t>
                              </m:r>
                              <m:r>
                                <m:rPr>
                                  <m:sty m:val="p"/>
                                </m:rPr>
                                <a:rPr lang="en-US" altLang="ja-JP" sz="1400" dirty="0" smtClean="0">
                                  <a:latin typeface="Cambria Math" panose="02040503050406030204" pitchFamily="18" charset="0"/>
                                  <a:ea typeface="Cambria Math" panose="02040503050406030204" pitchFamily="18" charset="0"/>
                                  <a:cs typeface="Times New Roman" panose="02020603050405020304" pitchFamily="18" charset="0"/>
                                </a:rPr>
                                <m:t>s</m:t>
                              </m:r>
                            </m:oMath>
                          </a14:m>
                          <a:r>
                            <a:rPr kumimoji="1" lang="en-US" altLang="ja-JP" sz="1400" dirty="0">
                              <a:latin typeface="Times New Roman" panose="02020603050405020304" pitchFamily="18" charset="0"/>
                              <a:cs typeface="Times New Roman" panose="02020603050405020304" pitchFamily="18" charset="0"/>
                            </a:rPr>
                            <a:t>)</a:t>
                          </a:r>
                          <a:endParaRPr kumimoji="1" lang="ja-JP" altLang="en-US" sz="140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400" dirty="0">
                              <a:latin typeface="Times New Roman" panose="02020603050405020304" pitchFamily="18" charset="0"/>
                              <a:cs typeface="Times New Roman" panose="02020603050405020304" pitchFamily="18" charset="0"/>
                            </a:rPr>
                            <a:t>0</a:t>
                          </a:r>
                          <a:endParaRPr kumimoji="1" lang="ja-JP" altLang="en-US" sz="140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400" dirty="0">
                              <a:latin typeface="Times New Roman" panose="02020603050405020304" pitchFamily="18" charset="0"/>
                              <a:cs typeface="Times New Roman" panose="02020603050405020304" pitchFamily="18" charset="0"/>
                            </a:rPr>
                            <a:t>3.0</a:t>
                          </a:r>
                          <a:endParaRPr kumimoji="1" lang="ja-JP" altLang="en-US" sz="140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400" dirty="0">
                              <a:latin typeface="Times New Roman" panose="02020603050405020304" pitchFamily="18" charset="0"/>
                              <a:cs typeface="Times New Roman" panose="02020603050405020304" pitchFamily="18" charset="0"/>
                            </a:rPr>
                            <a:t>8.0</a:t>
                          </a:r>
                          <a:endParaRPr kumimoji="1" lang="ja-JP" altLang="en-US" sz="140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400" dirty="0">
                              <a:latin typeface="Times New Roman" panose="02020603050405020304" pitchFamily="18" charset="0"/>
                              <a:cs typeface="Times New Roman" panose="02020603050405020304" pitchFamily="18" charset="0"/>
                            </a:rPr>
                            <a:t>11</a:t>
                          </a:r>
                          <a:endParaRPr kumimoji="1" lang="ja-JP" altLang="en-US" sz="140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400" dirty="0">
                              <a:latin typeface="Times New Roman" panose="02020603050405020304" pitchFamily="18" charset="0"/>
                              <a:cs typeface="Times New Roman" panose="02020603050405020304" pitchFamily="18" charset="0"/>
                            </a:rPr>
                            <a:t>13</a:t>
                          </a:r>
                          <a:endParaRPr kumimoji="1" lang="ja-JP" altLang="en-US" sz="140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400" dirty="0">
                              <a:latin typeface="Times New Roman" panose="02020603050405020304" pitchFamily="18" charset="0"/>
                              <a:cs typeface="Times New Roman" panose="02020603050405020304" pitchFamily="18" charset="0"/>
                            </a:rPr>
                            <a:t>21</a:t>
                          </a:r>
                          <a:endParaRPr kumimoji="1" lang="ja-JP" altLang="en-US" sz="140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139134937"/>
                      </a:ext>
                    </a:extLst>
                  </a:tr>
                  <a:tr h="370840">
                    <a:tc>
                      <a:txBody>
                        <a:bodyPr/>
                        <a:lstStyle/>
                        <a:p>
                          <a:pPr algn="ctr"/>
                          <a:r>
                            <a:rPr kumimoji="1" lang="en-US" altLang="ja-JP" sz="1400" dirty="0">
                              <a:latin typeface="Times New Roman" panose="02020603050405020304" pitchFamily="18" charset="0"/>
                              <a:cs typeface="Times New Roman" panose="02020603050405020304" pitchFamily="18" charset="0"/>
                            </a:rPr>
                            <a:t>Relative power (dB)</a:t>
                          </a:r>
                          <a:endParaRPr kumimoji="1" lang="ja-JP" altLang="en-US" sz="140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400" dirty="0">
                              <a:latin typeface="Times New Roman" panose="02020603050405020304" pitchFamily="18" charset="0"/>
                              <a:cs typeface="Times New Roman" panose="02020603050405020304" pitchFamily="18" charset="0"/>
                            </a:rPr>
                            <a:t>0</a:t>
                          </a:r>
                          <a:endParaRPr kumimoji="1" lang="ja-JP" altLang="en-US" sz="140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400" dirty="0">
                              <a:latin typeface="Times New Roman" panose="02020603050405020304" pitchFamily="18" charset="0"/>
                              <a:cs typeface="Times New Roman" panose="02020603050405020304" pitchFamily="18" charset="0"/>
                            </a:rPr>
                            <a:t>-7</a:t>
                          </a:r>
                          <a:endParaRPr kumimoji="1" lang="ja-JP" altLang="en-US" sz="140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400" dirty="0">
                              <a:latin typeface="Times New Roman" panose="02020603050405020304" pitchFamily="18" charset="0"/>
                              <a:cs typeface="Times New Roman" panose="02020603050405020304" pitchFamily="18" charset="0"/>
                            </a:rPr>
                            <a:t>-15</a:t>
                          </a:r>
                          <a:endParaRPr kumimoji="1" lang="ja-JP" altLang="en-US" sz="140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400" dirty="0">
                              <a:latin typeface="Times New Roman" panose="02020603050405020304" pitchFamily="18" charset="0"/>
                              <a:cs typeface="Times New Roman" panose="02020603050405020304" pitchFamily="18" charset="0"/>
                            </a:rPr>
                            <a:t>-22</a:t>
                          </a:r>
                          <a:endParaRPr kumimoji="1" lang="ja-JP" altLang="en-US" sz="140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400" dirty="0">
                              <a:latin typeface="Times New Roman" panose="02020603050405020304" pitchFamily="18" charset="0"/>
                              <a:cs typeface="Times New Roman" panose="02020603050405020304" pitchFamily="18" charset="0"/>
                            </a:rPr>
                            <a:t>-24</a:t>
                          </a:r>
                          <a:endParaRPr kumimoji="1" lang="ja-JP" altLang="en-US" sz="140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400" dirty="0">
                              <a:latin typeface="Times New Roman" panose="02020603050405020304" pitchFamily="18" charset="0"/>
                              <a:cs typeface="Times New Roman" panose="02020603050405020304" pitchFamily="18" charset="0"/>
                            </a:rPr>
                            <a:t>-19</a:t>
                          </a:r>
                          <a:endParaRPr kumimoji="1" lang="ja-JP" altLang="en-US" sz="140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899363568"/>
                      </a:ext>
                    </a:extLst>
                  </a:tr>
                </a:tbl>
              </a:graphicData>
            </a:graphic>
          </p:graphicFrame>
        </mc:Choice>
        <mc:Fallback xmlns="">
          <p:graphicFrame>
            <p:nvGraphicFramePr>
              <p:cNvPr id="9" name="表 8">
                <a:extLst>
                  <a:ext uri="{FF2B5EF4-FFF2-40B4-BE49-F238E27FC236}">
                    <a16:creationId xmlns:a16="http://schemas.microsoft.com/office/drawing/2014/main" id="{BC4F7F6E-0279-5836-A2F2-3DCF3F32FDEB}"/>
                  </a:ext>
                </a:extLst>
              </p:cNvPr>
              <p:cNvGraphicFramePr>
                <a:graphicFrameLocks noGrp="1"/>
              </p:cNvGraphicFramePr>
              <p:nvPr>
                <p:extLst>
                  <p:ext uri="{D42A27DB-BD31-4B8C-83A1-F6EECF244321}">
                    <p14:modId xmlns:p14="http://schemas.microsoft.com/office/powerpoint/2010/main" val="1178630449"/>
                  </p:ext>
                </p:extLst>
              </p:nvPr>
            </p:nvGraphicFramePr>
            <p:xfrm>
              <a:off x="1403648" y="4250825"/>
              <a:ext cx="6650842" cy="1259840"/>
            </p:xfrm>
            <a:graphic>
              <a:graphicData uri="http://schemas.openxmlformats.org/drawingml/2006/table">
                <a:tbl>
                  <a:tblPr firstRow="1" bandRow="1">
                    <a:tableStyleId>{5940675A-B579-460E-94D1-54222C63F5DA}</a:tableStyleId>
                  </a:tblPr>
                  <a:tblGrid>
                    <a:gridCol w="1008112">
                      <a:extLst>
                        <a:ext uri="{9D8B030D-6E8A-4147-A177-3AD203B41FA5}">
                          <a16:colId xmlns:a16="http://schemas.microsoft.com/office/drawing/2014/main" val="3954010386"/>
                        </a:ext>
                      </a:extLst>
                    </a:gridCol>
                    <a:gridCol w="940455">
                      <a:extLst>
                        <a:ext uri="{9D8B030D-6E8A-4147-A177-3AD203B41FA5}">
                          <a16:colId xmlns:a16="http://schemas.microsoft.com/office/drawing/2014/main" val="3427134367"/>
                        </a:ext>
                      </a:extLst>
                    </a:gridCol>
                    <a:gridCol w="940455">
                      <a:extLst>
                        <a:ext uri="{9D8B030D-6E8A-4147-A177-3AD203B41FA5}">
                          <a16:colId xmlns:a16="http://schemas.microsoft.com/office/drawing/2014/main" val="2993090551"/>
                        </a:ext>
                      </a:extLst>
                    </a:gridCol>
                    <a:gridCol w="940455">
                      <a:extLst>
                        <a:ext uri="{9D8B030D-6E8A-4147-A177-3AD203B41FA5}">
                          <a16:colId xmlns:a16="http://schemas.microsoft.com/office/drawing/2014/main" val="2138250257"/>
                        </a:ext>
                      </a:extLst>
                    </a:gridCol>
                    <a:gridCol w="940455">
                      <a:extLst>
                        <a:ext uri="{9D8B030D-6E8A-4147-A177-3AD203B41FA5}">
                          <a16:colId xmlns:a16="http://schemas.microsoft.com/office/drawing/2014/main" val="280293430"/>
                        </a:ext>
                      </a:extLst>
                    </a:gridCol>
                    <a:gridCol w="940455">
                      <a:extLst>
                        <a:ext uri="{9D8B030D-6E8A-4147-A177-3AD203B41FA5}">
                          <a16:colId xmlns:a16="http://schemas.microsoft.com/office/drawing/2014/main" val="3570259643"/>
                        </a:ext>
                      </a:extLst>
                    </a:gridCol>
                    <a:gridCol w="940455">
                      <a:extLst>
                        <a:ext uri="{9D8B030D-6E8A-4147-A177-3AD203B41FA5}">
                          <a16:colId xmlns:a16="http://schemas.microsoft.com/office/drawing/2014/main" val="3663864237"/>
                        </a:ext>
                      </a:extLst>
                    </a:gridCol>
                  </a:tblGrid>
                  <a:tr h="370840">
                    <a:tc>
                      <a:txBody>
                        <a:bodyPr/>
                        <a:lstStyle/>
                        <a:p>
                          <a:pPr algn="ctr"/>
                          <a:r>
                            <a:rPr kumimoji="1" lang="en-US" altLang="ja-JP" sz="1400" b="1" dirty="0">
                              <a:latin typeface="Times New Roman" panose="02020603050405020304" pitchFamily="18" charset="0"/>
                              <a:cs typeface="Times New Roman" panose="02020603050405020304" pitchFamily="18" charset="0"/>
                            </a:rPr>
                            <a:t>Parameter</a:t>
                          </a:r>
                          <a:endParaRPr kumimoji="1" lang="ja-JP" altLang="en-US" sz="1400" b="1">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400" dirty="0">
                              <a:latin typeface="Times New Roman" panose="02020603050405020304" pitchFamily="18" charset="0"/>
                              <a:cs typeface="Times New Roman" panose="02020603050405020304" pitchFamily="18" charset="0"/>
                            </a:rPr>
                            <a:t>Path1</a:t>
                          </a:r>
                          <a:endParaRPr kumimoji="1" lang="ja-JP" altLang="en-US" sz="140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400" dirty="0">
                              <a:latin typeface="Times New Roman" panose="02020603050405020304" pitchFamily="18" charset="0"/>
                              <a:cs typeface="Times New Roman" panose="02020603050405020304" pitchFamily="18" charset="0"/>
                            </a:rPr>
                            <a:t>Path2</a:t>
                          </a:r>
                          <a:endParaRPr kumimoji="1" lang="ja-JP" altLang="en-US" sz="140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400" dirty="0">
                              <a:latin typeface="Times New Roman" panose="02020603050405020304" pitchFamily="18" charset="0"/>
                              <a:cs typeface="Times New Roman" panose="02020603050405020304" pitchFamily="18" charset="0"/>
                            </a:rPr>
                            <a:t>Path3</a:t>
                          </a:r>
                          <a:endParaRPr kumimoji="1" lang="ja-JP" altLang="en-US" sz="140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400" dirty="0">
                              <a:latin typeface="Times New Roman" panose="02020603050405020304" pitchFamily="18" charset="0"/>
                              <a:cs typeface="Times New Roman" panose="02020603050405020304" pitchFamily="18" charset="0"/>
                            </a:rPr>
                            <a:t>Path4</a:t>
                          </a:r>
                          <a:endParaRPr kumimoji="1" lang="ja-JP" altLang="en-US" sz="140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400" dirty="0">
                              <a:latin typeface="Times New Roman" panose="02020603050405020304" pitchFamily="18" charset="0"/>
                              <a:cs typeface="Times New Roman" panose="02020603050405020304" pitchFamily="18" charset="0"/>
                            </a:rPr>
                            <a:t>Path5</a:t>
                          </a:r>
                          <a:endParaRPr kumimoji="1" lang="ja-JP" altLang="en-US" sz="140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400" dirty="0">
                              <a:latin typeface="Times New Roman" panose="02020603050405020304" pitchFamily="18" charset="0"/>
                              <a:cs typeface="Times New Roman" panose="02020603050405020304" pitchFamily="18" charset="0"/>
                            </a:rPr>
                            <a:t>Path6</a:t>
                          </a:r>
                          <a:endParaRPr kumimoji="1" lang="ja-JP" altLang="en-US" sz="140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365707898"/>
                      </a:ext>
                    </a:extLst>
                  </a:tr>
                  <a:tr h="370840">
                    <a:tc>
                      <a:txBody>
                        <a:bodyPr/>
                        <a:lstStyle/>
                        <a:p>
                          <a:endParaRPr lang="ja-JP"/>
                        </a:p>
                      </a:txBody>
                      <a:tcPr anchor="ctr">
                        <a:blipFill>
                          <a:blip r:embed="rId3"/>
                          <a:stretch>
                            <a:fillRect l="-1250" t="-96667" r="-557500" b="-153333"/>
                          </a:stretch>
                        </a:blipFill>
                      </a:tcPr>
                    </a:tc>
                    <a:tc>
                      <a:txBody>
                        <a:bodyPr/>
                        <a:lstStyle/>
                        <a:p>
                          <a:pPr algn="ctr"/>
                          <a:r>
                            <a:rPr kumimoji="1" lang="en-US" altLang="ja-JP" sz="1400" dirty="0">
                              <a:latin typeface="Times New Roman" panose="02020603050405020304" pitchFamily="18" charset="0"/>
                              <a:cs typeface="Times New Roman" panose="02020603050405020304" pitchFamily="18" charset="0"/>
                            </a:rPr>
                            <a:t>0</a:t>
                          </a:r>
                          <a:endParaRPr kumimoji="1" lang="ja-JP" altLang="en-US" sz="140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400" dirty="0">
                              <a:latin typeface="Times New Roman" panose="02020603050405020304" pitchFamily="18" charset="0"/>
                              <a:cs typeface="Times New Roman" panose="02020603050405020304" pitchFamily="18" charset="0"/>
                            </a:rPr>
                            <a:t>3.0</a:t>
                          </a:r>
                          <a:endParaRPr kumimoji="1" lang="ja-JP" altLang="en-US" sz="140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400" dirty="0">
                              <a:latin typeface="Times New Roman" panose="02020603050405020304" pitchFamily="18" charset="0"/>
                              <a:cs typeface="Times New Roman" panose="02020603050405020304" pitchFamily="18" charset="0"/>
                            </a:rPr>
                            <a:t>8.0</a:t>
                          </a:r>
                          <a:endParaRPr kumimoji="1" lang="ja-JP" altLang="en-US" sz="140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400" dirty="0">
                              <a:latin typeface="Times New Roman" panose="02020603050405020304" pitchFamily="18" charset="0"/>
                              <a:cs typeface="Times New Roman" panose="02020603050405020304" pitchFamily="18" charset="0"/>
                            </a:rPr>
                            <a:t>11</a:t>
                          </a:r>
                          <a:endParaRPr kumimoji="1" lang="ja-JP" altLang="en-US" sz="140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400" dirty="0">
                              <a:latin typeface="Times New Roman" panose="02020603050405020304" pitchFamily="18" charset="0"/>
                              <a:cs typeface="Times New Roman" panose="02020603050405020304" pitchFamily="18" charset="0"/>
                            </a:rPr>
                            <a:t>13</a:t>
                          </a:r>
                          <a:endParaRPr kumimoji="1" lang="ja-JP" altLang="en-US" sz="140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400" dirty="0">
                              <a:latin typeface="Times New Roman" panose="02020603050405020304" pitchFamily="18" charset="0"/>
                              <a:cs typeface="Times New Roman" panose="02020603050405020304" pitchFamily="18" charset="0"/>
                            </a:rPr>
                            <a:t>21</a:t>
                          </a:r>
                          <a:endParaRPr kumimoji="1" lang="ja-JP" altLang="en-US" sz="140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139134937"/>
                      </a:ext>
                    </a:extLst>
                  </a:tr>
                  <a:tr h="518160">
                    <a:tc>
                      <a:txBody>
                        <a:bodyPr/>
                        <a:lstStyle/>
                        <a:p>
                          <a:pPr algn="ctr"/>
                          <a:r>
                            <a:rPr kumimoji="1" lang="en-US" altLang="ja-JP" sz="1400" dirty="0">
                              <a:latin typeface="Times New Roman" panose="02020603050405020304" pitchFamily="18" charset="0"/>
                              <a:cs typeface="Times New Roman" panose="02020603050405020304" pitchFamily="18" charset="0"/>
                            </a:rPr>
                            <a:t>Relative power (dB)</a:t>
                          </a:r>
                          <a:endParaRPr kumimoji="1" lang="ja-JP" altLang="en-US" sz="140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400" dirty="0">
                              <a:latin typeface="Times New Roman" panose="02020603050405020304" pitchFamily="18" charset="0"/>
                              <a:cs typeface="Times New Roman" panose="02020603050405020304" pitchFamily="18" charset="0"/>
                            </a:rPr>
                            <a:t>0</a:t>
                          </a:r>
                          <a:endParaRPr kumimoji="1" lang="ja-JP" altLang="en-US" sz="140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400" dirty="0">
                              <a:latin typeface="Times New Roman" panose="02020603050405020304" pitchFamily="18" charset="0"/>
                              <a:cs typeface="Times New Roman" panose="02020603050405020304" pitchFamily="18" charset="0"/>
                            </a:rPr>
                            <a:t>-7</a:t>
                          </a:r>
                          <a:endParaRPr kumimoji="1" lang="ja-JP" altLang="en-US" sz="140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400" dirty="0">
                              <a:latin typeface="Times New Roman" panose="02020603050405020304" pitchFamily="18" charset="0"/>
                              <a:cs typeface="Times New Roman" panose="02020603050405020304" pitchFamily="18" charset="0"/>
                            </a:rPr>
                            <a:t>-15</a:t>
                          </a:r>
                          <a:endParaRPr kumimoji="1" lang="ja-JP" altLang="en-US" sz="140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400" dirty="0">
                              <a:latin typeface="Times New Roman" panose="02020603050405020304" pitchFamily="18" charset="0"/>
                              <a:cs typeface="Times New Roman" panose="02020603050405020304" pitchFamily="18" charset="0"/>
                            </a:rPr>
                            <a:t>-22</a:t>
                          </a:r>
                          <a:endParaRPr kumimoji="1" lang="ja-JP" altLang="en-US" sz="140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400" dirty="0">
                              <a:latin typeface="Times New Roman" panose="02020603050405020304" pitchFamily="18" charset="0"/>
                              <a:cs typeface="Times New Roman" panose="02020603050405020304" pitchFamily="18" charset="0"/>
                            </a:rPr>
                            <a:t>-24</a:t>
                          </a:r>
                          <a:endParaRPr kumimoji="1" lang="ja-JP" altLang="en-US" sz="1400">
                            <a:latin typeface="Times New Roman" panose="02020603050405020304" pitchFamily="18" charset="0"/>
                            <a:cs typeface="Times New Roman" panose="02020603050405020304" pitchFamily="18" charset="0"/>
                          </a:endParaRPr>
                        </a:p>
                      </a:txBody>
                      <a:tcPr anchor="ctr"/>
                    </a:tc>
                    <a:tc>
                      <a:txBody>
                        <a:bodyPr/>
                        <a:lstStyle/>
                        <a:p>
                          <a:pPr algn="ctr"/>
                          <a:r>
                            <a:rPr kumimoji="1" lang="en-US" altLang="ja-JP" sz="1400" dirty="0">
                              <a:latin typeface="Times New Roman" panose="02020603050405020304" pitchFamily="18" charset="0"/>
                              <a:cs typeface="Times New Roman" panose="02020603050405020304" pitchFamily="18" charset="0"/>
                            </a:rPr>
                            <a:t>-19</a:t>
                          </a:r>
                          <a:endParaRPr kumimoji="1" lang="ja-JP" altLang="en-US" sz="140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899363568"/>
                      </a:ext>
                    </a:extLst>
                  </a:tr>
                </a:tbl>
              </a:graphicData>
            </a:graphic>
          </p:graphicFrame>
        </mc:Fallback>
      </mc:AlternateContent>
    </p:spTree>
    <p:extLst>
      <p:ext uri="{BB962C8B-B14F-4D97-AF65-F5344CB8AC3E}">
        <p14:creationId xmlns:p14="http://schemas.microsoft.com/office/powerpoint/2010/main" val="14703376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990803BB-BE9C-76B6-9CDD-9F488180E213}"/>
              </a:ext>
            </a:extLst>
          </p:cNvPr>
          <p:cNvSpPr>
            <a:spLocks noGrp="1"/>
          </p:cNvSpPr>
          <p:nvPr>
            <p:ph type="dt" sz="half" idx="10"/>
          </p:nvPr>
        </p:nvSpPr>
        <p:spPr/>
        <p:txBody>
          <a:bodyPr/>
          <a:lstStyle/>
          <a:p>
            <a:r>
              <a:rPr lang="en-US" altLang="ja-JP"/>
              <a:t>Nov. 2024</a:t>
            </a:r>
            <a:endParaRPr lang="en-US" altLang="ja-JP" dirty="0"/>
          </a:p>
        </p:txBody>
      </p:sp>
      <p:sp>
        <p:nvSpPr>
          <p:cNvPr id="3" name="スライド番号プレースホルダー 2">
            <a:extLst>
              <a:ext uri="{FF2B5EF4-FFF2-40B4-BE49-F238E27FC236}">
                <a16:creationId xmlns:a16="http://schemas.microsoft.com/office/drawing/2014/main" id="{B95FCB3E-97FF-172B-B66A-7CE5CD5481D4}"/>
              </a:ext>
            </a:extLst>
          </p:cNvPr>
          <p:cNvSpPr>
            <a:spLocks noGrp="1"/>
          </p:cNvSpPr>
          <p:nvPr>
            <p:ph type="sldNum" sz="quarter" idx="12"/>
          </p:nvPr>
        </p:nvSpPr>
        <p:spPr/>
        <p:txBody>
          <a:bodyPr/>
          <a:lstStyle/>
          <a:p>
            <a:r>
              <a:rPr lang="en-US" altLang="ja-JP"/>
              <a:t>Slide </a:t>
            </a:r>
            <a:fld id="{C2764211-2564-534C-81C1-DD39658BDD1F}" type="slidenum">
              <a:rPr lang="en-US" altLang="ja-JP" smtClean="0"/>
              <a:pPr/>
              <a:t>6</a:t>
            </a:fld>
            <a:endParaRPr lang="en-US" altLang="ja-JP"/>
          </a:p>
        </p:txBody>
      </p:sp>
      <p:sp>
        <p:nvSpPr>
          <p:cNvPr id="4" name="フッター プレースホルダー 3">
            <a:extLst>
              <a:ext uri="{FF2B5EF4-FFF2-40B4-BE49-F238E27FC236}">
                <a16:creationId xmlns:a16="http://schemas.microsoft.com/office/drawing/2014/main" id="{1EBF90A9-A963-4D96-E8C9-1FC881356BC6}"/>
              </a:ext>
            </a:extLst>
          </p:cNvPr>
          <p:cNvSpPr>
            <a:spLocks noGrp="1"/>
          </p:cNvSpPr>
          <p:nvPr>
            <p:ph type="ftr" sz="quarter" idx="11"/>
          </p:nvPr>
        </p:nvSpPr>
        <p:spPr/>
        <p:txBody>
          <a:bodyPr/>
          <a:lstStyle/>
          <a:p>
            <a:r>
              <a:rPr lang="en-US" altLang="ja-JP"/>
              <a:t>J. Lim and H. Harada (Kyoto University)</a:t>
            </a:r>
            <a:endParaRPr lang="en-US" altLang="ja-JP" dirty="0"/>
          </a:p>
        </p:txBody>
      </p:sp>
      <p:sp>
        <p:nvSpPr>
          <p:cNvPr id="5" name="タイトル 1">
            <a:extLst>
              <a:ext uri="{FF2B5EF4-FFF2-40B4-BE49-F238E27FC236}">
                <a16:creationId xmlns:a16="http://schemas.microsoft.com/office/drawing/2014/main" id="{54963336-86E6-9B4A-FF30-071806D1C2D3}"/>
              </a:ext>
            </a:extLst>
          </p:cNvPr>
          <p:cNvSpPr txBox="1">
            <a:spLocks/>
          </p:cNvSpPr>
          <p:nvPr/>
        </p:nvSpPr>
        <p:spPr>
          <a:xfrm>
            <a:off x="685800" y="685800"/>
            <a:ext cx="7772400" cy="1066800"/>
          </a:xfrm>
          <a:prstGeom prst="rect">
            <a:avLst/>
          </a:prstGeom>
        </p:spPr>
        <p:txBody>
          <a:bodyPr/>
          <a:lstStyle>
            <a:lvl1pPr algn="ctr" rtl="0" eaLnBrk="1" fontAlgn="base" hangingPunct="1">
              <a:spcBef>
                <a:spcPct val="0"/>
              </a:spcBef>
              <a:spcAft>
                <a:spcPct val="0"/>
              </a:spcAft>
              <a:defRPr kumimoji="1" sz="3600" kern="12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anose="02020603050405020304" pitchFamily="18" charset="0"/>
              </a:defRPr>
            </a:lvl2pPr>
            <a:lvl3pPr algn="ctr" rtl="0" eaLnBrk="1" fontAlgn="base" hangingPunct="1">
              <a:spcBef>
                <a:spcPct val="0"/>
              </a:spcBef>
              <a:spcAft>
                <a:spcPct val="0"/>
              </a:spcAft>
              <a:defRPr kumimoji="1" sz="3600">
                <a:solidFill>
                  <a:schemeClr val="tx2"/>
                </a:solidFill>
                <a:latin typeface="Times New Roman" panose="02020603050405020304" pitchFamily="18" charset="0"/>
              </a:defRPr>
            </a:lvl3pPr>
            <a:lvl4pPr algn="ctr" rtl="0" eaLnBrk="1" fontAlgn="base" hangingPunct="1">
              <a:spcBef>
                <a:spcPct val="0"/>
              </a:spcBef>
              <a:spcAft>
                <a:spcPct val="0"/>
              </a:spcAft>
              <a:defRPr kumimoji="1" sz="3600">
                <a:solidFill>
                  <a:schemeClr val="tx2"/>
                </a:solidFill>
                <a:latin typeface="Times New Roman" panose="02020603050405020304" pitchFamily="18" charset="0"/>
              </a:defRPr>
            </a:lvl4pPr>
            <a:lvl5pPr algn="ctr" rtl="0" eaLnBrk="1" fontAlgn="base" hangingPunct="1">
              <a:spcBef>
                <a:spcPct val="0"/>
              </a:spcBef>
              <a:spcAft>
                <a:spcPct val="0"/>
              </a:spcAft>
              <a:defRPr kumimoji="1"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kumimoji="1"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kumimoji="1"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kumimoji="1"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kumimoji="1" sz="3600">
                <a:solidFill>
                  <a:schemeClr val="tx2"/>
                </a:solidFill>
                <a:latin typeface="Times New Roman" panose="02020603050405020304" pitchFamily="18" charset="0"/>
              </a:defRPr>
            </a:lvl9pPr>
          </a:lstStyle>
          <a:p>
            <a:r>
              <a:rPr lang="en-US" altLang="ja-JP"/>
              <a:t>3GPP channel model</a:t>
            </a:r>
            <a:endParaRPr lang="ja-JP" altLang="en-US"/>
          </a:p>
        </p:txBody>
      </p:sp>
      <p:sp>
        <p:nvSpPr>
          <p:cNvPr id="6" name="コンテンツ プレースホルダー 2">
            <a:extLst>
              <a:ext uri="{FF2B5EF4-FFF2-40B4-BE49-F238E27FC236}">
                <a16:creationId xmlns:a16="http://schemas.microsoft.com/office/drawing/2014/main" id="{F4674302-6232-9A3B-6BD3-E6611CCE84F4}"/>
              </a:ext>
            </a:extLst>
          </p:cNvPr>
          <p:cNvSpPr txBox="1">
            <a:spLocks/>
          </p:cNvSpPr>
          <p:nvPr/>
        </p:nvSpPr>
        <p:spPr>
          <a:xfrm>
            <a:off x="685800" y="1981200"/>
            <a:ext cx="7772400" cy="4114800"/>
          </a:xfrm>
          <a:prstGeom prst="rect">
            <a:avLst/>
          </a:prstGeom>
        </p:spPr>
        <p:txBody>
          <a:bodyPr/>
          <a:lstStyle>
            <a:lvl1pPr marL="342900" indent="-342900" algn="l" rtl="0" eaLnBrk="1" fontAlgn="base" hangingPunct="1">
              <a:spcBef>
                <a:spcPct val="20000"/>
              </a:spcBef>
              <a:spcAft>
                <a:spcPct val="0"/>
              </a:spcAft>
              <a:buChar char="•"/>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kumimoji="1"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kumimoji="1"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en-US" altLang="ja-JP" sz="2000" dirty="0">
                <a:latin typeface="Times New Roman" panose="02020603050405020304" pitchFamily="18" charset="0"/>
                <a:cs typeface="Times New Roman" panose="02020603050405020304" pitchFamily="18" charset="0"/>
              </a:rPr>
              <a:t>Candidate</a:t>
            </a:r>
          </a:p>
          <a:p>
            <a:pPr lvl="1"/>
            <a:r>
              <a:rPr lang="en-US" altLang="ja-JP" sz="1800" dirty="0">
                <a:latin typeface="Times New Roman" panose="02020603050405020304" pitchFamily="18" charset="0"/>
                <a:cs typeface="Times New Roman" panose="02020603050405020304" pitchFamily="18" charset="0"/>
              </a:rPr>
              <a:t>NLOS model</a:t>
            </a:r>
          </a:p>
          <a:p>
            <a:pPr lvl="2"/>
            <a:r>
              <a:rPr lang="en-US" altLang="ja-JP" sz="1800" dirty="0">
                <a:latin typeface="Times New Roman" panose="02020603050405020304" pitchFamily="18" charset="0"/>
                <a:cs typeface="Times New Roman" panose="02020603050405020304" pitchFamily="18" charset="0"/>
              </a:rPr>
              <a:t>TDL-A/B/C</a:t>
            </a:r>
          </a:p>
          <a:p>
            <a:pPr lvl="1"/>
            <a:r>
              <a:rPr lang="en-US" altLang="ja-JP" sz="1800" dirty="0" err="1">
                <a:latin typeface="Times New Roman" panose="02020603050405020304" pitchFamily="18" charset="0"/>
                <a:cs typeface="Times New Roman" panose="02020603050405020304" pitchFamily="18" charset="0"/>
              </a:rPr>
              <a:t>LoS</a:t>
            </a:r>
            <a:r>
              <a:rPr lang="en-US" altLang="ja-JP" sz="1800" dirty="0">
                <a:latin typeface="Times New Roman" panose="02020603050405020304" pitchFamily="18" charset="0"/>
                <a:cs typeface="Times New Roman" panose="02020603050405020304" pitchFamily="18" charset="0"/>
              </a:rPr>
              <a:t> model</a:t>
            </a:r>
          </a:p>
          <a:p>
            <a:pPr lvl="2"/>
            <a:r>
              <a:rPr lang="en-US" altLang="ja-JP" sz="1800" dirty="0">
                <a:latin typeface="Times New Roman" panose="02020603050405020304" pitchFamily="18" charset="0"/>
                <a:cs typeface="Times New Roman" panose="02020603050405020304" pitchFamily="18" charset="0"/>
              </a:rPr>
              <a:t>TDL-D/E</a:t>
            </a:r>
          </a:p>
          <a:p>
            <a:pPr lvl="2"/>
            <a:endParaRPr lang="en-US" altLang="ja-JP" sz="1400" dirty="0"/>
          </a:p>
          <a:p>
            <a:r>
              <a:rPr lang="en-US" altLang="ja-JP" sz="1800" dirty="0">
                <a:latin typeface="Times New Roman" panose="02020603050405020304" pitchFamily="18" charset="0"/>
                <a:cs typeface="Times New Roman" panose="02020603050405020304" pitchFamily="18" charset="0"/>
              </a:rPr>
              <a:t>TR38.901 TDL model has a normalized RMS delay spread to accommodate various desired RMS delay spreads and is used by applying a scaling parameter. </a:t>
            </a:r>
          </a:p>
          <a:p>
            <a:r>
              <a:rPr lang="en" altLang="ja-JP" sz="1800" dirty="0">
                <a:latin typeface="Times New Roman" panose="02020603050405020304" pitchFamily="18" charset="0"/>
                <a:cs typeface="Times New Roman" panose="02020603050405020304" pitchFamily="18" charset="0"/>
              </a:rPr>
              <a:t>The assumed terminal speed is 4 km/h (about the speed of walking).</a:t>
            </a:r>
          </a:p>
          <a:p>
            <a:endParaRPr lang="en-US" altLang="ja-JP" sz="2400" dirty="0"/>
          </a:p>
          <a:p>
            <a:pPr lvl="2"/>
            <a:endParaRPr lang="en-US" altLang="ja-JP" sz="1600" dirty="0"/>
          </a:p>
          <a:p>
            <a:endParaRPr lang="ja-JP" altLang="en-US" sz="2400"/>
          </a:p>
        </p:txBody>
      </p:sp>
    </p:spTree>
    <p:extLst>
      <p:ext uri="{BB962C8B-B14F-4D97-AF65-F5344CB8AC3E}">
        <p14:creationId xmlns:p14="http://schemas.microsoft.com/office/powerpoint/2010/main" val="1369207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ー 2">
            <a:extLst>
              <a:ext uri="{FF2B5EF4-FFF2-40B4-BE49-F238E27FC236}">
                <a16:creationId xmlns:a16="http://schemas.microsoft.com/office/drawing/2014/main" id="{2077F6F6-A038-662F-B38F-F47F753641BA}"/>
              </a:ext>
            </a:extLst>
          </p:cNvPr>
          <p:cNvSpPr>
            <a:spLocks noGrp="1"/>
          </p:cNvSpPr>
          <p:nvPr>
            <p:ph type="dt" sz="half" idx="10"/>
          </p:nvPr>
        </p:nvSpPr>
        <p:spPr/>
        <p:txBody>
          <a:bodyPr/>
          <a:lstStyle/>
          <a:p>
            <a:r>
              <a:rPr lang="en-US" altLang="ja-JP"/>
              <a:t>Nov. 2024</a:t>
            </a:r>
            <a:endParaRPr lang="en-US" altLang="ja-JP" dirty="0"/>
          </a:p>
        </p:txBody>
      </p:sp>
      <p:sp>
        <p:nvSpPr>
          <p:cNvPr id="4" name="スライド番号プレースホルダー 3">
            <a:extLst>
              <a:ext uri="{FF2B5EF4-FFF2-40B4-BE49-F238E27FC236}">
                <a16:creationId xmlns:a16="http://schemas.microsoft.com/office/drawing/2014/main" id="{CD77BA21-1495-5CB2-F32C-61B3F14B798F}"/>
              </a:ext>
            </a:extLst>
          </p:cNvPr>
          <p:cNvSpPr>
            <a:spLocks noGrp="1"/>
          </p:cNvSpPr>
          <p:nvPr>
            <p:ph type="sldNum" sz="quarter" idx="12"/>
          </p:nvPr>
        </p:nvSpPr>
        <p:spPr/>
        <p:txBody>
          <a:bodyPr/>
          <a:lstStyle/>
          <a:p>
            <a:r>
              <a:rPr lang="en-US" altLang="ja-JP"/>
              <a:t>Slide </a:t>
            </a:r>
            <a:fld id="{6C470715-CA17-1440-9A00-ABF0CF256EB7}" type="slidenum">
              <a:rPr lang="en-US" altLang="ja-JP" smtClean="0"/>
              <a:pPr/>
              <a:t>7</a:t>
            </a:fld>
            <a:endParaRPr lang="en-US" altLang="ja-JP"/>
          </a:p>
        </p:txBody>
      </p:sp>
      <p:sp>
        <p:nvSpPr>
          <p:cNvPr id="5" name="フッター プレースホルダー 4">
            <a:extLst>
              <a:ext uri="{FF2B5EF4-FFF2-40B4-BE49-F238E27FC236}">
                <a16:creationId xmlns:a16="http://schemas.microsoft.com/office/drawing/2014/main" id="{33C93AB2-5E89-81FE-7C0D-641E667A2AD6}"/>
              </a:ext>
            </a:extLst>
          </p:cNvPr>
          <p:cNvSpPr>
            <a:spLocks noGrp="1"/>
          </p:cNvSpPr>
          <p:nvPr>
            <p:ph type="ftr" sz="quarter" idx="11"/>
          </p:nvPr>
        </p:nvSpPr>
        <p:spPr/>
        <p:txBody>
          <a:bodyPr/>
          <a:lstStyle/>
          <a:p>
            <a:r>
              <a:rPr lang="en-US" altLang="ja-JP"/>
              <a:t>H. Harada (Kyoto University)</a:t>
            </a:r>
            <a:endParaRPr lang="en-US" altLang="ja-JP" dirty="0"/>
          </a:p>
        </p:txBody>
      </p:sp>
      <p:sp>
        <p:nvSpPr>
          <p:cNvPr id="6" name="タイトル 1">
            <a:extLst>
              <a:ext uri="{FF2B5EF4-FFF2-40B4-BE49-F238E27FC236}">
                <a16:creationId xmlns:a16="http://schemas.microsoft.com/office/drawing/2014/main" id="{DDC6E4FC-872A-9F5E-D326-6A7E864BDBB8}"/>
              </a:ext>
            </a:extLst>
          </p:cNvPr>
          <p:cNvSpPr txBox="1">
            <a:spLocks/>
          </p:cNvSpPr>
          <p:nvPr/>
        </p:nvSpPr>
        <p:spPr bwMode="auto">
          <a:xfrm>
            <a:off x="674904" y="601349"/>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kumimoji="1" sz="3600" kern="12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anose="02020603050405020304" pitchFamily="18" charset="0"/>
              </a:defRPr>
            </a:lvl2pPr>
            <a:lvl3pPr algn="ctr" rtl="0" eaLnBrk="1" fontAlgn="base" hangingPunct="1">
              <a:spcBef>
                <a:spcPct val="0"/>
              </a:spcBef>
              <a:spcAft>
                <a:spcPct val="0"/>
              </a:spcAft>
              <a:defRPr kumimoji="1" sz="3600">
                <a:solidFill>
                  <a:schemeClr val="tx2"/>
                </a:solidFill>
                <a:latin typeface="Times New Roman" panose="02020603050405020304" pitchFamily="18" charset="0"/>
              </a:defRPr>
            </a:lvl3pPr>
            <a:lvl4pPr algn="ctr" rtl="0" eaLnBrk="1" fontAlgn="base" hangingPunct="1">
              <a:spcBef>
                <a:spcPct val="0"/>
              </a:spcBef>
              <a:spcAft>
                <a:spcPct val="0"/>
              </a:spcAft>
              <a:defRPr kumimoji="1" sz="3600">
                <a:solidFill>
                  <a:schemeClr val="tx2"/>
                </a:solidFill>
                <a:latin typeface="Times New Roman" panose="02020603050405020304" pitchFamily="18" charset="0"/>
              </a:defRPr>
            </a:lvl4pPr>
            <a:lvl5pPr algn="ctr" rtl="0" eaLnBrk="1" fontAlgn="base" hangingPunct="1">
              <a:spcBef>
                <a:spcPct val="0"/>
              </a:spcBef>
              <a:spcAft>
                <a:spcPct val="0"/>
              </a:spcAft>
              <a:defRPr kumimoji="1"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kumimoji="1"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kumimoji="1"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kumimoji="1"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kumimoji="1" sz="3600">
                <a:solidFill>
                  <a:schemeClr val="tx2"/>
                </a:solidFill>
                <a:latin typeface="Times New Roman" panose="02020603050405020304" pitchFamily="18" charset="0"/>
              </a:defRPr>
            </a:lvl9pPr>
          </a:lstStyle>
          <a:p>
            <a:r>
              <a:rPr lang="en-US" altLang="ja-JP" sz="3600" dirty="0">
                <a:latin typeface="Times New Roman" panose="02020603050405020304" pitchFamily="18" charset="0"/>
                <a:cs typeface="Times New Roman" panose="02020603050405020304" pitchFamily="18" charset="0"/>
              </a:rPr>
              <a:t>TR38.901 </a:t>
            </a:r>
            <a:r>
              <a:rPr lang="en-US" altLang="ja-JP" dirty="0"/>
              <a:t>TDL-A/B/C/D/E</a:t>
            </a:r>
            <a:endParaRPr lang="ja-JP" altLang="en-US"/>
          </a:p>
        </p:txBody>
      </p:sp>
      <p:sp>
        <p:nvSpPr>
          <p:cNvPr id="7" name="タイトル 1">
            <a:extLst>
              <a:ext uri="{FF2B5EF4-FFF2-40B4-BE49-F238E27FC236}">
                <a16:creationId xmlns:a16="http://schemas.microsoft.com/office/drawing/2014/main" id="{A0ABC56A-3CB6-78C4-DAA1-D1CD1D20900A}"/>
              </a:ext>
            </a:extLst>
          </p:cNvPr>
          <p:cNvSpPr txBox="1">
            <a:spLocks/>
          </p:cNvSpPr>
          <p:nvPr/>
        </p:nvSpPr>
        <p:spPr bwMode="auto">
          <a:xfrm>
            <a:off x="249268" y="1521823"/>
            <a:ext cx="1080120" cy="317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kumimoji="1" sz="3600" kern="12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anose="02020603050405020304" pitchFamily="18" charset="0"/>
              </a:defRPr>
            </a:lvl2pPr>
            <a:lvl3pPr algn="ctr" rtl="0" eaLnBrk="1" fontAlgn="base" hangingPunct="1">
              <a:spcBef>
                <a:spcPct val="0"/>
              </a:spcBef>
              <a:spcAft>
                <a:spcPct val="0"/>
              </a:spcAft>
              <a:defRPr kumimoji="1" sz="3600">
                <a:solidFill>
                  <a:schemeClr val="tx2"/>
                </a:solidFill>
                <a:latin typeface="Times New Roman" panose="02020603050405020304" pitchFamily="18" charset="0"/>
              </a:defRPr>
            </a:lvl3pPr>
            <a:lvl4pPr algn="ctr" rtl="0" eaLnBrk="1" fontAlgn="base" hangingPunct="1">
              <a:spcBef>
                <a:spcPct val="0"/>
              </a:spcBef>
              <a:spcAft>
                <a:spcPct val="0"/>
              </a:spcAft>
              <a:defRPr kumimoji="1" sz="3600">
                <a:solidFill>
                  <a:schemeClr val="tx2"/>
                </a:solidFill>
                <a:latin typeface="Times New Roman" panose="02020603050405020304" pitchFamily="18" charset="0"/>
              </a:defRPr>
            </a:lvl4pPr>
            <a:lvl5pPr algn="ctr" rtl="0" eaLnBrk="1" fontAlgn="base" hangingPunct="1">
              <a:spcBef>
                <a:spcPct val="0"/>
              </a:spcBef>
              <a:spcAft>
                <a:spcPct val="0"/>
              </a:spcAft>
              <a:defRPr kumimoji="1"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kumimoji="1"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kumimoji="1"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kumimoji="1"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kumimoji="1" sz="3600">
                <a:solidFill>
                  <a:schemeClr val="tx2"/>
                </a:solidFill>
                <a:latin typeface="Times New Roman" panose="02020603050405020304" pitchFamily="18" charset="0"/>
              </a:defRPr>
            </a:lvl9pPr>
          </a:lstStyle>
          <a:p>
            <a:r>
              <a:rPr lang="en-US" altLang="ja-JP" sz="2000" dirty="0"/>
              <a:t>TDL-A</a:t>
            </a:r>
            <a:endParaRPr lang="ja-JP" altLang="en-US" sz="2000"/>
          </a:p>
        </p:txBody>
      </p:sp>
      <p:sp>
        <p:nvSpPr>
          <p:cNvPr id="8" name="タイトル 1">
            <a:extLst>
              <a:ext uri="{FF2B5EF4-FFF2-40B4-BE49-F238E27FC236}">
                <a16:creationId xmlns:a16="http://schemas.microsoft.com/office/drawing/2014/main" id="{80A7F219-144F-D3AC-0FA1-48BFD38ABD03}"/>
              </a:ext>
            </a:extLst>
          </p:cNvPr>
          <p:cNvSpPr txBox="1">
            <a:spLocks/>
          </p:cNvSpPr>
          <p:nvPr/>
        </p:nvSpPr>
        <p:spPr bwMode="auto">
          <a:xfrm>
            <a:off x="4491472" y="1467627"/>
            <a:ext cx="1080120" cy="317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kumimoji="1" sz="3600" kern="12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anose="02020603050405020304" pitchFamily="18" charset="0"/>
              </a:defRPr>
            </a:lvl2pPr>
            <a:lvl3pPr algn="ctr" rtl="0" eaLnBrk="1" fontAlgn="base" hangingPunct="1">
              <a:spcBef>
                <a:spcPct val="0"/>
              </a:spcBef>
              <a:spcAft>
                <a:spcPct val="0"/>
              </a:spcAft>
              <a:defRPr kumimoji="1" sz="3600">
                <a:solidFill>
                  <a:schemeClr val="tx2"/>
                </a:solidFill>
                <a:latin typeface="Times New Roman" panose="02020603050405020304" pitchFamily="18" charset="0"/>
              </a:defRPr>
            </a:lvl3pPr>
            <a:lvl4pPr algn="ctr" rtl="0" eaLnBrk="1" fontAlgn="base" hangingPunct="1">
              <a:spcBef>
                <a:spcPct val="0"/>
              </a:spcBef>
              <a:spcAft>
                <a:spcPct val="0"/>
              </a:spcAft>
              <a:defRPr kumimoji="1" sz="3600">
                <a:solidFill>
                  <a:schemeClr val="tx2"/>
                </a:solidFill>
                <a:latin typeface="Times New Roman" panose="02020603050405020304" pitchFamily="18" charset="0"/>
              </a:defRPr>
            </a:lvl4pPr>
            <a:lvl5pPr algn="ctr" rtl="0" eaLnBrk="1" fontAlgn="base" hangingPunct="1">
              <a:spcBef>
                <a:spcPct val="0"/>
              </a:spcBef>
              <a:spcAft>
                <a:spcPct val="0"/>
              </a:spcAft>
              <a:defRPr kumimoji="1"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kumimoji="1"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kumimoji="1"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kumimoji="1"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kumimoji="1" sz="3600">
                <a:solidFill>
                  <a:schemeClr val="tx2"/>
                </a:solidFill>
                <a:latin typeface="Times New Roman" panose="02020603050405020304" pitchFamily="18" charset="0"/>
              </a:defRPr>
            </a:lvl9pPr>
          </a:lstStyle>
          <a:p>
            <a:r>
              <a:rPr lang="en-US" altLang="ja-JP" sz="2000" dirty="0"/>
              <a:t>TDL-B</a:t>
            </a:r>
            <a:endParaRPr lang="ja-JP" altLang="en-US" sz="2000"/>
          </a:p>
        </p:txBody>
      </p:sp>
      <p:pic>
        <p:nvPicPr>
          <p:cNvPr id="9" name="図 8">
            <a:extLst>
              <a:ext uri="{FF2B5EF4-FFF2-40B4-BE49-F238E27FC236}">
                <a16:creationId xmlns:a16="http://schemas.microsoft.com/office/drawing/2014/main" id="{4F3AB267-FA1C-D003-626B-55083267DBCB}"/>
              </a:ext>
            </a:extLst>
          </p:cNvPr>
          <p:cNvPicPr>
            <a:picLocks noChangeAspect="1"/>
          </p:cNvPicPr>
          <p:nvPr/>
        </p:nvPicPr>
        <p:blipFill>
          <a:blip r:embed="rId2"/>
          <a:stretch>
            <a:fillRect/>
          </a:stretch>
        </p:blipFill>
        <p:spPr>
          <a:xfrm>
            <a:off x="1395775" y="1571447"/>
            <a:ext cx="3200400" cy="4724400"/>
          </a:xfrm>
          <a:prstGeom prst="rect">
            <a:avLst/>
          </a:prstGeom>
        </p:spPr>
      </p:pic>
      <p:pic>
        <p:nvPicPr>
          <p:cNvPr id="10" name="図 9">
            <a:extLst>
              <a:ext uri="{FF2B5EF4-FFF2-40B4-BE49-F238E27FC236}">
                <a16:creationId xmlns:a16="http://schemas.microsoft.com/office/drawing/2014/main" id="{C7C89E46-B433-7356-FEDA-BAD29436839C}"/>
              </a:ext>
            </a:extLst>
          </p:cNvPr>
          <p:cNvPicPr>
            <a:picLocks noChangeAspect="1"/>
          </p:cNvPicPr>
          <p:nvPr/>
        </p:nvPicPr>
        <p:blipFill>
          <a:blip r:embed="rId3"/>
          <a:stretch>
            <a:fillRect/>
          </a:stretch>
        </p:blipFill>
        <p:spPr>
          <a:xfrm>
            <a:off x="5533276" y="1521823"/>
            <a:ext cx="3200400" cy="4724400"/>
          </a:xfrm>
          <a:prstGeom prst="rect">
            <a:avLst/>
          </a:prstGeom>
        </p:spPr>
      </p:pic>
      <p:sp>
        <p:nvSpPr>
          <p:cNvPr id="12" name="テキスト ボックス 11">
            <a:extLst>
              <a:ext uri="{FF2B5EF4-FFF2-40B4-BE49-F238E27FC236}">
                <a16:creationId xmlns:a16="http://schemas.microsoft.com/office/drawing/2014/main" id="{98F9B09C-8E4B-9C63-804E-37D67CA0293C}"/>
              </a:ext>
            </a:extLst>
          </p:cNvPr>
          <p:cNvSpPr txBox="1"/>
          <p:nvPr/>
        </p:nvSpPr>
        <p:spPr>
          <a:xfrm>
            <a:off x="5185928" y="6155158"/>
            <a:ext cx="3958072" cy="330411"/>
          </a:xfrm>
          <a:prstGeom prst="rect">
            <a:avLst/>
          </a:prstGeom>
          <a:noFill/>
        </p:spPr>
        <p:txBody>
          <a:bodyPr wrap="square">
            <a:spAutoFit/>
          </a:bodyPr>
          <a:lstStyle/>
          <a:p>
            <a:pPr lvl="0" algn="l">
              <a:lnSpc>
                <a:spcPts val="900"/>
              </a:lnSpc>
              <a:spcAft>
                <a:spcPts val="250"/>
              </a:spcAft>
              <a:buSzPts val="800"/>
              <a:tabLst>
                <a:tab pos="228600" algn="l"/>
              </a:tabLst>
            </a:pPr>
            <a:r>
              <a:rPr lang="en-US" altLang="ja-JP" sz="1050" dirty="0">
                <a:effectLst/>
                <a:latin typeface="Times New Roman" panose="02020603050405020304" pitchFamily="18" charset="0"/>
                <a:ea typeface="ＭＳ 明朝" panose="02020609040205080304" pitchFamily="49" charset="-128"/>
              </a:rPr>
              <a:t>3GPP, “Study on channel model for frequencies from 0.5 to 100 GHz,” 3GPP Tech. Rep. 38.901 V17.0.0, Mar. 2022.</a:t>
            </a:r>
            <a:endParaRPr lang="ja-JP" altLang="ja-JP" sz="1050">
              <a:effectLst/>
              <a:latin typeface="Times New Roman" panose="02020603050405020304" pitchFamily="18" charset="0"/>
              <a:ea typeface="ＭＳ 明朝" panose="02020609040205080304" pitchFamily="49" charset="-128"/>
            </a:endParaRPr>
          </a:p>
        </p:txBody>
      </p:sp>
    </p:spTree>
    <p:extLst>
      <p:ext uri="{BB962C8B-B14F-4D97-AF65-F5344CB8AC3E}">
        <p14:creationId xmlns:p14="http://schemas.microsoft.com/office/powerpoint/2010/main" val="368419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D2FB303-2A7F-64D4-4CC4-B3A64057300E}"/>
              </a:ext>
            </a:extLst>
          </p:cNvPr>
          <p:cNvSpPr>
            <a:spLocks noGrp="1"/>
          </p:cNvSpPr>
          <p:nvPr>
            <p:ph type="title"/>
          </p:nvPr>
        </p:nvSpPr>
        <p:spPr>
          <a:xfrm>
            <a:off x="685800" y="560419"/>
            <a:ext cx="7772400" cy="1066800"/>
          </a:xfrm>
        </p:spPr>
        <p:txBody>
          <a:bodyPr/>
          <a:lstStyle/>
          <a:p>
            <a:r>
              <a:rPr lang="en-US" altLang="ja-JP" sz="3600" dirty="0">
                <a:latin typeface="Times New Roman" panose="02020603050405020304" pitchFamily="18" charset="0"/>
                <a:cs typeface="Times New Roman" panose="02020603050405020304" pitchFamily="18" charset="0"/>
              </a:rPr>
              <a:t>TR38.901 </a:t>
            </a:r>
            <a:r>
              <a:rPr kumimoji="1" lang="en-US" altLang="ja-JP" dirty="0"/>
              <a:t>TDL-A/B/C/D/E</a:t>
            </a:r>
            <a:endParaRPr kumimoji="1" lang="ja-JP" altLang="en-US"/>
          </a:p>
        </p:txBody>
      </p:sp>
      <p:sp>
        <p:nvSpPr>
          <p:cNvPr id="3" name="日付プレースホルダー 2">
            <a:extLst>
              <a:ext uri="{FF2B5EF4-FFF2-40B4-BE49-F238E27FC236}">
                <a16:creationId xmlns:a16="http://schemas.microsoft.com/office/drawing/2014/main" id="{3F8DF8AC-7565-AA3B-4821-26D07D65BE03}"/>
              </a:ext>
            </a:extLst>
          </p:cNvPr>
          <p:cNvSpPr>
            <a:spLocks noGrp="1"/>
          </p:cNvSpPr>
          <p:nvPr>
            <p:ph type="dt" sz="half" idx="10"/>
          </p:nvPr>
        </p:nvSpPr>
        <p:spPr/>
        <p:txBody>
          <a:bodyPr/>
          <a:lstStyle/>
          <a:p>
            <a:r>
              <a:rPr lang="en-US" altLang="ja-JP"/>
              <a:t>Nov. 2024</a:t>
            </a:r>
            <a:endParaRPr lang="en-US" altLang="ja-JP" dirty="0"/>
          </a:p>
        </p:txBody>
      </p:sp>
      <p:sp>
        <p:nvSpPr>
          <p:cNvPr id="4" name="スライド番号プレースホルダー 3">
            <a:extLst>
              <a:ext uri="{FF2B5EF4-FFF2-40B4-BE49-F238E27FC236}">
                <a16:creationId xmlns:a16="http://schemas.microsoft.com/office/drawing/2014/main" id="{8F43AFD1-48F2-1EFD-CF28-B39304E6C82B}"/>
              </a:ext>
            </a:extLst>
          </p:cNvPr>
          <p:cNvSpPr>
            <a:spLocks noGrp="1"/>
          </p:cNvSpPr>
          <p:nvPr>
            <p:ph type="sldNum" sz="quarter" idx="12"/>
          </p:nvPr>
        </p:nvSpPr>
        <p:spPr/>
        <p:txBody>
          <a:bodyPr/>
          <a:lstStyle/>
          <a:p>
            <a:r>
              <a:rPr lang="en-US" altLang="ja-JP"/>
              <a:t>Slide </a:t>
            </a:r>
            <a:fld id="{6C470715-CA17-1440-9A00-ABF0CF256EB7}" type="slidenum">
              <a:rPr lang="en-US" altLang="ja-JP" smtClean="0"/>
              <a:pPr/>
              <a:t>8</a:t>
            </a:fld>
            <a:endParaRPr lang="en-US" altLang="ja-JP"/>
          </a:p>
        </p:txBody>
      </p:sp>
      <p:sp>
        <p:nvSpPr>
          <p:cNvPr id="5" name="フッター プレースホルダー 4">
            <a:extLst>
              <a:ext uri="{FF2B5EF4-FFF2-40B4-BE49-F238E27FC236}">
                <a16:creationId xmlns:a16="http://schemas.microsoft.com/office/drawing/2014/main" id="{B6FB6731-C695-A2B3-1246-B93E1805040E}"/>
              </a:ext>
            </a:extLst>
          </p:cNvPr>
          <p:cNvSpPr>
            <a:spLocks noGrp="1"/>
          </p:cNvSpPr>
          <p:nvPr>
            <p:ph type="ftr" sz="quarter" idx="11"/>
          </p:nvPr>
        </p:nvSpPr>
        <p:spPr/>
        <p:txBody>
          <a:bodyPr/>
          <a:lstStyle/>
          <a:p>
            <a:r>
              <a:rPr lang="en-US" altLang="ja-JP"/>
              <a:t>H. Harada (Kyoto University)</a:t>
            </a:r>
            <a:endParaRPr lang="en-US" altLang="ja-JP" dirty="0"/>
          </a:p>
        </p:txBody>
      </p:sp>
      <p:sp>
        <p:nvSpPr>
          <p:cNvPr id="6" name="タイトル 1">
            <a:extLst>
              <a:ext uri="{FF2B5EF4-FFF2-40B4-BE49-F238E27FC236}">
                <a16:creationId xmlns:a16="http://schemas.microsoft.com/office/drawing/2014/main" id="{8D25239A-8C57-80E3-3723-E937DA543C46}"/>
              </a:ext>
            </a:extLst>
          </p:cNvPr>
          <p:cNvSpPr txBox="1">
            <a:spLocks/>
          </p:cNvSpPr>
          <p:nvPr/>
        </p:nvSpPr>
        <p:spPr bwMode="auto">
          <a:xfrm>
            <a:off x="1030218" y="1563817"/>
            <a:ext cx="1080120" cy="317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kumimoji="1" sz="3600" kern="12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anose="02020603050405020304" pitchFamily="18" charset="0"/>
              </a:defRPr>
            </a:lvl2pPr>
            <a:lvl3pPr algn="ctr" rtl="0" eaLnBrk="1" fontAlgn="base" hangingPunct="1">
              <a:spcBef>
                <a:spcPct val="0"/>
              </a:spcBef>
              <a:spcAft>
                <a:spcPct val="0"/>
              </a:spcAft>
              <a:defRPr kumimoji="1" sz="3600">
                <a:solidFill>
                  <a:schemeClr val="tx2"/>
                </a:solidFill>
                <a:latin typeface="Times New Roman" panose="02020603050405020304" pitchFamily="18" charset="0"/>
              </a:defRPr>
            </a:lvl3pPr>
            <a:lvl4pPr algn="ctr" rtl="0" eaLnBrk="1" fontAlgn="base" hangingPunct="1">
              <a:spcBef>
                <a:spcPct val="0"/>
              </a:spcBef>
              <a:spcAft>
                <a:spcPct val="0"/>
              </a:spcAft>
              <a:defRPr kumimoji="1" sz="3600">
                <a:solidFill>
                  <a:schemeClr val="tx2"/>
                </a:solidFill>
                <a:latin typeface="Times New Roman" panose="02020603050405020304" pitchFamily="18" charset="0"/>
              </a:defRPr>
            </a:lvl4pPr>
            <a:lvl5pPr algn="ctr" rtl="0" eaLnBrk="1" fontAlgn="base" hangingPunct="1">
              <a:spcBef>
                <a:spcPct val="0"/>
              </a:spcBef>
              <a:spcAft>
                <a:spcPct val="0"/>
              </a:spcAft>
              <a:defRPr kumimoji="1"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kumimoji="1"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kumimoji="1"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kumimoji="1"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kumimoji="1" sz="3600">
                <a:solidFill>
                  <a:schemeClr val="tx2"/>
                </a:solidFill>
                <a:latin typeface="Times New Roman" panose="02020603050405020304" pitchFamily="18" charset="0"/>
              </a:defRPr>
            </a:lvl9pPr>
          </a:lstStyle>
          <a:p>
            <a:r>
              <a:rPr lang="en-US" altLang="ja-JP" sz="2000" dirty="0"/>
              <a:t>TDL-C</a:t>
            </a:r>
            <a:endParaRPr lang="ja-JP" altLang="en-US" sz="2000"/>
          </a:p>
        </p:txBody>
      </p:sp>
      <p:pic>
        <p:nvPicPr>
          <p:cNvPr id="7" name="図 6">
            <a:extLst>
              <a:ext uri="{FF2B5EF4-FFF2-40B4-BE49-F238E27FC236}">
                <a16:creationId xmlns:a16="http://schemas.microsoft.com/office/drawing/2014/main" id="{D4000CE8-9ED7-9AE5-42E8-6632C15FD3CD}"/>
              </a:ext>
            </a:extLst>
          </p:cNvPr>
          <p:cNvPicPr>
            <a:picLocks noChangeAspect="1"/>
          </p:cNvPicPr>
          <p:nvPr/>
        </p:nvPicPr>
        <p:blipFill>
          <a:blip r:embed="rId2"/>
          <a:stretch>
            <a:fillRect/>
          </a:stretch>
        </p:blipFill>
        <p:spPr>
          <a:xfrm>
            <a:off x="2286000" y="1382681"/>
            <a:ext cx="3200400" cy="4914900"/>
          </a:xfrm>
          <a:prstGeom prst="rect">
            <a:avLst/>
          </a:prstGeom>
        </p:spPr>
      </p:pic>
      <p:sp>
        <p:nvSpPr>
          <p:cNvPr id="8" name="テキスト ボックス 7">
            <a:extLst>
              <a:ext uri="{FF2B5EF4-FFF2-40B4-BE49-F238E27FC236}">
                <a16:creationId xmlns:a16="http://schemas.microsoft.com/office/drawing/2014/main" id="{B5AB384F-AF51-583F-461E-9514EB828E27}"/>
              </a:ext>
            </a:extLst>
          </p:cNvPr>
          <p:cNvSpPr txBox="1"/>
          <p:nvPr/>
        </p:nvSpPr>
        <p:spPr>
          <a:xfrm>
            <a:off x="5486400" y="5890881"/>
            <a:ext cx="3958072" cy="330411"/>
          </a:xfrm>
          <a:prstGeom prst="rect">
            <a:avLst/>
          </a:prstGeom>
          <a:noFill/>
        </p:spPr>
        <p:txBody>
          <a:bodyPr wrap="square">
            <a:spAutoFit/>
          </a:bodyPr>
          <a:lstStyle/>
          <a:p>
            <a:pPr lvl="0" algn="l">
              <a:lnSpc>
                <a:spcPts val="900"/>
              </a:lnSpc>
              <a:spcAft>
                <a:spcPts val="250"/>
              </a:spcAft>
              <a:buSzPts val="800"/>
              <a:tabLst>
                <a:tab pos="228600" algn="l"/>
              </a:tabLst>
            </a:pPr>
            <a:r>
              <a:rPr lang="en-US" altLang="ja-JP" sz="1050" dirty="0">
                <a:effectLst/>
                <a:latin typeface="Times New Roman" panose="02020603050405020304" pitchFamily="18" charset="0"/>
                <a:ea typeface="ＭＳ 明朝" panose="02020609040205080304" pitchFamily="49" charset="-128"/>
              </a:rPr>
              <a:t>3GPP, “Study on channel model for frequencies from 0.5 to 100 GHz,” 3GPP Tech. Rep. 38.901 V17.0.0, Mar. 2022.</a:t>
            </a:r>
            <a:endParaRPr lang="ja-JP" altLang="ja-JP" sz="1050">
              <a:effectLst/>
              <a:latin typeface="Times New Roman" panose="02020603050405020304" pitchFamily="18" charset="0"/>
              <a:ea typeface="ＭＳ 明朝" panose="02020609040205080304" pitchFamily="49" charset="-128"/>
            </a:endParaRPr>
          </a:p>
        </p:txBody>
      </p:sp>
    </p:spTree>
    <p:extLst>
      <p:ext uri="{BB962C8B-B14F-4D97-AF65-F5344CB8AC3E}">
        <p14:creationId xmlns:p14="http://schemas.microsoft.com/office/powerpoint/2010/main" val="2606539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6CBC8C-E427-1AA5-73B6-263159F78FEA}"/>
              </a:ext>
            </a:extLst>
          </p:cNvPr>
          <p:cNvSpPr>
            <a:spLocks noGrp="1"/>
          </p:cNvSpPr>
          <p:nvPr>
            <p:ph type="title"/>
          </p:nvPr>
        </p:nvSpPr>
        <p:spPr/>
        <p:txBody>
          <a:bodyPr/>
          <a:lstStyle/>
          <a:p>
            <a:r>
              <a:rPr lang="en-US" altLang="ja-JP" sz="3600" dirty="0">
                <a:latin typeface="Times New Roman" panose="02020603050405020304" pitchFamily="18" charset="0"/>
                <a:cs typeface="Times New Roman" panose="02020603050405020304" pitchFamily="18" charset="0"/>
              </a:rPr>
              <a:t>TR38.901 </a:t>
            </a:r>
            <a:r>
              <a:rPr kumimoji="1" lang="en-US" altLang="ja-JP" dirty="0"/>
              <a:t>TDL-A/B/C/D/E</a:t>
            </a:r>
            <a:endParaRPr kumimoji="1" lang="ja-JP" altLang="en-US"/>
          </a:p>
        </p:txBody>
      </p:sp>
      <p:sp>
        <p:nvSpPr>
          <p:cNvPr id="3" name="日付プレースホルダー 2">
            <a:extLst>
              <a:ext uri="{FF2B5EF4-FFF2-40B4-BE49-F238E27FC236}">
                <a16:creationId xmlns:a16="http://schemas.microsoft.com/office/drawing/2014/main" id="{50C3CBCA-0286-78FA-02EE-1383301AC97E}"/>
              </a:ext>
            </a:extLst>
          </p:cNvPr>
          <p:cNvSpPr>
            <a:spLocks noGrp="1"/>
          </p:cNvSpPr>
          <p:nvPr>
            <p:ph type="dt" sz="half" idx="10"/>
          </p:nvPr>
        </p:nvSpPr>
        <p:spPr/>
        <p:txBody>
          <a:bodyPr/>
          <a:lstStyle/>
          <a:p>
            <a:r>
              <a:rPr lang="en-US" altLang="ja-JP"/>
              <a:t>Nov. 2024</a:t>
            </a:r>
            <a:endParaRPr lang="en-US" altLang="ja-JP" dirty="0"/>
          </a:p>
        </p:txBody>
      </p:sp>
      <p:sp>
        <p:nvSpPr>
          <p:cNvPr id="4" name="スライド番号プレースホルダー 3">
            <a:extLst>
              <a:ext uri="{FF2B5EF4-FFF2-40B4-BE49-F238E27FC236}">
                <a16:creationId xmlns:a16="http://schemas.microsoft.com/office/drawing/2014/main" id="{2DC9FFAE-DB16-1D2E-01BA-F65F184941DB}"/>
              </a:ext>
            </a:extLst>
          </p:cNvPr>
          <p:cNvSpPr>
            <a:spLocks noGrp="1"/>
          </p:cNvSpPr>
          <p:nvPr>
            <p:ph type="sldNum" sz="quarter" idx="12"/>
          </p:nvPr>
        </p:nvSpPr>
        <p:spPr/>
        <p:txBody>
          <a:bodyPr/>
          <a:lstStyle/>
          <a:p>
            <a:r>
              <a:rPr lang="en-US" altLang="ja-JP"/>
              <a:t>Slide </a:t>
            </a:r>
            <a:fld id="{6C470715-CA17-1440-9A00-ABF0CF256EB7}" type="slidenum">
              <a:rPr lang="en-US" altLang="ja-JP" smtClean="0"/>
              <a:pPr/>
              <a:t>9</a:t>
            </a:fld>
            <a:endParaRPr lang="en-US" altLang="ja-JP"/>
          </a:p>
        </p:txBody>
      </p:sp>
      <p:sp>
        <p:nvSpPr>
          <p:cNvPr id="5" name="フッター プレースホルダー 4">
            <a:extLst>
              <a:ext uri="{FF2B5EF4-FFF2-40B4-BE49-F238E27FC236}">
                <a16:creationId xmlns:a16="http://schemas.microsoft.com/office/drawing/2014/main" id="{4D6B0A39-63DD-BE28-10B8-44B8992C1886}"/>
              </a:ext>
            </a:extLst>
          </p:cNvPr>
          <p:cNvSpPr>
            <a:spLocks noGrp="1"/>
          </p:cNvSpPr>
          <p:nvPr>
            <p:ph type="ftr" sz="quarter" idx="11"/>
          </p:nvPr>
        </p:nvSpPr>
        <p:spPr/>
        <p:txBody>
          <a:bodyPr/>
          <a:lstStyle/>
          <a:p>
            <a:r>
              <a:rPr lang="en-US" altLang="ja-JP"/>
              <a:t>H. Harada (Kyoto University)</a:t>
            </a:r>
            <a:endParaRPr lang="en-US" altLang="ja-JP" dirty="0"/>
          </a:p>
        </p:txBody>
      </p:sp>
      <p:sp>
        <p:nvSpPr>
          <p:cNvPr id="6" name="タイトル 1">
            <a:extLst>
              <a:ext uri="{FF2B5EF4-FFF2-40B4-BE49-F238E27FC236}">
                <a16:creationId xmlns:a16="http://schemas.microsoft.com/office/drawing/2014/main" id="{DB56243C-9C60-6054-2DDF-D6CAA6A6D5BC}"/>
              </a:ext>
            </a:extLst>
          </p:cNvPr>
          <p:cNvSpPr txBox="1">
            <a:spLocks/>
          </p:cNvSpPr>
          <p:nvPr/>
        </p:nvSpPr>
        <p:spPr bwMode="auto">
          <a:xfrm>
            <a:off x="44812" y="1776130"/>
            <a:ext cx="1080120" cy="317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kumimoji="1" sz="3600" kern="12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anose="02020603050405020304" pitchFamily="18" charset="0"/>
              </a:defRPr>
            </a:lvl2pPr>
            <a:lvl3pPr algn="ctr" rtl="0" eaLnBrk="1" fontAlgn="base" hangingPunct="1">
              <a:spcBef>
                <a:spcPct val="0"/>
              </a:spcBef>
              <a:spcAft>
                <a:spcPct val="0"/>
              </a:spcAft>
              <a:defRPr kumimoji="1" sz="3600">
                <a:solidFill>
                  <a:schemeClr val="tx2"/>
                </a:solidFill>
                <a:latin typeface="Times New Roman" panose="02020603050405020304" pitchFamily="18" charset="0"/>
              </a:defRPr>
            </a:lvl3pPr>
            <a:lvl4pPr algn="ctr" rtl="0" eaLnBrk="1" fontAlgn="base" hangingPunct="1">
              <a:spcBef>
                <a:spcPct val="0"/>
              </a:spcBef>
              <a:spcAft>
                <a:spcPct val="0"/>
              </a:spcAft>
              <a:defRPr kumimoji="1" sz="3600">
                <a:solidFill>
                  <a:schemeClr val="tx2"/>
                </a:solidFill>
                <a:latin typeface="Times New Roman" panose="02020603050405020304" pitchFamily="18" charset="0"/>
              </a:defRPr>
            </a:lvl4pPr>
            <a:lvl5pPr algn="ctr" rtl="0" eaLnBrk="1" fontAlgn="base" hangingPunct="1">
              <a:spcBef>
                <a:spcPct val="0"/>
              </a:spcBef>
              <a:spcAft>
                <a:spcPct val="0"/>
              </a:spcAft>
              <a:defRPr kumimoji="1"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kumimoji="1"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kumimoji="1"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kumimoji="1"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kumimoji="1" sz="3600">
                <a:solidFill>
                  <a:schemeClr val="tx2"/>
                </a:solidFill>
                <a:latin typeface="Times New Roman" panose="02020603050405020304" pitchFamily="18" charset="0"/>
              </a:defRPr>
            </a:lvl9pPr>
          </a:lstStyle>
          <a:p>
            <a:r>
              <a:rPr lang="en-US" altLang="ja-JP" sz="2000" dirty="0"/>
              <a:t>TDL-D</a:t>
            </a:r>
            <a:endParaRPr lang="ja-JP" altLang="en-US" sz="2000"/>
          </a:p>
        </p:txBody>
      </p:sp>
      <p:sp>
        <p:nvSpPr>
          <p:cNvPr id="7" name="タイトル 1">
            <a:extLst>
              <a:ext uri="{FF2B5EF4-FFF2-40B4-BE49-F238E27FC236}">
                <a16:creationId xmlns:a16="http://schemas.microsoft.com/office/drawing/2014/main" id="{E83689BF-83C3-F197-747B-AD0CF61B2942}"/>
              </a:ext>
            </a:extLst>
          </p:cNvPr>
          <p:cNvSpPr txBox="1">
            <a:spLocks/>
          </p:cNvSpPr>
          <p:nvPr/>
        </p:nvSpPr>
        <p:spPr bwMode="auto">
          <a:xfrm>
            <a:off x="4368802" y="1844675"/>
            <a:ext cx="1080120" cy="317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kumimoji="1" sz="3600" kern="12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anose="02020603050405020304" pitchFamily="18" charset="0"/>
              </a:defRPr>
            </a:lvl2pPr>
            <a:lvl3pPr algn="ctr" rtl="0" eaLnBrk="1" fontAlgn="base" hangingPunct="1">
              <a:spcBef>
                <a:spcPct val="0"/>
              </a:spcBef>
              <a:spcAft>
                <a:spcPct val="0"/>
              </a:spcAft>
              <a:defRPr kumimoji="1" sz="3600">
                <a:solidFill>
                  <a:schemeClr val="tx2"/>
                </a:solidFill>
                <a:latin typeface="Times New Roman" panose="02020603050405020304" pitchFamily="18" charset="0"/>
              </a:defRPr>
            </a:lvl3pPr>
            <a:lvl4pPr algn="ctr" rtl="0" eaLnBrk="1" fontAlgn="base" hangingPunct="1">
              <a:spcBef>
                <a:spcPct val="0"/>
              </a:spcBef>
              <a:spcAft>
                <a:spcPct val="0"/>
              </a:spcAft>
              <a:defRPr kumimoji="1" sz="3600">
                <a:solidFill>
                  <a:schemeClr val="tx2"/>
                </a:solidFill>
                <a:latin typeface="Times New Roman" panose="02020603050405020304" pitchFamily="18" charset="0"/>
              </a:defRPr>
            </a:lvl4pPr>
            <a:lvl5pPr algn="ctr" rtl="0" eaLnBrk="1" fontAlgn="base" hangingPunct="1">
              <a:spcBef>
                <a:spcPct val="0"/>
              </a:spcBef>
              <a:spcAft>
                <a:spcPct val="0"/>
              </a:spcAft>
              <a:defRPr kumimoji="1"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kumimoji="1"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kumimoji="1"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kumimoji="1"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kumimoji="1" sz="3600">
                <a:solidFill>
                  <a:schemeClr val="tx2"/>
                </a:solidFill>
                <a:latin typeface="Times New Roman" panose="02020603050405020304" pitchFamily="18" charset="0"/>
              </a:defRPr>
            </a:lvl9pPr>
          </a:lstStyle>
          <a:p>
            <a:r>
              <a:rPr lang="en-US" altLang="ja-JP" sz="2000" dirty="0"/>
              <a:t>TDL-E</a:t>
            </a:r>
            <a:endParaRPr lang="ja-JP" altLang="en-US" sz="2000"/>
          </a:p>
        </p:txBody>
      </p:sp>
      <p:sp>
        <p:nvSpPr>
          <p:cNvPr id="8" name="タイトル 1">
            <a:extLst>
              <a:ext uri="{FF2B5EF4-FFF2-40B4-BE49-F238E27FC236}">
                <a16:creationId xmlns:a16="http://schemas.microsoft.com/office/drawing/2014/main" id="{B7D63B0B-9A58-8A67-63C9-C620462F745B}"/>
              </a:ext>
            </a:extLst>
          </p:cNvPr>
          <p:cNvSpPr txBox="1">
            <a:spLocks/>
          </p:cNvSpPr>
          <p:nvPr/>
        </p:nvSpPr>
        <p:spPr bwMode="auto">
          <a:xfrm>
            <a:off x="1005484" y="5105401"/>
            <a:ext cx="3482144" cy="317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kumimoji="1" sz="3600" kern="12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anose="02020603050405020304" pitchFamily="18" charset="0"/>
              </a:defRPr>
            </a:lvl2pPr>
            <a:lvl3pPr algn="ctr" rtl="0" eaLnBrk="1" fontAlgn="base" hangingPunct="1">
              <a:spcBef>
                <a:spcPct val="0"/>
              </a:spcBef>
              <a:spcAft>
                <a:spcPct val="0"/>
              </a:spcAft>
              <a:defRPr kumimoji="1" sz="3600">
                <a:solidFill>
                  <a:schemeClr val="tx2"/>
                </a:solidFill>
                <a:latin typeface="Times New Roman" panose="02020603050405020304" pitchFamily="18" charset="0"/>
              </a:defRPr>
            </a:lvl3pPr>
            <a:lvl4pPr algn="ctr" rtl="0" eaLnBrk="1" fontAlgn="base" hangingPunct="1">
              <a:spcBef>
                <a:spcPct val="0"/>
              </a:spcBef>
              <a:spcAft>
                <a:spcPct val="0"/>
              </a:spcAft>
              <a:defRPr kumimoji="1" sz="3600">
                <a:solidFill>
                  <a:schemeClr val="tx2"/>
                </a:solidFill>
                <a:latin typeface="Times New Roman" panose="02020603050405020304" pitchFamily="18" charset="0"/>
              </a:defRPr>
            </a:lvl4pPr>
            <a:lvl5pPr algn="ctr" rtl="0" eaLnBrk="1" fontAlgn="base" hangingPunct="1">
              <a:spcBef>
                <a:spcPct val="0"/>
              </a:spcBef>
              <a:spcAft>
                <a:spcPct val="0"/>
              </a:spcAft>
              <a:defRPr kumimoji="1"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kumimoji="1"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kumimoji="1"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kumimoji="1"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kumimoji="1" sz="3600">
                <a:solidFill>
                  <a:schemeClr val="tx2"/>
                </a:solidFill>
                <a:latin typeface="Times New Roman" panose="02020603050405020304" pitchFamily="18" charset="0"/>
              </a:defRPr>
            </a:lvl9pPr>
          </a:lstStyle>
          <a:p>
            <a:r>
              <a:rPr lang="en-US" altLang="ja-JP" sz="1200" dirty="0"/>
              <a:t>NOTE: The first tap follows a </a:t>
            </a:r>
            <a:r>
              <a:rPr lang="en-US" altLang="ja-JP" sz="1200" dirty="0" err="1"/>
              <a:t>Ricean</a:t>
            </a:r>
            <a:r>
              <a:rPr lang="en-US" altLang="ja-JP" sz="1200" dirty="0"/>
              <a:t> distribution with a K-factor of 13.3 dB and a mean power of 0 </a:t>
            </a:r>
            <a:r>
              <a:rPr lang="en-US" altLang="ja-JP" sz="1200" dirty="0" err="1"/>
              <a:t>dB.</a:t>
            </a:r>
            <a:endParaRPr lang="ja-JP" altLang="en-US" sz="1200"/>
          </a:p>
        </p:txBody>
      </p:sp>
      <p:sp>
        <p:nvSpPr>
          <p:cNvPr id="9" name="タイトル 1">
            <a:extLst>
              <a:ext uri="{FF2B5EF4-FFF2-40B4-BE49-F238E27FC236}">
                <a16:creationId xmlns:a16="http://schemas.microsoft.com/office/drawing/2014/main" id="{E9286249-FB4A-BF05-0025-06B37B57171A}"/>
              </a:ext>
            </a:extLst>
          </p:cNvPr>
          <p:cNvSpPr txBox="1">
            <a:spLocks/>
          </p:cNvSpPr>
          <p:nvPr/>
        </p:nvSpPr>
        <p:spPr bwMode="auto">
          <a:xfrm>
            <a:off x="5307428" y="5301208"/>
            <a:ext cx="3482144" cy="317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kumimoji="1" sz="3600" kern="12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anose="02020603050405020304" pitchFamily="18" charset="0"/>
              </a:defRPr>
            </a:lvl2pPr>
            <a:lvl3pPr algn="ctr" rtl="0" eaLnBrk="1" fontAlgn="base" hangingPunct="1">
              <a:spcBef>
                <a:spcPct val="0"/>
              </a:spcBef>
              <a:spcAft>
                <a:spcPct val="0"/>
              </a:spcAft>
              <a:defRPr kumimoji="1" sz="3600">
                <a:solidFill>
                  <a:schemeClr val="tx2"/>
                </a:solidFill>
                <a:latin typeface="Times New Roman" panose="02020603050405020304" pitchFamily="18" charset="0"/>
              </a:defRPr>
            </a:lvl3pPr>
            <a:lvl4pPr algn="ctr" rtl="0" eaLnBrk="1" fontAlgn="base" hangingPunct="1">
              <a:spcBef>
                <a:spcPct val="0"/>
              </a:spcBef>
              <a:spcAft>
                <a:spcPct val="0"/>
              </a:spcAft>
              <a:defRPr kumimoji="1" sz="3600">
                <a:solidFill>
                  <a:schemeClr val="tx2"/>
                </a:solidFill>
                <a:latin typeface="Times New Roman" panose="02020603050405020304" pitchFamily="18" charset="0"/>
              </a:defRPr>
            </a:lvl4pPr>
            <a:lvl5pPr algn="ctr" rtl="0" eaLnBrk="1" fontAlgn="base" hangingPunct="1">
              <a:spcBef>
                <a:spcPct val="0"/>
              </a:spcBef>
              <a:spcAft>
                <a:spcPct val="0"/>
              </a:spcAft>
              <a:defRPr kumimoji="1"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kumimoji="1"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kumimoji="1"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kumimoji="1"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kumimoji="1" sz="3600">
                <a:solidFill>
                  <a:schemeClr val="tx2"/>
                </a:solidFill>
                <a:latin typeface="Times New Roman" panose="02020603050405020304" pitchFamily="18" charset="0"/>
              </a:defRPr>
            </a:lvl9pPr>
          </a:lstStyle>
          <a:p>
            <a:r>
              <a:rPr lang="en-US" altLang="ja-JP" sz="1200" dirty="0"/>
              <a:t>NOTE: The first tap follows a </a:t>
            </a:r>
            <a:r>
              <a:rPr lang="en-US" altLang="ja-JP" sz="1200" dirty="0" err="1"/>
              <a:t>Ricean</a:t>
            </a:r>
            <a:r>
              <a:rPr lang="en-US" altLang="ja-JP" sz="1200" dirty="0"/>
              <a:t> distribution with a K-factor of 22 dB and a mean power of 0 </a:t>
            </a:r>
            <a:r>
              <a:rPr lang="en-US" altLang="ja-JP" sz="1200" dirty="0" err="1"/>
              <a:t>dB.</a:t>
            </a:r>
            <a:endParaRPr lang="ja-JP" altLang="en-US" sz="1200"/>
          </a:p>
        </p:txBody>
      </p:sp>
      <p:graphicFrame>
        <p:nvGraphicFramePr>
          <p:cNvPr id="10" name="表 9">
            <a:extLst>
              <a:ext uri="{FF2B5EF4-FFF2-40B4-BE49-F238E27FC236}">
                <a16:creationId xmlns:a16="http://schemas.microsoft.com/office/drawing/2014/main" id="{5492FFC8-FC1C-5CDF-887F-1BAFC616C2BF}"/>
              </a:ext>
            </a:extLst>
          </p:cNvPr>
          <p:cNvGraphicFramePr>
            <a:graphicFrameLocks noGrp="1"/>
          </p:cNvGraphicFramePr>
          <p:nvPr>
            <p:extLst>
              <p:ext uri="{D42A27DB-BD31-4B8C-83A1-F6EECF244321}">
                <p14:modId xmlns:p14="http://schemas.microsoft.com/office/powerpoint/2010/main" val="676700796"/>
              </p:ext>
            </p:extLst>
          </p:nvPr>
        </p:nvGraphicFramePr>
        <p:xfrm>
          <a:off x="1162380" y="1970049"/>
          <a:ext cx="3168352" cy="2926080"/>
        </p:xfrm>
        <a:graphic>
          <a:graphicData uri="http://schemas.openxmlformats.org/drawingml/2006/table">
            <a:tbl>
              <a:tblPr firstRow="1" bandRow="1">
                <a:tableStyleId>{5C22544A-7EE6-4342-B048-85BDC9FD1C3A}</a:tableStyleId>
              </a:tblPr>
              <a:tblGrid>
                <a:gridCol w="362775">
                  <a:extLst>
                    <a:ext uri="{9D8B030D-6E8A-4147-A177-3AD203B41FA5}">
                      <a16:colId xmlns:a16="http://schemas.microsoft.com/office/drawing/2014/main" val="3758110117"/>
                    </a:ext>
                  </a:extLst>
                </a:gridCol>
                <a:gridCol w="861360">
                  <a:extLst>
                    <a:ext uri="{9D8B030D-6E8A-4147-A177-3AD203B41FA5}">
                      <a16:colId xmlns:a16="http://schemas.microsoft.com/office/drawing/2014/main" val="783995173"/>
                    </a:ext>
                  </a:extLst>
                </a:gridCol>
                <a:gridCol w="792088">
                  <a:extLst>
                    <a:ext uri="{9D8B030D-6E8A-4147-A177-3AD203B41FA5}">
                      <a16:colId xmlns:a16="http://schemas.microsoft.com/office/drawing/2014/main" val="410335643"/>
                    </a:ext>
                  </a:extLst>
                </a:gridCol>
                <a:gridCol w="1152129">
                  <a:extLst>
                    <a:ext uri="{9D8B030D-6E8A-4147-A177-3AD203B41FA5}">
                      <a16:colId xmlns:a16="http://schemas.microsoft.com/office/drawing/2014/main" val="3620752224"/>
                    </a:ext>
                  </a:extLst>
                </a:gridCol>
              </a:tblGrid>
              <a:tr h="221233">
                <a:tc>
                  <a:txBody>
                    <a:bodyPr/>
                    <a:lstStyle/>
                    <a:p>
                      <a:pPr algn="ctr"/>
                      <a:r>
                        <a:rPr kumimoji="1" lang="en-US" altLang="ja-JP" sz="1200" b="0" dirty="0">
                          <a:solidFill>
                            <a:schemeClr val="tx1"/>
                          </a:solidFill>
                          <a:latin typeface="+mj-lt"/>
                          <a:ea typeface="+mj-ea"/>
                          <a:cs typeface="Times New Roman" panose="02020603050405020304" pitchFamily="18" charset="0"/>
                        </a:rPr>
                        <a:t>Path</a:t>
                      </a:r>
                      <a:endParaRPr kumimoji="1" lang="ja-JP" altLang="en-US" sz="1200" b="0">
                        <a:solidFill>
                          <a:schemeClr val="tx1"/>
                        </a:solidFill>
                        <a:latin typeface="+mj-lt"/>
                        <a:ea typeface="+mj-ea"/>
                        <a:cs typeface="Times New Roman" panose="02020603050405020304" pitchFamily="18"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200" b="0" kern="1200" dirty="0">
                          <a:solidFill>
                            <a:schemeClr val="tx1"/>
                          </a:solidFill>
                          <a:latin typeface="+mj-lt"/>
                          <a:ea typeface="+mn-ea"/>
                          <a:cs typeface="Times New Roman" panose="02020603050405020304" pitchFamily="18" charset="0"/>
                        </a:rPr>
                        <a:t>Normalized</a:t>
                      </a:r>
                    </a:p>
                    <a:p>
                      <a:pPr algn="ctr"/>
                      <a:r>
                        <a:rPr kumimoji="1" lang="en-US" altLang="ja-JP" sz="1200" b="0" kern="1200" dirty="0">
                          <a:solidFill>
                            <a:schemeClr val="tx1"/>
                          </a:solidFill>
                          <a:latin typeface="+mj-lt"/>
                          <a:ea typeface="+mn-ea"/>
                          <a:cs typeface="Times New Roman" panose="02020603050405020304" pitchFamily="18" charset="0"/>
                        </a:rPr>
                        <a:t>Delay</a:t>
                      </a:r>
                      <a:endParaRPr kumimoji="1" lang="ja-JP" altLang="en-US" sz="1200" b="0" kern="1200">
                        <a:solidFill>
                          <a:schemeClr val="tx1"/>
                        </a:solidFill>
                        <a:latin typeface="+mj-lt"/>
                        <a:ea typeface="+mn-ea"/>
                        <a:cs typeface="Times New Roman" panose="02020603050405020304" pitchFamily="18"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200" b="0" dirty="0">
                          <a:solidFill>
                            <a:schemeClr val="tx1"/>
                          </a:solidFill>
                          <a:latin typeface="+mj-lt"/>
                          <a:ea typeface="+mj-ea"/>
                          <a:cs typeface="Times New Roman" panose="02020603050405020304" pitchFamily="18" charset="0"/>
                        </a:rPr>
                        <a:t>Relative </a:t>
                      </a:r>
                    </a:p>
                    <a:p>
                      <a:pPr algn="ctr"/>
                      <a:r>
                        <a:rPr kumimoji="1" lang="en-US" altLang="ja-JP" sz="1200" b="0" dirty="0">
                          <a:solidFill>
                            <a:schemeClr val="tx1"/>
                          </a:solidFill>
                          <a:latin typeface="+mj-lt"/>
                          <a:ea typeface="+mj-ea"/>
                          <a:cs typeface="Times New Roman" panose="02020603050405020304" pitchFamily="18" charset="0"/>
                        </a:rPr>
                        <a:t>Power (dB)</a:t>
                      </a:r>
                      <a:endParaRPr kumimoji="1" lang="ja-JP" altLang="en-US" sz="1200" b="0">
                        <a:solidFill>
                          <a:schemeClr val="tx1"/>
                        </a:solidFill>
                        <a:latin typeface="+mj-lt"/>
                        <a:ea typeface="+mj-ea"/>
                        <a:cs typeface="Times New Roman" panose="02020603050405020304" pitchFamily="18"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200" b="0" dirty="0">
                          <a:solidFill>
                            <a:schemeClr val="tx1"/>
                          </a:solidFill>
                          <a:latin typeface="+mj-lt"/>
                          <a:ea typeface="+mj-ea"/>
                          <a:cs typeface="Times New Roman" panose="02020603050405020304" pitchFamily="18" charset="0"/>
                        </a:rPr>
                        <a:t>Fading distribution</a:t>
                      </a:r>
                      <a:endParaRPr kumimoji="1" lang="ja-JP" altLang="en-US" sz="1200" b="0">
                        <a:solidFill>
                          <a:schemeClr val="tx1"/>
                        </a:solidFill>
                        <a:latin typeface="+mj-lt"/>
                        <a:ea typeface="+mj-ea"/>
                        <a:cs typeface="Times New Roman" panose="02020603050405020304" pitchFamily="18"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49279214"/>
                  </a:ext>
                </a:extLst>
              </a:tr>
              <a:tr h="110616">
                <a:tc rowSpan="2">
                  <a:txBody>
                    <a:bodyPr/>
                    <a:lstStyle/>
                    <a:p>
                      <a:pPr algn="ctr"/>
                      <a:r>
                        <a:rPr kumimoji="1" lang="en-US" altLang="ja-JP" sz="1200" b="0" dirty="0">
                          <a:solidFill>
                            <a:schemeClr val="tx1"/>
                          </a:solidFill>
                          <a:latin typeface="+mj-lt"/>
                          <a:ea typeface="+mj-ea"/>
                          <a:cs typeface="Times New Roman" panose="02020603050405020304" pitchFamily="18" charset="0"/>
                        </a:rPr>
                        <a:t>1</a:t>
                      </a: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200" dirty="0">
                          <a:effectLst/>
                          <a:latin typeface="+mj-lt"/>
                          <a:cs typeface="Times New Roman" panose="02020603050405020304" pitchFamily="18" charset="0"/>
                        </a:rPr>
                        <a:t>0.0000</a:t>
                      </a:r>
                      <a:endParaRPr lang="ja-JP" altLang="en-US" sz="1200">
                        <a:effectLst/>
                        <a:latin typeface="+mj-lt"/>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200" b="0" dirty="0">
                          <a:solidFill>
                            <a:schemeClr val="tx1"/>
                          </a:solidFill>
                          <a:latin typeface="+mj-lt"/>
                          <a:ea typeface="+mj-ea"/>
                          <a:cs typeface="Times New Roman" panose="02020603050405020304" pitchFamily="18" charset="0"/>
                        </a:rPr>
                        <a:t>–0.2</a:t>
                      </a:r>
                      <a:endParaRPr kumimoji="1" lang="ja-JP" altLang="en-US" sz="1200" b="0">
                        <a:solidFill>
                          <a:schemeClr val="tx1"/>
                        </a:solidFill>
                        <a:latin typeface="+mj-lt"/>
                        <a:ea typeface="+mj-ea"/>
                        <a:cs typeface="Times New Roman" panose="02020603050405020304" pitchFamily="18"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200" b="0" dirty="0">
                          <a:solidFill>
                            <a:schemeClr val="tx1"/>
                          </a:solidFill>
                          <a:latin typeface="+mj-lt"/>
                          <a:ea typeface="+mj-ea"/>
                          <a:cs typeface="Times New Roman" panose="02020603050405020304" pitchFamily="18" charset="0"/>
                        </a:rPr>
                        <a:t>LOS path</a:t>
                      </a:r>
                      <a:endParaRPr kumimoji="1" lang="ja-JP" altLang="en-US" sz="1200" b="0">
                        <a:solidFill>
                          <a:schemeClr val="tx1"/>
                        </a:solidFill>
                        <a:latin typeface="+mj-lt"/>
                        <a:ea typeface="+mj-ea"/>
                        <a:cs typeface="Times New Roman" panose="02020603050405020304" pitchFamily="18"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12797001"/>
                  </a:ext>
                </a:extLst>
              </a:tr>
              <a:tr h="110616">
                <a:tc vMerge="1">
                  <a:txBody>
                    <a:bodyPr/>
                    <a:lstStyle/>
                    <a:p>
                      <a:endParaRPr dirty="0"/>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dk1"/>
                          </a:solidFill>
                          <a:effectLst/>
                          <a:latin typeface="+mj-lt"/>
                          <a:ea typeface="+mn-ea"/>
                          <a:cs typeface="Times New Roman" panose="02020603050405020304" pitchFamily="18" charset="0"/>
                        </a:rPr>
                        <a:t>0.0000</a:t>
                      </a:r>
                      <a:endParaRPr lang="ja-JP" altLang="en-US" sz="1200">
                        <a:latin typeface="+mj-lt"/>
                        <a:cs typeface="Times New Roman" panose="02020603050405020304" pitchFamily="18" charset="0"/>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200" b="0" dirty="0">
                          <a:solidFill>
                            <a:schemeClr val="tx1"/>
                          </a:solidFill>
                          <a:latin typeface="+mj-lt"/>
                          <a:ea typeface="+mj-ea"/>
                          <a:cs typeface="Times New Roman" panose="02020603050405020304" pitchFamily="18" charset="0"/>
                        </a:rPr>
                        <a:t>–13.5</a:t>
                      </a:r>
                      <a:endParaRPr kumimoji="1" lang="ja-JP" altLang="en-US" sz="1200" b="0">
                        <a:solidFill>
                          <a:schemeClr val="tx1"/>
                        </a:solidFill>
                        <a:latin typeface="+mj-lt"/>
                        <a:ea typeface="+mj-ea"/>
                        <a:cs typeface="Times New Roman" panose="02020603050405020304" pitchFamily="18"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200" b="0" kern="1200" dirty="0">
                          <a:solidFill>
                            <a:schemeClr val="tx1"/>
                          </a:solidFill>
                          <a:latin typeface="+mj-lt"/>
                          <a:ea typeface="+mn-ea"/>
                          <a:cs typeface="Times New Roman" panose="02020603050405020304" pitchFamily="18" charset="0"/>
                        </a:rPr>
                        <a:t>Rayleigh</a:t>
                      </a:r>
                      <a:endParaRPr kumimoji="1" lang="ja-JP" altLang="en-US" sz="1200" b="0">
                        <a:solidFill>
                          <a:schemeClr val="tx1"/>
                        </a:solidFill>
                        <a:latin typeface="+mj-lt"/>
                        <a:ea typeface="+mj-ea"/>
                        <a:cs typeface="Times New Roman" panose="02020603050405020304" pitchFamily="18"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33251158"/>
                  </a:ext>
                </a:extLst>
              </a:tr>
              <a:tr h="110616">
                <a:tc>
                  <a:txBody>
                    <a:bodyPr/>
                    <a:lstStyle/>
                    <a:p>
                      <a:pPr algn="ctr"/>
                      <a:r>
                        <a:rPr kumimoji="1" lang="en-US" altLang="ja-JP" sz="1200" b="0" dirty="0">
                          <a:solidFill>
                            <a:schemeClr val="tx1"/>
                          </a:solidFill>
                          <a:latin typeface="+mj-lt"/>
                          <a:ea typeface="+mj-ea"/>
                          <a:cs typeface="Times New Roman" panose="02020603050405020304" pitchFamily="18" charset="0"/>
                        </a:rPr>
                        <a:t>2</a:t>
                      </a:r>
                      <a:endParaRPr kumimoji="1" lang="ja-JP" altLang="en-US" sz="1200" b="0">
                        <a:solidFill>
                          <a:schemeClr val="tx1"/>
                        </a:solidFill>
                        <a:latin typeface="+mj-lt"/>
                        <a:ea typeface="+mj-ea"/>
                        <a:cs typeface="Times New Roman" panose="02020603050405020304" pitchFamily="18"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dk1"/>
                          </a:solidFill>
                          <a:effectLst/>
                          <a:latin typeface="+mj-lt"/>
                          <a:ea typeface="+mn-ea"/>
                          <a:cs typeface="+mn-cs"/>
                        </a:rPr>
                        <a:t>0.035 </a:t>
                      </a:r>
                      <a:endParaRPr lang="ja-JP" altLang="en-US" sz="1200">
                        <a:effectLst/>
                        <a:latin typeface="+mj-lt"/>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200" b="0" dirty="0">
                          <a:solidFill>
                            <a:schemeClr val="tx1"/>
                          </a:solidFill>
                          <a:latin typeface="+mj-lt"/>
                          <a:ea typeface="+mj-ea"/>
                          <a:cs typeface="Times New Roman" panose="02020603050405020304" pitchFamily="18" charset="0"/>
                        </a:rPr>
                        <a:t>–18.8</a:t>
                      </a:r>
                      <a:endParaRPr kumimoji="1" lang="ja-JP" altLang="en-US" sz="1200" b="0">
                        <a:solidFill>
                          <a:schemeClr val="tx1"/>
                        </a:solidFill>
                        <a:latin typeface="+mj-lt"/>
                        <a:ea typeface="+mj-ea"/>
                        <a:cs typeface="Times New Roman" panose="02020603050405020304" pitchFamily="18"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200" b="0" kern="1200" dirty="0">
                          <a:solidFill>
                            <a:schemeClr val="tx1"/>
                          </a:solidFill>
                          <a:latin typeface="+mj-lt"/>
                          <a:ea typeface="+mn-ea"/>
                          <a:cs typeface="Times New Roman" panose="02020603050405020304" pitchFamily="18" charset="0"/>
                        </a:rPr>
                        <a:t>Rayleigh</a:t>
                      </a:r>
                      <a:endParaRPr kumimoji="1" lang="ja-JP" altLang="en-US" sz="1200" b="1">
                        <a:solidFill>
                          <a:schemeClr val="tx1"/>
                        </a:solidFill>
                        <a:latin typeface="+mj-lt"/>
                        <a:ea typeface="+mj-ea"/>
                        <a:cs typeface="Times New Roman" panose="02020603050405020304" pitchFamily="18"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61174466"/>
                  </a:ext>
                </a:extLst>
              </a:tr>
              <a:tr h="110616">
                <a:tc>
                  <a:txBody>
                    <a:bodyPr/>
                    <a:lstStyle/>
                    <a:p>
                      <a:pPr algn="ctr"/>
                      <a:r>
                        <a:rPr kumimoji="1" lang="en-US" altLang="ja-JP" sz="1200" b="0" dirty="0">
                          <a:solidFill>
                            <a:schemeClr val="tx1"/>
                          </a:solidFill>
                          <a:latin typeface="+mj-lt"/>
                          <a:ea typeface="+mj-ea"/>
                          <a:cs typeface="Times New Roman" panose="02020603050405020304" pitchFamily="18" charset="0"/>
                        </a:rPr>
                        <a:t>3</a:t>
                      </a:r>
                      <a:endParaRPr kumimoji="1" lang="ja-JP" altLang="en-US" sz="1200" b="0">
                        <a:solidFill>
                          <a:schemeClr val="tx1"/>
                        </a:solidFill>
                        <a:latin typeface="+mj-lt"/>
                        <a:ea typeface="+mj-ea"/>
                        <a:cs typeface="Times New Roman" panose="02020603050405020304" pitchFamily="18"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dk1"/>
                          </a:solidFill>
                          <a:effectLst/>
                          <a:latin typeface="+mj-lt"/>
                          <a:ea typeface="+mn-ea"/>
                          <a:cs typeface="+mn-cs"/>
                        </a:rPr>
                        <a:t>0.612</a:t>
                      </a:r>
                      <a:endParaRPr lang="ja-JP" altLang="en-US" sz="1200">
                        <a:effectLst/>
                        <a:latin typeface="+mj-lt"/>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200" b="0" dirty="0">
                          <a:solidFill>
                            <a:schemeClr val="tx1"/>
                          </a:solidFill>
                          <a:latin typeface="+mj-lt"/>
                          <a:ea typeface="+mj-ea"/>
                          <a:cs typeface="Times New Roman" panose="02020603050405020304" pitchFamily="18" charset="0"/>
                        </a:rPr>
                        <a:t>–21</a:t>
                      </a:r>
                      <a:endParaRPr kumimoji="1" lang="ja-JP" altLang="en-US" sz="1200" b="0">
                        <a:solidFill>
                          <a:schemeClr val="tx1"/>
                        </a:solidFill>
                        <a:latin typeface="+mj-lt"/>
                        <a:ea typeface="+mj-ea"/>
                        <a:cs typeface="Times New Roman" panose="02020603050405020304" pitchFamily="18"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200" b="0" kern="1200" dirty="0">
                          <a:solidFill>
                            <a:schemeClr val="tx1"/>
                          </a:solidFill>
                          <a:latin typeface="+mj-lt"/>
                          <a:ea typeface="+mn-ea"/>
                          <a:cs typeface="Times New Roman" panose="02020603050405020304" pitchFamily="18" charset="0"/>
                        </a:rPr>
                        <a:t>Rayleigh</a:t>
                      </a:r>
                      <a:endParaRPr kumimoji="1" lang="ja-JP" altLang="en-US" sz="1200" b="0">
                        <a:solidFill>
                          <a:schemeClr val="tx1"/>
                        </a:solidFill>
                        <a:latin typeface="+mj-lt"/>
                        <a:ea typeface="+mj-ea"/>
                        <a:cs typeface="Times New Roman" panose="02020603050405020304" pitchFamily="18"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6704746"/>
                  </a:ext>
                </a:extLst>
              </a:tr>
              <a:tr h="110616">
                <a:tc>
                  <a:txBody>
                    <a:bodyPr/>
                    <a:lstStyle/>
                    <a:p>
                      <a:pPr algn="ctr"/>
                      <a:r>
                        <a:rPr kumimoji="1" lang="en-US" altLang="ja-JP" sz="1200" b="0" dirty="0">
                          <a:solidFill>
                            <a:schemeClr val="tx1"/>
                          </a:solidFill>
                          <a:latin typeface="+mj-lt"/>
                          <a:ea typeface="+mj-ea"/>
                          <a:cs typeface="Times New Roman" panose="02020603050405020304" pitchFamily="18" charset="0"/>
                        </a:rPr>
                        <a:t>4</a:t>
                      </a:r>
                      <a:endParaRPr kumimoji="1" lang="ja-JP" altLang="en-US" sz="1200" b="0">
                        <a:solidFill>
                          <a:schemeClr val="tx1"/>
                        </a:solidFill>
                        <a:latin typeface="+mj-lt"/>
                        <a:ea typeface="+mj-ea"/>
                        <a:cs typeface="Times New Roman" panose="02020603050405020304" pitchFamily="18"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dk1"/>
                          </a:solidFill>
                          <a:effectLst/>
                          <a:latin typeface="+mj-lt"/>
                          <a:ea typeface="+mn-ea"/>
                          <a:cs typeface="+mn-cs"/>
                        </a:rPr>
                        <a:t>1.363</a:t>
                      </a:r>
                      <a:endParaRPr lang="ja-JP" altLang="en-US" sz="1200">
                        <a:effectLst/>
                        <a:latin typeface="+mj-lt"/>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200" b="0" dirty="0">
                          <a:solidFill>
                            <a:schemeClr val="tx1"/>
                          </a:solidFill>
                          <a:latin typeface="+mj-lt"/>
                          <a:ea typeface="+mj-ea"/>
                          <a:cs typeface="Times New Roman" panose="02020603050405020304" pitchFamily="18" charset="0"/>
                        </a:rPr>
                        <a:t>–22.8</a:t>
                      </a:r>
                      <a:endParaRPr kumimoji="1" lang="ja-JP" altLang="en-US" sz="1200" b="0">
                        <a:solidFill>
                          <a:schemeClr val="tx1"/>
                        </a:solidFill>
                        <a:latin typeface="+mj-lt"/>
                        <a:ea typeface="+mj-ea"/>
                        <a:cs typeface="Times New Roman" panose="02020603050405020304" pitchFamily="18"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200" b="0" kern="1200" dirty="0">
                          <a:solidFill>
                            <a:schemeClr val="tx1"/>
                          </a:solidFill>
                          <a:latin typeface="+mj-lt"/>
                          <a:ea typeface="+mn-ea"/>
                          <a:cs typeface="Times New Roman" panose="02020603050405020304" pitchFamily="18" charset="0"/>
                        </a:rPr>
                        <a:t>Rayleigh</a:t>
                      </a:r>
                      <a:endParaRPr kumimoji="1" lang="ja-JP" altLang="en-US" sz="1200" b="0">
                        <a:solidFill>
                          <a:schemeClr val="tx1"/>
                        </a:solidFill>
                        <a:latin typeface="+mj-lt"/>
                        <a:ea typeface="+mj-ea"/>
                        <a:cs typeface="Times New Roman" panose="02020603050405020304" pitchFamily="18"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34595287"/>
                  </a:ext>
                </a:extLst>
              </a:tr>
              <a:tr h="110616">
                <a:tc>
                  <a:txBody>
                    <a:bodyPr/>
                    <a:lstStyle/>
                    <a:p>
                      <a:pPr algn="ctr"/>
                      <a:r>
                        <a:rPr kumimoji="1" lang="en-US" altLang="ja-JP" sz="1200" b="0" dirty="0">
                          <a:solidFill>
                            <a:schemeClr val="tx1"/>
                          </a:solidFill>
                          <a:latin typeface="+mj-lt"/>
                          <a:ea typeface="+mj-ea"/>
                          <a:cs typeface="Times New Roman" panose="02020603050405020304" pitchFamily="18" charset="0"/>
                        </a:rPr>
                        <a:t>5</a:t>
                      </a:r>
                      <a:endParaRPr kumimoji="1" lang="ja-JP" altLang="en-US" sz="1200" b="0">
                        <a:solidFill>
                          <a:schemeClr val="tx1"/>
                        </a:solidFill>
                        <a:latin typeface="+mj-lt"/>
                        <a:ea typeface="+mj-ea"/>
                        <a:cs typeface="Times New Roman" panose="02020603050405020304" pitchFamily="18"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dk1"/>
                          </a:solidFill>
                          <a:effectLst/>
                          <a:latin typeface="+mj-lt"/>
                          <a:ea typeface="+mn-ea"/>
                          <a:cs typeface="+mn-cs"/>
                        </a:rPr>
                        <a:t>1.405</a:t>
                      </a:r>
                      <a:endParaRPr lang="ja-JP" altLang="en-US" sz="1200">
                        <a:effectLst/>
                        <a:latin typeface="+mj-lt"/>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200" b="0" dirty="0">
                          <a:solidFill>
                            <a:schemeClr val="tx1"/>
                          </a:solidFill>
                          <a:latin typeface="+mj-lt"/>
                          <a:ea typeface="+mj-ea"/>
                          <a:cs typeface="Times New Roman" panose="02020603050405020304" pitchFamily="18" charset="0"/>
                        </a:rPr>
                        <a:t>–17.9</a:t>
                      </a:r>
                      <a:endParaRPr kumimoji="1" lang="ja-JP" altLang="en-US" sz="1200" b="0">
                        <a:solidFill>
                          <a:schemeClr val="tx1"/>
                        </a:solidFill>
                        <a:latin typeface="+mj-lt"/>
                        <a:ea typeface="+mj-ea"/>
                        <a:cs typeface="Times New Roman" panose="02020603050405020304" pitchFamily="18"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200" b="0" kern="1200" dirty="0">
                          <a:solidFill>
                            <a:schemeClr val="tx1"/>
                          </a:solidFill>
                          <a:latin typeface="+mj-lt"/>
                          <a:ea typeface="+mn-ea"/>
                          <a:cs typeface="Times New Roman" panose="02020603050405020304" pitchFamily="18" charset="0"/>
                        </a:rPr>
                        <a:t>Rayleigh</a:t>
                      </a:r>
                      <a:endParaRPr kumimoji="1" lang="ja-JP" altLang="en-US" sz="1200" b="0">
                        <a:solidFill>
                          <a:schemeClr val="tx1"/>
                        </a:solidFill>
                        <a:latin typeface="+mj-lt"/>
                        <a:ea typeface="+mj-ea"/>
                        <a:cs typeface="Times New Roman" panose="02020603050405020304" pitchFamily="18"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47309546"/>
                  </a:ext>
                </a:extLst>
              </a:tr>
              <a:tr h="110616">
                <a:tc>
                  <a:txBody>
                    <a:bodyPr/>
                    <a:lstStyle/>
                    <a:p>
                      <a:pPr algn="ctr"/>
                      <a:r>
                        <a:rPr kumimoji="1" lang="en-US" altLang="ja-JP" sz="1200" b="0" dirty="0">
                          <a:solidFill>
                            <a:schemeClr val="tx1"/>
                          </a:solidFill>
                          <a:latin typeface="+mj-lt"/>
                          <a:ea typeface="+mj-ea"/>
                          <a:cs typeface="Times New Roman" panose="02020603050405020304" pitchFamily="18" charset="0"/>
                        </a:rPr>
                        <a:t>6</a:t>
                      </a:r>
                      <a:endParaRPr kumimoji="1" lang="ja-JP" altLang="en-US" sz="1200" b="0">
                        <a:solidFill>
                          <a:schemeClr val="tx1"/>
                        </a:solidFill>
                        <a:latin typeface="+mj-lt"/>
                        <a:ea typeface="+mj-ea"/>
                        <a:cs typeface="Times New Roman" panose="02020603050405020304" pitchFamily="18"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dk1"/>
                          </a:solidFill>
                          <a:effectLst/>
                          <a:latin typeface="+mj-lt"/>
                          <a:ea typeface="+mn-ea"/>
                          <a:cs typeface="+mn-cs"/>
                        </a:rPr>
                        <a:t>1.804</a:t>
                      </a:r>
                      <a:endParaRPr lang="ja-JP" altLang="en-US" sz="1200">
                        <a:effectLst/>
                        <a:latin typeface="+mj-lt"/>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200" b="0" dirty="0">
                          <a:solidFill>
                            <a:schemeClr val="tx1"/>
                          </a:solidFill>
                          <a:latin typeface="+mj-lt"/>
                          <a:ea typeface="+mj-ea"/>
                          <a:cs typeface="Times New Roman" panose="02020603050405020304" pitchFamily="18" charset="0"/>
                        </a:rPr>
                        <a:t>–20.1</a:t>
                      </a:r>
                      <a:endParaRPr kumimoji="1" lang="ja-JP" altLang="en-US" sz="1200" b="0">
                        <a:solidFill>
                          <a:schemeClr val="tx1"/>
                        </a:solidFill>
                        <a:latin typeface="+mj-lt"/>
                        <a:ea typeface="+mj-ea"/>
                        <a:cs typeface="Times New Roman" panose="02020603050405020304" pitchFamily="18"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200" b="0" kern="1200" dirty="0">
                          <a:solidFill>
                            <a:schemeClr val="tx1"/>
                          </a:solidFill>
                          <a:latin typeface="+mj-lt"/>
                          <a:ea typeface="+mn-ea"/>
                          <a:cs typeface="Times New Roman" panose="02020603050405020304" pitchFamily="18" charset="0"/>
                        </a:rPr>
                        <a:t>Rayleigh</a:t>
                      </a:r>
                      <a:endParaRPr kumimoji="1" lang="ja-JP" altLang="en-US" sz="1200" b="0">
                        <a:solidFill>
                          <a:schemeClr val="tx1"/>
                        </a:solidFill>
                        <a:latin typeface="+mj-lt"/>
                        <a:ea typeface="+mj-ea"/>
                        <a:cs typeface="Times New Roman" panose="02020603050405020304" pitchFamily="18"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27568737"/>
                  </a:ext>
                </a:extLst>
              </a:tr>
              <a:tr h="110616">
                <a:tc>
                  <a:txBody>
                    <a:bodyPr/>
                    <a:lstStyle/>
                    <a:p>
                      <a:pPr algn="ctr"/>
                      <a:r>
                        <a:rPr kumimoji="1" lang="en-US" altLang="ja-JP" sz="1200" b="0" dirty="0">
                          <a:solidFill>
                            <a:schemeClr val="tx1"/>
                          </a:solidFill>
                          <a:latin typeface="+mj-lt"/>
                          <a:ea typeface="+mj-ea"/>
                          <a:cs typeface="Times New Roman" panose="02020603050405020304" pitchFamily="18" charset="0"/>
                        </a:rPr>
                        <a:t>7</a:t>
                      </a:r>
                      <a:endParaRPr kumimoji="1" lang="ja-JP" altLang="en-US" sz="1200" b="0">
                        <a:solidFill>
                          <a:schemeClr val="tx1"/>
                        </a:solidFill>
                        <a:latin typeface="+mj-lt"/>
                        <a:ea typeface="+mj-ea"/>
                        <a:cs typeface="Times New Roman" panose="02020603050405020304" pitchFamily="18"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dk1"/>
                          </a:solidFill>
                          <a:effectLst/>
                          <a:latin typeface="+mj-lt"/>
                          <a:ea typeface="+mn-ea"/>
                          <a:cs typeface="+mn-cs"/>
                        </a:rPr>
                        <a:t>2.596</a:t>
                      </a:r>
                      <a:endParaRPr lang="ja-JP" altLang="en-US" sz="1200">
                        <a:effectLst/>
                        <a:latin typeface="+mj-lt"/>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200" b="0" dirty="0">
                          <a:solidFill>
                            <a:schemeClr val="tx1"/>
                          </a:solidFill>
                          <a:latin typeface="+mj-lt"/>
                          <a:ea typeface="+mj-ea"/>
                          <a:cs typeface="Times New Roman" panose="02020603050405020304" pitchFamily="18" charset="0"/>
                        </a:rPr>
                        <a:t>–21.9</a:t>
                      </a:r>
                      <a:endParaRPr kumimoji="1" lang="ja-JP" altLang="en-US" sz="1200" b="0">
                        <a:solidFill>
                          <a:schemeClr val="tx1"/>
                        </a:solidFill>
                        <a:latin typeface="+mj-lt"/>
                        <a:ea typeface="+mj-ea"/>
                        <a:cs typeface="Times New Roman" panose="02020603050405020304" pitchFamily="18"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200" b="0" kern="1200" dirty="0">
                          <a:solidFill>
                            <a:schemeClr val="tx1"/>
                          </a:solidFill>
                          <a:latin typeface="+mj-lt"/>
                          <a:ea typeface="+mn-ea"/>
                          <a:cs typeface="Times New Roman" panose="02020603050405020304" pitchFamily="18" charset="0"/>
                        </a:rPr>
                        <a:t>Rayleigh</a:t>
                      </a:r>
                      <a:endParaRPr kumimoji="1" lang="ja-JP" altLang="en-US" sz="1200" b="0">
                        <a:solidFill>
                          <a:schemeClr val="tx1"/>
                        </a:solidFill>
                        <a:latin typeface="+mj-lt"/>
                        <a:ea typeface="+mj-ea"/>
                        <a:cs typeface="Times New Roman" panose="02020603050405020304" pitchFamily="18"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17924331"/>
                  </a:ext>
                </a:extLst>
              </a:tr>
              <a:tr h="110616">
                <a:tc>
                  <a:txBody>
                    <a:bodyPr/>
                    <a:lstStyle/>
                    <a:p>
                      <a:pPr algn="ctr"/>
                      <a:r>
                        <a:rPr kumimoji="1" lang="en-US" altLang="ja-JP" sz="1200" b="0" dirty="0">
                          <a:solidFill>
                            <a:schemeClr val="tx1"/>
                          </a:solidFill>
                          <a:latin typeface="+mj-lt"/>
                          <a:ea typeface="+mj-ea"/>
                          <a:cs typeface="Times New Roman" panose="02020603050405020304" pitchFamily="18" charset="0"/>
                        </a:rPr>
                        <a:t>8</a:t>
                      </a:r>
                      <a:endParaRPr kumimoji="1" lang="ja-JP" altLang="en-US" sz="1200" b="0">
                        <a:solidFill>
                          <a:schemeClr val="tx1"/>
                        </a:solidFill>
                        <a:latin typeface="+mj-lt"/>
                        <a:ea typeface="+mj-ea"/>
                        <a:cs typeface="Times New Roman" panose="02020603050405020304" pitchFamily="18"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dk1"/>
                          </a:solidFill>
                          <a:effectLst/>
                          <a:latin typeface="+mj-lt"/>
                          <a:ea typeface="+mn-ea"/>
                          <a:cs typeface="+mn-cs"/>
                        </a:rPr>
                        <a:t>1.775</a:t>
                      </a:r>
                      <a:endParaRPr lang="ja-JP" altLang="en-US" sz="1200">
                        <a:effectLst/>
                        <a:latin typeface="+mj-lt"/>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200" b="0" dirty="0">
                          <a:solidFill>
                            <a:schemeClr val="tx1"/>
                          </a:solidFill>
                          <a:latin typeface="+mj-lt"/>
                          <a:ea typeface="+mj-ea"/>
                          <a:cs typeface="Times New Roman" panose="02020603050405020304" pitchFamily="18" charset="0"/>
                        </a:rPr>
                        <a:t>–22.9</a:t>
                      </a:r>
                      <a:endParaRPr kumimoji="1" lang="ja-JP" altLang="en-US" sz="1200" b="0">
                        <a:solidFill>
                          <a:schemeClr val="tx1"/>
                        </a:solidFill>
                        <a:latin typeface="+mj-lt"/>
                        <a:ea typeface="+mj-ea"/>
                        <a:cs typeface="Times New Roman" panose="02020603050405020304" pitchFamily="18"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200" b="0" kern="1200" dirty="0">
                          <a:solidFill>
                            <a:schemeClr val="tx1"/>
                          </a:solidFill>
                          <a:latin typeface="+mj-lt"/>
                          <a:ea typeface="+mn-ea"/>
                          <a:cs typeface="Times New Roman" panose="02020603050405020304" pitchFamily="18" charset="0"/>
                        </a:rPr>
                        <a:t>Rayleigh</a:t>
                      </a:r>
                      <a:endParaRPr kumimoji="1" lang="ja-JP" altLang="en-US" sz="1200" b="0">
                        <a:solidFill>
                          <a:schemeClr val="tx1"/>
                        </a:solidFill>
                        <a:latin typeface="+mj-lt"/>
                        <a:ea typeface="+mj-ea"/>
                        <a:cs typeface="Times New Roman" panose="02020603050405020304" pitchFamily="18"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22969875"/>
                  </a:ext>
                </a:extLst>
              </a:tr>
              <a:tr h="110616">
                <a:tc>
                  <a:txBody>
                    <a:bodyPr/>
                    <a:lstStyle/>
                    <a:p>
                      <a:pPr algn="ctr"/>
                      <a:r>
                        <a:rPr kumimoji="1" lang="en-US" altLang="ja-JP" sz="1200" b="0" dirty="0">
                          <a:solidFill>
                            <a:schemeClr val="tx1"/>
                          </a:solidFill>
                          <a:latin typeface="+mj-lt"/>
                          <a:ea typeface="+mj-ea"/>
                          <a:cs typeface="Times New Roman" panose="02020603050405020304" pitchFamily="18" charset="0"/>
                        </a:rPr>
                        <a:t>9</a:t>
                      </a:r>
                      <a:endParaRPr kumimoji="1" lang="ja-JP" altLang="en-US" sz="1200" b="0">
                        <a:solidFill>
                          <a:schemeClr val="tx1"/>
                        </a:solidFill>
                        <a:latin typeface="+mj-lt"/>
                        <a:ea typeface="+mj-ea"/>
                        <a:cs typeface="Times New Roman" panose="02020603050405020304" pitchFamily="18"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dk1"/>
                          </a:solidFill>
                          <a:effectLst/>
                          <a:latin typeface="+mj-lt"/>
                          <a:ea typeface="+mn-ea"/>
                          <a:cs typeface="+mn-cs"/>
                        </a:rPr>
                        <a:t>4.042</a:t>
                      </a:r>
                      <a:endParaRPr lang="ja-JP" altLang="en-US" sz="1200">
                        <a:effectLst/>
                        <a:latin typeface="+mj-lt"/>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200" b="0" dirty="0">
                          <a:solidFill>
                            <a:schemeClr val="tx1"/>
                          </a:solidFill>
                          <a:latin typeface="+mj-lt"/>
                          <a:ea typeface="+mj-ea"/>
                          <a:cs typeface="Times New Roman" panose="02020603050405020304" pitchFamily="18" charset="0"/>
                        </a:rPr>
                        <a:t>–27.8</a:t>
                      </a:r>
                      <a:endParaRPr kumimoji="1" lang="ja-JP" altLang="en-US" sz="1200" b="0">
                        <a:solidFill>
                          <a:schemeClr val="tx1"/>
                        </a:solidFill>
                        <a:latin typeface="+mj-lt"/>
                        <a:ea typeface="+mj-ea"/>
                        <a:cs typeface="Times New Roman" panose="02020603050405020304" pitchFamily="18"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200" b="0" kern="1200" dirty="0">
                          <a:solidFill>
                            <a:schemeClr val="tx1"/>
                          </a:solidFill>
                          <a:latin typeface="+mj-lt"/>
                          <a:ea typeface="+mn-ea"/>
                          <a:cs typeface="Times New Roman" panose="02020603050405020304" pitchFamily="18" charset="0"/>
                        </a:rPr>
                        <a:t>Rayleigh</a:t>
                      </a:r>
                      <a:endParaRPr kumimoji="1" lang="ja-JP" altLang="en-US" sz="1200" b="0">
                        <a:solidFill>
                          <a:schemeClr val="tx1"/>
                        </a:solidFill>
                        <a:latin typeface="+mj-lt"/>
                        <a:ea typeface="+mj-ea"/>
                        <a:cs typeface="Times New Roman" panose="02020603050405020304" pitchFamily="18"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18168405"/>
                  </a:ext>
                </a:extLst>
              </a:tr>
              <a:tr h="110616">
                <a:tc>
                  <a:txBody>
                    <a:bodyPr/>
                    <a:lstStyle/>
                    <a:p>
                      <a:pPr algn="ctr"/>
                      <a:r>
                        <a:rPr kumimoji="1" lang="en-US" altLang="ja-JP" sz="1200" b="0" dirty="0">
                          <a:solidFill>
                            <a:schemeClr val="tx1"/>
                          </a:solidFill>
                          <a:latin typeface="+mj-lt"/>
                          <a:ea typeface="+mj-ea"/>
                          <a:cs typeface="Times New Roman" panose="02020603050405020304" pitchFamily="18" charset="0"/>
                        </a:rPr>
                        <a:t>10</a:t>
                      </a:r>
                      <a:endParaRPr kumimoji="1" lang="ja-JP" altLang="en-US" sz="1200" b="0">
                        <a:solidFill>
                          <a:schemeClr val="tx1"/>
                        </a:solidFill>
                        <a:latin typeface="+mj-lt"/>
                        <a:ea typeface="+mj-ea"/>
                        <a:cs typeface="Times New Roman" panose="02020603050405020304" pitchFamily="18"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dk1"/>
                          </a:solidFill>
                          <a:effectLst/>
                          <a:latin typeface="+mj-lt"/>
                          <a:ea typeface="+mn-ea"/>
                          <a:cs typeface="+mn-cs"/>
                        </a:rPr>
                        <a:t>7.937</a:t>
                      </a:r>
                      <a:endParaRPr lang="ja-JP" altLang="en-US" sz="1200">
                        <a:effectLst/>
                        <a:latin typeface="+mj-lt"/>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200" b="0" dirty="0">
                          <a:solidFill>
                            <a:schemeClr val="tx1"/>
                          </a:solidFill>
                          <a:latin typeface="+mj-lt"/>
                          <a:ea typeface="+mj-ea"/>
                          <a:cs typeface="Times New Roman" panose="02020603050405020304" pitchFamily="18" charset="0"/>
                        </a:rPr>
                        <a:t>–23.6</a:t>
                      </a:r>
                      <a:endParaRPr kumimoji="1" lang="ja-JP" altLang="en-US" sz="1200" b="0">
                        <a:solidFill>
                          <a:schemeClr val="tx1"/>
                        </a:solidFill>
                        <a:latin typeface="+mj-lt"/>
                        <a:ea typeface="+mj-ea"/>
                        <a:cs typeface="Times New Roman" panose="02020603050405020304" pitchFamily="18"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200" b="0" kern="1200" dirty="0">
                          <a:solidFill>
                            <a:schemeClr val="tx1"/>
                          </a:solidFill>
                          <a:latin typeface="+mj-lt"/>
                          <a:ea typeface="+mn-ea"/>
                          <a:cs typeface="Times New Roman" panose="02020603050405020304" pitchFamily="18" charset="0"/>
                        </a:rPr>
                        <a:t>Rayleigh</a:t>
                      </a:r>
                      <a:endParaRPr kumimoji="1" lang="ja-JP" altLang="en-US" sz="1200" b="0">
                        <a:solidFill>
                          <a:schemeClr val="tx1"/>
                        </a:solidFill>
                        <a:latin typeface="+mj-lt"/>
                        <a:ea typeface="+mj-ea"/>
                        <a:cs typeface="Times New Roman" panose="02020603050405020304" pitchFamily="18"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74823278"/>
                  </a:ext>
                </a:extLst>
              </a:tr>
              <a:tr h="110616">
                <a:tc>
                  <a:txBody>
                    <a:bodyPr/>
                    <a:lstStyle/>
                    <a:p>
                      <a:pPr algn="ctr"/>
                      <a:r>
                        <a:rPr kumimoji="1" lang="en-US" altLang="ja-JP" sz="1200" b="0" dirty="0">
                          <a:solidFill>
                            <a:schemeClr val="tx1"/>
                          </a:solidFill>
                          <a:latin typeface="+mj-lt"/>
                          <a:ea typeface="+mj-ea"/>
                          <a:cs typeface="Times New Roman" panose="02020603050405020304" pitchFamily="18" charset="0"/>
                        </a:rPr>
                        <a:t>11</a:t>
                      </a:r>
                      <a:endParaRPr kumimoji="1" lang="ja-JP" altLang="en-US" sz="1200" b="0">
                        <a:solidFill>
                          <a:schemeClr val="tx1"/>
                        </a:solidFill>
                        <a:latin typeface="+mj-lt"/>
                        <a:ea typeface="+mj-ea"/>
                        <a:cs typeface="Times New Roman" panose="02020603050405020304" pitchFamily="18"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dk1"/>
                          </a:solidFill>
                          <a:effectLst/>
                          <a:latin typeface="+mj-lt"/>
                          <a:ea typeface="+mn-ea"/>
                          <a:cs typeface="+mn-cs"/>
                        </a:rPr>
                        <a:t>9.424</a:t>
                      </a:r>
                      <a:endParaRPr lang="ja-JP" altLang="en-US" sz="1200">
                        <a:effectLst/>
                        <a:latin typeface="+mj-lt"/>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200" b="0" dirty="0">
                          <a:solidFill>
                            <a:schemeClr val="tx1"/>
                          </a:solidFill>
                          <a:latin typeface="+mj-lt"/>
                          <a:ea typeface="+mj-ea"/>
                          <a:cs typeface="Times New Roman" panose="02020603050405020304" pitchFamily="18" charset="0"/>
                        </a:rPr>
                        <a:t>–24.8</a:t>
                      </a:r>
                      <a:endParaRPr kumimoji="1" lang="ja-JP" altLang="en-US" sz="1200" b="0">
                        <a:solidFill>
                          <a:schemeClr val="tx1"/>
                        </a:solidFill>
                        <a:latin typeface="+mj-lt"/>
                        <a:ea typeface="+mj-ea"/>
                        <a:cs typeface="Times New Roman" panose="02020603050405020304" pitchFamily="18"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200" b="0" kern="1200" dirty="0">
                          <a:solidFill>
                            <a:schemeClr val="tx1"/>
                          </a:solidFill>
                          <a:latin typeface="+mj-lt"/>
                          <a:ea typeface="+mn-ea"/>
                          <a:cs typeface="Times New Roman" panose="02020603050405020304" pitchFamily="18" charset="0"/>
                        </a:rPr>
                        <a:t>Rayleigh</a:t>
                      </a:r>
                      <a:endParaRPr kumimoji="1" lang="ja-JP" altLang="en-US" sz="1200" b="0">
                        <a:solidFill>
                          <a:schemeClr val="tx1"/>
                        </a:solidFill>
                        <a:latin typeface="+mj-lt"/>
                        <a:ea typeface="+mj-ea"/>
                        <a:cs typeface="Times New Roman" panose="02020603050405020304" pitchFamily="18"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56279923"/>
                  </a:ext>
                </a:extLst>
              </a:tr>
              <a:tr h="110616">
                <a:tc>
                  <a:txBody>
                    <a:bodyPr/>
                    <a:lstStyle/>
                    <a:p>
                      <a:pPr algn="ctr"/>
                      <a:r>
                        <a:rPr kumimoji="1" lang="en-US" altLang="ja-JP" sz="1200" b="0" dirty="0">
                          <a:solidFill>
                            <a:schemeClr val="tx1"/>
                          </a:solidFill>
                          <a:latin typeface="+mj-lt"/>
                          <a:ea typeface="+mj-ea"/>
                          <a:cs typeface="Times New Roman" panose="02020603050405020304" pitchFamily="18" charset="0"/>
                        </a:rPr>
                        <a:t>12</a:t>
                      </a:r>
                      <a:endParaRPr kumimoji="1" lang="ja-JP" altLang="en-US" sz="1200" b="0">
                        <a:solidFill>
                          <a:schemeClr val="tx1"/>
                        </a:solidFill>
                        <a:latin typeface="+mj-lt"/>
                        <a:ea typeface="+mj-ea"/>
                        <a:cs typeface="Times New Roman" panose="02020603050405020304" pitchFamily="18"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dk1"/>
                          </a:solidFill>
                          <a:effectLst/>
                          <a:latin typeface="+mj-lt"/>
                          <a:ea typeface="+mn-ea"/>
                          <a:cs typeface="+mn-cs"/>
                        </a:rPr>
                        <a:t>9.708</a:t>
                      </a:r>
                      <a:endParaRPr lang="ja-JP" altLang="en-US" sz="1200">
                        <a:effectLst/>
                        <a:latin typeface="+mj-lt"/>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200" b="0" dirty="0">
                          <a:solidFill>
                            <a:schemeClr val="tx1"/>
                          </a:solidFill>
                          <a:latin typeface="+mj-lt"/>
                          <a:ea typeface="+mj-ea"/>
                          <a:cs typeface="Times New Roman" panose="02020603050405020304" pitchFamily="18" charset="0"/>
                        </a:rPr>
                        <a:t>–30.0</a:t>
                      </a:r>
                      <a:endParaRPr kumimoji="1" lang="ja-JP" altLang="en-US" sz="1200" b="0">
                        <a:solidFill>
                          <a:schemeClr val="tx1"/>
                        </a:solidFill>
                        <a:latin typeface="+mj-lt"/>
                        <a:ea typeface="+mj-ea"/>
                        <a:cs typeface="Times New Roman" panose="02020603050405020304" pitchFamily="18"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200" b="0" kern="1200" dirty="0">
                          <a:solidFill>
                            <a:schemeClr val="tx1"/>
                          </a:solidFill>
                          <a:latin typeface="+mj-lt"/>
                          <a:ea typeface="+mn-ea"/>
                          <a:cs typeface="Times New Roman" panose="02020603050405020304" pitchFamily="18" charset="0"/>
                        </a:rPr>
                        <a:t>Rayleigh</a:t>
                      </a:r>
                      <a:endParaRPr kumimoji="1" lang="ja-JP" altLang="en-US" sz="1200" b="0">
                        <a:solidFill>
                          <a:schemeClr val="tx1"/>
                        </a:solidFill>
                        <a:latin typeface="+mj-lt"/>
                        <a:ea typeface="+mj-ea"/>
                        <a:cs typeface="Times New Roman" panose="02020603050405020304" pitchFamily="18"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55673548"/>
                  </a:ext>
                </a:extLst>
              </a:tr>
              <a:tr h="110616">
                <a:tc>
                  <a:txBody>
                    <a:bodyPr/>
                    <a:lstStyle/>
                    <a:p>
                      <a:pPr algn="ctr"/>
                      <a:r>
                        <a:rPr kumimoji="1" lang="en-US" altLang="ja-JP" sz="1200" b="0" dirty="0">
                          <a:solidFill>
                            <a:schemeClr val="tx1"/>
                          </a:solidFill>
                          <a:latin typeface="+mj-lt"/>
                          <a:ea typeface="+mj-ea"/>
                          <a:cs typeface="Times New Roman" panose="02020603050405020304" pitchFamily="18" charset="0"/>
                        </a:rPr>
                        <a:t>13</a:t>
                      </a:r>
                      <a:endParaRPr kumimoji="1" lang="ja-JP" altLang="en-US" sz="1200" b="0">
                        <a:solidFill>
                          <a:schemeClr val="tx1"/>
                        </a:solidFill>
                        <a:latin typeface="+mj-lt"/>
                        <a:ea typeface="+mj-ea"/>
                        <a:cs typeface="Times New Roman" panose="02020603050405020304" pitchFamily="18"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dk1"/>
                          </a:solidFill>
                          <a:effectLst/>
                          <a:latin typeface="+mj-lt"/>
                          <a:ea typeface="+mn-ea"/>
                          <a:cs typeface="+mn-cs"/>
                        </a:rPr>
                        <a:t>12.525</a:t>
                      </a:r>
                      <a:endParaRPr lang="ja-JP" altLang="en-US" sz="1200">
                        <a:latin typeface="+mj-lt"/>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200" b="0" dirty="0">
                          <a:solidFill>
                            <a:schemeClr val="tx1"/>
                          </a:solidFill>
                          <a:latin typeface="+mj-lt"/>
                          <a:ea typeface="+mj-ea"/>
                          <a:cs typeface="Times New Roman" panose="02020603050405020304" pitchFamily="18" charset="0"/>
                        </a:rPr>
                        <a:t>–27.7</a:t>
                      </a:r>
                      <a:endParaRPr kumimoji="1" lang="ja-JP" altLang="en-US" sz="1200" b="0">
                        <a:solidFill>
                          <a:schemeClr val="tx1"/>
                        </a:solidFill>
                        <a:latin typeface="+mj-lt"/>
                        <a:ea typeface="+mj-ea"/>
                        <a:cs typeface="Times New Roman" panose="02020603050405020304" pitchFamily="18"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200" b="0" kern="1200" dirty="0">
                          <a:solidFill>
                            <a:schemeClr val="tx1"/>
                          </a:solidFill>
                          <a:latin typeface="+mj-lt"/>
                          <a:ea typeface="+mn-ea"/>
                          <a:cs typeface="Times New Roman" panose="02020603050405020304" pitchFamily="18" charset="0"/>
                        </a:rPr>
                        <a:t>Rayleigh</a:t>
                      </a:r>
                      <a:endParaRPr kumimoji="1" lang="ja-JP" altLang="en-US" sz="1200" b="0">
                        <a:solidFill>
                          <a:schemeClr val="tx1"/>
                        </a:solidFill>
                        <a:latin typeface="+mj-lt"/>
                        <a:ea typeface="+mj-ea"/>
                        <a:cs typeface="Times New Roman" panose="02020603050405020304" pitchFamily="18"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86435096"/>
                  </a:ext>
                </a:extLst>
              </a:tr>
            </a:tbl>
          </a:graphicData>
        </a:graphic>
      </p:graphicFrame>
      <p:pic>
        <p:nvPicPr>
          <p:cNvPr id="11" name="図 10">
            <a:extLst>
              <a:ext uri="{FF2B5EF4-FFF2-40B4-BE49-F238E27FC236}">
                <a16:creationId xmlns:a16="http://schemas.microsoft.com/office/drawing/2014/main" id="{56051043-FA69-DF71-5FD9-DACC112CDB80}"/>
              </a:ext>
            </a:extLst>
          </p:cNvPr>
          <p:cNvPicPr>
            <a:picLocks noChangeAspect="1"/>
          </p:cNvPicPr>
          <p:nvPr/>
        </p:nvPicPr>
        <p:blipFill>
          <a:blip r:embed="rId2"/>
          <a:stretch>
            <a:fillRect/>
          </a:stretch>
        </p:blipFill>
        <p:spPr>
          <a:xfrm>
            <a:off x="5448300" y="1878620"/>
            <a:ext cx="3200400" cy="3263900"/>
          </a:xfrm>
          <a:prstGeom prst="rect">
            <a:avLst/>
          </a:prstGeom>
        </p:spPr>
      </p:pic>
      <p:sp>
        <p:nvSpPr>
          <p:cNvPr id="12" name="テキスト ボックス 11">
            <a:extLst>
              <a:ext uri="{FF2B5EF4-FFF2-40B4-BE49-F238E27FC236}">
                <a16:creationId xmlns:a16="http://schemas.microsoft.com/office/drawing/2014/main" id="{FC37E33A-6B4E-B6F9-8F75-A02BD975A8CD}"/>
              </a:ext>
            </a:extLst>
          </p:cNvPr>
          <p:cNvSpPr txBox="1"/>
          <p:nvPr/>
        </p:nvSpPr>
        <p:spPr>
          <a:xfrm>
            <a:off x="4908862" y="6097024"/>
            <a:ext cx="3958072" cy="330411"/>
          </a:xfrm>
          <a:prstGeom prst="rect">
            <a:avLst/>
          </a:prstGeom>
          <a:noFill/>
        </p:spPr>
        <p:txBody>
          <a:bodyPr wrap="square">
            <a:spAutoFit/>
          </a:bodyPr>
          <a:lstStyle/>
          <a:p>
            <a:pPr lvl="0" algn="l">
              <a:lnSpc>
                <a:spcPts val="900"/>
              </a:lnSpc>
              <a:spcAft>
                <a:spcPts val="250"/>
              </a:spcAft>
              <a:buSzPts val="800"/>
              <a:tabLst>
                <a:tab pos="228600" algn="l"/>
              </a:tabLst>
            </a:pPr>
            <a:r>
              <a:rPr lang="en-US" altLang="ja-JP" sz="1050" dirty="0">
                <a:effectLst/>
                <a:latin typeface="Times New Roman" panose="02020603050405020304" pitchFamily="18" charset="0"/>
                <a:ea typeface="ＭＳ 明朝" panose="02020609040205080304" pitchFamily="49" charset="-128"/>
              </a:rPr>
              <a:t>3GPP, “Study on channel model for frequencies from 0.5 to 100 GHz,” 3GPP Tech. Rep. 38.901 V17.0.0, Mar. 2022.</a:t>
            </a:r>
            <a:endParaRPr lang="ja-JP" altLang="ja-JP" sz="1050">
              <a:effectLst/>
              <a:latin typeface="Times New Roman" panose="02020603050405020304" pitchFamily="18" charset="0"/>
              <a:ea typeface="ＭＳ 明朝" panose="02020609040205080304" pitchFamily="49" charset="-128"/>
            </a:endParaRPr>
          </a:p>
        </p:txBody>
      </p:sp>
    </p:spTree>
    <p:extLst>
      <p:ext uri="{BB962C8B-B14F-4D97-AF65-F5344CB8AC3E}">
        <p14:creationId xmlns:p14="http://schemas.microsoft.com/office/powerpoint/2010/main" val="1102625576"/>
      </p:ext>
    </p:extLst>
  </p:cSld>
  <p:clrMapOvr>
    <a:masterClrMapping/>
  </p:clrMapOvr>
</p:sld>
</file>

<file path=ppt/theme/theme1.xml><?xml version="1.0" encoding="utf-8"?>
<a:theme xmlns:a="http://schemas.openxmlformats.org/drawingml/2006/main" name="Office テーマ">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テーマ</Template>
  <TotalTime>1543</TotalTime>
  <Words>1566</Words>
  <Application>Microsoft Macintosh PowerPoint</Application>
  <PresentationFormat>画面に合わせる (4:3)</PresentationFormat>
  <Paragraphs>210</Paragraphs>
  <Slides>12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12</vt:i4>
      </vt:variant>
    </vt:vector>
  </HeadingPairs>
  <TitlesOfParts>
    <vt:vector size="17" baseType="lpstr">
      <vt:lpstr>ＭＳ Ｐゴシック</vt:lpstr>
      <vt:lpstr>Arial</vt:lpstr>
      <vt:lpstr>Cambria Math</vt:lpstr>
      <vt:lpstr>Times New Roman</vt:lpstr>
      <vt:lpstr>Office テーマ</vt:lpstr>
      <vt:lpstr>PowerPoint プレゼンテーション</vt:lpstr>
      <vt:lpstr>Channel Model for Evaluation of Transmission Characteristics of IEEE 802.15.4ad PHY</vt:lpstr>
      <vt:lpstr>Background</vt:lpstr>
      <vt:lpstr>Channel Model in Urban Area</vt:lpstr>
      <vt:lpstr>Channel Model in Rural Area</vt:lpstr>
      <vt:lpstr>PowerPoint プレゼンテーション</vt:lpstr>
      <vt:lpstr>PowerPoint プレゼンテーション</vt:lpstr>
      <vt:lpstr>TR38.901 TDL-A/B/C/D/E</vt:lpstr>
      <vt:lpstr>TR38.901 TDL-A/B/C/D/E</vt:lpstr>
      <vt:lpstr>Scaling parameter</vt:lpstr>
      <vt:lpstr>Scaling parameters for the NLOS environment</vt:lpstr>
      <vt:lpstr>Scaling parameters for the LOS environment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dc:subject>
  <dc:creator>Hiroshi Harada</dc:creator>
  <cp:keywords/>
  <dc:description>&lt;doc#&gt;</dc:description>
  <cp:lastModifiedBy>Hiroshi Harada</cp:lastModifiedBy>
  <cp:revision>100</cp:revision>
  <cp:lastPrinted>2024-07-16T17:36:35Z</cp:lastPrinted>
  <dcterms:created xsi:type="dcterms:W3CDTF">2023-07-11T09:26:43Z</dcterms:created>
  <dcterms:modified xsi:type="dcterms:W3CDTF">2024-11-12T02:14:35Z</dcterms:modified>
  <cp:category/>
</cp:coreProperties>
</file>