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58" r:id="rId3"/>
    <p:sldId id="276" r:id="rId4"/>
    <p:sldId id="280" r:id="rId5"/>
    <p:sldId id="299" r:id="rId6"/>
    <p:sldId id="292" r:id="rId7"/>
    <p:sldId id="294" r:id="rId8"/>
    <p:sldId id="293" r:id="rId9"/>
    <p:sldId id="295" r:id="rId10"/>
    <p:sldId id="296" r:id="rId11"/>
    <p:sldId id="297" r:id="rId12"/>
    <p:sldId id="29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m.seok.46a@st.kyoto-u.ac.jp" initials="" lastIdx="4" clrIdx="0">
    <p:extLst>
      <p:ext uri="{19B8F6BF-5375-455C-9EA6-DF929625EA0E}">
        <p15:presenceInfo xmlns:p15="http://schemas.microsoft.com/office/powerpoint/2012/main" userId="S::lim.seok.46a@st.kyoto-u.ac.jp::84c93eb0-389d-4c21-b7b9-bc3e79f261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D9D9D9"/>
    <a:srgbClr val="FFFD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68"/>
    <p:restoredTop sz="96405"/>
  </p:normalViewPr>
  <p:slideViewPr>
    <p:cSldViewPr>
      <p:cViewPr varScale="1">
        <p:scale>
          <a:sx n="124" d="100"/>
          <a:sy n="124" d="100"/>
        </p:scale>
        <p:origin x="1096" y="168"/>
      </p:cViewPr>
      <p:guideLst>
        <p:guide orient="horz" pos="216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4E84E41-45BE-77F7-5A1A-B1475C8F082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DE64FB6A-A308-65E6-507F-D8C62B6D8FF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7592BB8-DAB0-2809-0686-4F78A00F20C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28397ECE-FF10-CD06-ED2B-DC57449A3C28}"/>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170CD7B6-1B52-2043-8CF5-5F9390DE5BCB}" type="slidenum">
              <a:rPr lang="en-US" altLang="ja-JP"/>
              <a:pPr/>
              <a:t>‹#›</a:t>
            </a:fld>
            <a:endParaRPr lang="en-US" altLang="ja-JP"/>
          </a:p>
        </p:txBody>
      </p:sp>
      <p:sp>
        <p:nvSpPr>
          <p:cNvPr id="3078" name="Line 6">
            <a:extLst>
              <a:ext uri="{FF2B5EF4-FFF2-40B4-BE49-F238E27FC236}">
                <a16:creationId xmlns:a16="http://schemas.microsoft.com/office/drawing/2014/main" id="{906EB49A-EC76-8783-4E28-8C7C7F866FE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6E1D9957-0430-EE93-0195-08DECBF1EAF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B73B6B7B-A84B-B91B-9914-E101E19CD0D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6A5CB00-3F3B-7CCF-DD90-E536D3902C1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7F40C394-458C-63AE-DECB-8B902BBFD80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DDEE2699-05AB-B39E-7F93-02E797F8279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980659-98D1-0793-4012-50CA461AAF1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F136039C-4ADB-49A9-F24A-E2E061820D9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1D51E58C-1AD7-D4B0-0C89-BF28C762F3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FB6476E2-48F4-6D4A-8617-DBF48E521CCA}" type="slidenum">
              <a:rPr lang="en-US" altLang="ja-JP"/>
              <a:pPr/>
              <a:t>‹#›</a:t>
            </a:fld>
            <a:endParaRPr lang="en-US" altLang="ja-JP"/>
          </a:p>
        </p:txBody>
      </p:sp>
      <p:sp>
        <p:nvSpPr>
          <p:cNvPr id="2056" name="Rectangle 8">
            <a:extLst>
              <a:ext uri="{FF2B5EF4-FFF2-40B4-BE49-F238E27FC236}">
                <a16:creationId xmlns:a16="http://schemas.microsoft.com/office/drawing/2014/main" id="{C11C44D1-9E1C-B888-CA63-87E3C1A179E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8C14CB95-773B-9E48-8361-0F63DE44FBF5}"/>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9C39BFDA-48EC-B60F-29F2-9C7BB99FEEC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FD0D5-1CC5-948F-D361-E7BF4562FC95}"/>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6608509F-BEAD-19D3-1B35-06037293E0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5DAA974-D59A-9B50-FFA6-57084853B4B5}"/>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178D3BBE-AFA0-8795-EBF7-DCE9600EB30E}"/>
              </a:ext>
            </a:extLst>
          </p:cNvPr>
          <p:cNvSpPr>
            <a:spLocks noGrp="1"/>
          </p:cNvSpPr>
          <p:nvPr>
            <p:ph type="ftr" sz="quarter" idx="11"/>
          </p:nvPr>
        </p:nvSpPr>
        <p:spPr/>
        <p:txBody>
          <a:bodyPr/>
          <a:lstStyle>
            <a:lvl1pPr>
              <a:defRPr/>
            </a:lvl1pPr>
          </a:lstStyle>
          <a:p>
            <a:r>
              <a:rPr lang="en-US" altLang="ja-JP" dirty="0"/>
              <a:t>H. Harada (Kyoto University)</a:t>
            </a:r>
          </a:p>
        </p:txBody>
      </p:sp>
      <p:sp>
        <p:nvSpPr>
          <p:cNvPr id="6" name="スライド番号プレースホルダー 5">
            <a:extLst>
              <a:ext uri="{FF2B5EF4-FFF2-40B4-BE49-F238E27FC236}">
                <a16:creationId xmlns:a16="http://schemas.microsoft.com/office/drawing/2014/main" id="{29E2390B-B8EF-BE6F-E05F-AC4FF25AF278}"/>
              </a:ext>
            </a:extLst>
          </p:cNvPr>
          <p:cNvSpPr>
            <a:spLocks noGrp="1"/>
          </p:cNvSpPr>
          <p:nvPr>
            <p:ph type="sldNum" sz="quarter" idx="12"/>
          </p:nvPr>
        </p:nvSpPr>
        <p:spPr/>
        <p:txBody>
          <a:bodyPr/>
          <a:lstStyle>
            <a:lvl1pPr>
              <a:defRPr/>
            </a:lvl1pPr>
          </a:lstStyle>
          <a:p>
            <a:r>
              <a:rPr lang="en-US" altLang="ja-JP"/>
              <a:t>Slide </a:t>
            </a:r>
            <a:fld id="{4DCCDCFB-B5C7-5D48-9D1A-3B7C5A935EFC}" type="slidenum">
              <a:rPr lang="en-US" altLang="ja-JP"/>
              <a:pPr/>
              <a:t>‹#›</a:t>
            </a:fld>
            <a:endParaRPr lang="en-US" altLang="ja-JP"/>
          </a:p>
        </p:txBody>
      </p:sp>
    </p:spTree>
    <p:extLst>
      <p:ext uri="{BB962C8B-B14F-4D97-AF65-F5344CB8AC3E}">
        <p14:creationId xmlns:p14="http://schemas.microsoft.com/office/powerpoint/2010/main" val="36573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3E193-9403-113F-7989-A51A173D0D38}"/>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805C95-36CB-97FB-4B6F-60AA9BF02C77}"/>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3CA86E0-5993-BF9C-0A3F-4419E9DADCA2}"/>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289A520-59AA-6E86-F92F-6F857175A866}"/>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A7B81594-AEB2-8D7F-2832-868A02D953DF}"/>
              </a:ext>
            </a:extLst>
          </p:cNvPr>
          <p:cNvSpPr>
            <a:spLocks noGrp="1"/>
          </p:cNvSpPr>
          <p:nvPr>
            <p:ph type="sldNum" sz="quarter" idx="12"/>
          </p:nvPr>
        </p:nvSpPr>
        <p:spPr/>
        <p:txBody>
          <a:bodyPr/>
          <a:lstStyle>
            <a:lvl1pPr>
              <a:defRPr/>
            </a:lvl1pPr>
          </a:lstStyle>
          <a:p>
            <a:r>
              <a:rPr lang="en-US" altLang="ja-JP"/>
              <a:t>Slide </a:t>
            </a:r>
            <a:fld id="{053E574A-1585-EE43-9AC4-44E25284113F}" type="slidenum">
              <a:rPr lang="en-US" altLang="ja-JP"/>
              <a:pPr/>
              <a:t>‹#›</a:t>
            </a:fld>
            <a:endParaRPr lang="en-US" altLang="ja-JP"/>
          </a:p>
        </p:txBody>
      </p:sp>
    </p:spTree>
    <p:extLst>
      <p:ext uri="{BB962C8B-B14F-4D97-AF65-F5344CB8AC3E}">
        <p14:creationId xmlns:p14="http://schemas.microsoft.com/office/powerpoint/2010/main" val="167525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EB1B045-2709-8532-6313-73A5B26AA0F0}"/>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8898DDB-2363-6D76-F118-48FD507335D9}"/>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32A5821-660B-2DCB-9936-EC2A9FBA3769}"/>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F133DE5-8025-5CC8-42F0-DB4D4E4DD40C}"/>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148D1A19-88DF-6CAC-9F7E-6AD4F81CDA27}"/>
              </a:ext>
            </a:extLst>
          </p:cNvPr>
          <p:cNvSpPr>
            <a:spLocks noGrp="1"/>
          </p:cNvSpPr>
          <p:nvPr>
            <p:ph type="sldNum" sz="quarter" idx="12"/>
          </p:nvPr>
        </p:nvSpPr>
        <p:spPr/>
        <p:txBody>
          <a:bodyPr/>
          <a:lstStyle>
            <a:lvl1pPr>
              <a:defRPr/>
            </a:lvl1pPr>
          </a:lstStyle>
          <a:p>
            <a:r>
              <a:rPr lang="en-US" altLang="ja-JP"/>
              <a:t>Slide </a:t>
            </a:r>
            <a:fld id="{C7609CC8-9621-C940-9ADD-555DE0F446B4}" type="slidenum">
              <a:rPr lang="en-US" altLang="ja-JP"/>
              <a:pPr/>
              <a:t>‹#›</a:t>
            </a:fld>
            <a:endParaRPr lang="en-US" altLang="ja-JP"/>
          </a:p>
        </p:txBody>
      </p:sp>
    </p:spTree>
    <p:extLst>
      <p:ext uri="{BB962C8B-B14F-4D97-AF65-F5344CB8AC3E}">
        <p14:creationId xmlns:p14="http://schemas.microsoft.com/office/powerpoint/2010/main" val="163754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F95026-7D72-89CE-9BA3-BA651513885A}"/>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D2A85124-BE3C-A9B4-DEC7-BC72386878A9}"/>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00089EB-8BB3-2D4D-5FB8-4CFF84258FB6}"/>
              </a:ext>
            </a:extLst>
          </p:cNvPr>
          <p:cNvSpPr>
            <a:spLocks noGrp="1"/>
          </p:cNvSpPr>
          <p:nvPr>
            <p:ph type="dt" sz="half" idx="10"/>
          </p:nvPr>
        </p:nvSpPr>
        <p:spPr/>
        <p:txBody>
          <a:bodyPr/>
          <a:lstStyle>
            <a:lvl1pPr>
              <a:defRPr/>
            </a:lvl1pPr>
          </a:lstStyle>
          <a:p>
            <a:r>
              <a:rPr lang="en-US" altLang="ja-JP"/>
              <a:t>&lt;month year&gt;</a:t>
            </a:r>
          </a:p>
        </p:txBody>
      </p:sp>
      <p:sp>
        <p:nvSpPr>
          <p:cNvPr id="6" name="スライド番号プレースホルダー 5">
            <a:extLst>
              <a:ext uri="{FF2B5EF4-FFF2-40B4-BE49-F238E27FC236}">
                <a16:creationId xmlns:a16="http://schemas.microsoft.com/office/drawing/2014/main" id="{0643F78D-6A3E-1295-3FE6-58CDF5B6DC1F}"/>
              </a:ext>
            </a:extLst>
          </p:cNvPr>
          <p:cNvSpPr>
            <a:spLocks noGrp="1"/>
          </p:cNvSpPr>
          <p:nvPr>
            <p:ph type="sldNum" sz="quarter" idx="12"/>
          </p:nvPr>
        </p:nvSpPr>
        <p:spPr/>
        <p:txBody>
          <a:bodyPr/>
          <a:lstStyle>
            <a:lvl1pPr>
              <a:defRPr/>
            </a:lvl1pPr>
          </a:lstStyle>
          <a:p>
            <a:r>
              <a:rPr lang="en-US" altLang="ja-JP"/>
              <a:t>Slide </a:t>
            </a:r>
            <a:fld id="{A7BB8295-9E98-6C46-8924-A289573E0324}"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7CBB0CE-C624-71B7-C3DC-9A85D6045CCF}"/>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97253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38D5BF-6E5C-FB8A-728A-780130995D1A}"/>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AC1E560-3542-38AC-CC02-47EC21E5B3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186C951E-3C03-8B3D-4C0E-1BCF9F893726}"/>
              </a:ext>
            </a:extLst>
          </p:cNvPr>
          <p:cNvSpPr>
            <a:spLocks noGrp="1"/>
          </p:cNvSpPr>
          <p:nvPr>
            <p:ph type="dt" sz="half" idx="10"/>
          </p:nvPr>
        </p:nvSpPr>
        <p:spPr/>
        <p:txBody>
          <a:bodyPr/>
          <a:lstStyle>
            <a:lvl1pPr>
              <a:defRPr/>
            </a:lvl1pPr>
          </a:lstStyle>
          <a:p>
            <a:r>
              <a:rPr lang="en-US" altLang="ja-JP"/>
              <a:t>&lt;month year&gt;</a:t>
            </a:r>
          </a:p>
        </p:txBody>
      </p:sp>
      <p:sp>
        <p:nvSpPr>
          <p:cNvPr id="6" name="スライド番号プレースホルダー 5">
            <a:extLst>
              <a:ext uri="{FF2B5EF4-FFF2-40B4-BE49-F238E27FC236}">
                <a16:creationId xmlns:a16="http://schemas.microsoft.com/office/drawing/2014/main" id="{9CE5380D-FC44-805F-EF8F-A66052C7A954}"/>
              </a:ext>
            </a:extLst>
          </p:cNvPr>
          <p:cNvSpPr>
            <a:spLocks noGrp="1"/>
          </p:cNvSpPr>
          <p:nvPr>
            <p:ph type="sldNum" sz="quarter" idx="12"/>
          </p:nvPr>
        </p:nvSpPr>
        <p:spPr/>
        <p:txBody>
          <a:bodyPr/>
          <a:lstStyle>
            <a:lvl1pPr>
              <a:defRPr/>
            </a:lvl1pPr>
          </a:lstStyle>
          <a:p>
            <a:r>
              <a:rPr lang="en-US" altLang="ja-JP"/>
              <a:t>Slide </a:t>
            </a:r>
            <a:fld id="{C5D73E17-1659-1D40-BF7F-499C6731C798}"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4B6B4C62-E310-1850-00E0-8656A15879C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84390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2F048-1668-7746-6539-3E426513366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3A92D81E-1963-2187-E1A4-DE1F3B561EF1}"/>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10596598-6510-2583-53E3-C4A641C9CE69}"/>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D1A991C8-C303-E393-F3EC-560E7E1B1D3E}"/>
              </a:ext>
            </a:extLst>
          </p:cNvPr>
          <p:cNvSpPr>
            <a:spLocks noGrp="1"/>
          </p:cNvSpPr>
          <p:nvPr>
            <p:ph type="dt" sz="half" idx="10"/>
          </p:nvPr>
        </p:nvSpPr>
        <p:spPr/>
        <p:txBody>
          <a:bodyPr/>
          <a:lstStyle>
            <a:lvl1pPr>
              <a:defRPr/>
            </a:lvl1pPr>
          </a:lstStyle>
          <a:p>
            <a:r>
              <a:rPr lang="en-US" altLang="ja-JP"/>
              <a:t>&lt;month year&gt;</a:t>
            </a:r>
          </a:p>
        </p:txBody>
      </p:sp>
      <p:sp>
        <p:nvSpPr>
          <p:cNvPr id="7" name="スライド番号プレースホルダー 6">
            <a:extLst>
              <a:ext uri="{FF2B5EF4-FFF2-40B4-BE49-F238E27FC236}">
                <a16:creationId xmlns:a16="http://schemas.microsoft.com/office/drawing/2014/main" id="{3B3FB6FE-08F4-9EBC-C5F6-12B17D006F00}"/>
              </a:ext>
            </a:extLst>
          </p:cNvPr>
          <p:cNvSpPr>
            <a:spLocks noGrp="1"/>
          </p:cNvSpPr>
          <p:nvPr>
            <p:ph type="sldNum" sz="quarter" idx="12"/>
          </p:nvPr>
        </p:nvSpPr>
        <p:spPr/>
        <p:txBody>
          <a:bodyPr/>
          <a:lstStyle>
            <a:lvl1pPr>
              <a:defRPr/>
            </a:lvl1pPr>
          </a:lstStyle>
          <a:p>
            <a:r>
              <a:rPr lang="en-US" altLang="ja-JP"/>
              <a:t>Slide </a:t>
            </a:r>
            <a:fld id="{D4E79EDE-5B37-8044-AA05-517267225F12}"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C02105F-9D9F-E79C-07CD-320593D1EA3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341289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3D5B57-74B8-9D79-6AA0-521675CD5145}"/>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FBB555C-9183-D1CC-B942-AAF32FFAA1A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109E7362-BD5D-6701-4362-A1495AFE7196}"/>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976C107-E9F3-9093-B0C1-68B7FB92629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53C43F66-6604-8F33-62A9-8074AC62322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982D9283-CD81-98F8-929C-276DB7AAA7B2}"/>
              </a:ext>
            </a:extLst>
          </p:cNvPr>
          <p:cNvSpPr>
            <a:spLocks noGrp="1"/>
          </p:cNvSpPr>
          <p:nvPr>
            <p:ph type="dt" sz="half" idx="10"/>
          </p:nvPr>
        </p:nvSpPr>
        <p:spPr/>
        <p:txBody>
          <a:bodyPr/>
          <a:lstStyle>
            <a:lvl1pPr>
              <a:defRPr/>
            </a:lvl1pPr>
          </a:lstStyle>
          <a:p>
            <a:r>
              <a:rPr lang="en-US" altLang="ja-JP"/>
              <a:t>&lt;month year&gt;</a:t>
            </a:r>
          </a:p>
        </p:txBody>
      </p:sp>
      <p:sp>
        <p:nvSpPr>
          <p:cNvPr id="9" name="スライド番号プレースホルダー 8">
            <a:extLst>
              <a:ext uri="{FF2B5EF4-FFF2-40B4-BE49-F238E27FC236}">
                <a16:creationId xmlns:a16="http://schemas.microsoft.com/office/drawing/2014/main" id="{B71451A7-0059-4CA1-B74F-9AE608B58ED1}"/>
              </a:ext>
            </a:extLst>
          </p:cNvPr>
          <p:cNvSpPr>
            <a:spLocks noGrp="1"/>
          </p:cNvSpPr>
          <p:nvPr>
            <p:ph type="sldNum" sz="quarter" idx="12"/>
          </p:nvPr>
        </p:nvSpPr>
        <p:spPr/>
        <p:txBody>
          <a:bodyPr/>
          <a:lstStyle>
            <a:lvl1pPr>
              <a:defRPr/>
            </a:lvl1pPr>
          </a:lstStyle>
          <a:p>
            <a:r>
              <a:rPr lang="en-US" altLang="ja-JP"/>
              <a:t>Slide </a:t>
            </a:r>
            <a:fld id="{72D875E0-1C4C-AB41-8515-9C180A7E0891}" type="slidenum">
              <a:rPr lang="en-US" altLang="ja-JP"/>
              <a:pPr/>
              <a:t>‹#›</a:t>
            </a:fld>
            <a:endParaRPr lang="en-US" altLang="ja-JP"/>
          </a:p>
        </p:txBody>
      </p:sp>
      <p:sp>
        <p:nvSpPr>
          <p:cNvPr id="10" name="フッター プレースホルダー 4">
            <a:extLst>
              <a:ext uri="{FF2B5EF4-FFF2-40B4-BE49-F238E27FC236}">
                <a16:creationId xmlns:a16="http://schemas.microsoft.com/office/drawing/2014/main" id="{7A12AA74-B419-B5E1-9938-23498AE6432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83619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5E4C2A-56AD-BCC1-5554-C87416B5E176}"/>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D7BDCC2-7C93-6F5A-4C68-B7027D0B73D5}"/>
              </a:ext>
            </a:extLst>
          </p:cNvPr>
          <p:cNvSpPr>
            <a:spLocks noGrp="1"/>
          </p:cNvSpPr>
          <p:nvPr>
            <p:ph type="dt" sz="half" idx="10"/>
          </p:nvPr>
        </p:nvSpPr>
        <p:spPr/>
        <p:txBody>
          <a:bodyPr/>
          <a:lstStyle>
            <a:lvl1pPr>
              <a:defRPr/>
            </a:lvl1pPr>
          </a:lstStyle>
          <a:p>
            <a:r>
              <a:rPr lang="en-US" altLang="ja-JP"/>
              <a:t>&lt;month year&gt;</a:t>
            </a:r>
          </a:p>
        </p:txBody>
      </p:sp>
      <p:sp>
        <p:nvSpPr>
          <p:cNvPr id="5" name="スライド番号プレースホルダー 4">
            <a:extLst>
              <a:ext uri="{FF2B5EF4-FFF2-40B4-BE49-F238E27FC236}">
                <a16:creationId xmlns:a16="http://schemas.microsoft.com/office/drawing/2014/main" id="{0DD67AD9-4728-8CB7-FBD4-CCC7398C1AB9}"/>
              </a:ext>
            </a:extLst>
          </p:cNvPr>
          <p:cNvSpPr>
            <a:spLocks noGrp="1"/>
          </p:cNvSpPr>
          <p:nvPr>
            <p:ph type="sldNum" sz="quarter" idx="12"/>
          </p:nvPr>
        </p:nvSpPr>
        <p:spPr/>
        <p:txBody>
          <a:bodyPr/>
          <a:lstStyle>
            <a:lvl1pPr>
              <a:defRPr/>
            </a:lvl1pPr>
          </a:lstStyle>
          <a:p>
            <a:r>
              <a:rPr lang="en-US" altLang="ja-JP"/>
              <a:t>Slide </a:t>
            </a:r>
            <a:fld id="{6C470715-CA17-1440-9A00-ABF0CF256EB7}" type="slidenum">
              <a:rPr lang="en-US" altLang="ja-JP"/>
              <a:pPr/>
              <a:t>‹#›</a:t>
            </a:fld>
            <a:endParaRPr lang="en-US" altLang="ja-JP"/>
          </a:p>
        </p:txBody>
      </p:sp>
      <p:sp>
        <p:nvSpPr>
          <p:cNvPr id="6" name="フッター プレースホルダー 4">
            <a:extLst>
              <a:ext uri="{FF2B5EF4-FFF2-40B4-BE49-F238E27FC236}">
                <a16:creationId xmlns:a16="http://schemas.microsoft.com/office/drawing/2014/main" id="{7CA6C2F9-6082-3B69-1005-C18946AFC81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371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7388A66-9025-A526-380A-F4C85E973BE4}"/>
              </a:ext>
            </a:extLst>
          </p:cNvPr>
          <p:cNvSpPr>
            <a:spLocks noGrp="1"/>
          </p:cNvSpPr>
          <p:nvPr>
            <p:ph type="dt" sz="half" idx="10"/>
          </p:nvPr>
        </p:nvSpPr>
        <p:spPr/>
        <p:txBody>
          <a:bodyPr/>
          <a:lstStyle>
            <a:lvl1pPr>
              <a:defRPr/>
            </a:lvl1pPr>
          </a:lstStyle>
          <a:p>
            <a:r>
              <a:rPr lang="en-US" altLang="ja-JP"/>
              <a:t>&lt;month year&gt;</a:t>
            </a:r>
          </a:p>
        </p:txBody>
      </p:sp>
      <p:sp>
        <p:nvSpPr>
          <p:cNvPr id="4" name="スライド番号プレースホルダー 3">
            <a:extLst>
              <a:ext uri="{FF2B5EF4-FFF2-40B4-BE49-F238E27FC236}">
                <a16:creationId xmlns:a16="http://schemas.microsoft.com/office/drawing/2014/main" id="{B9093918-315A-A117-F8C2-F61744FE2CC8}"/>
              </a:ext>
            </a:extLst>
          </p:cNvPr>
          <p:cNvSpPr>
            <a:spLocks noGrp="1"/>
          </p:cNvSpPr>
          <p:nvPr>
            <p:ph type="sldNum" sz="quarter" idx="12"/>
          </p:nvPr>
        </p:nvSpPr>
        <p:spPr/>
        <p:txBody>
          <a:bodyPr/>
          <a:lstStyle>
            <a:lvl1pPr>
              <a:defRPr/>
            </a:lvl1pPr>
          </a:lstStyle>
          <a:p>
            <a:r>
              <a:rPr lang="en-US" altLang="ja-JP"/>
              <a:t>Slide </a:t>
            </a:r>
            <a:fld id="{C2764211-2564-534C-81C1-DD39658BDD1F}"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9D035B8D-CC0A-E4DF-64B4-82C5717FEDD6}"/>
              </a:ext>
            </a:extLst>
          </p:cNvPr>
          <p:cNvSpPr>
            <a:spLocks noGrp="1"/>
          </p:cNvSpPr>
          <p:nvPr>
            <p:ph type="ftr" sz="quarter" idx="11"/>
          </p:nvPr>
        </p:nvSpPr>
        <p:spPr>
          <a:xfrm>
            <a:off x="5486400" y="6475413"/>
            <a:ext cx="3124200" cy="184666"/>
          </a:xfrm>
        </p:spPr>
        <p:txBody>
          <a:bodyPr/>
          <a:lstStyle>
            <a:lvl1pPr>
              <a:defRPr/>
            </a:lvl1pPr>
          </a:lstStyle>
          <a:p>
            <a:r>
              <a:rPr lang="en-US" altLang="ja-JP" dirty="0"/>
              <a:t>J. Lim and H. Harada (Kyoto University)</a:t>
            </a:r>
          </a:p>
        </p:txBody>
      </p:sp>
    </p:spTree>
    <p:extLst>
      <p:ext uri="{BB962C8B-B14F-4D97-AF65-F5344CB8AC3E}">
        <p14:creationId xmlns:p14="http://schemas.microsoft.com/office/powerpoint/2010/main" val="134727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848FE1-AB54-A81D-F631-D0A63C7674D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15B1374-63A3-CCE8-B622-607933DDD7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1F38F896-7326-97B3-5CAE-AD23322B27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A2CDF0B6-5929-BE9F-2B14-31848326FF4E}"/>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5E50602-45AE-97AB-6115-E2266BD7FA3E}"/>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B98B941E-691E-65B8-AD8D-3D136C1CDB98}"/>
              </a:ext>
            </a:extLst>
          </p:cNvPr>
          <p:cNvSpPr>
            <a:spLocks noGrp="1"/>
          </p:cNvSpPr>
          <p:nvPr>
            <p:ph type="sldNum" sz="quarter" idx="12"/>
          </p:nvPr>
        </p:nvSpPr>
        <p:spPr/>
        <p:txBody>
          <a:bodyPr/>
          <a:lstStyle>
            <a:lvl1pPr>
              <a:defRPr/>
            </a:lvl1pPr>
          </a:lstStyle>
          <a:p>
            <a:r>
              <a:rPr lang="en-US" altLang="ja-JP"/>
              <a:t>Slide </a:t>
            </a:r>
            <a:fld id="{73959065-9C44-6A45-942B-A806D32A84AA}" type="slidenum">
              <a:rPr lang="en-US" altLang="ja-JP"/>
              <a:pPr/>
              <a:t>‹#›</a:t>
            </a:fld>
            <a:endParaRPr lang="en-US" altLang="ja-JP"/>
          </a:p>
        </p:txBody>
      </p:sp>
    </p:spTree>
    <p:extLst>
      <p:ext uri="{BB962C8B-B14F-4D97-AF65-F5344CB8AC3E}">
        <p14:creationId xmlns:p14="http://schemas.microsoft.com/office/powerpoint/2010/main" val="174980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1150-2E55-06FF-5B4B-7C35EECC02FD}"/>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ED305965-C2BD-22EB-0408-CD12B6E066E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8B9D976E-D919-EA2A-4902-53F5BBD385E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F6959FC9-74B7-E68D-3916-3BF936FE765F}"/>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4F894A9-93BB-CF9E-20C5-EC741392D7C4}"/>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7E7024A4-CD70-06F4-E65A-D439D427D10C}"/>
              </a:ext>
            </a:extLst>
          </p:cNvPr>
          <p:cNvSpPr>
            <a:spLocks noGrp="1"/>
          </p:cNvSpPr>
          <p:nvPr>
            <p:ph type="sldNum" sz="quarter" idx="12"/>
          </p:nvPr>
        </p:nvSpPr>
        <p:spPr/>
        <p:txBody>
          <a:bodyPr/>
          <a:lstStyle>
            <a:lvl1pPr>
              <a:defRPr/>
            </a:lvl1pPr>
          </a:lstStyle>
          <a:p>
            <a:r>
              <a:rPr lang="en-US" altLang="ja-JP"/>
              <a:t>Slide </a:t>
            </a:r>
            <a:fld id="{51677405-CA80-0D43-B024-3D2FE325E03A}" type="slidenum">
              <a:rPr lang="en-US" altLang="ja-JP"/>
              <a:pPr/>
              <a:t>‹#›</a:t>
            </a:fld>
            <a:endParaRPr lang="en-US" altLang="ja-JP"/>
          </a:p>
        </p:txBody>
      </p:sp>
    </p:spTree>
    <p:extLst>
      <p:ext uri="{BB962C8B-B14F-4D97-AF65-F5344CB8AC3E}">
        <p14:creationId xmlns:p14="http://schemas.microsoft.com/office/powerpoint/2010/main" val="270305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6495D6-5E49-0654-FD1C-60333E21F57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30D36E6F-1D50-3BC0-D5FD-3059614BE9A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91F4EFEB-4DA1-5345-A823-11D50A2140A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May 2024</a:t>
            </a:r>
          </a:p>
        </p:txBody>
      </p:sp>
      <p:sp>
        <p:nvSpPr>
          <p:cNvPr id="1029" name="Rectangle 5">
            <a:extLst>
              <a:ext uri="{FF2B5EF4-FFF2-40B4-BE49-F238E27FC236}">
                <a16:creationId xmlns:a16="http://schemas.microsoft.com/office/drawing/2014/main" id="{F2996900-8024-7E03-0519-B0F6E6D560EC}"/>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H. Harada (Kyoto University)</a:t>
            </a:r>
          </a:p>
        </p:txBody>
      </p:sp>
      <p:sp>
        <p:nvSpPr>
          <p:cNvPr id="1030" name="Rectangle 6">
            <a:extLst>
              <a:ext uri="{FF2B5EF4-FFF2-40B4-BE49-F238E27FC236}">
                <a16:creationId xmlns:a16="http://schemas.microsoft.com/office/drawing/2014/main" id="{BD881C5F-E440-7DD7-BED9-7494D1C4366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7D056B4E-DEA5-984E-BD1E-E345DE00E152}" type="slidenum">
              <a:rPr lang="en-US" altLang="ja-JP"/>
              <a:pPr/>
              <a:t>‹#›</a:t>
            </a:fld>
            <a:endParaRPr lang="en-US" altLang="ja-JP"/>
          </a:p>
        </p:txBody>
      </p:sp>
      <p:sp>
        <p:nvSpPr>
          <p:cNvPr id="1031" name="Rectangle 7">
            <a:extLst>
              <a:ext uri="{FF2B5EF4-FFF2-40B4-BE49-F238E27FC236}">
                <a16:creationId xmlns:a16="http://schemas.microsoft.com/office/drawing/2014/main" id="{8D869010-F9D3-6C17-FF70-D808AB6385CB}"/>
              </a:ext>
            </a:extLst>
          </p:cNvPr>
          <p:cNvSpPr>
            <a:spLocks noChangeArrowheads="1"/>
          </p:cNvSpPr>
          <p:nvPr/>
        </p:nvSpPr>
        <p:spPr bwMode="auto">
          <a:xfrm>
            <a:off x="4344988" y="394156"/>
            <a:ext cx="41132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15-24-0611-03-04ad</a:t>
            </a:r>
          </a:p>
        </p:txBody>
      </p:sp>
      <p:sp>
        <p:nvSpPr>
          <p:cNvPr id="1032" name="Line 8">
            <a:extLst>
              <a:ext uri="{FF2B5EF4-FFF2-40B4-BE49-F238E27FC236}">
                <a16:creationId xmlns:a16="http://schemas.microsoft.com/office/drawing/2014/main" id="{FF37431F-6A21-F372-2053-E4DC9B07C16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075816F8-4B88-F61B-0AE1-5A963DCA01D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9F489F84-0173-9201-88C0-D8E0581C4A9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D4406DF-5171-F581-F857-F38F4DD7CAE5}"/>
              </a:ext>
            </a:extLst>
          </p:cNvPr>
          <p:cNvSpPr>
            <a:spLocks noGrp="1"/>
          </p:cNvSpPr>
          <p:nvPr>
            <p:ph type="sldNum" sz="quarter" idx="12"/>
          </p:nvPr>
        </p:nvSpPr>
        <p:spPr/>
        <p:txBody>
          <a:bodyPr/>
          <a:lstStyle/>
          <a:p>
            <a:r>
              <a:rPr lang="en-US" altLang="ja-JP"/>
              <a:t>Slide </a:t>
            </a:r>
            <a:fld id="{BBD08209-93F0-6647-80DA-96AB6B3B5CA3}" type="slidenum">
              <a:rPr lang="en-US" altLang="ja-JP"/>
              <a:pPr/>
              <a:t>1</a:t>
            </a:fld>
            <a:endParaRPr lang="en-US" altLang="ja-JP"/>
          </a:p>
        </p:txBody>
      </p:sp>
      <p:sp>
        <p:nvSpPr>
          <p:cNvPr id="27651" name="Rectangle 3">
            <a:extLst>
              <a:ext uri="{FF2B5EF4-FFF2-40B4-BE49-F238E27FC236}">
                <a16:creationId xmlns:a16="http://schemas.microsoft.com/office/drawing/2014/main" id="{76D73AA0-44BA-C9C3-7A5A-B1B945179217}"/>
              </a:ext>
            </a:extLst>
          </p:cNvPr>
          <p:cNvSpPr>
            <a:spLocks noChangeArrowheads="1"/>
          </p:cNvSpPr>
          <p:nvPr/>
        </p:nvSpPr>
        <p:spPr bwMode="auto">
          <a:xfrm>
            <a:off x="152400" y="609600"/>
            <a:ext cx="89916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b="1" dirty="0">
                <a:latin typeface="Times New Roman" panose="02020603050405020304" pitchFamily="18" charset="0"/>
                <a:cs typeface="Times New Roman" panose="02020603050405020304" pitchFamily="18" charset="0"/>
              </a:rPr>
              <a:t>C/I calculation for Evaluation of Transmission Characteristics of IEEE 802.15.4ad PHY under Interference Noise</a:t>
            </a:r>
            <a:r>
              <a:rPr lang="en-US" altLang="ja-JP" sz="1600" dirty="0">
                <a:solidFill>
                  <a:schemeClr val="tx2"/>
                </a:solidFill>
                <a:ea typeface="ＭＳ Ｐゴシック" panose="020B0600070205080204" pitchFamily="34" charset="-128"/>
              </a:rPr>
              <a:t>]	</a:t>
            </a:r>
          </a:p>
          <a:p>
            <a:r>
              <a:rPr lang="en-US" altLang="ja-JP" sz="1600" b="1" dirty="0">
                <a:solidFill>
                  <a:schemeClr val="tx2"/>
                </a:solidFill>
                <a:ea typeface="ＭＳ Ｐゴシック" panose="020B0600070205080204" pitchFamily="34" charset="-128"/>
              </a:rPr>
              <a:t>Date Submitted: 11 November 2024</a:t>
            </a:r>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Hiroshi Harada </a:t>
            </a:r>
            <a:r>
              <a:rPr lang="en-US" altLang="ja-JP" sz="1600" dirty="0" err="1">
                <a:solidFill>
                  <a:schemeClr val="tx2"/>
                </a:solidFill>
                <a:ea typeface="ＭＳ Ｐゴシック" panose="020B0600070205080204" pitchFamily="34" charset="-128"/>
              </a:rPr>
              <a:t>Jaeseok</a:t>
            </a:r>
            <a:r>
              <a:rPr lang="en-US" altLang="ja-JP" sz="1600" dirty="0">
                <a:solidFill>
                  <a:schemeClr val="tx2"/>
                </a:solidFill>
                <a:ea typeface="ＭＳ Ｐゴシック" panose="020B0600070205080204" pitchFamily="34" charset="-128"/>
              </a:rPr>
              <a:t> Lim</a:t>
            </a:r>
            <a:r>
              <a:rPr lang="ja-JP" altLang="en-US" sz="1600">
                <a:solidFill>
                  <a:schemeClr val="tx2"/>
                </a:solidFill>
                <a:ea typeface="ＭＳ Ｐゴシック" panose="020B0600070205080204" pitchFamily="34" charset="-128"/>
              </a:rPr>
              <a:t>　</a:t>
            </a:r>
            <a:r>
              <a:rPr lang="en-US" altLang="ja-JP" sz="1600" dirty="0">
                <a:solidFill>
                  <a:schemeClr val="tx2"/>
                </a:solidFill>
                <a:ea typeface="ＭＳ Ｐゴシック" panose="020B0600070205080204" pitchFamily="34" charset="-128"/>
              </a:rPr>
              <a:t>(Kyoto University)</a:t>
            </a:r>
          </a:p>
          <a:p>
            <a:r>
              <a:rPr lang="en-US" altLang="ja-JP" sz="1600" dirty="0">
                <a:solidFill>
                  <a:schemeClr val="tx2"/>
                </a:solidFill>
                <a:ea typeface="ＭＳ Ｐゴシック" panose="020B0600070205080204" pitchFamily="34" charset="-128"/>
              </a:rPr>
              <a:t>Address </a:t>
            </a:r>
            <a:r>
              <a:rPr lang="en-US" altLang="ja-JP" sz="1600" dirty="0" err="1">
                <a:ea typeface="ＭＳ Ｐゴシック" panose="020B0600070205080204" pitchFamily="34" charset="-128"/>
              </a:rPr>
              <a:t>Yoshidahonmachi</a:t>
            </a:r>
            <a:r>
              <a:rPr lang="en-US" altLang="ja-JP" sz="1600" dirty="0">
                <a:ea typeface="ＭＳ Ｐゴシック" panose="020B0600070205080204" pitchFamily="34" charset="-128"/>
              </a:rPr>
              <a:t>. Sakyo, Kyoto, 606-8501, Japan</a:t>
            </a:r>
          </a:p>
          <a:p>
            <a:r>
              <a:rPr lang="en-US" altLang="ja-JP" sz="1600" dirty="0">
                <a:solidFill>
                  <a:schemeClr val="tx2"/>
                </a:solidFill>
                <a:ea typeface="ＭＳ Ｐゴシック" panose="020B0600070205080204" pitchFamily="34" charset="-128"/>
              </a:rPr>
              <a:t>Voice</a:t>
            </a:r>
            <a:r>
              <a:rPr lang="en-US" altLang="ja-JP" sz="1600" dirty="0">
                <a:ea typeface="ＭＳ Ｐゴシック" panose="020B0600070205080204" pitchFamily="34" charset="-128"/>
              </a:rPr>
              <a:t>: +81-75-753-5317 </a:t>
            </a:r>
            <a:r>
              <a:rPr lang="en-US" altLang="ja-JP" sz="1600" dirty="0">
                <a:solidFill>
                  <a:schemeClr val="tx2"/>
                </a:solidFill>
                <a:ea typeface="ＭＳ Ｐゴシック" panose="020B0600070205080204" pitchFamily="34" charset="-128"/>
              </a:rPr>
              <a:t>, E-Mail: </a:t>
            </a:r>
            <a:r>
              <a:rPr lang="en-US" altLang="ja-JP" sz="1600" dirty="0" err="1">
                <a:ea typeface="ＭＳ Ｐゴシック" panose="020B0600070205080204" pitchFamily="34" charset="-128"/>
              </a:rPr>
              <a:t>hiroshi.harada@i.kyoto-u.ac.jp</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a:t>
            </a:r>
            <a:r>
              <a:rPr lang="en-US" altLang="en-US" sz="1600" dirty="0">
                <a:latin typeface="Times New Roman" panose="02020603050405020304" pitchFamily="18" charset="0"/>
              </a:rPr>
              <a:t>Wireless Next Generation, Long Range extension enhancements to 802.15.4-2020</a:t>
            </a:r>
            <a:r>
              <a:rPr lang="en-US" altLang="ja-JP" sz="1600" dirty="0">
                <a:solidFill>
                  <a:schemeClr val="tx2"/>
                </a:solidFill>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ea typeface="ＭＳ Ｐゴシック" panose="020B0600070205080204" pitchFamily="34" charset="-128"/>
              </a:rPr>
              <a:t>	Discuss C/I calculation for Evaluation of Transmission Characteristics of IEEE 802.15.4ad PHY under Interference Noise. A part of this contribution was supported from the commissioned research (No. JPJ012368C05101) by National Institute of Information and Communications Technology (NICT) , Japan. </a:t>
            </a:r>
          </a:p>
          <a:p>
            <a:pPr>
              <a:spcBef>
                <a:spcPts val="600"/>
              </a:spcBef>
              <a:spcAft>
                <a:spcPts val="600"/>
              </a:spcAft>
            </a:pPr>
            <a:r>
              <a:rPr lang="en-US" altLang="ja-JP" sz="1600" b="1" dirty="0">
                <a:solidFill>
                  <a:schemeClr val="tx2"/>
                </a:solidFill>
                <a:ea typeface="ＭＳ Ｐゴシック" panose="020B0600070205080204" pitchFamily="34" charset="-128"/>
              </a:rPr>
              <a:t>Purpose:</a:t>
            </a:r>
            <a:r>
              <a:rPr lang="en-US" altLang="ja-JP" sz="1600" dirty="0">
                <a:solidFill>
                  <a:schemeClr val="tx2"/>
                </a:solidFill>
                <a:ea typeface="ＭＳ Ｐゴシック" panose="020B0600070205080204" pitchFamily="34" charset="-128"/>
              </a:rPr>
              <a:t>	 </a:t>
            </a:r>
            <a:r>
              <a:rPr lang="en-US" altLang="ja-JP" sz="1600" dirty="0">
                <a:ea typeface="ＭＳ Ｐゴシック" panose="020B0600070205080204" pitchFamily="34" charset="-128"/>
              </a:rPr>
              <a:t>Propose C/I calculation scheme to evaluate proposed systems for IEEE 802.15.4ad.</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フッター プレースホルダー 4">
            <a:extLst>
              <a:ext uri="{FF2B5EF4-FFF2-40B4-BE49-F238E27FC236}">
                <a16:creationId xmlns:a16="http://schemas.microsoft.com/office/drawing/2014/main" id="{25E62AD3-D0BC-BA06-3CFD-623CD620CF54}"/>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552FE0-D290-3286-E798-2C0BE8C0EC16}"/>
              </a:ext>
            </a:extLst>
          </p:cNvPr>
          <p:cNvSpPr>
            <a:spLocks noGrp="1"/>
          </p:cNvSpPr>
          <p:nvPr>
            <p:ph type="title"/>
          </p:nvPr>
        </p:nvSpPr>
        <p:spPr/>
        <p:txBody>
          <a:bodyPr/>
          <a:lstStyle/>
          <a:p>
            <a:r>
              <a:rPr kumimoji="1" lang="en-US" altLang="ja-JP" sz="3600" dirty="0"/>
              <a:t>C/I(Pattern B)</a:t>
            </a:r>
            <a:endParaRPr kumimoji="1" lang="ja-JP" altLang="en-US"/>
          </a:p>
        </p:txBody>
      </p:sp>
      <p:sp>
        <p:nvSpPr>
          <p:cNvPr id="4" name="日付プレースホルダー 3">
            <a:extLst>
              <a:ext uri="{FF2B5EF4-FFF2-40B4-BE49-F238E27FC236}">
                <a16:creationId xmlns:a16="http://schemas.microsoft.com/office/drawing/2014/main" id="{8E1261BD-C389-576F-F551-E289C00AD4A3}"/>
              </a:ext>
            </a:extLst>
          </p:cNvPr>
          <p:cNvSpPr>
            <a:spLocks noGrp="1"/>
          </p:cNvSpPr>
          <p:nvPr>
            <p:ph type="dt" sz="half" idx="10"/>
          </p:nvPr>
        </p:nvSpPr>
        <p:spPr/>
        <p:txBody>
          <a:bodyPr/>
          <a:lstStyle/>
          <a:p>
            <a:r>
              <a:rPr lang="en-US" altLang="ja-JP" dirty="0"/>
              <a:t>November 2024</a:t>
            </a:r>
          </a:p>
        </p:txBody>
      </p:sp>
      <p:sp>
        <p:nvSpPr>
          <p:cNvPr id="5" name="スライド番号プレースホルダー 4">
            <a:extLst>
              <a:ext uri="{FF2B5EF4-FFF2-40B4-BE49-F238E27FC236}">
                <a16:creationId xmlns:a16="http://schemas.microsoft.com/office/drawing/2014/main" id="{3B84D2DF-3478-0887-0DDD-78DA0DFE4D6F}"/>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10</a:t>
            </a:fld>
            <a:endParaRPr lang="en-US" altLang="ja-JP"/>
          </a:p>
        </p:txBody>
      </p:sp>
      <p:sp>
        <p:nvSpPr>
          <p:cNvPr id="6" name="フッター プレースホルダー 5">
            <a:extLst>
              <a:ext uri="{FF2B5EF4-FFF2-40B4-BE49-F238E27FC236}">
                <a16:creationId xmlns:a16="http://schemas.microsoft.com/office/drawing/2014/main" id="{BB174EE0-7806-9B7A-96F3-EB44573A7DE9}"/>
              </a:ext>
            </a:extLst>
          </p:cNvPr>
          <p:cNvSpPr>
            <a:spLocks noGrp="1"/>
          </p:cNvSpPr>
          <p:nvPr>
            <p:ph type="ftr" sz="quarter" idx="11"/>
          </p:nvPr>
        </p:nvSpPr>
        <p:spPr/>
        <p:txBody>
          <a:bodyPr/>
          <a:lstStyle/>
          <a:p>
            <a:r>
              <a:rPr lang="en-US" altLang="ja-JP"/>
              <a:t>H. Harada (Kyoto University)</a:t>
            </a:r>
            <a:endParaRPr lang="en-US" altLang="ja-JP" dirty="0"/>
          </a:p>
        </p:txBody>
      </p:sp>
      <p:grpSp>
        <p:nvGrpSpPr>
          <p:cNvPr id="91" name="グループ化 90">
            <a:extLst>
              <a:ext uri="{FF2B5EF4-FFF2-40B4-BE49-F238E27FC236}">
                <a16:creationId xmlns:a16="http://schemas.microsoft.com/office/drawing/2014/main" id="{2437DE21-1506-BCE2-B4CD-49194C852F17}"/>
              </a:ext>
            </a:extLst>
          </p:cNvPr>
          <p:cNvGrpSpPr/>
          <p:nvPr/>
        </p:nvGrpSpPr>
        <p:grpSpPr>
          <a:xfrm>
            <a:off x="5143981" y="2679232"/>
            <a:ext cx="2168823" cy="2281043"/>
            <a:chOff x="4043984" y="3997184"/>
            <a:chExt cx="2168823" cy="2281043"/>
          </a:xfrm>
        </p:grpSpPr>
        <p:sp>
          <p:nvSpPr>
            <p:cNvPr id="92" name="正方形/長方形 91">
              <a:extLst>
                <a:ext uri="{FF2B5EF4-FFF2-40B4-BE49-F238E27FC236}">
                  <a16:creationId xmlns:a16="http://schemas.microsoft.com/office/drawing/2014/main" id="{B26319AB-432E-5A0E-33E8-6CEFF027A26F}"/>
                </a:ext>
              </a:extLst>
            </p:cNvPr>
            <p:cNvSpPr/>
            <p:nvPr/>
          </p:nvSpPr>
          <p:spPr bwMode="auto">
            <a:xfrm>
              <a:off x="5612961" y="4400511"/>
              <a:ext cx="527596" cy="1087638"/>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93" name="テキスト ボックス 92">
              <a:extLst>
                <a:ext uri="{FF2B5EF4-FFF2-40B4-BE49-F238E27FC236}">
                  <a16:creationId xmlns:a16="http://schemas.microsoft.com/office/drawing/2014/main" id="{A5103A42-05EF-75D6-D69E-D2C133CECF12}"/>
                </a:ext>
              </a:extLst>
            </p:cNvPr>
            <p:cNvSpPr txBox="1"/>
            <p:nvPr/>
          </p:nvSpPr>
          <p:spPr>
            <a:xfrm>
              <a:off x="4712012" y="3997184"/>
              <a:ext cx="733764" cy="338554"/>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C/I </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94" name="テキスト ボックス 93">
              <a:extLst>
                <a:ext uri="{FF2B5EF4-FFF2-40B4-BE49-F238E27FC236}">
                  <a16:creationId xmlns:a16="http://schemas.microsoft.com/office/drawing/2014/main" id="{2B05AC4D-23FA-25FA-0BD1-340A15FBE877}"/>
                </a:ext>
              </a:extLst>
            </p:cNvPr>
            <p:cNvSpPr txBox="1"/>
            <p:nvPr/>
          </p:nvSpPr>
          <p:spPr>
            <a:xfrm>
              <a:off x="4968319" y="5014996"/>
              <a:ext cx="22115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95" name="テキスト ボックス 94">
              <a:extLst>
                <a:ext uri="{FF2B5EF4-FFF2-40B4-BE49-F238E27FC236}">
                  <a16:creationId xmlns:a16="http://schemas.microsoft.com/office/drawing/2014/main" id="{EC86A3DC-D9E1-CC52-93D6-398B3BCA6752}"/>
                </a:ext>
              </a:extLst>
            </p:cNvPr>
            <p:cNvSpPr txBox="1"/>
            <p:nvPr/>
          </p:nvSpPr>
          <p:spPr>
            <a:xfrm>
              <a:off x="5348468" y="6032006"/>
              <a:ext cx="864339" cy="246221"/>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zero-padding</a:t>
              </a:r>
              <a:endParaRPr kumimoji="1" lang="ja-JP" altLang="en-US" sz="100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96" name="正方形/長方形 95">
              <a:extLst>
                <a:ext uri="{FF2B5EF4-FFF2-40B4-BE49-F238E27FC236}">
                  <a16:creationId xmlns:a16="http://schemas.microsoft.com/office/drawing/2014/main" id="{DA4D42DF-068E-C799-E0C3-D42431E6E449}"/>
                </a:ext>
              </a:extLst>
            </p:cNvPr>
            <p:cNvSpPr/>
            <p:nvPr/>
          </p:nvSpPr>
          <p:spPr bwMode="auto">
            <a:xfrm>
              <a:off x="4043984" y="4604354"/>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97" name="正方形/長方形 96">
              <a:extLst>
                <a:ext uri="{FF2B5EF4-FFF2-40B4-BE49-F238E27FC236}">
                  <a16:creationId xmlns:a16="http://schemas.microsoft.com/office/drawing/2014/main" id="{5F153141-764B-7192-38F7-B52F6A7BB168}"/>
                </a:ext>
              </a:extLst>
            </p:cNvPr>
            <p:cNvSpPr/>
            <p:nvPr/>
          </p:nvSpPr>
          <p:spPr>
            <a:xfrm>
              <a:off x="4043984" y="4404060"/>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98" name="正方形/長方形 97">
              <a:extLst>
                <a:ext uri="{FF2B5EF4-FFF2-40B4-BE49-F238E27FC236}">
                  <a16:creationId xmlns:a16="http://schemas.microsoft.com/office/drawing/2014/main" id="{F10F4ABD-3547-0A07-4FA1-BDCD25ECFDA6}"/>
                </a:ext>
              </a:extLst>
            </p:cNvPr>
            <p:cNvSpPr/>
            <p:nvPr/>
          </p:nvSpPr>
          <p:spPr>
            <a:xfrm>
              <a:off x="5348469" y="4400511"/>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grpSp>
      <p:grpSp>
        <p:nvGrpSpPr>
          <p:cNvPr id="99" name="グループ化 98">
            <a:extLst>
              <a:ext uri="{FF2B5EF4-FFF2-40B4-BE49-F238E27FC236}">
                <a16:creationId xmlns:a16="http://schemas.microsoft.com/office/drawing/2014/main" id="{DEC756E9-C905-B61E-F153-68482D42BD51}"/>
              </a:ext>
            </a:extLst>
          </p:cNvPr>
          <p:cNvGrpSpPr/>
          <p:nvPr/>
        </p:nvGrpSpPr>
        <p:grpSpPr>
          <a:xfrm>
            <a:off x="812953" y="2167732"/>
            <a:ext cx="3264518" cy="3444554"/>
            <a:chOff x="489660" y="1541232"/>
            <a:chExt cx="3264518" cy="3444554"/>
          </a:xfrm>
        </p:grpSpPr>
        <p:sp>
          <p:nvSpPr>
            <p:cNvPr id="100" name="正方形/長方形 99">
              <a:extLst>
                <a:ext uri="{FF2B5EF4-FFF2-40B4-BE49-F238E27FC236}">
                  <a16:creationId xmlns:a16="http://schemas.microsoft.com/office/drawing/2014/main" id="{18EB5CCF-9E2E-E33E-7F79-A01B345E24FE}"/>
                </a:ext>
              </a:extLst>
            </p:cNvPr>
            <p:cNvSpPr/>
            <p:nvPr/>
          </p:nvSpPr>
          <p:spPr bwMode="auto">
            <a:xfrm>
              <a:off x="2000913" y="2685870"/>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01" name="正方形/長方形 100">
              <a:extLst>
                <a:ext uri="{FF2B5EF4-FFF2-40B4-BE49-F238E27FC236}">
                  <a16:creationId xmlns:a16="http://schemas.microsoft.com/office/drawing/2014/main" id="{91E0F3C3-5810-7708-41C6-357843AFDF4F}"/>
                </a:ext>
              </a:extLst>
            </p:cNvPr>
            <p:cNvSpPr/>
            <p:nvPr/>
          </p:nvSpPr>
          <p:spPr bwMode="auto">
            <a:xfrm>
              <a:off x="2267067" y="2312954"/>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03" name="テキスト ボックス 102">
              <a:extLst>
                <a:ext uri="{FF2B5EF4-FFF2-40B4-BE49-F238E27FC236}">
                  <a16:creationId xmlns:a16="http://schemas.microsoft.com/office/drawing/2014/main" id="{7E01FE43-75BE-BBB0-CE37-6025BAC3EA40}"/>
                </a:ext>
              </a:extLst>
            </p:cNvPr>
            <p:cNvSpPr txBox="1"/>
            <p:nvPr/>
          </p:nvSpPr>
          <p:spPr>
            <a:xfrm>
              <a:off x="3108347" y="3559820"/>
              <a:ext cx="64583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Time</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04" name="直線矢印コネクタ 103">
              <a:extLst>
                <a:ext uri="{FF2B5EF4-FFF2-40B4-BE49-F238E27FC236}">
                  <a16:creationId xmlns:a16="http://schemas.microsoft.com/office/drawing/2014/main" id="{0EC17014-BD39-1923-8A50-625A4B4E58B3}"/>
                </a:ext>
              </a:extLst>
            </p:cNvPr>
            <p:cNvCxnSpPr/>
            <p:nvPr/>
          </p:nvCxnSpPr>
          <p:spPr>
            <a:xfrm flipV="1">
              <a:off x="1716474" y="1900881"/>
              <a:ext cx="0" cy="3084905"/>
            </a:xfrm>
            <a:prstGeom prst="straightConnector1">
              <a:avLst/>
            </a:prstGeom>
            <a:noFill/>
            <a:ln w="9525" cap="flat" cmpd="sng" algn="ctr">
              <a:solidFill>
                <a:sysClr val="windowText" lastClr="000000">
                  <a:shade val="95000"/>
                  <a:satMod val="105000"/>
                </a:sysClr>
              </a:solidFill>
              <a:prstDash val="solid"/>
              <a:tailEnd type="triangle"/>
            </a:ln>
            <a:effectLst/>
          </p:spPr>
        </p:cxnSp>
        <p:sp>
          <p:nvSpPr>
            <p:cNvPr id="105" name="テキスト ボックス 104">
              <a:extLst>
                <a:ext uri="{FF2B5EF4-FFF2-40B4-BE49-F238E27FC236}">
                  <a16:creationId xmlns:a16="http://schemas.microsoft.com/office/drawing/2014/main" id="{FBE8B1D1-A593-9ACA-1B98-83F4197FF0F3}"/>
                </a:ext>
              </a:extLst>
            </p:cNvPr>
            <p:cNvSpPr txBox="1"/>
            <p:nvPr/>
          </p:nvSpPr>
          <p:spPr>
            <a:xfrm>
              <a:off x="912607" y="1541232"/>
              <a:ext cx="1068616"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Frequency</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06" name="テキスト ボックス 105">
              <a:extLst>
                <a:ext uri="{FF2B5EF4-FFF2-40B4-BE49-F238E27FC236}">
                  <a16:creationId xmlns:a16="http://schemas.microsoft.com/office/drawing/2014/main" id="{694B99D7-8D6C-193C-5C0D-48F96BFC52EF}"/>
                </a:ext>
              </a:extLst>
            </p:cNvPr>
            <p:cNvSpPr txBox="1"/>
            <p:nvPr/>
          </p:nvSpPr>
          <p:spPr>
            <a:xfrm>
              <a:off x="492749" y="2714635"/>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Shift frequency </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of interference</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07" name="テキスト ボックス 106">
              <a:extLst>
                <a:ext uri="{FF2B5EF4-FFF2-40B4-BE49-F238E27FC236}">
                  <a16:creationId xmlns:a16="http://schemas.microsoft.com/office/drawing/2014/main" id="{B7E13B69-ACA2-7307-245A-C8BBE03E5968}"/>
                </a:ext>
              </a:extLst>
            </p:cNvPr>
            <p:cNvSpPr txBox="1"/>
            <p:nvPr/>
          </p:nvSpPr>
          <p:spPr>
            <a:xfrm>
              <a:off x="497102" y="3275510"/>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Center frequency of carrier = 0 Hz</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08" name="直線コネクタ 107">
              <a:extLst>
                <a:ext uri="{FF2B5EF4-FFF2-40B4-BE49-F238E27FC236}">
                  <a16:creationId xmlns:a16="http://schemas.microsoft.com/office/drawing/2014/main" id="{E89D78F7-243E-E373-38F4-27161276A8E8}"/>
                </a:ext>
              </a:extLst>
            </p:cNvPr>
            <p:cNvCxnSpPr>
              <a:cxnSpLocks/>
            </p:cNvCxnSpPr>
            <p:nvPr/>
          </p:nvCxnSpPr>
          <p:spPr>
            <a:xfrm>
              <a:off x="1548143" y="4351944"/>
              <a:ext cx="1697627" cy="0"/>
            </a:xfrm>
            <a:prstGeom prst="line">
              <a:avLst/>
            </a:prstGeom>
            <a:noFill/>
            <a:ln w="9525" cap="flat" cmpd="sng" algn="ctr">
              <a:solidFill>
                <a:srgbClr val="4F81BD">
                  <a:shade val="95000"/>
                  <a:satMod val="105000"/>
                </a:srgbClr>
              </a:solidFill>
              <a:prstDash val="dash"/>
            </a:ln>
            <a:effectLst/>
          </p:spPr>
        </p:cxnSp>
        <p:sp>
          <p:nvSpPr>
            <p:cNvPr id="109" name="テキスト ボックス 108">
              <a:extLst>
                <a:ext uri="{FF2B5EF4-FFF2-40B4-BE49-F238E27FC236}">
                  <a16:creationId xmlns:a16="http://schemas.microsoft.com/office/drawing/2014/main" id="{3BE71A60-8DAA-8BDD-1843-EF2077E73183}"/>
                </a:ext>
              </a:extLst>
            </p:cNvPr>
            <p:cNvSpPr txBox="1"/>
            <p:nvPr/>
          </p:nvSpPr>
          <p:spPr>
            <a:xfrm>
              <a:off x="492748" y="4228966"/>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10" name="テキスト ボックス 109">
              <a:extLst>
                <a:ext uri="{FF2B5EF4-FFF2-40B4-BE49-F238E27FC236}">
                  <a16:creationId xmlns:a16="http://schemas.microsoft.com/office/drawing/2014/main" id="{7CB48F54-D669-F1D0-A64D-56AEEBD502AA}"/>
                </a:ext>
              </a:extLst>
            </p:cNvPr>
            <p:cNvSpPr txBox="1"/>
            <p:nvPr/>
          </p:nvSpPr>
          <p:spPr>
            <a:xfrm>
              <a:off x="489660" y="2370267"/>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11" name="正方形/長方形 110">
              <a:extLst>
                <a:ext uri="{FF2B5EF4-FFF2-40B4-BE49-F238E27FC236}">
                  <a16:creationId xmlns:a16="http://schemas.microsoft.com/office/drawing/2014/main" id="{F101FB5D-2EB4-25E8-89FC-05D253CC59D4}"/>
                </a:ext>
              </a:extLst>
            </p:cNvPr>
            <p:cNvSpPr/>
            <p:nvPr/>
          </p:nvSpPr>
          <p:spPr bwMode="auto">
            <a:xfrm>
              <a:off x="2265406" y="2472250"/>
              <a:ext cx="527596" cy="1087638"/>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cxnSp>
          <p:nvCxnSpPr>
            <p:cNvPr id="112" name="直線矢印コネクタ 111">
              <a:extLst>
                <a:ext uri="{FF2B5EF4-FFF2-40B4-BE49-F238E27FC236}">
                  <a16:creationId xmlns:a16="http://schemas.microsoft.com/office/drawing/2014/main" id="{B8214A78-F498-0365-729C-EE4D0213ABB2}"/>
                </a:ext>
              </a:extLst>
            </p:cNvPr>
            <p:cNvCxnSpPr/>
            <p:nvPr/>
          </p:nvCxnSpPr>
          <p:spPr bwMode="auto">
            <a:xfrm>
              <a:off x="1535603" y="3479571"/>
              <a:ext cx="1767425" cy="0"/>
            </a:xfrm>
            <a:prstGeom prst="straightConnector1">
              <a:avLst/>
            </a:prstGeom>
            <a:solidFill>
              <a:srgbClr val="4F81BD"/>
            </a:solidFill>
            <a:ln w="12700" cap="flat" cmpd="sng" algn="ctr">
              <a:solidFill>
                <a:sysClr val="windowText" lastClr="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直線コネクタ 112">
              <a:extLst>
                <a:ext uri="{FF2B5EF4-FFF2-40B4-BE49-F238E27FC236}">
                  <a16:creationId xmlns:a16="http://schemas.microsoft.com/office/drawing/2014/main" id="{3881D03B-8684-61A0-6792-228962D46A6D}"/>
                </a:ext>
              </a:extLst>
            </p:cNvPr>
            <p:cNvCxnSpPr>
              <a:cxnSpLocks/>
            </p:cNvCxnSpPr>
            <p:nvPr/>
          </p:nvCxnSpPr>
          <p:spPr>
            <a:xfrm>
              <a:off x="1535603" y="2975989"/>
              <a:ext cx="1697627" cy="0"/>
            </a:xfrm>
            <a:prstGeom prst="line">
              <a:avLst/>
            </a:prstGeom>
            <a:noFill/>
            <a:ln w="9525" cap="flat" cmpd="sng" algn="ctr">
              <a:solidFill>
                <a:srgbClr val="4F81BD">
                  <a:shade val="95000"/>
                  <a:satMod val="105000"/>
                </a:srgbClr>
              </a:solidFill>
              <a:prstDash val="dash"/>
            </a:ln>
            <a:effectLst/>
          </p:spPr>
        </p:cxnSp>
        <p:cxnSp>
          <p:nvCxnSpPr>
            <p:cNvPr id="114" name="直線コネクタ 113">
              <a:extLst>
                <a:ext uri="{FF2B5EF4-FFF2-40B4-BE49-F238E27FC236}">
                  <a16:creationId xmlns:a16="http://schemas.microsoft.com/office/drawing/2014/main" id="{B4F2A15E-9AEB-67F3-C00B-F7BC77BC4FE1}"/>
                </a:ext>
              </a:extLst>
            </p:cNvPr>
            <p:cNvCxnSpPr>
              <a:cxnSpLocks/>
            </p:cNvCxnSpPr>
            <p:nvPr/>
          </p:nvCxnSpPr>
          <p:spPr>
            <a:xfrm>
              <a:off x="1548143" y="2483955"/>
              <a:ext cx="1697627" cy="0"/>
            </a:xfrm>
            <a:prstGeom prst="line">
              <a:avLst/>
            </a:prstGeom>
            <a:noFill/>
            <a:ln w="9525" cap="flat" cmpd="sng" algn="ctr">
              <a:solidFill>
                <a:srgbClr val="4F81BD">
                  <a:shade val="95000"/>
                  <a:satMod val="105000"/>
                </a:srgbClr>
              </a:solidFill>
              <a:prstDash val="dash"/>
            </a:ln>
            <a:effectLst/>
          </p:spPr>
        </p:cxnSp>
        <p:sp>
          <p:nvSpPr>
            <p:cNvPr id="115" name="正方形/長方形 114">
              <a:extLst>
                <a:ext uri="{FF2B5EF4-FFF2-40B4-BE49-F238E27FC236}">
                  <a16:creationId xmlns:a16="http://schemas.microsoft.com/office/drawing/2014/main" id="{E31AD995-B1D4-FC75-CA70-2CB1A196407E}"/>
                </a:ext>
              </a:extLst>
            </p:cNvPr>
            <p:cNvSpPr/>
            <p:nvPr/>
          </p:nvSpPr>
          <p:spPr>
            <a:xfrm>
              <a:off x="2000913" y="2485576"/>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grpSp>
      <p:sp>
        <p:nvSpPr>
          <p:cNvPr id="116" name="テキスト ボックス 115">
            <a:extLst>
              <a:ext uri="{FF2B5EF4-FFF2-40B4-BE49-F238E27FC236}">
                <a16:creationId xmlns:a16="http://schemas.microsoft.com/office/drawing/2014/main" id="{83C3CD92-39AC-83AA-47E6-E20EBA852036}"/>
              </a:ext>
            </a:extLst>
          </p:cNvPr>
          <p:cNvSpPr txBox="1"/>
          <p:nvPr/>
        </p:nvSpPr>
        <p:spPr>
          <a:xfrm>
            <a:off x="4808488" y="2540733"/>
            <a:ext cx="65" cy="276999"/>
          </a:xfrm>
          <a:prstGeom prst="rect">
            <a:avLst/>
          </a:prstGeom>
          <a:noFill/>
        </p:spPr>
        <p:txBody>
          <a:bodyPr wrap="none" lIns="0" tIns="0" rIns="0" bIns="0" rtlCol="0">
            <a:spAutoFit/>
          </a:bodyPr>
          <a:lstStyle/>
          <a:p>
            <a:pPr eaLnBrk="1" fontAlgn="auto" hangingPunct="1">
              <a:spcBef>
                <a:spcPts val="0"/>
              </a:spcBef>
              <a:spcAft>
                <a:spcPts val="0"/>
              </a:spcAft>
            </a:pPr>
            <a:endParaRPr kumimoji="1" lang="ja-JP" altLang="en-US" sz="1800">
              <a:solidFill>
                <a:prstClr val="black"/>
              </a:solidFill>
              <a:latin typeface="Calibri" panose="020F0502020204030204"/>
              <a:ea typeface="メイリオ" panose="020B0604030504040204" pitchFamily="34" charset="-128"/>
            </a:endParaRPr>
          </a:p>
        </p:txBody>
      </p:sp>
      <p:sp>
        <p:nvSpPr>
          <p:cNvPr id="117" name="テキスト ボックス 116">
            <a:extLst>
              <a:ext uri="{FF2B5EF4-FFF2-40B4-BE49-F238E27FC236}">
                <a16:creationId xmlns:a16="http://schemas.microsoft.com/office/drawing/2014/main" id="{27EB1DE3-9A51-5D59-4D21-70188F708843}"/>
              </a:ext>
            </a:extLst>
          </p:cNvPr>
          <p:cNvSpPr txBox="1"/>
          <p:nvPr/>
        </p:nvSpPr>
        <p:spPr>
          <a:xfrm>
            <a:off x="3318934" y="3618864"/>
            <a:ext cx="1253065" cy="461665"/>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Observation</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frequency range</a:t>
            </a:r>
            <a:endParaRPr kumimoji="1" lang="ja-JP" altLang="en-US" sz="1200" b="0" i="0" u="none" strike="noStrike" kern="0" cap="none" spc="0" normalizeH="0" baseline="0" noProof="0">
              <a:ln>
                <a:noFill/>
              </a:ln>
              <a:solidFill>
                <a:srgbClr val="FF0000"/>
              </a:solidFill>
              <a:effectLst/>
              <a:uLnTx/>
              <a:uFillTx/>
              <a:ea typeface="メイリオ" panose="020B0604030504040204" pitchFamily="34" charset="-128"/>
              <a:cs typeface="Times New Roman" panose="02020603050405020304" pitchFamily="18" charset="0"/>
            </a:endParaRPr>
          </a:p>
        </p:txBody>
      </p:sp>
      <p:cxnSp>
        <p:nvCxnSpPr>
          <p:cNvPr id="118" name="直線矢印コネクタ 117">
            <a:extLst>
              <a:ext uri="{FF2B5EF4-FFF2-40B4-BE49-F238E27FC236}">
                <a16:creationId xmlns:a16="http://schemas.microsoft.com/office/drawing/2014/main" id="{D05D91AC-D97B-9E2F-33A9-EA14819144EE}"/>
              </a:ext>
            </a:extLst>
          </p:cNvPr>
          <p:cNvCxnSpPr/>
          <p:nvPr/>
        </p:nvCxnSpPr>
        <p:spPr>
          <a:xfrm>
            <a:off x="3287799" y="3098080"/>
            <a:ext cx="0" cy="1867989"/>
          </a:xfrm>
          <a:prstGeom prst="straightConnector1">
            <a:avLst/>
          </a:prstGeom>
          <a:noFill/>
          <a:ln w="19050" cap="flat" cmpd="sng" algn="ctr">
            <a:solidFill>
              <a:srgbClr val="FF0000"/>
            </a:solidFill>
            <a:prstDash val="sysDash"/>
            <a:headEnd type="triangle"/>
            <a:tailEnd type="triangle"/>
          </a:ln>
          <a:effectLst/>
        </p:spPr>
      </p:cxnSp>
      <p:sp>
        <p:nvSpPr>
          <p:cNvPr id="127" name="正方形/長方形 126">
            <a:extLst>
              <a:ext uri="{FF2B5EF4-FFF2-40B4-BE49-F238E27FC236}">
                <a16:creationId xmlns:a16="http://schemas.microsoft.com/office/drawing/2014/main" id="{EA13DAC7-18B2-535A-0A65-B3D32D0B3972}"/>
              </a:ext>
            </a:extLst>
          </p:cNvPr>
          <p:cNvSpPr/>
          <p:nvPr/>
        </p:nvSpPr>
        <p:spPr bwMode="auto">
          <a:xfrm>
            <a:off x="7514033" y="1398617"/>
            <a:ext cx="360000" cy="180000"/>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050">
              <a:solidFill>
                <a:prstClr val="black"/>
              </a:solidFill>
              <a:ea typeface="メイリオ" panose="020B0604030504040204" pitchFamily="34" charset="-128"/>
            </a:endParaRPr>
          </a:p>
        </p:txBody>
      </p:sp>
      <p:sp>
        <p:nvSpPr>
          <p:cNvPr id="128" name="テキスト ボックス 127">
            <a:extLst>
              <a:ext uri="{FF2B5EF4-FFF2-40B4-BE49-F238E27FC236}">
                <a16:creationId xmlns:a16="http://schemas.microsoft.com/office/drawing/2014/main" id="{30CD40F0-CBE3-259B-EEC6-371DA088A7B9}"/>
              </a:ext>
            </a:extLst>
          </p:cNvPr>
          <p:cNvSpPr txBox="1"/>
          <p:nvPr/>
        </p:nvSpPr>
        <p:spPr>
          <a:xfrm>
            <a:off x="7874033" y="1303951"/>
            <a:ext cx="635110"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Carrier</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129" name="テキスト ボックス 128">
            <a:extLst>
              <a:ext uri="{FF2B5EF4-FFF2-40B4-BE49-F238E27FC236}">
                <a16:creationId xmlns:a16="http://schemas.microsoft.com/office/drawing/2014/main" id="{A64260E8-0349-93CB-333F-1730C301AF03}"/>
              </a:ext>
            </a:extLst>
          </p:cNvPr>
          <p:cNvSpPr txBox="1"/>
          <p:nvPr/>
        </p:nvSpPr>
        <p:spPr>
          <a:xfrm>
            <a:off x="7874033" y="1673283"/>
            <a:ext cx="902811"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Interference</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130" name="正方形/長方形 129">
            <a:extLst>
              <a:ext uri="{FF2B5EF4-FFF2-40B4-BE49-F238E27FC236}">
                <a16:creationId xmlns:a16="http://schemas.microsoft.com/office/drawing/2014/main" id="{E74DEF2B-8DB7-5848-8B12-82AA7517C5DF}"/>
              </a:ext>
            </a:extLst>
          </p:cNvPr>
          <p:cNvSpPr/>
          <p:nvPr/>
        </p:nvSpPr>
        <p:spPr bwMode="auto">
          <a:xfrm flipV="1">
            <a:off x="7514033" y="1767949"/>
            <a:ext cx="360000" cy="180000"/>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31" name="正方形/長方形 130">
            <a:extLst>
              <a:ext uri="{FF2B5EF4-FFF2-40B4-BE49-F238E27FC236}">
                <a16:creationId xmlns:a16="http://schemas.microsoft.com/office/drawing/2014/main" id="{63307691-7B7A-E8F9-C74A-76E46D4A59FB}"/>
              </a:ext>
            </a:extLst>
          </p:cNvPr>
          <p:cNvSpPr/>
          <p:nvPr/>
        </p:nvSpPr>
        <p:spPr bwMode="auto">
          <a:xfrm>
            <a:off x="7514033" y="2141947"/>
            <a:ext cx="360000" cy="180000"/>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32" name="テキスト ボックス 131">
            <a:extLst>
              <a:ext uri="{FF2B5EF4-FFF2-40B4-BE49-F238E27FC236}">
                <a16:creationId xmlns:a16="http://schemas.microsoft.com/office/drawing/2014/main" id="{B5755839-7B1B-5787-7545-1D81083FFD8D}"/>
              </a:ext>
            </a:extLst>
          </p:cNvPr>
          <p:cNvSpPr txBox="1"/>
          <p:nvPr/>
        </p:nvSpPr>
        <p:spPr>
          <a:xfrm>
            <a:off x="7874033" y="2039494"/>
            <a:ext cx="1122423"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Net interference</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133" name="正方形/長方形 132">
            <a:extLst>
              <a:ext uri="{FF2B5EF4-FFF2-40B4-BE49-F238E27FC236}">
                <a16:creationId xmlns:a16="http://schemas.microsoft.com/office/drawing/2014/main" id="{AE5A5950-56B4-0517-DA84-5FD0CD1836CF}"/>
              </a:ext>
            </a:extLst>
          </p:cNvPr>
          <p:cNvSpPr/>
          <p:nvPr/>
        </p:nvSpPr>
        <p:spPr>
          <a:xfrm>
            <a:off x="7514033" y="2514077"/>
            <a:ext cx="360000" cy="180000"/>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134" name="テキスト ボックス 133">
            <a:extLst>
              <a:ext uri="{FF2B5EF4-FFF2-40B4-BE49-F238E27FC236}">
                <a16:creationId xmlns:a16="http://schemas.microsoft.com/office/drawing/2014/main" id="{B9C24254-F368-3247-45AF-49BEB1CE659A}"/>
              </a:ext>
            </a:extLst>
          </p:cNvPr>
          <p:cNvSpPr txBox="1"/>
          <p:nvPr/>
        </p:nvSpPr>
        <p:spPr>
          <a:xfrm>
            <a:off x="7874033" y="2418158"/>
            <a:ext cx="1063112" cy="415498"/>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Actual signal</a:t>
            </a:r>
          </a:p>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in time domain</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143" name="テキスト ボックス 142">
            <a:extLst>
              <a:ext uri="{FF2B5EF4-FFF2-40B4-BE49-F238E27FC236}">
                <a16:creationId xmlns:a16="http://schemas.microsoft.com/office/drawing/2014/main" id="{446AAB3A-46EC-ECA3-4919-5AE97BFD110E}"/>
              </a:ext>
            </a:extLst>
          </p:cNvPr>
          <p:cNvSpPr txBox="1"/>
          <p:nvPr/>
        </p:nvSpPr>
        <p:spPr>
          <a:xfrm>
            <a:off x="5065761" y="5128859"/>
            <a:ext cx="2448272" cy="1169551"/>
          </a:xfrm>
          <a:prstGeom prst="rect">
            <a:avLst/>
          </a:prstGeom>
          <a:noFill/>
        </p:spPr>
        <p:txBody>
          <a:bodyPr wrap="square">
            <a:spAutoFit/>
          </a:bodyPr>
          <a:lstStyle/>
          <a:p>
            <a:r>
              <a:rPr kumimoji="1" lang="en-US" altLang="ja-JP" sz="1400" dirty="0"/>
              <a:t>C/I is calculated from the carrier and interference powers within the range of observation time and observation frequency range, respectively</a:t>
            </a:r>
          </a:p>
        </p:txBody>
      </p:sp>
      <p:sp>
        <p:nvSpPr>
          <p:cNvPr id="145" name="テキスト ボックス 144">
            <a:extLst>
              <a:ext uri="{FF2B5EF4-FFF2-40B4-BE49-F238E27FC236}">
                <a16:creationId xmlns:a16="http://schemas.microsoft.com/office/drawing/2014/main" id="{9B8B60FA-03A6-B150-0F28-CADFD57AAC28}"/>
              </a:ext>
            </a:extLst>
          </p:cNvPr>
          <p:cNvSpPr txBox="1"/>
          <p:nvPr/>
        </p:nvSpPr>
        <p:spPr>
          <a:xfrm>
            <a:off x="2235005" y="5205084"/>
            <a:ext cx="1047780" cy="461665"/>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Observation</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time</a:t>
            </a:r>
            <a:endParaRPr kumimoji="1" lang="ja-JP" altLang="en-US" sz="1200" b="0" i="0" u="none" strike="noStrike" kern="0" cap="none" spc="0" normalizeH="0" baseline="0" noProof="0">
              <a:ln>
                <a:noFill/>
              </a:ln>
              <a:solidFill>
                <a:srgbClr val="FF0000"/>
              </a:solidFill>
              <a:effectLst/>
              <a:uLnTx/>
              <a:uFillTx/>
              <a:ea typeface="メイリオ" panose="020B0604030504040204" pitchFamily="34" charset="-128"/>
              <a:cs typeface="Times New Roman" panose="02020603050405020304" pitchFamily="18" charset="0"/>
            </a:endParaRPr>
          </a:p>
        </p:txBody>
      </p:sp>
      <p:cxnSp>
        <p:nvCxnSpPr>
          <p:cNvPr id="146" name="直線矢印コネクタ 145">
            <a:extLst>
              <a:ext uri="{FF2B5EF4-FFF2-40B4-BE49-F238E27FC236}">
                <a16:creationId xmlns:a16="http://schemas.microsoft.com/office/drawing/2014/main" id="{5B7B2B63-4C03-8BD1-FA3E-84A0F786A825}"/>
              </a:ext>
            </a:extLst>
          </p:cNvPr>
          <p:cNvCxnSpPr>
            <a:cxnSpLocks/>
          </p:cNvCxnSpPr>
          <p:nvPr/>
        </p:nvCxnSpPr>
        <p:spPr>
          <a:xfrm flipH="1">
            <a:off x="2324206" y="5168858"/>
            <a:ext cx="792088" cy="0"/>
          </a:xfrm>
          <a:prstGeom prst="straightConnector1">
            <a:avLst/>
          </a:prstGeom>
          <a:noFill/>
          <a:ln w="19050" cap="flat" cmpd="sng" algn="ctr">
            <a:solidFill>
              <a:srgbClr val="FF0000"/>
            </a:solidFill>
            <a:prstDash val="sysDash"/>
            <a:headEnd type="triangle"/>
            <a:tailEnd type="triangle"/>
          </a:ln>
          <a:effectLst/>
        </p:spPr>
      </p:cxnSp>
    </p:spTree>
    <p:extLst>
      <p:ext uri="{BB962C8B-B14F-4D97-AF65-F5344CB8AC3E}">
        <p14:creationId xmlns:p14="http://schemas.microsoft.com/office/powerpoint/2010/main" val="85447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E18A15-AB2C-A5B9-32D1-48FD8A1A4852}"/>
              </a:ext>
            </a:extLst>
          </p:cNvPr>
          <p:cNvSpPr>
            <a:spLocks noGrp="1"/>
          </p:cNvSpPr>
          <p:nvPr>
            <p:ph type="title"/>
          </p:nvPr>
        </p:nvSpPr>
        <p:spPr/>
        <p:txBody>
          <a:bodyPr/>
          <a:lstStyle/>
          <a:p>
            <a:r>
              <a:rPr kumimoji="1" lang="en-US" altLang="ja-JP" dirty="0"/>
              <a:t>Recommendation</a:t>
            </a:r>
            <a:endParaRPr kumimoji="1" lang="ja-JP" altLang="en-US"/>
          </a:p>
        </p:txBody>
      </p:sp>
      <p:sp>
        <p:nvSpPr>
          <p:cNvPr id="3" name="コンテンツ プレースホルダー 2">
            <a:extLst>
              <a:ext uri="{FF2B5EF4-FFF2-40B4-BE49-F238E27FC236}">
                <a16:creationId xmlns:a16="http://schemas.microsoft.com/office/drawing/2014/main" id="{20F4BAF4-17AE-3720-FE2B-5696427ED863}"/>
              </a:ext>
            </a:extLst>
          </p:cNvPr>
          <p:cNvSpPr>
            <a:spLocks noGrp="1"/>
          </p:cNvSpPr>
          <p:nvPr>
            <p:ph idx="1"/>
          </p:nvPr>
        </p:nvSpPr>
        <p:spPr/>
        <p:txBody>
          <a:bodyPr/>
          <a:lstStyle/>
          <a:p>
            <a:r>
              <a:rPr lang="en" altLang="ja-JP" sz="1400" dirty="0">
                <a:latin typeface="Times New Roman" panose="02020603050405020304" pitchFamily="18" charset="0"/>
                <a:cs typeface="Times New Roman" panose="02020603050405020304" pitchFamily="18" charset="0"/>
              </a:rPr>
              <a:t>In general, C/I corresponds to Pattern B, and should be calculated as the ratio of the carrier and interference powers at the receiver.</a:t>
            </a:r>
          </a:p>
          <a:p>
            <a:r>
              <a:rPr lang="en" altLang="ja-JP" sz="1400" dirty="0">
                <a:latin typeface="Times New Roman" panose="02020603050405020304" pitchFamily="18" charset="0"/>
                <a:cs typeface="Times New Roman" panose="02020603050405020304" pitchFamily="18" charset="0"/>
              </a:rPr>
              <a:t>The simulation assumed in 15.4ad randomly changes the center frequency and reception time of the interference. Therefore, despite the fact that the interference wave was transmitted with a constant power and channel, the power of the interference at the receiver fluctuates.</a:t>
            </a:r>
          </a:p>
          <a:p>
            <a:r>
              <a:rPr lang="en" altLang="ja-JP" sz="1400" dirty="0">
                <a:latin typeface="Times New Roman" panose="02020603050405020304" pitchFamily="18" charset="0"/>
                <a:cs typeface="Times New Roman" panose="02020603050405020304" pitchFamily="18" charset="0"/>
              </a:rPr>
              <a:t>Although interference waves with “power determined by transmission power and channel characteristics” should appear randomly and interfere, Pattern B is unable to express “power determined by transmission power and channel characteristics”, and can only observe the power of the carrier and interference within the observation frequency range.</a:t>
            </a:r>
          </a:p>
          <a:p>
            <a:r>
              <a:rPr kumimoji="1" lang="en" altLang="ja-JP" sz="1400" dirty="0">
                <a:latin typeface="Times New Roman" panose="02020603050405020304" pitchFamily="18" charset="0"/>
                <a:cs typeface="Times New Roman" panose="02020603050405020304" pitchFamily="18" charset="0"/>
              </a:rPr>
              <a:t>Apart from the received interference power, the interference power independent on the center frequency and reception time of the interference is required for 15.4ad.</a:t>
            </a:r>
          </a:p>
          <a:p>
            <a:r>
              <a:rPr kumimoji="1" lang="en" altLang="ja-JP" sz="1400" dirty="0">
                <a:latin typeface="Times New Roman" panose="02020603050405020304" pitchFamily="18" charset="0"/>
                <a:cs typeface="Times New Roman" panose="02020603050405020304" pitchFamily="18" charset="0"/>
              </a:rPr>
              <a:t>As a result, our recommendation is that the proposer of the physical layer should perform computer simulations to calculate the setting C/I (Pattern A1) on the horizontal axis and the packet error rate on the vertical axis.</a:t>
            </a:r>
            <a:endParaRPr kumimoji="1" lang="ja-JP" altLang="en-US" sz="1400">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A151C795-0BA1-0016-EA3E-2D6FD0A94F60}"/>
              </a:ext>
            </a:extLst>
          </p:cNvPr>
          <p:cNvSpPr>
            <a:spLocks noGrp="1"/>
          </p:cNvSpPr>
          <p:nvPr>
            <p:ph type="dt" sz="half" idx="10"/>
          </p:nvPr>
        </p:nvSpPr>
        <p:spPr/>
        <p:txBody>
          <a:bodyPr/>
          <a:lstStyle/>
          <a:p>
            <a:r>
              <a:rPr lang="en-US" altLang="ja-JP" dirty="0"/>
              <a:t>November 2024</a:t>
            </a:r>
          </a:p>
        </p:txBody>
      </p:sp>
      <p:sp>
        <p:nvSpPr>
          <p:cNvPr id="5" name="スライド番号プレースホルダー 4">
            <a:extLst>
              <a:ext uri="{FF2B5EF4-FFF2-40B4-BE49-F238E27FC236}">
                <a16:creationId xmlns:a16="http://schemas.microsoft.com/office/drawing/2014/main" id="{9A359357-1FDF-4E4C-07DA-B1BA1BF0A5D7}"/>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11</a:t>
            </a:fld>
            <a:endParaRPr lang="en-US" altLang="ja-JP"/>
          </a:p>
        </p:txBody>
      </p:sp>
      <p:sp>
        <p:nvSpPr>
          <p:cNvPr id="6" name="フッター プレースホルダー 5">
            <a:extLst>
              <a:ext uri="{FF2B5EF4-FFF2-40B4-BE49-F238E27FC236}">
                <a16:creationId xmlns:a16="http://schemas.microsoft.com/office/drawing/2014/main" id="{A644DFF2-DA1C-097F-B0A2-682079A58134}"/>
              </a:ext>
            </a:extLst>
          </p:cNvPr>
          <p:cNvSpPr>
            <a:spLocks noGrp="1"/>
          </p:cNvSpPr>
          <p:nvPr>
            <p:ph type="ftr" sz="quarter" idx="11"/>
          </p:nvPr>
        </p:nvSpPr>
        <p:spPr/>
        <p:txBody>
          <a:bodyPr/>
          <a:lstStyle/>
          <a:p>
            <a:r>
              <a:rPr lang="en-US" altLang="ja-JP"/>
              <a:t>H. Harada (Kyoto University)</a:t>
            </a:r>
            <a:endParaRPr lang="en-US" altLang="ja-JP" dirty="0"/>
          </a:p>
        </p:txBody>
      </p:sp>
    </p:spTree>
    <p:extLst>
      <p:ext uri="{BB962C8B-B14F-4D97-AF65-F5344CB8AC3E}">
        <p14:creationId xmlns:p14="http://schemas.microsoft.com/office/powerpoint/2010/main" val="3340441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B63915-9028-4687-2995-DB63BEC74543}"/>
              </a:ext>
            </a:extLst>
          </p:cNvPr>
          <p:cNvSpPr>
            <a:spLocks noGrp="1"/>
          </p:cNvSpPr>
          <p:nvPr>
            <p:ph type="title"/>
          </p:nvPr>
        </p:nvSpPr>
        <p:spPr/>
        <p:txBody>
          <a:bodyPr/>
          <a:lstStyle/>
          <a:p>
            <a:r>
              <a:rPr kumimoji="1" lang="en-US" altLang="ja-JP" dirty="0"/>
              <a:t>PER</a:t>
            </a:r>
            <a:r>
              <a:rPr kumimoji="1" lang="ja-JP" altLang="en-US"/>
              <a:t> </a:t>
            </a:r>
            <a:r>
              <a:rPr kumimoji="1" lang="en-US" altLang="ja-JP" dirty="0"/>
              <a:t>Calculation</a:t>
            </a:r>
            <a:br>
              <a:rPr kumimoji="1" lang="en-US" altLang="ja-JP" dirty="0"/>
            </a:br>
            <a:endParaRPr kumimoji="1" lang="ja-JP" altLang="en-US" sz="2400"/>
          </a:p>
        </p:txBody>
      </p:sp>
      <p:sp>
        <p:nvSpPr>
          <p:cNvPr id="4" name="日付プレースホルダー 3">
            <a:extLst>
              <a:ext uri="{FF2B5EF4-FFF2-40B4-BE49-F238E27FC236}">
                <a16:creationId xmlns:a16="http://schemas.microsoft.com/office/drawing/2014/main" id="{95D3E681-86ED-4D65-CDD8-4606AE88C89D}"/>
              </a:ext>
            </a:extLst>
          </p:cNvPr>
          <p:cNvSpPr>
            <a:spLocks noGrp="1"/>
          </p:cNvSpPr>
          <p:nvPr>
            <p:ph type="dt" sz="half" idx="10"/>
          </p:nvPr>
        </p:nvSpPr>
        <p:spPr/>
        <p:txBody>
          <a:bodyPr/>
          <a:lstStyle/>
          <a:p>
            <a:r>
              <a:rPr lang="en-US" altLang="ja-JP"/>
              <a:t>November 2024</a:t>
            </a:r>
            <a:endParaRPr lang="en-US" altLang="ja-JP" dirty="0"/>
          </a:p>
        </p:txBody>
      </p:sp>
      <p:sp>
        <p:nvSpPr>
          <p:cNvPr id="5" name="スライド番号プレースホルダー 4">
            <a:extLst>
              <a:ext uri="{FF2B5EF4-FFF2-40B4-BE49-F238E27FC236}">
                <a16:creationId xmlns:a16="http://schemas.microsoft.com/office/drawing/2014/main" id="{AB89B751-E8B6-168D-DFFA-822564B74A2D}"/>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12</a:t>
            </a:fld>
            <a:endParaRPr lang="en-US" altLang="ja-JP"/>
          </a:p>
        </p:txBody>
      </p:sp>
      <p:sp>
        <p:nvSpPr>
          <p:cNvPr id="6" name="フッター プレースホルダー 5">
            <a:extLst>
              <a:ext uri="{FF2B5EF4-FFF2-40B4-BE49-F238E27FC236}">
                <a16:creationId xmlns:a16="http://schemas.microsoft.com/office/drawing/2014/main" id="{EAAA614F-B5E4-C5B2-E81D-DC121F4424C3}"/>
              </a:ext>
            </a:extLst>
          </p:cNvPr>
          <p:cNvSpPr>
            <a:spLocks noGrp="1"/>
          </p:cNvSpPr>
          <p:nvPr>
            <p:ph type="ftr" sz="quarter" idx="11"/>
          </p:nvPr>
        </p:nvSpPr>
        <p:spPr/>
        <p:txBody>
          <a:bodyPr/>
          <a:lstStyle/>
          <a:p>
            <a:r>
              <a:rPr lang="en-US" altLang="ja-JP"/>
              <a:t>H. Harada (Kyoto University)</a:t>
            </a:r>
            <a:endParaRPr lang="en-US" altLang="ja-JP" dirty="0"/>
          </a:p>
        </p:txBody>
      </p:sp>
      <p:graphicFrame>
        <p:nvGraphicFramePr>
          <p:cNvPr id="7" name="表 6">
            <a:extLst>
              <a:ext uri="{FF2B5EF4-FFF2-40B4-BE49-F238E27FC236}">
                <a16:creationId xmlns:a16="http://schemas.microsoft.com/office/drawing/2014/main" id="{0ED28D12-DA8C-EE46-65C3-1A981676E625}"/>
              </a:ext>
            </a:extLst>
          </p:cNvPr>
          <p:cNvGraphicFramePr>
            <a:graphicFrameLocks noGrp="1"/>
          </p:cNvGraphicFramePr>
          <p:nvPr>
            <p:extLst>
              <p:ext uri="{D42A27DB-BD31-4B8C-83A1-F6EECF244321}">
                <p14:modId xmlns:p14="http://schemas.microsoft.com/office/powerpoint/2010/main" val="1664874256"/>
              </p:ext>
            </p:extLst>
          </p:nvPr>
        </p:nvGraphicFramePr>
        <p:xfrm>
          <a:off x="5580112" y="2191504"/>
          <a:ext cx="2814455" cy="2255520"/>
        </p:xfrm>
        <a:graphic>
          <a:graphicData uri="http://schemas.openxmlformats.org/drawingml/2006/table">
            <a:tbl>
              <a:tblPr firstRow="1" bandRow="1"/>
              <a:tblGrid>
                <a:gridCol w="1296145">
                  <a:extLst>
                    <a:ext uri="{9D8B030D-6E8A-4147-A177-3AD203B41FA5}">
                      <a16:colId xmlns:a16="http://schemas.microsoft.com/office/drawing/2014/main" val="3595752865"/>
                    </a:ext>
                  </a:extLst>
                </a:gridCol>
                <a:gridCol w="1518310">
                  <a:extLst>
                    <a:ext uri="{9D8B030D-6E8A-4147-A177-3AD203B41FA5}">
                      <a16:colId xmlns:a16="http://schemas.microsoft.com/office/drawing/2014/main" val="92095886"/>
                    </a:ext>
                  </a:extLst>
                </a:gridCol>
              </a:tblGrid>
              <a:tr h="411279">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Bandwidth of Interferer [kHz]</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Frame</a:t>
                      </a:r>
                      <a:br>
                        <a:rPr kumimoji="1" lang="en-US" altLang="ja-JP" sz="1400" dirty="0">
                          <a:latin typeface="Times New Roman" panose="02020603050405020304" pitchFamily="18" charset="0"/>
                          <a:cs typeface="Times New Roman" panose="02020603050405020304" pitchFamily="18" charset="0"/>
                        </a:rPr>
                      </a:br>
                      <a:r>
                        <a:rPr kumimoji="1" lang="en-US" altLang="ja-JP" sz="1400" dirty="0">
                          <a:latin typeface="Times New Roman" panose="02020603050405020304" pitchFamily="18" charset="0"/>
                          <a:cs typeface="Times New Roman" panose="02020603050405020304" pitchFamily="18" charset="0"/>
                        </a:rPr>
                        <a:t>length </a:t>
                      </a:r>
                      <a:br>
                        <a:rPr kumimoji="1" lang="en-US" altLang="ja-JP" sz="1400" dirty="0">
                          <a:latin typeface="Times New Roman" panose="02020603050405020304" pitchFamily="18" charset="0"/>
                          <a:cs typeface="Times New Roman" panose="02020603050405020304" pitchFamily="18" charset="0"/>
                        </a:rPr>
                      </a:br>
                      <a:r>
                        <a:rPr kumimoji="1" lang="en-US" altLang="ja-JP" sz="1400" dirty="0">
                          <a:latin typeface="Times New Roman" panose="02020603050405020304" pitchFamily="18" charset="0"/>
                          <a:cs typeface="Times New Roman" panose="02020603050405020304" pitchFamily="18" charset="0"/>
                        </a:rPr>
                        <a:t>[</a:t>
                      </a:r>
                      <a:r>
                        <a:rPr kumimoji="1" lang="en-US" altLang="ja-JP" sz="1400" dirty="0" err="1">
                          <a:latin typeface="Times New Roman" panose="02020603050405020304" pitchFamily="18" charset="0"/>
                          <a:cs typeface="Times New Roman" panose="02020603050405020304" pitchFamily="18" charset="0"/>
                        </a:rPr>
                        <a:t>ms</a:t>
                      </a:r>
                      <a:r>
                        <a:rPr kumimoji="1" lang="en-US" altLang="ja-JP" sz="1400" dirty="0">
                          <a:latin typeface="Times New Roman" panose="02020603050405020304" pitchFamily="18" charset="0"/>
                          <a:cs typeface="Times New Roman" panose="02020603050405020304" pitchFamily="18" charset="0"/>
                        </a:rPr>
                        <a:t>]</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3379749955"/>
                  </a:ext>
                </a:extLst>
              </a:tr>
              <a:tr h="28487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125</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5</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3046050397"/>
                  </a:ext>
                </a:extLst>
              </a:tr>
              <a:tr h="28487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200</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5</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2884474541"/>
                  </a:ext>
                </a:extLst>
              </a:tr>
              <a:tr h="28487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2000</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5</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240904556"/>
                  </a:ext>
                </a:extLst>
              </a:tr>
              <a:tr h="284875">
                <a:tc>
                  <a:txBody>
                    <a:bodyPr/>
                    <a:lstStyle/>
                    <a:p>
                      <a:r>
                        <a:rPr kumimoji="1" lang="en-US" altLang="ja-JP" sz="1400" dirty="0">
                          <a:latin typeface="Times New Roman" panose="02020603050405020304" pitchFamily="18" charset="0"/>
                          <a:cs typeface="Times New Roman" panose="02020603050405020304" pitchFamily="18" charset="0"/>
                        </a:rPr>
                        <a:t>10</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r>
                        <a:rPr kumimoji="1" lang="en-US" altLang="ja-JP" sz="1400" dirty="0">
                          <a:latin typeface="Times New Roman" panose="02020603050405020304" pitchFamily="18" charset="0"/>
                          <a:cs typeface="Times New Roman" panose="02020603050405020304" pitchFamily="18" charset="0"/>
                        </a:rPr>
                        <a:t>Same as packet</a:t>
                      </a:r>
                      <a:endParaRPr kumimoji="1" lang="ja-JP" altLang="en-US" sz="1400">
                        <a:latin typeface="Times New Roman" panose="02020603050405020304" pitchFamily="18" charset="0"/>
                        <a:cs typeface="Times New Roman" panose="02020603050405020304" pitchFamily="18" charset="0"/>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681484405"/>
                  </a:ext>
                </a:extLst>
              </a:tr>
              <a:tr h="2848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Times New Roman" panose="02020603050405020304" pitchFamily="18" charset="0"/>
                          <a:cs typeface="Times New Roman" panose="02020603050405020304" pitchFamily="18" charset="0"/>
                        </a:rPr>
                        <a:t>Same as packet</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Times New Roman" panose="02020603050405020304" pitchFamily="18" charset="0"/>
                          <a:cs typeface="Times New Roman" panose="02020603050405020304" pitchFamily="18" charset="0"/>
                        </a:rPr>
                        <a:t>Same </a:t>
                      </a:r>
                      <a:r>
                        <a:rPr kumimoji="1" lang="en-US" altLang="ja-JP" sz="1400">
                          <a:latin typeface="Times New Roman" panose="02020603050405020304" pitchFamily="18" charset="0"/>
                          <a:cs typeface="Times New Roman" panose="02020603050405020304" pitchFamily="18" charset="0"/>
                        </a:rPr>
                        <a:t>as packet</a:t>
                      </a:r>
                      <a:endParaRPr kumimoji="1" lang="ja-JP" altLang="en-US" sz="1400">
                        <a:latin typeface="Times New Roman" panose="02020603050405020304" pitchFamily="18" charset="0"/>
                        <a:cs typeface="Times New Roman" panose="02020603050405020304" pitchFamily="18" charset="0"/>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3080033745"/>
                  </a:ext>
                </a:extLst>
              </a:tr>
            </a:tbl>
          </a:graphicData>
        </a:graphic>
      </p:graphicFrame>
      <p:cxnSp>
        <p:nvCxnSpPr>
          <p:cNvPr id="10" name="直線矢印コネクタ 9">
            <a:extLst>
              <a:ext uri="{FF2B5EF4-FFF2-40B4-BE49-F238E27FC236}">
                <a16:creationId xmlns:a16="http://schemas.microsoft.com/office/drawing/2014/main" id="{441B7EC1-B9E9-A128-1F08-38B8E8986B33}"/>
              </a:ext>
            </a:extLst>
          </p:cNvPr>
          <p:cNvCxnSpPr/>
          <p:nvPr/>
        </p:nvCxnSpPr>
        <p:spPr bwMode="auto">
          <a:xfrm>
            <a:off x="1619672" y="4581128"/>
            <a:ext cx="2869332"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直線矢印コネクタ 10">
            <a:extLst>
              <a:ext uri="{FF2B5EF4-FFF2-40B4-BE49-F238E27FC236}">
                <a16:creationId xmlns:a16="http://schemas.microsoft.com/office/drawing/2014/main" id="{D9146CB9-E4D0-C15C-CF42-BFFE6ABDB2FE}"/>
              </a:ext>
            </a:extLst>
          </p:cNvPr>
          <p:cNvCxnSpPr/>
          <p:nvPr/>
        </p:nvCxnSpPr>
        <p:spPr bwMode="auto">
          <a:xfrm flipV="1">
            <a:off x="1772072" y="2132856"/>
            <a:ext cx="0" cy="260067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テキスト ボックス 12">
            <a:extLst>
              <a:ext uri="{FF2B5EF4-FFF2-40B4-BE49-F238E27FC236}">
                <a16:creationId xmlns:a16="http://schemas.microsoft.com/office/drawing/2014/main" id="{632E64FE-C9F9-DAA3-2B72-03DBE1D6964E}"/>
              </a:ext>
            </a:extLst>
          </p:cNvPr>
          <p:cNvSpPr txBox="1"/>
          <p:nvPr/>
        </p:nvSpPr>
        <p:spPr>
          <a:xfrm>
            <a:off x="2647073" y="4733528"/>
            <a:ext cx="966931" cy="307777"/>
          </a:xfrm>
          <a:prstGeom prst="rect">
            <a:avLst/>
          </a:prstGeom>
          <a:noFill/>
        </p:spPr>
        <p:txBody>
          <a:bodyPr wrap="none" rtlCol="0">
            <a:spAutoFit/>
          </a:bodyPr>
          <a:lstStyle/>
          <a:p>
            <a:pPr eaLnBrk="1" fontAlgn="auto" hangingPunct="1">
              <a:spcBef>
                <a:spcPts val="0"/>
              </a:spcBef>
              <a:spcAft>
                <a:spcPts val="0"/>
              </a:spcAft>
            </a:pPr>
            <a:r>
              <a:rPr kumimoji="1" lang="en-US" altLang="ja-JP" sz="1400" dirty="0">
                <a:solidFill>
                  <a:prstClr val="black"/>
                </a:solidFill>
                <a:ea typeface="メイリオ" panose="020B0604030504040204" pitchFamily="34" charset="-128"/>
                <a:cs typeface="Times New Roman" panose="02020603050405020304" pitchFamily="18" charset="0"/>
              </a:rPr>
              <a:t>Setting C/I</a:t>
            </a:r>
            <a:endParaRPr kumimoji="1" lang="ja-JP" altLang="en-US" sz="1400">
              <a:solidFill>
                <a:prstClr val="black"/>
              </a:solidFill>
              <a:ea typeface="メイリオ" panose="020B0604030504040204" pitchFamily="34" charset="-128"/>
              <a:cs typeface="Times New Roman" panose="02020603050405020304" pitchFamily="18" charset="0"/>
            </a:endParaRPr>
          </a:p>
        </p:txBody>
      </p:sp>
      <p:sp>
        <p:nvSpPr>
          <p:cNvPr id="14" name="テキスト ボックス 13">
            <a:extLst>
              <a:ext uri="{FF2B5EF4-FFF2-40B4-BE49-F238E27FC236}">
                <a16:creationId xmlns:a16="http://schemas.microsoft.com/office/drawing/2014/main" id="{CE6328CA-5B16-CBCC-51D7-348178159B14}"/>
              </a:ext>
            </a:extLst>
          </p:cNvPr>
          <p:cNvSpPr txBox="1"/>
          <p:nvPr/>
        </p:nvSpPr>
        <p:spPr>
          <a:xfrm rot="16200000">
            <a:off x="1075371" y="3171712"/>
            <a:ext cx="513282" cy="307777"/>
          </a:xfrm>
          <a:prstGeom prst="rect">
            <a:avLst/>
          </a:prstGeom>
          <a:noFill/>
        </p:spPr>
        <p:txBody>
          <a:bodyPr wrap="none" rtlCol="0">
            <a:spAutoFit/>
          </a:bodyPr>
          <a:lstStyle/>
          <a:p>
            <a:pPr eaLnBrk="1" fontAlgn="auto" hangingPunct="1">
              <a:spcBef>
                <a:spcPts val="0"/>
              </a:spcBef>
              <a:spcAft>
                <a:spcPts val="0"/>
              </a:spcAft>
            </a:pPr>
            <a:r>
              <a:rPr kumimoji="1" lang="en-US" altLang="ja-JP" sz="1400" dirty="0">
                <a:solidFill>
                  <a:prstClr val="black"/>
                </a:solidFill>
                <a:ea typeface="メイリオ" panose="020B0604030504040204" pitchFamily="34" charset="-128"/>
                <a:cs typeface="Times New Roman" panose="02020603050405020304" pitchFamily="18" charset="0"/>
              </a:rPr>
              <a:t>PER</a:t>
            </a:r>
            <a:endParaRPr kumimoji="1" lang="ja-JP" altLang="en-US" sz="1400">
              <a:solidFill>
                <a:prstClr val="black"/>
              </a:solidFill>
              <a:ea typeface="メイリオ" panose="020B0604030504040204" pitchFamily="34" charset="-128"/>
              <a:cs typeface="Times New Roman" panose="02020603050405020304" pitchFamily="18" charset="0"/>
            </a:endParaRPr>
          </a:p>
        </p:txBody>
      </p:sp>
    </p:spTree>
    <p:extLst>
      <p:ext uri="{BB962C8B-B14F-4D97-AF65-F5344CB8AC3E}">
        <p14:creationId xmlns:p14="http://schemas.microsoft.com/office/powerpoint/2010/main" val="2545258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5">
            <a:extLst>
              <a:ext uri="{FF2B5EF4-FFF2-40B4-BE49-F238E27FC236}">
                <a16:creationId xmlns:a16="http://schemas.microsoft.com/office/drawing/2014/main" id="{4CE55EFF-908D-3448-FA9E-9876CD6DE789}"/>
              </a:ext>
            </a:extLst>
          </p:cNvPr>
          <p:cNvSpPr>
            <a:spLocks noGrp="1"/>
          </p:cNvSpPr>
          <p:nvPr>
            <p:ph type="sldNum" sz="quarter" idx="12"/>
          </p:nvPr>
        </p:nvSpPr>
        <p:spPr/>
        <p:txBody>
          <a:bodyPr/>
          <a:lstStyle/>
          <a:p>
            <a:r>
              <a:rPr lang="en-US" altLang="ja-JP"/>
              <a:t>Slide </a:t>
            </a:r>
            <a:fld id="{FCE7436F-DB62-6D4E-950D-E196AE51B16F}" type="slidenum">
              <a:rPr lang="en-US" altLang="ja-JP"/>
              <a:pPr/>
              <a:t>2</a:t>
            </a:fld>
            <a:endParaRPr lang="en-US" altLang="ja-JP"/>
          </a:p>
        </p:txBody>
      </p:sp>
      <p:sp>
        <p:nvSpPr>
          <p:cNvPr id="26626" name="Rectangle 2">
            <a:extLst>
              <a:ext uri="{FF2B5EF4-FFF2-40B4-BE49-F238E27FC236}">
                <a16:creationId xmlns:a16="http://schemas.microsoft.com/office/drawing/2014/main" id="{62CDBC28-0395-FCB0-8E44-013149495AA4}"/>
              </a:ext>
            </a:extLst>
          </p:cNvPr>
          <p:cNvSpPr>
            <a:spLocks noGrp="1" noChangeArrowheads="1"/>
          </p:cNvSpPr>
          <p:nvPr>
            <p:ph type="ctrTitle"/>
          </p:nvPr>
        </p:nvSpPr>
        <p:spPr>
          <a:xfrm>
            <a:off x="685800" y="1844824"/>
            <a:ext cx="7772400" cy="1584176"/>
          </a:xfrm>
        </p:spPr>
        <p:txBody>
          <a:bodyPr anchor="ctr"/>
          <a:lstStyle/>
          <a:p>
            <a:r>
              <a:rPr lang="en-US" altLang="ja-JP" sz="3600" b="1" dirty="0">
                <a:latin typeface="Times New Roman" panose="02020603050405020304" pitchFamily="18" charset="0"/>
                <a:cs typeface="Times New Roman" panose="02020603050405020304" pitchFamily="18" charset="0"/>
              </a:rPr>
              <a:t>C/I calculation for Evaluation of Transmission Characteristics of IEEE 802.15.4ad PHY under Interference Noise</a:t>
            </a:r>
            <a:endParaRPr lang="ja-JP" altLang="ja-JP" sz="3600">
              <a:latin typeface="Times New Roman" panose="02020603050405020304" pitchFamily="18" charset="0"/>
              <a:cs typeface="Times New Roman" panose="02020603050405020304" pitchFamily="18" charset="0"/>
            </a:endParaRPr>
          </a:p>
        </p:txBody>
      </p:sp>
      <p:sp>
        <p:nvSpPr>
          <p:cNvPr id="26627" name="Rectangle 3">
            <a:extLst>
              <a:ext uri="{FF2B5EF4-FFF2-40B4-BE49-F238E27FC236}">
                <a16:creationId xmlns:a16="http://schemas.microsoft.com/office/drawing/2014/main" id="{0A9D13D2-67E5-2EF6-EB6A-17C013AB4A07}"/>
              </a:ext>
            </a:extLst>
          </p:cNvPr>
          <p:cNvSpPr>
            <a:spLocks noGrp="1" noChangeArrowheads="1"/>
          </p:cNvSpPr>
          <p:nvPr>
            <p:ph type="subTitle" idx="1"/>
          </p:nvPr>
        </p:nvSpPr>
        <p:spPr>
          <a:xfrm>
            <a:off x="1371600" y="4221088"/>
            <a:ext cx="6400800" cy="1417712"/>
          </a:xfrm>
        </p:spPr>
        <p:txBody>
          <a:bodyPr/>
          <a:lstStyle/>
          <a:p>
            <a:r>
              <a:rPr lang="en-US" altLang="ja-JP" sz="3200" dirty="0">
                <a:latin typeface="+mj-lt"/>
              </a:rPr>
              <a:t>Nov. </a:t>
            </a:r>
            <a:r>
              <a:rPr lang="en-US" altLang="ja-JP" sz="3200">
                <a:latin typeface="+mj-lt"/>
              </a:rPr>
              <a:t>11, </a:t>
            </a:r>
            <a:r>
              <a:rPr lang="en-US" altLang="ja-JP" sz="3200" dirty="0">
                <a:latin typeface="+mj-lt"/>
              </a:rPr>
              <a:t>2024</a:t>
            </a:r>
          </a:p>
          <a:p>
            <a:r>
              <a:rPr lang="en-US" altLang="ja-JP" sz="3200" dirty="0">
                <a:latin typeface="+mj-lt"/>
              </a:rPr>
              <a:t>Hiroshi Harada </a:t>
            </a:r>
            <a:r>
              <a:rPr lang="en-US" altLang="ja-JP" sz="3200" dirty="0" err="1">
                <a:latin typeface="+mj-lt"/>
              </a:rPr>
              <a:t>Jaeseok</a:t>
            </a:r>
            <a:r>
              <a:rPr lang="en-US" altLang="ja-JP" sz="3200" dirty="0">
                <a:latin typeface="+mj-lt"/>
              </a:rPr>
              <a:t> Lim</a:t>
            </a:r>
            <a:endParaRPr lang="ja-JP" altLang="ja-JP" sz="3200">
              <a:latin typeface="+mj-lt"/>
            </a:endParaRPr>
          </a:p>
        </p:txBody>
      </p:sp>
      <p:sp>
        <p:nvSpPr>
          <p:cNvPr id="5" name="フッター プレースホルダー 4">
            <a:extLst>
              <a:ext uri="{FF2B5EF4-FFF2-40B4-BE49-F238E27FC236}">
                <a16:creationId xmlns:a16="http://schemas.microsoft.com/office/drawing/2014/main" id="{1668D32E-7AC1-8FF4-12E6-60E07720E25E}"/>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
        <p:nvSpPr>
          <p:cNvPr id="6" name="Rectangle 4">
            <a:extLst>
              <a:ext uri="{FF2B5EF4-FFF2-40B4-BE49-F238E27FC236}">
                <a16:creationId xmlns:a16="http://schemas.microsoft.com/office/drawing/2014/main" id="{71650605-7D10-1ADC-366F-0657AAE27ACF}"/>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dirty="0"/>
              <a:t>November 2024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BFEBEF-D53F-EED1-F986-1407AAA3D6B3}"/>
              </a:ext>
            </a:extLst>
          </p:cNvPr>
          <p:cNvSpPr>
            <a:spLocks noGrp="1"/>
          </p:cNvSpPr>
          <p:nvPr>
            <p:ph type="title"/>
          </p:nvPr>
        </p:nvSpPr>
        <p:spPr/>
        <p:txBody>
          <a:bodyPr/>
          <a:lstStyle/>
          <a:p>
            <a:r>
              <a:rPr kumimoji="1" lang="en-US" altLang="ja-JP" dirty="0"/>
              <a:t>Background</a:t>
            </a:r>
            <a:endParaRPr kumimoji="1" lang="ja-JP" altLang="en-US"/>
          </a:p>
        </p:txBody>
      </p:sp>
      <p:sp>
        <p:nvSpPr>
          <p:cNvPr id="3" name="コンテンツ プレースホルダー 2">
            <a:extLst>
              <a:ext uri="{FF2B5EF4-FFF2-40B4-BE49-F238E27FC236}">
                <a16:creationId xmlns:a16="http://schemas.microsoft.com/office/drawing/2014/main" id="{B38315A5-4B49-415F-94F9-366BB791B0D9}"/>
              </a:ext>
            </a:extLst>
          </p:cNvPr>
          <p:cNvSpPr>
            <a:spLocks noGrp="1"/>
          </p:cNvSpPr>
          <p:nvPr>
            <p:ph idx="1"/>
          </p:nvPr>
        </p:nvSpPr>
        <p:spPr/>
        <p:txBody>
          <a:bodyPr/>
          <a:lstStyle/>
          <a:p>
            <a:r>
              <a:rPr kumimoji="1" lang="en" altLang="ja-JP" sz="1800" dirty="0">
                <a:latin typeface="Times New Roman" panose="02020603050405020304" pitchFamily="18" charset="0"/>
                <a:ea typeface="+mj-ea"/>
                <a:cs typeface="Times New Roman" panose="02020603050405020304" pitchFamily="18" charset="0"/>
              </a:rPr>
              <a:t>Doc#512 provided a proposal for a method to evaluate </a:t>
            </a:r>
            <a:r>
              <a:rPr lang="en" altLang="ja-JP" sz="1800" dirty="0">
                <a:latin typeface="Times New Roman" panose="02020603050405020304" pitchFamily="18" charset="0"/>
                <a:ea typeface="+mj-ea"/>
                <a:cs typeface="Times New Roman" panose="02020603050405020304" pitchFamily="18" charset="0"/>
              </a:rPr>
              <a:t>802.15.4ad PHY under </a:t>
            </a:r>
            <a:r>
              <a:rPr kumimoji="1" lang="en" altLang="ja-JP" sz="1800" dirty="0">
                <a:latin typeface="Times New Roman" panose="02020603050405020304" pitchFamily="18" charset="0"/>
                <a:ea typeface="+mj-ea"/>
                <a:cs typeface="Times New Roman" panose="02020603050405020304" pitchFamily="18" charset="0"/>
              </a:rPr>
              <a:t>interference.</a:t>
            </a:r>
          </a:p>
          <a:p>
            <a:r>
              <a:rPr lang="en" altLang="ja-JP" sz="1800" dirty="0">
                <a:latin typeface="Times New Roman" panose="02020603050405020304" pitchFamily="18" charset="0"/>
                <a:ea typeface="+mj-ea"/>
                <a:cs typeface="Times New Roman" panose="02020603050405020304" pitchFamily="18" charset="0"/>
              </a:rPr>
              <a:t>Based on #512, the group</a:t>
            </a:r>
            <a:r>
              <a:rPr kumimoji="1" lang="en" altLang="ja-JP" sz="1800" dirty="0">
                <a:latin typeface="Times New Roman" panose="02020603050405020304" pitchFamily="18" charset="0"/>
                <a:ea typeface="+mj-ea"/>
                <a:cs typeface="Times New Roman" panose="02020603050405020304" pitchFamily="18" charset="0"/>
              </a:rPr>
              <a:t> has agreed that interference should be generated in restricted time and frequency ranges per packet for the purpose of evaluating the physical layer.</a:t>
            </a:r>
          </a:p>
          <a:p>
            <a:r>
              <a:rPr lang="en" altLang="ja-JP" sz="1800" dirty="0">
                <a:latin typeface="Times New Roman" panose="02020603050405020304" pitchFamily="18" charset="0"/>
                <a:ea typeface="+mj-ea"/>
                <a:cs typeface="Times New Roman" panose="02020603050405020304" pitchFamily="18" charset="0"/>
              </a:rPr>
              <a:t>The group has agreed that the relationship between C/I and PER will be evaluated using the above interference generated.</a:t>
            </a:r>
          </a:p>
          <a:p>
            <a:r>
              <a:rPr lang="en" altLang="ja-JP" sz="1800" dirty="0">
                <a:latin typeface="Times New Roman" panose="02020603050405020304" pitchFamily="18" charset="0"/>
                <a:ea typeface="+mj-ea"/>
                <a:cs typeface="Times New Roman" panose="02020603050405020304" pitchFamily="18" charset="0"/>
              </a:rPr>
              <a:t>However, because the calculation method for C/I is not defined</a:t>
            </a:r>
            <a:r>
              <a:rPr lang="en-US" altLang="ja-JP" sz="1800" dirty="0">
                <a:latin typeface="Times New Roman" panose="02020603050405020304" pitchFamily="18" charset="0"/>
                <a:ea typeface="+mj-ea"/>
                <a:cs typeface="Times New Roman" panose="02020603050405020304" pitchFamily="18" charset="0"/>
              </a:rPr>
              <a:t> in the group</a:t>
            </a:r>
            <a:r>
              <a:rPr lang="en" altLang="ja-JP" sz="1800" dirty="0">
                <a:latin typeface="Times New Roman" panose="02020603050405020304" pitchFamily="18" charset="0"/>
                <a:ea typeface="+mj-ea"/>
                <a:cs typeface="Times New Roman" panose="02020603050405020304" pitchFamily="18" charset="0"/>
              </a:rPr>
              <a:t>, there is a possibility that the evaluation results will vary between different proposers.</a:t>
            </a:r>
          </a:p>
          <a:p>
            <a:r>
              <a:rPr kumimoji="1" lang="en" altLang="ja-JP" sz="1800" dirty="0">
                <a:latin typeface="Times New Roman" panose="02020603050405020304" pitchFamily="18" charset="0"/>
                <a:ea typeface="+mj-ea"/>
                <a:cs typeface="Times New Roman" panose="02020603050405020304" pitchFamily="18" charset="0"/>
              </a:rPr>
              <a:t>In this contribution, we propose a method for defining C/I.</a:t>
            </a:r>
          </a:p>
        </p:txBody>
      </p:sp>
      <p:sp>
        <p:nvSpPr>
          <p:cNvPr id="5" name="スライド番号プレースホルダー 4">
            <a:extLst>
              <a:ext uri="{FF2B5EF4-FFF2-40B4-BE49-F238E27FC236}">
                <a16:creationId xmlns:a16="http://schemas.microsoft.com/office/drawing/2014/main" id="{2B15E47C-432F-3194-EAA4-8D99CA2BCCBF}"/>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3</a:t>
            </a:fld>
            <a:endParaRPr lang="en-US" altLang="ja-JP"/>
          </a:p>
        </p:txBody>
      </p:sp>
      <p:sp>
        <p:nvSpPr>
          <p:cNvPr id="6" name="フッター プレースホルダー 5">
            <a:extLst>
              <a:ext uri="{FF2B5EF4-FFF2-40B4-BE49-F238E27FC236}">
                <a16:creationId xmlns:a16="http://schemas.microsoft.com/office/drawing/2014/main" id="{CD645A94-7A1B-D8E8-BEDF-2FC6AFF950F7}"/>
              </a:ext>
            </a:extLst>
          </p:cNvPr>
          <p:cNvSpPr>
            <a:spLocks noGrp="1"/>
          </p:cNvSpPr>
          <p:nvPr>
            <p:ph type="ftr" sz="quarter" idx="11"/>
          </p:nvPr>
        </p:nvSpPr>
        <p:spPr/>
        <p:txBody>
          <a:bodyPr/>
          <a:lstStyle/>
          <a:p>
            <a:r>
              <a:rPr lang="en-US" altLang="ja-JP"/>
              <a:t>H. Harada (Kyoto University)</a:t>
            </a:r>
            <a:endParaRPr lang="en-US" altLang="ja-JP" dirty="0"/>
          </a:p>
        </p:txBody>
      </p:sp>
      <p:sp>
        <p:nvSpPr>
          <p:cNvPr id="7" name="Rectangle 4">
            <a:extLst>
              <a:ext uri="{FF2B5EF4-FFF2-40B4-BE49-F238E27FC236}">
                <a16:creationId xmlns:a16="http://schemas.microsoft.com/office/drawing/2014/main" id="{DEF86B39-2CFA-78AC-B025-7C20A6738234}"/>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dirty="0"/>
              <a:t>November 2024</a:t>
            </a:r>
          </a:p>
        </p:txBody>
      </p:sp>
    </p:spTree>
    <p:extLst>
      <p:ext uri="{BB962C8B-B14F-4D97-AF65-F5344CB8AC3E}">
        <p14:creationId xmlns:p14="http://schemas.microsoft.com/office/powerpoint/2010/main" val="158392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2A02A8-C18A-C80A-1209-E2447D5021BB}"/>
              </a:ext>
            </a:extLst>
          </p:cNvPr>
          <p:cNvSpPr>
            <a:spLocks noGrp="1"/>
          </p:cNvSpPr>
          <p:nvPr>
            <p:ph type="title"/>
          </p:nvPr>
        </p:nvSpPr>
        <p:spPr/>
        <p:txBody>
          <a:bodyPr/>
          <a:lstStyle/>
          <a:p>
            <a:r>
              <a:rPr kumimoji="1" lang="en-US" altLang="ja-JP" dirty="0"/>
              <a:t>Interference generation (modified from #512)</a:t>
            </a:r>
            <a:endParaRPr kumimoji="1" lang="ja-JP" altLang="en-US"/>
          </a:p>
        </p:txBody>
      </p:sp>
      <p:sp>
        <p:nvSpPr>
          <p:cNvPr id="4" name="日付プレースホルダー 3">
            <a:extLst>
              <a:ext uri="{FF2B5EF4-FFF2-40B4-BE49-F238E27FC236}">
                <a16:creationId xmlns:a16="http://schemas.microsoft.com/office/drawing/2014/main" id="{8F16850B-1AB5-DB94-D2DF-504938192542}"/>
              </a:ext>
            </a:extLst>
          </p:cNvPr>
          <p:cNvSpPr>
            <a:spLocks noGrp="1"/>
          </p:cNvSpPr>
          <p:nvPr>
            <p:ph type="dt" sz="half" idx="10"/>
          </p:nvPr>
        </p:nvSpPr>
        <p:spPr/>
        <p:txBody>
          <a:bodyPr/>
          <a:lstStyle/>
          <a:p>
            <a:r>
              <a:rPr lang="en-US" altLang="ja-JP" dirty="0"/>
              <a:t>November 2024</a:t>
            </a:r>
          </a:p>
        </p:txBody>
      </p:sp>
      <p:sp>
        <p:nvSpPr>
          <p:cNvPr id="5" name="スライド番号プレースホルダー 4">
            <a:extLst>
              <a:ext uri="{FF2B5EF4-FFF2-40B4-BE49-F238E27FC236}">
                <a16:creationId xmlns:a16="http://schemas.microsoft.com/office/drawing/2014/main" id="{89CD5DAF-EFDD-0351-C399-AA5D58BDA03B}"/>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4</a:t>
            </a:fld>
            <a:endParaRPr lang="en-US" altLang="ja-JP"/>
          </a:p>
        </p:txBody>
      </p:sp>
      <p:sp>
        <p:nvSpPr>
          <p:cNvPr id="6" name="フッター プレースホルダー 5">
            <a:extLst>
              <a:ext uri="{FF2B5EF4-FFF2-40B4-BE49-F238E27FC236}">
                <a16:creationId xmlns:a16="http://schemas.microsoft.com/office/drawing/2014/main" id="{60118DC4-B145-5A30-C141-E6F8E8238FE1}"/>
              </a:ext>
            </a:extLst>
          </p:cNvPr>
          <p:cNvSpPr>
            <a:spLocks noGrp="1"/>
          </p:cNvSpPr>
          <p:nvPr>
            <p:ph type="ftr" sz="quarter" idx="11"/>
          </p:nvPr>
        </p:nvSpPr>
        <p:spPr/>
        <p:txBody>
          <a:bodyPr/>
          <a:lstStyle/>
          <a:p>
            <a:r>
              <a:rPr lang="en-US" altLang="ja-JP"/>
              <a:t>H. Harada (Kyoto University)</a:t>
            </a:r>
            <a:endParaRPr lang="en-US" altLang="ja-JP" dirty="0"/>
          </a:p>
        </p:txBody>
      </p:sp>
      <p:sp>
        <p:nvSpPr>
          <p:cNvPr id="3" name="正方形/長方形 2">
            <a:extLst>
              <a:ext uri="{FF2B5EF4-FFF2-40B4-BE49-F238E27FC236}">
                <a16:creationId xmlns:a16="http://schemas.microsoft.com/office/drawing/2014/main" id="{DA2FD9E0-FC22-C984-849A-F04B9B59E4C8}"/>
              </a:ext>
            </a:extLst>
          </p:cNvPr>
          <p:cNvSpPr/>
          <p:nvPr/>
        </p:nvSpPr>
        <p:spPr>
          <a:xfrm>
            <a:off x="4178077" y="3230513"/>
            <a:ext cx="1244111" cy="67324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Interference</a:t>
            </a:r>
          </a:p>
          <a:p>
            <a:pPr algn="ctr"/>
            <a:r>
              <a:rPr kumimoji="1" lang="en-US" altLang="ja-JP" sz="1400" dirty="0">
                <a:solidFill>
                  <a:sysClr val="windowText" lastClr="000000"/>
                </a:solidFill>
              </a:rPr>
              <a:t>Generator</a:t>
            </a:r>
            <a:endParaRPr kumimoji="1" lang="ja-JP" altLang="en-US" sz="1400">
              <a:solidFill>
                <a:sysClr val="windowText" lastClr="000000"/>
              </a:solidFill>
            </a:endParaRPr>
          </a:p>
        </p:txBody>
      </p:sp>
      <p:cxnSp>
        <p:nvCxnSpPr>
          <p:cNvPr id="9" name="直線矢印コネクタ 8">
            <a:extLst>
              <a:ext uri="{FF2B5EF4-FFF2-40B4-BE49-F238E27FC236}">
                <a16:creationId xmlns:a16="http://schemas.microsoft.com/office/drawing/2014/main" id="{82AA1D4C-D175-21B4-401C-B4D0384B9915}"/>
              </a:ext>
            </a:extLst>
          </p:cNvPr>
          <p:cNvCxnSpPr>
            <a:cxnSpLocks/>
            <a:stCxn id="3" idx="3"/>
          </p:cNvCxnSpPr>
          <p:nvPr/>
        </p:nvCxnSpPr>
        <p:spPr>
          <a:xfrm>
            <a:off x="5422188" y="3567133"/>
            <a:ext cx="53762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正方形/長方形 17">
            <a:extLst>
              <a:ext uri="{FF2B5EF4-FFF2-40B4-BE49-F238E27FC236}">
                <a16:creationId xmlns:a16="http://schemas.microsoft.com/office/drawing/2014/main" id="{B2643126-C238-05C1-EA49-ECC29478F52B}"/>
              </a:ext>
            </a:extLst>
          </p:cNvPr>
          <p:cNvSpPr/>
          <p:nvPr/>
        </p:nvSpPr>
        <p:spPr>
          <a:xfrm>
            <a:off x="387962" y="1926290"/>
            <a:ext cx="2885625"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Starting time</a:t>
            </a:r>
          </a:p>
          <a:p>
            <a:pPr algn="ctr"/>
            <a:r>
              <a:rPr kumimoji="1" lang="en-US" altLang="ja-JP" sz="1400" dirty="0">
                <a:solidFill>
                  <a:sysClr val="windowText" lastClr="000000"/>
                </a:solidFill>
              </a:rPr>
              <a:t>(randomly decided per packet)</a:t>
            </a:r>
            <a:endParaRPr kumimoji="1" lang="ja-JP" altLang="en-US" sz="1400">
              <a:solidFill>
                <a:sysClr val="windowText" lastClr="000000"/>
              </a:solidFill>
            </a:endParaRPr>
          </a:p>
        </p:txBody>
      </p:sp>
      <p:sp>
        <p:nvSpPr>
          <p:cNvPr id="19" name="正方形/長方形 18">
            <a:extLst>
              <a:ext uri="{FF2B5EF4-FFF2-40B4-BE49-F238E27FC236}">
                <a16:creationId xmlns:a16="http://schemas.microsoft.com/office/drawing/2014/main" id="{39E632B1-7106-81CC-6690-6CFBE6A3BB2C}"/>
              </a:ext>
            </a:extLst>
          </p:cNvPr>
          <p:cNvSpPr/>
          <p:nvPr/>
        </p:nvSpPr>
        <p:spPr>
          <a:xfrm>
            <a:off x="502934" y="2553088"/>
            <a:ext cx="2664724"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Center frequency</a:t>
            </a:r>
          </a:p>
          <a:p>
            <a:pPr algn="ctr"/>
            <a:r>
              <a:rPr kumimoji="1" lang="en-US" altLang="ja-JP" sz="1400" dirty="0">
                <a:solidFill>
                  <a:sysClr val="windowText" lastClr="000000"/>
                </a:solidFill>
              </a:rPr>
              <a:t>(randomly decided per packet)</a:t>
            </a:r>
            <a:endParaRPr kumimoji="1" lang="ja-JP" altLang="en-US" sz="1400">
              <a:solidFill>
                <a:sysClr val="windowText" lastClr="000000"/>
              </a:solidFill>
            </a:endParaRPr>
          </a:p>
          <a:p>
            <a:pPr algn="ctr"/>
            <a:endParaRPr kumimoji="1" lang="ja-JP" altLang="en-US" sz="1400">
              <a:solidFill>
                <a:sysClr val="windowText" lastClr="000000"/>
              </a:solidFill>
            </a:endParaRPr>
          </a:p>
        </p:txBody>
      </p:sp>
      <p:sp>
        <p:nvSpPr>
          <p:cNvPr id="20" name="正方形/長方形 19">
            <a:extLst>
              <a:ext uri="{FF2B5EF4-FFF2-40B4-BE49-F238E27FC236}">
                <a16:creationId xmlns:a16="http://schemas.microsoft.com/office/drawing/2014/main" id="{2A42E85D-EA62-E0DC-DBF9-CE19D43A1E54}"/>
              </a:ext>
            </a:extLst>
          </p:cNvPr>
          <p:cNvSpPr/>
          <p:nvPr/>
        </p:nvSpPr>
        <p:spPr>
          <a:xfrm>
            <a:off x="1020440" y="4899187"/>
            <a:ext cx="1517114"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C/I</a:t>
            </a:r>
            <a:endParaRPr kumimoji="1" lang="ja-JP" altLang="en-US" sz="1400">
              <a:solidFill>
                <a:sysClr val="windowText" lastClr="000000"/>
              </a:solidFill>
            </a:endParaRPr>
          </a:p>
        </p:txBody>
      </p:sp>
      <p:sp>
        <p:nvSpPr>
          <p:cNvPr id="21" name="正方形/長方形 20">
            <a:extLst>
              <a:ext uri="{FF2B5EF4-FFF2-40B4-BE49-F238E27FC236}">
                <a16:creationId xmlns:a16="http://schemas.microsoft.com/office/drawing/2014/main" id="{8498D9C4-9B69-A616-0D34-B633E2C729C4}"/>
              </a:ext>
            </a:extLst>
          </p:cNvPr>
          <p:cNvSpPr/>
          <p:nvPr/>
        </p:nvSpPr>
        <p:spPr>
          <a:xfrm>
            <a:off x="563206" y="2947275"/>
            <a:ext cx="2511593"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Interference bandwidth</a:t>
            </a:r>
            <a:endParaRPr kumimoji="1" lang="ja-JP" altLang="en-US" sz="1400">
              <a:solidFill>
                <a:sysClr val="windowText" lastClr="000000"/>
              </a:solidFill>
            </a:endParaRPr>
          </a:p>
        </p:txBody>
      </p:sp>
      <p:sp>
        <p:nvSpPr>
          <p:cNvPr id="22" name="正方形/長方形 21">
            <a:extLst>
              <a:ext uri="{FF2B5EF4-FFF2-40B4-BE49-F238E27FC236}">
                <a16:creationId xmlns:a16="http://schemas.microsoft.com/office/drawing/2014/main" id="{421A37B7-4597-FFAB-D318-B323F8928CE4}"/>
              </a:ext>
            </a:extLst>
          </p:cNvPr>
          <p:cNvSpPr/>
          <p:nvPr/>
        </p:nvSpPr>
        <p:spPr>
          <a:xfrm>
            <a:off x="487355" y="3353470"/>
            <a:ext cx="2686837"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Interference time duration</a:t>
            </a:r>
            <a:endParaRPr kumimoji="1" lang="ja-JP" altLang="en-US" sz="1400">
              <a:solidFill>
                <a:sysClr val="windowText" lastClr="000000"/>
              </a:solidFill>
            </a:endParaRPr>
          </a:p>
        </p:txBody>
      </p:sp>
      <p:sp>
        <p:nvSpPr>
          <p:cNvPr id="24" name="右中かっこ 23">
            <a:extLst>
              <a:ext uri="{FF2B5EF4-FFF2-40B4-BE49-F238E27FC236}">
                <a16:creationId xmlns:a16="http://schemas.microsoft.com/office/drawing/2014/main" id="{A77F2EA3-7526-1ABF-BE0E-607388BCA2AD}"/>
              </a:ext>
            </a:extLst>
          </p:cNvPr>
          <p:cNvSpPr/>
          <p:nvPr/>
        </p:nvSpPr>
        <p:spPr bwMode="auto">
          <a:xfrm>
            <a:off x="3167859" y="2155011"/>
            <a:ext cx="258775" cy="2877144"/>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400" b="0" i="0" u="none" strike="noStrike" cap="none" normalizeH="0" baseline="0">
              <a:ln>
                <a:noFill/>
              </a:ln>
              <a:solidFill>
                <a:schemeClr val="tx1"/>
              </a:solidFill>
              <a:effectLst/>
              <a:latin typeface="Times New Roman" panose="02020603050405020304" pitchFamily="18" charset="0"/>
            </a:endParaRPr>
          </a:p>
        </p:txBody>
      </p:sp>
      <p:sp>
        <p:nvSpPr>
          <p:cNvPr id="25" name="正方形/長方形 24">
            <a:extLst>
              <a:ext uri="{FF2B5EF4-FFF2-40B4-BE49-F238E27FC236}">
                <a16:creationId xmlns:a16="http://schemas.microsoft.com/office/drawing/2014/main" id="{1F639D27-F867-056B-9D89-5AD402DE094F}"/>
              </a:ext>
            </a:extLst>
          </p:cNvPr>
          <p:cNvSpPr/>
          <p:nvPr/>
        </p:nvSpPr>
        <p:spPr>
          <a:xfrm>
            <a:off x="6012160" y="3429000"/>
            <a:ext cx="2383535" cy="27626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Interference</a:t>
            </a:r>
          </a:p>
          <a:p>
            <a:pPr algn="ctr"/>
            <a:r>
              <a:rPr kumimoji="1" lang="en-US" altLang="ja-JP" sz="1400" dirty="0">
                <a:solidFill>
                  <a:sysClr val="windowText" lastClr="000000"/>
                </a:solidFill>
              </a:rPr>
              <a:t>(Frequency, Time domain)</a:t>
            </a:r>
            <a:endParaRPr kumimoji="1" lang="ja-JP" altLang="en-US" sz="1400">
              <a:solidFill>
                <a:sysClr val="windowText" lastClr="000000"/>
              </a:solidFill>
            </a:endParaRPr>
          </a:p>
        </p:txBody>
      </p:sp>
      <p:sp>
        <p:nvSpPr>
          <p:cNvPr id="26" name="正方形/長方形 25">
            <a:extLst>
              <a:ext uri="{FF2B5EF4-FFF2-40B4-BE49-F238E27FC236}">
                <a16:creationId xmlns:a16="http://schemas.microsoft.com/office/drawing/2014/main" id="{21E2DBC8-D0B0-FC2C-A797-247A2E124079}"/>
              </a:ext>
            </a:extLst>
          </p:cNvPr>
          <p:cNvSpPr/>
          <p:nvPr/>
        </p:nvSpPr>
        <p:spPr>
          <a:xfrm>
            <a:off x="3559700" y="4120593"/>
            <a:ext cx="5592687" cy="11564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ysClr val="windowText" lastClr="000000"/>
                </a:solidFill>
              </a:rPr>
              <a:t>Interference is generated as band-limited white noise; </a:t>
            </a:r>
          </a:p>
          <a:p>
            <a:r>
              <a:rPr kumimoji="1" lang="en-US" altLang="ja-JP" sz="1400" dirty="0">
                <a:solidFill>
                  <a:sysClr val="windowText" lastClr="000000"/>
                </a:solidFill>
              </a:rPr>
              <a:t>Starting time is randomly generated within the carrier time duration</a:t>
            </a:r>
          </a:p>
          <a:p>
            <a:r>
              <a:rPr kumimoji="1" lang="en-US" altLang="ja-JP" sz="1400" dirty="0">
                <a:solidFill>
                  <a:sysClr val="windowText" lastClr="000000"/>
                </a:solidFill>
              </a:rPr>
              <a:t>Center frequency is randomly generated within the carrier bandwidth</a:t>
            </a:r>
          </a:p>
          <a:p>
            <a:endParaRPr kumimoji="1" lang="ja-JP" altLang="en-US" sz="1400">
              <a:solidFill>
                <a:sysClr val="windowText" lastClr="000000"/>
              </a:solidFill>
            </a:endParaRPr>
          </a:p>
        </p:txBody>
      </p:sp>
      <p:cxnSp>
        <p:nvCxnSpPr>
          <p:cNvPr id="27" name="直線矢印コネクタ 26">
            <a:extLst>
              <a:ext uri="{FF2B5EF4-FFF2-40B4-BE49-F238E27FC236}">
                <a16:creationId xmlns:a16="http://schemas.microsoft.com/office/drawing/2014/main" id="{083BB30B-E0D0-C6AE-772D-606523804547}"/>
              </a:ext>
            </a:extLst>
          </p:cNvPr>
          <p:cNvCxnSpPr>
            <a:cxnSpLocks/>
          </p:cNvCxnSpPr>
          <p:nvPr/>
        </p:nvCxnSpPr>
        <p:spPr>
          <a:xfrm>
            <a:off x="3508438" y="3595375"/>
            <a:ext cx="66963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ECEC2D50-7EC7-94CC-41AB-28073EE48F9E}"/>
              </a:ext>
            </a:extLst>
          </p:cNvPr>
          <p:cNvSpPr/>
          <p:nvPr/>
        </p:nvSpPr>
        <p:spPr>
          <a:xfrm>
            <a:off x="523200" y="3744327"/>
            <a:ext cx="2511593"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Carrier bandwidth</a:t>
            </a:r>
            <a:endParaRPr kumimoji="1" lang="ja-JP" altLang="en-US" sz="1400">
              <a:solidFill>
                <a:sysClr val="windowText" lastClr="000000"/>
              </a:solidFill>
            </a:endParaRPr>
          </a:p>
        </p:txBody>
      </p:sp>
      <p:sp>
        <p:nvSpPr>
          <p:cNvPr id="29" name="正方形/長方形 28">
            <a:extLst>
              <a:ext uri="{FF2B5EF4-FFF2-40B4-BE49-F238E27FC236}">
                <a16:creationId xmlns:a16="http://schemas.microsoft.com/office/drawing/2014/main" id="{28D1F175-8F1C-EE81-C6FA-BFE31F150497}"/>
              </a:ext>
            </a:extLst>
          </p:cNvPr>
          <p:cNvSpPr/>
          <p:nvPr/>
        </p:nvSpPr>
        <p:spPr>
          <a:xfrm>
            <a:off x="447350" y="4154468"/>
            <a:ext cx="2686837"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Carrier time duration</a:t>
            </a:r>
            <a:endParaRPr kumimoji="1" lang="ja-JP" altLang="en-US" sz="1400">
              <a:solidFill>
                <a:sysClr val="windowText" lastClr="000000"/>
              </a:solidFill>
            </a:endParaRPr>
          </a:p>
        </p:txBody>
      </p:sp>
      <p:sp>
        <p:nvSpPr>
          <p:cNvPr id="30" name="正方形/長方形 29">
            <a:extLst>
              <a:ext uri="{FF2B5EF4-FFF2-40B4-BE49-F238E27FC236}">
                <a16:creationId xmlns:a16="http://schemas.microsoft.com/office/drawing/2014/main" id="{5506EF81-79D4-978D-F447-3430E7A5B175}"/>
              </a:ext>
            </a:extLst>
          </p:cNvPr>
          <p:cNvSpPr/>
          <p:nvPr/>
        </p:nvSpPr>
        <p:spPr>
          <a:xfrm>
            <a:off x="449385" y="4560663"/>
            <a:ext cx="2686837"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Carrier Power</a:t>
            </a:r>
            <a:endParaRPr kumimoji="1" lang="ja-JP" altLang="en-US" sz="1400">
              <a:solidFill>
                <a:sysClr val="windowText" lastClr="000000"/>
              </a:solidFill>
            </a:endParaRPr>
          </a:p>
        </p:txBody>
      </p:sp>
    </p:spTree>
    <p:extLst>
      <p:ext uri="{BB962C8B-B14F-4D97-AF65-F5344CB8AC3E}">
        <p14:creationId xmlns:p14="http://schemas.microsoft.com/office/powerpoint/2010/main" val="1257630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2A02A8-C18A-C80A-1209-E2447D5021BB}"/>
              </a:ext>
            </a:extLst>
          </p:cNvPr>
          <p:cNvSpPr>
            <a:spLocks noGrp="1"/>
          </p:cNvSpPr>
          <p:nvPr>
            <p:ph type="title"/>
          </p:nvPr>
        </p:nvSpPr>
        <p:spPr/>
        <p:txBody>
          <a:bodyPr/>
          <a:lstStyle/>
          <a:p>
            <a:r>
              <a:rPr kumimoji="1" lang="en-US" altLang="ja-JP" sz="2800" dirty="0"/>
              <a:t>Incorporation of the generated interference signals into a transmission evaluation simulator</a:t>
            </a:r>
            <a:br>
              <a:rPr kumimoji="1" lang="en-US" altLang="ja-JP" sz="2800" dirty="0"/>
            </a:br>
            <a:r>
              <a:rPr kumimoji="1" lang="en-US" altLang="ja-JP" sz="2000" dirty="0"/>
              <a:t>(Example of SUN FSK signal with 400 kHz bandwidth)</a:t>
            </a:r>
            <a:endParaRPr kumimoji="1" lang="ja-JP" altLang="en-US" sz="2000"/>
          </a:p>
        </p:txBody>
      </p:sp>
      <p:sp>
        <p:nvSpPr>
          <p:cNvPr id="4" name="日付プレースホルダー 3">
            <a:extLst>
              <a:ext uri="{FF2B5EF4-FFF2-40B4-BE49-F238E27FC236}">
                <a16:creationId xmlns:a16="http://schemas.microsoft.com/office/drawing/2014/main" id="{8F16850B-1AB5-DB94-D2DF-504938192542}"/>
              </a:ext>
            </a:extLst>
          </p:cNvPr>
          <p:cNvSpPr>
            <a:spLocks noGrp="1"/>
          </p:cNvSpPr>
          <p:nvPr>
            <p:ph type="dt" sz="half" idx="10"/>
          </p:nvPr>
        </p:nvSpPr>
        <p:spPr/>
        <p:txBody>
          <a:bodyPr/>
          <a:lstStyle/>
          <a:p>
            <a:r>
              <a:rPr lang="en-US" altLang="ja-JP" dirty="0"/>
              <a:t>September 2024</a:t>
            </a:r>
          </a:p>
        </p:txBody>
      </p:sp>
      <p:sp>
        <p:nvSpPr>
          <p:cNvPr id="5" name="スライド番号プレースホルダー 4">
            <a:extLst>
              <a:ext uri="{FF2B5EF4-FFF2-40B4-BE49-F238E27FC236}">
                <a16:creationId xmlns:a16="http://schemas.microsoft.com/office/drawing/2014/main" id="{89CD5DAF-EFDD-0351-C399-AA5D58BDA03B}"/>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5</a:t>
            </a:fld>
            <a:endParaRPr lang="en-US" altLang="ja-JP"/>
          </a:p>
        </p:txBody>
      </p:sp>
      <p:sp>
        <p:nvSpPr>
          <p:cNvPr id="6" name="フッター プレースホルダー 5">
            <a:extLst>
              <a:ext uri="{FF2B5EF4-FFF2-40B4-BE49-F238E27FC236}">
                <a16:creationId xmlns:a16="http://schemas.microsoft.com/office/drawing/2014/main" id="{60118DC4-B145-5A30-C141-E6F8E8238FE1}"/>
              </a:ext>
            </a:extLst>
          </p:cNvPr>
          <p:cNvSpPr>
            <a:spLocks noGrp="1"/>
          </p:cNvSpPr>
          <p:nvPr>
            <p:ph type="ftr" sz="quarter" idx="11"/>
          </p:nvPr>
        </p:nvSpPr>
        <p:spPr/>
        <p:txBody>
          <a:bodyPr/>
          <a:lstStyle/>
          <a:p>
            <a:r>
              <a:rPr lang="en-US" altLang="ja-JP"/>
              <a:t>H. Harada (Kyoto University)</a:t>
            </a:r>
            <a:endParaRPr lang="en-US" altLang="ja-JP" dirty="0"/>
          </a:p>
        </p:txBody>
      </p:sp>
      <p:pic>
        <p:nvPicPr>
          <p:cNvPr id="8" name="図 7">
            <a:extLst>
              <a:ext uri="{FF2B5EF4-FFF2-40B4-BE49-F238E27FC236}">
                <a16:creationId xmlns:a16="http://schemas.microsoft.com/office/drawing/2014/main" id="{41739A2A-B855-8A7C-8DB1-18D96A9EFE6B}"/>
              </a:ext>
            </a:extLst>
          </p:cNvPr>
          <p:cNvPicPr>
            <a:picLocks noChangeAspect="1"/>
          </p:cNvPicPr>
          <p:nvPr/>
        </p:nvPicPr>
        <p:blipFill>
          <a:blip r:embed="rId2"/>
          <a:stretch>
            <a:fillRect/>
          </a:stretch>
        </p:blipFill>
        <p:spPr>
          <a:xfrm>
            <a:off x="3705872" y="1844675"/>
            <a:ext cx="1800000" cy="1412982"/>
          </a:xfrm>
          <a:prstGeom prst="rect">
            <a:avLst/>
          </a:prstGeom>
        </p:spPr>
      </p:pic>
      <p:pic>
        <p:nvPicPr>
          <p:cNvPr id="10" name="図 9">
            <a:extLst>
              <a:ext uri="{FF2B5EF4-FFF2-40B4-BE49-F238E27FC236}">
                <a16:creationId xmlns:a16="http://schemas.microsoft.com/office/drawing/2014/main" id="{55719F9A-6FD4-C385-495D-F0120F0A45EB}"/>
              </a:ext>
            </a:extLst>
          </p:cNvPr>
          <p:cNvPicPr>
            <a:picLocks noChangeAspect="1"/>
          </p:cNvPicPr>
          <p:nvPr/>
        </p:nvPicPr>
        <p:blipFill>
          <a:blip r:embed="rId3"/>
          <a:srcRect/>
          <a:stretch/>
        </p:blipFill>
        <p:spPr>
          <a:xfrm>
            <a:off x="1619672" y="1844675"/>
            <a:ext cx="1800000" cy="1412982"/>
          </a:xfrm>
          <a:prstGeom prst="rect">
            <a:avLst/>
          </a:prstGeom>
        </p:spPr>
      </p:pic>
      <p:pic>
        <p:nvPicPr>
          <p:cNvPr id="11" name="図 10">
            <a:extLst>
              <a:ext uri="{FF2B5EF4-FFF2-40B4-BE49-F238E27FC236}">
                <a16:creationId xmlns:a16="http://schemas.microsoft.com/office/drawing/2014/main" id="{ADBE3F7A-4AD2-C67D-21EF-D55166B6AF4C}"/>
              </a:ext>
            </a:extLst>
          </p:cNvPr>
          <p:cNvPicPr>
            <a:picLocks noChangeAspect="1"/>
          </p:cNvPicPr>
          <p:nvPr/>
        </p:nvPicPr>
        <p:blipFill>
          <a:blip r:embed="rId4"/>
          <a:srcRect/>
          <a:stretch/>
        </p:blipFill>
        <p:spPr>
          <a:xfrm>
            <a:off x="2756954" y="4984073"/>
            <a:ext cx="1800000" cy="1412982"/>
          </a:xfrm>
          <a:prstGeom prst="rect">
            <a:avLst/>
          </a:prstGeom>
        </p:spPr>
      </p:pic>
      <p:pic>
        <p:nvPicPr>
          <p:cNvPr id="12" name="図 11">
            <a:extLst>
              <a:ext uri="{FF2B5EF4-FFF2-40B4-BE49-F238E27FC236}">
                <a16:creationId xmlns:a16="http://schemas.microsoft.com/office/drawing/2014/main" id="{9A651D8F-C72C-2382-8F9A-C235E57EBED5}"/>
              </a:ext>
            </a:extLst>
          </p:cNvPr>
          <p:cNvPicPr>
            <a:picLocks noChangeAspect="1"/>
          </p:cNvPicPr>
          <p:nvPr/>
        </p:nvPicPr>
        <p:blipFill>
          <a:blip r:embed="rId5"/>
          <a:srcRect/>
          <a:stretch/>
        </p:blipFill>
        <p:spPr>
          <a:xfrm>
            <a:off x="5580112" y="5013176"/>
            <a:ext cx="1800000" cy="1412982"/>
          </a:xfrm>
          <a:prstGeom prst="rect">
            <a:avLst/>
          </a:prstGeom>
        </p:spPr>
      </p:pic>
      <p:sp>
        <p:nvSpPr>
          <p:cNvPr id="13" name="正方形/長方形 12">
            <a:extLst>
              <a:ext uri="{FF2B5EF4-FFF2-40B4-BE49-F238E27FC236}">
                <a16:creationId xmlns:a16="http://schemas.microsoft.com/office/drawing/2014/main" id="{4F836231-8CAF-B5CE-7760-3D6BDDD73AAC}"/>
              </a:ext>
            </a:extLst>
          </p:cNvPr>
          <p:cNvSpPr/>
          <p:nvPr/>
        </p:nvSpPr>
        <p:spPr>
          <a:xfrm>
            <a:off x="2756954" y="3325417"/>
            <a:ext cx="1244111" cy="67324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BPF</a:t>
            </a:r>
            <a:endParaRPr kumimoji="1" lang="ja-JP" altLang="en-US">
              <a:solidFill>
                <a:sysClr val="windowText" lastClr="000000"/>
              </a:solidFill>
            </a:endParaRPr>
          </a:p>
        </p:txBody>
      </p:sp>
      <p:sp>
        <p:nvSpPr>
          <p:cNvPr id="14" name="正方形/長方形 13">
            <a:extLst>
              <a:ext uri="{FF2B5EF4-FFF2-40B4-BE49-F238E27FC236}">
                <a16:creationId xmlns:a16="http://schemas.microsoft.com/office/drawing/2014/main" id="{D348602A-20E1-57E8-3E43-78BD39051C59}"/>
              </a:ext>
            </a:extLst>
          </p:cNvPr>
          <p:cNvSpPr/>
          <p:nvPr/>
        </p:nvSpPr>
        <p:spPr>
          <a:xfrm>
            <a:off x="1006801" y="3320710"/>
            <a:ext cx="1244111" cy="67324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AWGN</a:t>
            </a:r>
          </a:p>
          <a:p>
            <a:pPr algn="ctr"/>
            <a:r>
              <a:rPr kumimoji="1" lang="en-US" altLang="ja-JP" dirty="0">
                <a:solidFill>
                  <a:sysClr val="windowText" lastClr="000000"/>
                </a:solidFill>
              </a:rPr>
              <a:t>Generator</a:t>
            </a:r>
            <a:endParaRPr kumimoji="1" lang="ja-JP" altLang="en-US">
              <a:solidFill>
                <a:sysClr val="windowText" lastClr="000000"/>
              </a:solidFill>
            </a:endParaRPr>
          </a:p>
        </p:txBody>
      </p:sp>
      <p:sp>
        <p:nvSpPr>
          <p:cNvPr id="15" name="フローチャート: 論理和 14">
            <a:extLst>
              <a:ext uri="{FF2B5EF4-FFF2-40B4-BE49-F238E27FC236}">
                <a16:creationId xmlns:a16="http://schemas.microsoft.com/office/drawing/2014/main" id="{F1AD21A6-F80F-1C37-F686-D4442E78B8E3}"/>
              </a:ext>
            </a:extLst>
          </p:cNvPr>
          <p:cNvSpPr/>
          <p:nvPr/>
        </p:nvSpPr>
        <p:spPr>
          <a:xfrm>
            <a:off x="5878901" y="4433503"/>
            <a:ext cx="360000" cy="360000"/>
          </a:xfrm>
          <a:prstGeom prst="flowChartOr">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カギ線コネクタ 15">
            <a:extLst>
              <a:ext uri="{FF2B5EF4-FFF2-40B4-BE49-F238E27FC236}">
                <a16:creationId xmlns:a16="http://schemas.microsoft.com/office/drawing/2014/main" id="{9C6DBF45-F55A-AF05-EA31-FC1D29D01100}"/>
              </a:ext>
            </a:extLst>
          </p:cNvPr>
          <p:cNvCxnSpPr>
            <a:cxnSpLocks/>
            <a:stCxn id="41" idx="3"/>
            <a:endCxn id="15" idx="0"/>
          </p:cNvCxnSpPr>
          <p:nvPr/>
        </p:nvCxnSpPr>
        <p:spPr>
          <a:xfrm>
            <a:off x="5751218" y="3668444"/>
            <a:ext cx="307683" cy="765059"/>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平行四辺形 16">
            <a:extLst>
              <a:ext uri="{FF2B5EF4-FFF2-40B4-BE49-F238E27FC236}">
                <a16:creationId xmlns:a16="http://schemas.microsoft.com/office/drawing/2014/main" id="{3F7C4ACA-2B37-05C9-D223-63BF27F960FE}"/>
              </a:ext>
            </a:extLst>
          </p:cNvPr>
          <p:cNvSpPr/>
          <p:nvPr/>
        </p:nvSpPr>
        <p:spPr>
          <a:xfrm>
            <a:off x="685800" y="4276883"/>
            <a:ext cx="1889090" cy="673240"/>
          </a:xfrm>
          <a:prstGeom prst="parallelogram">
            <a:avLst/>
          </a:prstGeom>
          <a:solidFill>
            <a:schemeClr val="tx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SUN FSK signal</a:t>
            </a:r>
            <a:endParaRPr kumimoji="1" lang="ja-JP" altLang="en-US">
              <a:solidFill>
                <a:sysClr val="windowText" lastClr="000000"/>
              </a:solidFill>
            </a:endParaRPr>
          </a:p>
        </p:txBody>
      </p:sp>
      <p:cxnSp>
        <p:nvCxnSpPr>
          <p:cNvPr id="23" name="直線矢印コネクタ 22">
            <a:extLst>
              <a:ext uri="{FF2B5EF4-FFF2-40B4-BE49-F238E27FC236}">
                <a16:creationId xmlns:a16="http://schemas.microsoft.com/office/drawing/2014/main" id="{50899DD4-C229-79F9-617A-2355F37AF0CE}"/>
              </a:ext>
            </a:extLst>
          </p:cNvPr>
          <p:cNvCxnSpPr>
            <a:cxnSpLocks/>
            <a:stCxn id="17" idx="2"/>
          </p:cNvCxnSpPr>
          <p:nvPr/>
        </p:nvCxnSpPr>
        <p:spPr>
          <a:xfrm>
            <a:off x="2490735" y="4613503"/>
            <a:ext cx="338816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857BF761-C93E-1C69-B379-D32E73F71259}"/>
              </a:ext>
            </a:extLst>
          </p:cNvPr>
          <p:cNvCxnSpPr>
            <a:cxnSpLocks/>
            <a:stCxn id="14" idx="3"/>
            <a:endCxn id="13" idx="1"/>
          </p:cNvCxnSpPr>
          <p:nvPr/>
        </p:nvCxnSpPr>
        <p:spPr>
          <a:xfrm>
            <a:off x="2250912" y="3657330"/>
            <a:ext cx="506042" cy="470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正方形/長方形 40">
            <a:extLst>
              <a:ext uri="{FF2B5EF4-FFF2-40B4-BE49-F238E27FC236}">
                <a16:creationId xmlns:a16="http://schemas.microsoft.com/office/drawing/2014/main" id="{C7FD4A93-407B-A559-2CDE-76CAA5623F9A}"/>
              </a:ext>
            </a:extLst>
          </p:cNvPr>
          <p:cNvSpPr/>
          <p:nvPr/>
        </p:nvSpPr>
        <p:spPr>
          <a:xfrm>
            <a:off x="4507107" y="3331824"/>
            <a:ext cx="1244111" cy="67324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Power</a:t>
            </a:r>
          </a:p>
          <a:p>
            <a:pPr algn="ctr"/>
            <a:r>
              <a:rPr kumimoji="1" lang="en-US" altLang="ja-JP" dirty="0">
                <a:solidFill>
                  <a:sysClr val="windowText" lastClr="000000"/>
                </a:solidFill>
              </a:rPr>
              <a:t>Calculation</a:t>
            </a:r>
            <a:endParaRPr kumimoji="1" lang="ja-JP" altLang="en-US">
              <a:solidFill>
                <a:sysClr val="windowText" lastClr="000000"/>
              </a:solidFill>
            </a:endParaRPr>
          </a:p>
        </p:txBody>
      </p:sp>
      <p:cxnSp>
        <p:nvCxnSpPr>
          <p:cNvPr id="44" name="直線矢印コネクタ 43">
            <a:extLst>
              <a:ext uri="{FF2B5EF4-FFF2-40B4-BE49-F238E27FC236}">
                <a16:creationId xmlns:a16="http://schemas.microsoft.com/office/drawing/2014/main" id="{574A3946-355D-4205-B7B3-10C9A32E67ED}"/>
              </a:ext>
            </a:extLst>
          </p:cNvPr>
          <p:cNvCxnSpPr>
            <a:cxnSpLocks/>
            <a:stCxn id="13" idx="3"/>
            <a:endCxn id="41" idx="1"/>
          </p:cNvCxnSpPr>
          <p:nvPr/>
        </p:nvCxnSpPr>
        <p:spPr>
          <a:xfrm>
            <a:off x="4001065" y="3662037"/>
            <a:ext cx="506042" cy="640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正方形/長方形 48">
            <a:extLst>
              <a:ext uri="{FF2B5EF4-FFF2-40B4-BE49-F238E27FC236}">
                <a16:creationId xmlns:a16="http://schemas.microsoft.com/office/drawing/2014/main" id="{3ACE8DF4-5B80-17C2-1B88-C6458478874F}"/>
              </a:ext>
            </a:extLst>
          </p:cNvPr>
          <p:cNvSpPr/>
          <p:nvPr/>
        </p:nvSpPr>
        <p:spPr>
          <a:xfrm>
            <a:off x="6805664" y="4276883"/>
            <a:ext cx="1804936" cy="67324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SUN FSK</a:t>
            </a:r>
          </a:p>
          <a:p>
            <a:pPr algn="ctr"/>
            <a:r>
              <a:rPr kumimoji="1" lang="en-US" altLang="ja-JP" dirty="0">
                <a:solidFill>
                  <a:sysClr val="windowText" lastClr="000000"/>
                </a:solidFill>
              </a:rPr>
              <a:t>Receiver</a:t>
            </a:r>
            <a:endParaRPr kumimoji="1" lang="ja-JP" altLang="en-US">
              <a:solidFill>
                <a:sysClr val="windowText" lastClr="000000"/>
              </a:solidFill>
            </a:endParaRPr>
          </a:p>
        </p:txBody>
      </p:sp>
      <p:cxnSp>
        <p:nvCxnSpPr>
          <p:cNvPr id="50" name="直線矢印コネクタ 49">
            <a:extLst>
              <a:ext uri="{FF2B5EF4-FFF2-40B4-BE49-F238E27FC236}">
                <a16:creationId xmlns:a16="http://schemas.microsoft.com/office/drawing/2014/main" id="{D646CE35-36DD-0E3B-0B19-0C4BC9DECB91}"/>
              </a:ext>
            </a:extLst>
          </p:cNvPr>
          <p:cNvCxnSpPr>
            <a:cxnSpLocks/>
            <a:endCxn id="49" idx="1"/>
          </p:cNvCxnSpPr>
          <p:nvPr/>
        </p:nvCxnSpPr>
        <p:spPr>
          <a:xfrm>
            <a:off x="5921553" y="4613503"/>
            <a:ext cx="88411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a:extLst>
              <a:ext uri="{FF2B5EF4-FFF2-40B4-BE49-F238E27FC236}">
                <a16:creationId xmlns:a16="http://schemas.microsoft.com/office/drawing/2014/main" id="{A228986E-1810-0008-D29D-46DB474973A6}"/>
              </a:ext>
            </a:extLst>
          </p:cNvPr>
          <p:cNvCxnSpPr>
            <a:cxnSpLocks/>
            <a:endCxn id="10" idx="2"/>
          </p:cNvCxnSpPr>
          <p:nvPr/>
        </p:nvCxnSpPr>
        <p:spPr>
          <a:xfrm flipV="1">
            <a:off x="2490735" y="3257657"/>
            <a:ext cx="28937" cy="3996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a:extLst>
              <a:ext uri="{FF2B5EF4-FFF2-40B4-BE49-F238E27FC236}">
                <a16:creationId xmlns:a16="http://schemas.microsoft.com/office/drawing/2014/main" id="{B7D30826-4168-EC92-22A8-80FB50A91641}"/>
              </a:ext>
            </a:extLst>
          </p:cNvPr>
          <p:cNvCxnSpPr>
            <a:cxnSpLocks/>
          </p:cNvCxnSpPr>
          <p:nvPr/>
        </p:nvCxnSpPr>
        <p:spPr>
          <a:xfrm flipV="1">
            <a:off x="4283968" y="3257657"/>
            <a:ext cx="61020" cy="4107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直線矢印コネクタ 61">
            <a:extLst>
              <a:ext uri="{FF2B5EF4-FFF2-40B4-BE49-F238E27FC236}">
                <a16:creationId xmlns:a16="http://schemas.microsoft.com/office/drawing/2014/main" id="{336B2024-DC50-7F21-39CE-D87E3493954C}"/>
              </a:ext>
            </a:extLst>
          </p:cNvPr>
          <p:cNvCxnSpPr>
            <a:cxnSpLocks/>
            <a:endCxn id="11" idx="0"/>
          </p:cNvCxnSpPr>
          <p:nvPr/>
        </p:nvCxnSpPr>
        <p:spPr>
          <a:xfrm>
            <a:off x="3656954" y="4613503"/>
            <a:ext cx="0" cy="3705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直線矢印コネクタ 65">
            <a:extLst>
              <a:ext uri="{FF2B5EF4-FFF2-40B4-BE49-F238E27FC236}">
                <a16:creationId xmlns:a16="http://schemas.microsoft.com/office/drawing/2014/main" id="{BFC117B0-050B-5571-DF03-EB029D726AE4}"/>
              </a:ext>
            </a:extLst>
          </p:cNvPr>
          <p:cNvCxnSpPr>
            <a:cxnSpLocks/>
            <a:endCxn id="12" idx="0"/>
          </p:cNvCxnSpPr>
          <p:nvPr/>
        </p:nvCxnSpPr>
        <p:spPr>
          <a:xfrm>
            <a:off x="6480112" y="4613503"/>
            <a:ext cx="0" cy="3996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直線矢印コネクタ 68">
            <a:extLst>
              <a:ext uri="{FF2B5EF4-FFF2-40B4-BE49-F238E27FC236}">
                <a16:creationId xmlns:a16="http://schemas.microsoft.com/office/drawing/2014/main" id="{3B4ECB01-138A-A49C-C3CC-E53E5A528414}"/>
              </a:ext>
            </a:extLst>
          </p:cNvPr>
          <p:cNvCxnSpPr>
            <a:cxnSpLocks/>
          </p:cNvCxnSpPr>
          <p:nvPr/>
        </p:nvCxnSpPr>
        <p:spPr>
          <a:xfrm>
            <a:off x="2915816" y="6397055"/>
            <a:ext cx="164113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0" name="テキスト ボックス 69">
            <a:extLst>
              <a:ext uri="{FF2B5EF4-FFF2-40B4-BE49-F238E27FC236}">
                <a16:creationId xmlns:a16="http://schemas.microsoft.com/office/drawing/2014/main" id="{6C6A56DD-AF51-E57F-ACD9-B31E6952073F}"/>
              </a:ext>
            </a:extLst>
          </p:cNvPr>
          <p:cNvSpPr txBox="1"/>
          <p:nvPr/>
        </p:nvSpPr>
        <p:spPr>
          <a:xfrm>
            <a:off x="4571595" y="6198414"/>
            <a:ext cx="710451" cy="276999"/>
          </a:xfrm>
          <a:prstGeom prst="rect">
            <a:avLst/>
          </a:prstGeom>
          <a:noFill/>
        </p:spPr>
        <p:txBody>
          <a:bodyPr wrap="square" rtlCol="0">
            <a:spAutoFit/>
          </a:bodyPr>
          <a:lstStyle/>
          <a:p>
            <a:r>
              <a:rPr kumimoji="1" lang="en-US" altLang="ko-KR" dirty="0"/>
              <a:t>8</a:t>
            </a:r>
            <a:r>
              <a:rPr kumimoji="1" lang="en-US" altLang="ja-JP" dirty="0"/>
              <a:t>00 kHz</a:t>
            </a:r>
            <a:endParaRPr kumimoji="1" lang="ja-JP" altLang="en-US"/>
          </a:p>
        </p:txBody>
      </p:sp>
    </p:spTree>
    <p:extLst>
      <p:ext uri="{BB962C8B-B14F-4D97-AF65-F5344CB8AC3E}">
        <p14:creationId xmlns:p14="http://schemas.microsoft.com/office/powerpoint/2010/main" val="2992363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グループ化 27">
            <a:extLst>
              <a:ext uri="{FF2B5EF4-FFF2-40B4-BE49-F238E27FC236}">
                <a16:creationId xmlns:a16="http://schemas.microsoft.com/office/drawing/2014/main" id="{78AFA6D0-3A39-7EA8-1923-7194FE169FCC}"/>
              </a:ext>
            </a:extLst>
          </p:cNvPr>
          <p:cNvGrpSpPr/>
          <p:nvPr/>
        </p:nvGrpSpPr>
        <p:grpSpPr>
          <a:xfrm>
            <a:off x="1299322" y="4594798"/>
            <a:ext cx="6077198" cy="1478983"/>
            <a:chOff x="1339993" y="2720187"/>
            <a:chExt cx="6077198" cy="1039743"/>
          </a:xfrm>
        </p:grpSpPr>
        <p:sp>
          <p:nvSpPr>
            <p:cNvPr id="29" name="正方形/長方形 28">
              <a:extLst>
                <a:ext uri="{FF2B5EF4-FFF2-40B4-BE49-F238E27FC236}">
                  <a16:creationId xmlns:a16="http://schemas.microsoft.com/office/drawing/2014/main" id="{C4D5CB8F-DC1B-D40F-F71A-1299556C7E25}"/>
                </a:ext>
              </a:extLst>
            </p:cNvPr>
            <p:cNvSpPr/>
            <p:nvPr/>
          </p:nvSpPr>
          <p:spPr bwMode="auto">
            <a:xfrm>
              <a:off x="1339993" y="272018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0" name="正方形/長方形 29">
              <a:extLst>
                <a:ext uri="{FF2B5EF4-FFF2-40B4-BE49-F238E27FC236}">
                  <a16:creationId xmlns:a16="http://schemas.microsoft.com/office/drawing/2014/main" id="{A4E573A5-69BE-C50A-76EF-9CA0DF298F8E}"/>
                </a:ext>
              </a:extLst>
            </p:cNvPr>
            <p:cNvSpPr/>
            <p:nvPr/>
          </p:nvSpPr>
          <p:spPr bwMode="auto">
            <a:xfrm>
              <a:off x="2397015" y="272391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1" name="正方形/長方形 30">
              <a:extLst>
                <a:ext uri="{FF2B5EF4-FFF2-40B4-BE49-F238E27FC236}">
                  <a16:creationId xmlns:a16="http://schemas.microsoft.com/office/drawing/2014/main" id="{BBEE80ED-AAFA-3F30-7498-8EB4C358AC2E}"/>
                </a:ext>
              </a:extLst>
            </p:cNvPr>
            <p:cNvSpPr/>
            <p:nvPr/>
          </p:nvSpPr>
          <p:spPr bwMode="auto">
            <a:xfrm>
              <a:off x="3454037" y="272764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2" name="正方形/長方形 31">
              <a:extLst>
                <a:ext uri="{FF2B5EF4-FFF2-40B4-BE49-F238E27FC236}">
                  <a16:creationId xmlns:a16="http://schemas.microsoft.com/office/drawing/2014/main" id="{2C871A7A-24B1-164F-3B0B-13AC6CCCA106}"/>
                </a:ext>
              </a:extLst>
            </p:cNvPr>
            <p:cNvSpPr/>
            <p:nvPr/>
          </p:nvSpPr>
          <p:spPr bwMode="auto">
            <a:xfrm>
              <a:off x="4511059" y="273137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3" name="正方形/長方形 32">
              <a:extLst>
                <a:ext uri="{FF2B5EF4-FFF2-40B4-BE49-F238E27FC236}">
                  <a16:creationId xmlns:a16="http://schemas.microsoft.com/office/drawing/2014/main" id="{9202E857-3534-51A6-1DF3-D4555D848889}"/>
                </a:ext>
              </a:extLst>
            </p:cNvPr>
            <p:cNvSpPr/>
            <p:nvPr/>
          </p:nvSpPr>
          <p:spPr bwMode="auto">
            <a:xfrm>
              <a:off x="5568081" y="273510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4" name="正方形/長方形 33">
              <a:extLst>
                <a:ext uri="{FF2B5EF4-FFF2-40B4-BE49-F238E27FC236}">
                  <a16:creationId xmlns:a16="http://schemas.microsoft.com/office/drawing/2014/main" id="{4DE8D198-4638-771A-0083-1F37DF402DA0}"/>
                </a:ext>
              </a:extLst>
            </p:cNvPr>
            <p:cNvSpPr/>
            <p:nvPr/>
          </p:nvSpPr>
          <p:spPr bwMode="auto">
            <a:xfrm>
              <a:off x="6625103" y="273883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sp>
        <p:nvSpPr>
          <p:cNvPr id="2" name="タイトル 1">
            <a:extLst>
              <a:ext uri="{FF2B5EF4-FFF2-40B4-BE49-F238E27FC236}">
                <a16:creationId xmlns:a16="http://schemas.microsoft.com/office/drawing/2014/main" id="{3CE227E7-3E00-C1B6-855E-4FBEC7A3F72C}"/>
              </a:ext>
            </a:extLst>
          </p:cNvPr>
          <p:cNvSpPr>
            <a:spLocks noGrp="1"/>
          </p:cNvSpPr>
          <p:nvPr>
            <p:ph type="title"/>
          </p:nvPr>
        </p:nvSpPr>
        <p:spPr/>
        <p:txBody>
          <a:bodyPr/>
          <a:lstStyle/>
          <a:p>
            <a:r>
              <a:rPr kumimoji="1" lang="en-US" altLang="ja-JP" dirty="0"/>
              <a:t>Generation Examples (from #512)</a:t>
            </a:r>
            <a:endParaRPr kumimoji="1" lang="ja-JP" altLang="en-US"/>
          </a:p>
        </p:txBody>
      </p:sp>
      <p:sp>
        <p:nvSpPr>
          <p:cNvPr id="3" name="コンテンツ プレースホルダー 2">
            <a:extLst>
              <a:ext uri="{FF2B5EF4-FFF2-40B4-BE49-F238E27FC236}">
                <a16:creationId xmlns:a16="http://schemas.microsoft.com/office/drawing/2014/main" id="{FCC2735A-50F2-2713-23F8-AF326DCB43B8}"/>
              </a:ext>
            </a:extLst>
          </p:cNvPr>
          <p:cNvSpPr>
            <a:spLocks noGrp="1"/>
          </p:cNvSpPr>
          <p:nvPr>
            <p:ph idx="1"/>
          </p:nvPr>
        </p:nvSpPr>
        <p:spPr>
          <a:xfrm>
            <a:off x="678733" y="1882781"/>
            <a:ext cx="7924800" cy="439688"/>
          </a:xfrm>
        </p:spPr>
        <p:txBody>
          <a:bodyPr/>
          <a:lstStyle/>
          <a:p>
            <a:r>
              <a:rPr kumimoji="1" lang="en-US" altLang="ja-JP" sz="2000" dirty="0">
                <a:latin typeface="Times New Roman" panose="02020603050405020304" pitchFamily="18" charset="0"/>
                <a:cs typeface="Times New Roman" panose="02020603050405020304" pitchFamily="18" charset="0"/>
              </a:rPr>
              <a:t>BW &lt; </a:t>
            </a:r>
            <a:r>
              <a:rPr lang="en-US" altLang="ja-JP" sz="2000" dirty="0" err="1">
                <a:latin typeface="Times New Roman" panose="02020603050405020304" pitchFamily="18" charset="0"/>
                <a:cs typeface="Times New Roman" panose="02020603050405020304" pitchFamily="18" charset="0"/>
              </a:rPr>
              <a:t>i</a:t>
            </a:r>
            <a:r>
              <a:rPr kumimoji="1" lang="en-US" altLang="ja-JP" sz="2000" dirty="0" err="1">
                <a:latin typeface="Times New Roman" panose="02020603050405020304" pitchFamily="18" charset="0"/>
                <a:cs typeface="Times New Roman" panose="02020603050405020304" pitchFamily="18" charset="0"/>
              </a:rPr>
              <a:t>BW</a:t>
            </a:r>
            <a:r>
              <a:rPr kumimoji="1" lang="en-US" altLang="ja-JP" sz="2000" dirty="0">
                <a:latin typeface="Times New Roman" panose="02020603050405020304" pitchFamily="18" charset="0"/>
                <a:cs typeface="Times New Roman" panose="02020603050405020304" pitchFamily="18" charset="0"/>
              </a:rPr>
              <a:t> or BW=</a:t>
            </a:r>
            <a:r>
              <a:rPr lang="en-US" altLang="ja-JP" sz="2000" dirty="0" err="1">
                <a:latin typeface="Times New Roman" panose="02020603050405020304" pitchFamily="18" charset="0"/>
                <a:cs typeface="Times New Roman" panose="02020603050405020304" pitchFamily="18" charset="0"/>
              </a:rPr>
              <a:t>i</a:t>
            </a:r>
            <a:r>
              <a:rPr kumimoji="1" lang="en-US" altLang="ja-JP" sz="2000" dirty="0" err="1">
                <a:latin typeface="Times New Roman" panose="02020603050405020304" pitchFamily="18" charset="0"/>
                <a:cs typeface="Times New Roman" panose="02020603050405020304" pitchFamily="18" charset="0"/>
              </a:rPr>
              <a:t>BW</a:t>
            </a:r>
            <a:endParaRPr lang="en-US" altLang="ja-JP" sz="2000" dirty="0">
              <a:latin typeface="Times New Roman" panose="02020603050405020304" pitchFamily="18" charset="0"/>
              <a:cs typeface="Times New Roman" panose="02020603050405020304" pitchFamily="18" charset="0"/>
            </a:endParaRPr>
          </a:p>
          <a:p>
            <a:endParaRPr lang="en-US" altLang="ja-JP" sz="2000" dirty="0">
              <a:latin typeface="Times New Roman" panose="02020603050405020304" pitchFamily="18" charset="0"/>
              <a:cs typeface="Times New Roman" panose="02020603050405020304" pitchFamily="18" charset="0"/>
            </a:endParaRPr>
          </a:p>
          <a:p>
            <a:endParaRPr lang="en-US" altLang="ja-JP" sz="2000" dirty="0">
              <a:latin typeface="Times New Roman" panose="02020603050405020304" pitchFamily="18" charset="0"/>
              <a:cs typeface="Times New Roman" panose="02020603050405020304" pitchFamily="18" charset="0"/>
            </a:endParaRPr>
          </a:p>
          <a:p>
            <a:endParaRPr lang="en-US" altLang="ja-JP" sz="2000" dirty="0">
              <a:latin typeface="Times New Roman" panose="02020603050405020304" pitchFamily="18" charset="0"/>
              <a:cs typeface="Times New Roman" panose="02020603050405020304" pitchFamily="18" charset="0"/>
            </a:endParaRPr>
          </a:p>
          <a:p>
            <a:endParaRPr lang="en-US" altLang="ja-JP" sz="2000" dirty="0">
              <a:latin typeface="Times New Roman" panose="02020603050405020304" pitchFamily="18" charset="0"/>
              <a:cs typeface="Times New Roman" panose="02020603050405020304" pitchFamily="18" charset="0"/>
            </a:endParaRPr>
          </a:p>
          <a:p>
            <a:endParaRPr kumimoji="1" lang="ja-JP" altLang="en-US" sz="2400">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05436F1D-FFC5-AE4F-954B-D73025ACE188}"/>
              </a:ext>
            </a:extLst>
          </p:cNvPr>
          <p:cNvSpPr>
            <a:spLocks noGrp="1"/>
          </p:cNvSpPr>
          <p:nvPr>
            <p:ph type="dt" sz="half" idx="10"/>
          </p:nvPr>
        </p:nvSpPr>
        <p:spPr/>
        <p:txBody>
          <a:bodyPr/>
          <a:lstStyle/>
          <a:p>
            <a:r>
              <a:rPr lang="en-US" altLang="ja-JP" dirty="0"/>
              <a:t>November 2024</a:t>
            </a:r>
          </a:p>
        </p:txBody>
      </p:sp>
      <p:sp>
        <p:nvSpPr>
          <p:cNvPr id="5" name="スライド番号プレースホルダー 4">
            <a:extLst>
              <a:ext uri="{FF2B5EF4-FFF2-40B4-BE49-F238E27FC236}">
                <a16:creationId xmlns:a16="http://schemas.microsoft.com/office/drawing/2014/main" id="{1AF1C651-8CDC-8970-5AA3-B3D395D1F21A}"/>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6</a:t>
            </a:fld>
            <a:endParaRPr lang="en-US" altLang="ja-JP"/>
          </a:p>
        </p:txBody>
      </p:sp>
      <p:sp>
        <p:nvSpPr>
          <p:cNvPr id="6" name="フッター プレースホルダー 5">
            <a:extLst>
              <a:ext uri="{FF2B5EF4-FFF2-40B4-BE49-F238E27FC236}">
                <a16:creationId xmlns:a16="http://schemas.microsoft.com/office/drawing/2014/main" id="{5F5E064C-0E43-6FDD-D0AC-9F3AC5DC3811}"/>
              </a:ext>
            </a:extLst>
          </p:cNvPr>
          <p:cNvSpPr>
            <a:spLocks noGrp="1"/>
          </p:cNvSpPr>
          <p:nvPr>
            <p:ph type="ftr" sz="quarter" idx="11"/>
          </p:nvPr>
        </p:nvSpPr>
        <p:spPr/>
        <p:txBody>
          <a:bodyPr/>
          <a:lstStyle/>
          <a:p>
            <a:r>
              <a:rPr lang="en-US" altLang="ja-JP"/>
              <a:t>H. Harada (Kyoto University)</a:t>
            </a:r>
            <a:endParaRPr lang="en-US" altLang="ja-JP" dirty="0"/>
          </a:p>
        </p:txBody>
      </p:sp>
      <p:sp>
        <p:nvSpPr>
          <p:cNvPr id="8" name="テキスト ボックス 7">
            <a:extLst>
              <a:ext uri="{FF2B5EF4-FFF2-40B4-BE49-F238E27FC236}">
                <a16:creationId xmlns:a16="http://schemas.microsoft.com/office/drawing/2014/main" id="{25FAE0A0-B42E-D919-4E64-7BA05DB1302D}"/>
              </a:ext>
            </a:extLst>
          </p:cNvPr>
          <p:cNvSpPr txBox="1"/>
          <p:nvPr/>
        </p:nvSpPr>
        <p:spPr>
          <a:xfrm>
            <a:off x="896036" y="3949621"/>
            <a:ext cx="4572000" cy="400110"/>
          </a:xfrm>
          <a:prstGeom prst="rect">
            <a:avLst/>
          </a:prstGeom>
          <a:noFill/>
        </p:spPr>
        <p:txBody>
          <a:bodyPr wrap="square">
            <a:spAutoFit/>
          </a:bodyPr>
          <a:lstStyle/>
          <a:p>
            <a:pPr marL="342900" indent="-342900">
              <a:buFont typeface="Arial" panose="020B0604020202020204" pitchFamily="34" charset="0"/>
              <a:buChar char="•"/>
            </a:pPr>
            <a:r>
              <a:rPr lang="en-US" altLang="ja-JP" sz="2000" dirty="0">
                <a:latin typeface="Times New Roman" panose="02020603050405020304" pitchFamily="18" charset="0"/>
                <a:cs typeface="Times New Roman" panose="02020603050405020304" pitchFamily="18" charset="0"/>
              </a:rPr>
              <a:t>BW &gt; </a:t>
            </a:r>
            <a:r>
              <a:rPr lang="en-US" altLang="ja-JP" sz="2000" dirty="0" err="1">
                <a:cs typeface="Times New Roman" panose="02020603050405020304" pitchFamily="18" charset="0"/>
              </a:rPr>
              <a:t>i</a:t>
            </a:r>
            <a:r>
              <a:rPr lang="en-US" altLang="ja-JP" sz="2000" dirty="0" err="1">
                <a:latin typeface="Times New Roman" panose="02020603050405020304" pitchFamily="18" charset="0"/>
                <a:cs typeface="Times New Roman" panose="02020603050405020304" pitchFamily="18" charset="0"/>
              </a:rPr>
              <a:t>BW</a:t>
            </a:r>
            <a:endParaRPr lang="en" altLang="ja-JP" sz="2000" dirty="0">
              <a:latin typeface="Times New Roman" panose="02020603050405020304" pitchFamily="18" charset="0"/>
              <a:cs typeface="Times New Roman" panose="02020603050405020304" pitchFamily="18" charset="0"/>
            </a:endParaRPr>
          </a:p>
        </p:txBody>
      </p:sp>
      <p:sp>
        <p:nvSpPr>
          <p:cNvPr id="10" name="正方形/長方形 9">
            <a:extLst>
              <a:ext uri="{FF2B5EF4-FFF2-40B4-BE49-F238E27FC236}">
                <a16:creationId xmlns:a16="http://schemas.microsoft.com/office/drawing/2014/main" id="{E3909AE5-6838-2881-4DC9-E15F984A9FD4}"/>
              </a:ext>
            </a:extLst>
          </p:cNvPr>
          <p:cNvSpPr/>
          <p:nvPr/>
        </p:nvSpPr>
        <p:spPr bwMode="auto">
          <a:xfrm>
            <a:off x="1294171" y="4582718"/>
            <a:ext cx="804315" cy="224684"/>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1" name="正方形/長方形 10">
            <a:extLst>
              <a:ext uri="{FF2B5EF4-FFF2-40B4-BE49-F238E27FC236}">
                <a16:creationId xmlns:a16="http://schemas.microsoft.com/office/drawing/2014/main" id="{9E630EAE-3B21-63B0-22CB-229B69C3331B}"/>
              </a:ext>
            </a:extLst>
          </p:cNvPr>
          <p:cNvSpPr/>
          <p:nvPr/>
        </p:nvSpPr>
        <p:spPr bwMode="auto">
          <a:xfrm>
            <a:off x="3397154" y="5821667"/>
            <a:ext cx="808300" cy="24680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2" name="正方形/長方形 11">
            <a:extLst>
              <a:ext uri="{FF2B5EF4-FFF2-40B4-BE49-F238E27FC236}">
                <a16:creationId xmlns:a16="http://schemas.microsoft.com/office/drawing/2014/main" id="{9CD6BB8A-5935-1DB8-90BA-EB85869BEFB4}"/>
              </a:ext>
            </a:extLst>
          </p:cNvPr>
          <p:cNvSpPr/>
          <p:nvPr/>
        </p:nvSpPr>
        <p:spPr bwMode="auto">
          <a:xfrm>
            <a:off x="4486600" y="5354934"/>
            <a:ext cx="792088" cy="237511"/>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4" name="正方形/長方形 13">
            <a:extLst>
              <a:ext uri="{FF2B5EF4-FFF2-40B4-BE49-F238E27FC236}">
                <a16:creationId xmlns:a16="http://schemas.microsoft.com/office/drawing/2014/main" id="{38DBC808-6956-1AE0-A5D5-5012C69809BD}"/>
              </a:ext>
            </a:extLst>
          </p:cNvPr>
          <p:cNvSpPr/>
          <p:nvPr/>
        </p:nvSpPr>
        <p:spPr bwMode="auto">
          <a:xfrm>
            <a:off x="6551704" y="1710827"/>
            <a:ext cx="792088" cy="249469"/>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6" name="正方形/長方形 15">
            <a:extLst>
              <a:ext uri="{FF2B5EF4-FFF2-40B4-BE49-F238E27FC236}">
                <a16:creationId xmlns:a16="http://schemas.microsoft.com/office/drawing/2014/main" id="{6BAD0562-BEC1-C72E-EF1D-F66DD3CEA345}"/>
              </a:ext>
            </a:extLst>
          </p:cNvPr>
          <p:cNvSpPr/>
          <p:nvPr/>
        </p:nvSpPr>
        <p:spPr bwMode="auto">
          <a:xfrm>
            <a:off x="6538578" y="2068475"/>
            <a:ext cx="810103" cy="269631"/>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7" name="テキスト ボックス 16">
            <a:extLst>
              <a:ext uri="{FF2B5EF4-FFF2-40B4-BE49-F238E27FC236}">
                <a16:creationId xmlns:a16="http://schemas.microsoft.com/office/drawing/2014/main" id="{EF811FBA-A626-0B5F-EB7E-74848F4E6582}"/>
              </a:ext>
            </a:extLst>
          </p:cNvPr>
          <p:cNvSpPr txBox="1"/>
          <p:nvPr/>
        </p:nvSpPr>
        <p:spPr>
          <a:xfrm>
            <a:off x="7436011" y="1599593"/>
            <a:ext cx="921437" cy="400110"/>
          </a:xfrm>
          <a:prstGeom prst="rect">
            <a:avLst/>
          </a:prstGeom>
          <a:noFill/>
        </p:spPr>
        <p:txBody>
          <a:bodyPr wrap="square">
            <a:spAutoFit/>
          </a:bodyPr>
          <a:lstStyle/>
          <a:p>
            <a:r>
              <a:rPr lang="en-US" altLang="ja-JP" sz="2000" dirty="0">
                <a:latin typeface="Times New Roman" panose="02020603050405020304" pitchFamily="18" charset="0"/>
                <a:cs typeface="Times New Roman" panose="02020603050405020304" pitchFamily="18" charset="0"/>
              </a:rPr>
              <a:t>Packet</a:t>
            </a:r>
            <a:endParaRPr lang="en" altLang="ja-JP" sz="2000" dirty="0">
              <a:latin typeface="Times New Roman" panose="02020603050405020304" pitchFamily="18" charset="0"/>
              <a:cs typeface="Times New Roman" panose="02020603050405020304" pitchFamily="18" charset="0"/>
            </a:endParaRPr>
          </a:p>
        </p:txBody>
      </p:sp>
      <p:sp>
        <p:nvSpPr>
          <p:cNvPr id="18" name="テキスト ボックス 17">
            <a:extLst>
              <a:ext uri="{FF2B5EF4-FFF2-40B4-BE49-F238E27FC236}">
                <a16:creationId xmlns:a16="http://schemas.microsoft.com/office/drawing/2014/main" id="{FD6ED394-CAAA-A151-F823-035B5E0CDCC1}"/>
              </a:ext>
            </a:extLst>
          </p:cNvPr>
          <p:cNvSpPr txBox="1"/>
          <p:nvPr/>
        </p:nvSpPr>
        <p:spPr>
          <a:xfrm>
            <a:off x="7445854" y="2032459"/>
            <a:ext cx="1433767" cy="400110"/>
          </a:xfrm>
          <a:prstGeom prst="rect">
            <a:avLst/>
          </a:prstGeom>
          <a:noFill/>
        </p:spPr>
        <p:txBody>
          <a:bodyPr wrap="square">
            <a:spAutoFit/>
          </a:bodyPr>
          <a:lstStyle/>
          <a:p>
            <a:r>
              <a:rPr lang="en-US" altLang="ja-JP" sz="2000" dirty="0">
                <a:latin typeface="Times New Roman" panose="02020603050405020304" pitchFamily="18" charset="0"/>
                <a:cs typeface="Times New Roman" panose="02020603050405020304" pitchFamily="18" charset="0"/>
              </a:rPr>
              <a:t>Interferer</a:t>
            </a:r>
            <a:endParaRPr lang="en" altLang="ja-JP" sz="2000" dirty="0">
              <a:latin typeface="Times New Roman" panose="02020603050405020304" pitchFamily="18" charset="0"/>
              <a:cs typeface="Times New Roman" panose="02020603050405020304" pitchFamily="18" charset="0"/>
            </a:endParaRPr>
          </a:p>
        </p:txBody>
      </p:sp>
      <p:grpSp>
        <p:nvGrpSpPr>
          <p:cNvPr id="27" name="グループ化 26">
            <a:extLst>
              <a:ext uri="{FF2B5EF4-FFF2-40B4-BE49-F238E27FC236}">
                <a16:creationId xmlns:a16="http://schemas.microsoft.com/office/drawing/2014/main" id="{B10ECEEC-9FAF-6E20-2DBD-466954F318E7}"/>
              </a:ext>
            </a:extLst>
          </p:cNvPr>
          <p:cNvGrpSpPr/>
          <p:nvPr/>
        </p:nvGrpSpPr>
        <p:grpSpPr>
          <a:xfrm>
            <a:off x="1332926" y="2621768"/>
            <a:ext cx="6077198" cy="1039743"/>
            <a:chOff x="1339993" y="2720187"/>
            <a:chExt cx="6077198" cy="1039743"/>
          </a:xfrm>
        </p:grpSpPr>
        <p:sp>
          <p:nvSpPr>
            <p:cNvPr id="19" name="正方形/長方形 18">
              <a:extLst>
                <a:ext uri="{FF2B5EF4-FFF2-40B4-BE49-F238E27FC236}">
                  <a16:creationId xmlns:a16="http://schemas.microsoft.com/office/drawing/2014/main" id="{8F94F7DC-FC6B-2619-2B24-A9852C58BD87}"/>
                </a:ext>
              </a:extLst>
            </p:cNvPr>
            <p:cNvSpPr/>
            <p:nvPr/>
          </p:nvSpPr>
          <p:spPr bwMode="auto">
            <a:xfrm>
              <a:off x="1339993" y="272018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0" name="正方形/長方形 19">
              <a:extLst>
                <a:ext uri="{FF2B5EF4-FFF2-40B4-BE49-F238E27FC236}">
                  <a16:creationId xmlns:a16="http://schemas.microsoft.com/office/drawing/2014/main" id="{D02401E2-B3BB-69E8-91A3-A08195082011}"/>
                </a:ext>
              </a:extLst>
            </p:cNvPr>
            <p:cNvSpPr/>
            <p:nvPr/>
          </p:nvSpPr>
          <p:spPr bwMode="auto">
            <a:xfrm>
              <a:off x="2397015" y="272391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1" name="正方形/長方形 20">
              <a:extLst>
                <a:ext uri="{FF2B5EF4-FFF2-40B4-BE49-F238E27FC236}">
                  <a16:creationId xmlns:a16="http://schemas.microsoft.com/office/drawing/2014/main" id="{515307C8-94FF-3AAE-48FE-414169CCC644}"/>
                </a:ext>
              </a:extLst>
            </p:cNvPr>
            <p:cNvSpPr/>
            <p:nvPr/>
          </p:nvSpPr>
          <p:spPr bwMode="auto">
            <a:xfrm>
              <a:off x="3454037" y="272764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2" name="正方形/長方形 21">
              <a:extLst>
                <a:ext uri="{FF2B5EF4-FFF2-40B4-BE49-F238E27FC236}">
                  <a16:creationId xmlns:a16="http://schemas.microsoft.com/office/drawing/2014/main" id="{9227264C-896F-70A8-575A-452E26C8A593}"/>
                </a:ext>
              </a:extLst>
            </p:cNvPr>
            <p:cNvSpPr/>
            <p:nvPr/>
          </p:nvSpPr>
          <p:spPr bwMode="auto">
            <a:xfrm>
              <a:off x="4511059" y="273137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3" name="正方形/長方形 22">
              <a:extLst>
                <a:ext uri="{FF2B5EF4-FFF2-40B4-BE49-F238E27FC236}">
                  <a16:creationId xmlns:a16="http://schemas.microsoft.com/office/drawing/2014/main" id="{2D32BBF0-EF64-4B23-2BFE-A828CCB1BA5F}"/>
                </a:ext>
              </a:extLst>
            </p:cNvPr>
            <p:cNvSpPr/>
            <p:nvPr/>
          </p:nvSpPr>
          <p:spPr bwMode="auto">
            <a:xfrm>
              <a:off x="5568081" y="273510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4" name="正方形/長方形 23">
              <a:extLst>
                <a:ext uri="{FF2B5EF4-FFF2-40B4-BE49-F238E27FC236}">
                  <a16:creationId xmlns:a16="http://schemas.microsoft.com/office/drawing/2014/main" id="{47FE3043-579E-5828-769D-FB3FCE3851AE}"/>
                </a:ext>
              </a:extLst>
            </p:cNvPr>
            <p:cNvSpPr/>
            <p:nvPr/>
          </p:nvSpPr>
          <p:spPr bwMode="auto">
            <a:xfrm>
              <a:off x="6625103" y="273883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sp>
        <p:nvSpPr>
          <p:cNvPr id="35" name="正方形/長方形 34">
            <a:extLst>
              <a:ext uri="{FF2B5EF4-FFF2-40B4-BE49-F238E27FC236}">
                <a16:creationId xmlns:a16="http://schemas.microsoft.com/office/drawing/2014/main" id="{0ACF0F60-EBF9-98B1-A83A-4D863FEB2159}"/>
              </a:ext>
            </a:extLst>
          </p:cNvPr>
          <p:cNvSpPr/>
          <p:nvPr/>
        </p:nvSpPr>
        <p:spPr bwMode="auto">
          <a:xfrm>
            <a:off x="2364450" y="5519563"/>
            <a:ext cx="800194" cy="24680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6" name="正方形/長方形 35">
            <a:extLst>
              <a:ext uri="{FF2B5EF4-FFF2-40B4-BE49-F238E27FC236}">
                <a16:creationId xmlns:a16="http://schemas.microsoft.com/office/drawing/2014/main" id="{F4ED1C9D-2A76-3928-CB44-9C0B82D9FD95}"/>
              </a:ext>
            </a:extLst>
          </p:cNvPr>
          <p:cNvSpPr/>
          <p:nvPr/>
        </p:nvSpPr>
        <p:spPr bwMode="auto">
          <a:xfrm>
            <a:off x="5520335" y="4994580"/>
            <a:ext cx="792088" cy="237511"/>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7" name="正方形/長方形 36">
            <a:extLst>
              <a:ext uri="{FF2B5EF4-FFF2-40B4-BE49-F238E27FC236}">
                <a16:creationId xmlns:a16="http://schemas.microsoft.com/office/drawing/2014/main" id="{3A75D62A-E4FA-6F90-54FA-D5C723752112}"/>
              </a:ext>
            </a:extLst>
          </p:cNvPr>
          <p:cNvSpPr/>
          <p:nvPr/>
        </p:nvSpPr>
        <p:spPr bwMode="auto">
          <a:xfrm>
            <a:off x="6577357" y="4605410"/>
            <a:ext cx="792088" cy="201992"/>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39" name="直線矢印コネクタ 38">
            <a:extLst>
              <a:ext uri="{FF2B5EF4-FFF2-40B4-BE49-F238E27FC236}">
                <a16:creationId xmlns:a16="http://schemas.microsoft.com/office/drawing/2014/main" id="{EF35DD6A-E5ED-60F5-BEE6-D6AA2D6C42AE}"/>
              </a:ext>
            </a:extLst>
          </p:cNvPr>
          <p:cNvCxnSpPr/>
          <p:nvPr/>
        </p:nvCxnSpPr>
        <p:spPr bwMode="auto">
          <a:xfrm>
            <a:off x="896036" y="2559981"/>
            <a:ext cx="0" cy="108288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a:extLst>
              <a:ext uri="{FF2B5EF4-FFF2-40B4-BE49-F238E27FC236}">
                <a16:creationId xmlns:a16="http://schemas.microsoft.com/office/drawing/2014/main" id="{D7DF71A6-C79F-37DB-137F-AD7C0270C1C9}"/>
              </a:ext>
            </a:extLst>
          </p:cNvPr>
          <p:cNvCxnSpPr/>
          <p:nvPr/>
        </p:nvCxnSpPr>
        <p:spPr bwMode="auto">
          <a:xfrm>
            <a:off x="7805293" y="4594798"/>
            <a:ext cx="0" cy="1475621"/>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矢印コネクタ 41">
            <a:extLst>
              <a:ext uri="{FF2B5EF4-FFF2-40B4-BE49-F238E27FC236}">
                <a16:creationId xmlns:a16="http://schemas.microsoft.com/office/drawing/2014/main" id="{9F5A510D-FCB6-BD50-EE09-2612E76F0569}"/>
              </a:ext>
            </a:extLst>
          </p:cNvPr>
          <p:cNvCxnSpPr/>
          <p:nvPr/>
        </p:nvCxnSpPr>
        <p:spPr bwMode="auto">
          <a:xfrm>
            <a:off x="896036" y="4491979"/>
            <a:ext cx="0" cy="350941"/>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テキスト ボックス 44">
            <a:extLst>
              <a:ext uri="{FF2B5EF4-FFF2-40B4-BE49-F238E27FC236}">
                <a16:creationId xmlns:a16="http://schemas.microsoft.com/office/drawing/2014/main" id="{F0C6E1A1-FDE4-31CD-1C9B-7723F5B89D3B}"/>
              </a:ext>
            </a:extLst>
          </p:cNvPr>
          <p:cNvSpPr txBox="1"/>
          <p:nvPr/>
        </p:nvSpPr>
        <p:spPr>
          <a:xfrm>
            <a:off x="254082" y="4487214"/>
            <a:ext cx="787504" cy="338554"/>
          </a:xfrm>
          <a:prstGeom prst="rect">
            <a:avLst/>
          </a:prstGeom>
          <a:noFill/>
        </p:spPr>
        <p:txBody>
          <a:bodyPr wrap="square">
            <a:spAutoFit/>
          </a:bodyPr>
          <a:lstStyle/>
          <a:p>
            <a:r>
              <a:rPr lang="en-US" altLang="ja-JP" sz="1600" dirty="0" err="1">
                <a:latin typeface="Times New Roman" panose="02020603050405020304" pitchFamily="18" charset="0"/>
                <a:cs typeface="Times New Roman" panose="02020603050405020304" pitchFamily="18" charset="0"/>
              </a:rPr>
              <a:t>nBW</a:t>
            </a:r>
            <a:endParaRPr lang="ja-JP" altLang="en-US" sz="1600"/>
          </a:p>
        </p:txBody>
      </p:sp>
      <p:sp>
        <p:nvSpPr>
          <p:cNvPr id="46" name="テキスト ボックス 45">
            <a:extLst>
              <a:ext uri="{FF2B5EF4-FFF2-40B4-BE49-F238E27FC236}">
                <a16:creationId xmlns:a16="http://schemas.microsoft.com/office/drawing/2014/main" id="{18845427-C927-FFD7-EF3B-79D28AD2738B}"/>
              </a:ext>
            </a:extLst>
          </p:cNvPr>
          <p:cNvSpPr txBox="1"/>
          <p:nvPr/>
        </p:nvSpPr>
        <p:spPr>
          <a:xfrm>
            <a:off x="7812369" y="5304413"/>
            <a:ext cx="645831" cy="338554"/>
          </a:xfrm>
          <a:prstGeom prst="rect">
            <a:avLst/>
          </a:prstGeom>
          <a:noFill/>
        </p:spPr>
        <p:txBody>
          <a:bodyPr wrap="square">
            <a:spAutoFit/>
          </a:bodyPr>
          <a:lstStyle/>
          <a:p>
            <a:r>
              <a:rPr lang="en-US" altLang="ja-JP" sz="1600" dirty="0">
                <a:latin typeface="Times New Roman" panose="02020603050405020304" pitchFamily="18" charset="0"/>
                <a:cs typeface="Times New Roman" panose="02020603050405020304" pitchFamily="18" charset="0"/>
              </a:rPr>
              <a:t>BW</a:t>
            </a:r>
            <a:endParaRPr lang="ja-JP" altLang="en-US" sz="1600"/>
          </a:p>
        </p:txBody>
      </p:sp>
      <p:sp>
        <p:nvSpPr>
          <p:cNvPr id="47" name="テキスト ボックス 46">
            <a:extLst>
              <a:ext uri="{FF2B5EF4-FFF2-40B4-BE49-F238E27FC236}">
                <a16:creationId xmlns:a16="http://schemas.microsoft.com/office/drawing/2014/main" id="{3604A6C8-78BF-4F1F-4439-C1894BAFD4EB}"/>
              </a:ext>
            </a:extLst>
          </p:cNvPr>
          <p:cNvSpPr txBox="1"/>
          <p:nvPr/>
        </p:nvSpPr>
        <p:spPr>
          <a:xfrm>
            <a:off x="369814" y="2942779"/>
            <a:ext cx="645831" cy="338554"/>
          </a:xfrm>
          <a:prstGeom prst="rect">
            <a:avLst/>
          </a:prstGeom>
          <a:noFill/>
        </p:spPr>
        <p:txBody>
          <a:bodyPr wrap="square">
            <a:spAutoFit/>
          </a:bodyPr>
          <a:lstStyle/>
          <a:p>
            <a:r>
              <a:rPr lang="en-US" altLang="ja-JP" sz="1600" dirty="0">
                <a:latin typeface="Times New Roman" panose="02020603050405020304" pitchFamily="18" charset="0"/>
                <a:cs typeface="Times New Roman" panose="02020603050405020304" pitchFamily="18" charset="0"/>
              </a:rPr>
              <a:t>BW</a:t>
            </a:r>
            <a:endParaRPr lang="ja-JP" altLang="en-US" sz="1600"/>
          </a:p>
        </p:txBody>
      </p:sp>
      <p:cxnSp>
        <p:nvCxnSpPr>
          <p:cNvPr id="49" name="直線矢印コネクタ 48">
            <a:extLst>
              <a:ext uri="{FF2B5EF4-FFF2-40B4-BE49-F238E27FC236}">
                <a16:creationId xmlns:a16="http://schemas.microsoft.com/office/drawing/2014/main" id="{621DDCF2-747B-EF7B-D833-C3044B84CF77}"/>
              </a:ext>
            </a:extLst>
          </p:cNvPr>
          <p:cNvCxnSpPr/>
          <p:nvPr/>
        </p:nvCxnSpPr>
        <p:spPr bwMode="auto">
          <a:xfrm>
            <a:off x="6353102" y="3834637"/>
            <a:ext cx="1232317"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テキスト ボックス 49">
            <a:extLst>
              <a:ext uri="{FF2B5EF4-FFF2-40B4-BE49-F238E27FC236}">
                <a16:creationId xmlns:a16="http://schemas.microsoft.com/office/drawing/2014/main" id="{8540C464-9B01-99FC-5AF2-276C6708826F}"/>
              </a:ext>
            </a:extLst>
          </p:cNvPr>
          <p:cNvSpPr txBox="1"/>
          <p:nvPr/>
        </p:nvSpPr>
        <p:spPr>
          <a:xfrm>
            <a:off x="7667498" y="3687266"/>
            <a:ext cx="645831" cy="338554"/>
          </a:xfrm>
          <a:prstGeom prst="rect">
            <a:avLst/>
          </a:prstGeom>
          <a:noFill/>
        </p:spPr>
        <p:txBody>
          <a:bodyPr wrap="square">
            <a:spAutoFit/>
          </a:bodyPr>
          <a:lstStyle/>
          <a:p>
            <a:r>
              <a:rPr lang="en-US" altLang="ja-JP" sz="1600" dirty="0">
                <a:latin typeface="Times New Roman" panose="02020603050405020304" pitchFamily="18" charset="0"/>
                <a:cs typeface="Times New Roman" panose="02020603050405020304" pitchFamily="18" charset="0"/>
              </a:rPr>
              <a:t>Time</a:t>
            </a:r>
            <a:endParaRPr lang="ja-JP" altLang="en-US" sz="1600"/>
          </a:p>
        </p:txBody>
      </p:sp>
      <p:cxnSp>
        <p:nvCxnSpPr>
          <p:cNvPr id="51" name="直線矢印コネクタ 50">
            <a:extLst>
              <a:ext uri="{FF2B5EF4-FFF2-40B4-BE49-F238E27FC236}">
                <a16:creationId xmlns:a16="http://schemas.microsoft.com/office/drawing/2014/main" id="{1719A76C-B84C-C6E6-BF72-62065654C411}"/>
              </a:ext>
            </a:extLst>
          </p:cNvPr>
          <p:cNvCxnSpPr/>
          <p:nvPr/>
        </p:nvCxnSpPr>
        <p:spPr bwMode="auto">
          <a:xfrm>
            <a:off x="6490897" y="6319571"/>
            <a:ext cx="1232317"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テキスト ボックス 51">
            <a:extLst>
              <a:ext uri="{FF2B5EF4-FFF2-40B4-BE49-F238E27FC236}">
                <a16:creationId xmlns:a16="http://schemas.microsoft.com/office/drawing/2014/main" id="{444F2190-677F-E936-EF20-9CE063394EBE}"/>
              </a:ext>
            </a:extLst>
          </p:cNvPr>
          <p:cNvSpPr txBox="1"/>
          <p:nvPr/>
        </p:nvSpPr>
        <p:spPr>
          <a:xfrm>
            <a:off x="7805293" y="6172200"/>
            <a:ext cx="645831" cy="338554"/>
          </a:xfrm>
          <a:prstGeom prst="rect">
            <a:avLst/>
          </a:prstGeom>
          <a:noFill/>
        </p:spPr>
        <p:txBody>
          <a:bodyPr wrap="square">
            <a:spAutoFit/>
          </a:bodyPr>
          <a:lstStyle/>
          <a:p>
            <a:r>
              <a:rPr lang="en-US" altLang="ja-JP" sz="1600" dirty="0">
                <a:latin typeface="Times New Roman" panose="02020603050405020304" pitchFamily="18" charset="0"/>
                <a:cs typeface="Times New Roman" panose="02020603050405020304" pitchFamily="18" charset="0"/>
              </a:rPr>
              <a:t>Time</a:t>
            </a:r>
            <a:endParaRPr lang="ja-JP" altLang="en-US" sz="1600"/>
          </a:p>
        </p:txBody>
      </p:sp>
      <p:cxnSp>
        <p:nvCxnSpPr>
          <p:cNvPr id="53" name="直線矢印コネクタ 52">
            <a:extLst>
              <a:ext uri="{FF2B5EF4-FFF2-40B4-BE49-F238E27FC236}">
                <a16:creationId xmlns:a16="http://schemas.microsoft.com/office/drawing/2014/main" id="{03009927-3454-D78F-37FA-D066B2A90C49}"/>
              </a:ext>
            </a:extLst>
          </p:cNvPr>
          <p:cNvCxnSpPr/>
          <p:nvPr/>
        </p:nvCxnSpPr>
        <p:spPr bwMode="auto">
          <a:xfrm flipV="1">
            <a:off x="8153442" y="4349731"/>
            <a:ext cx="0" cy="69150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正方形/長方形 8">
            <a:extLst>
              <a:ext uri="{FF2B5EF4-FFF2-40B4-BE49-F238E27FC236}">
                <a16:creationId xmlns:a16="http://schemas.microsoft.com/office/drawing/2014/main" id="{04804F56-2047-3394-3ADD-A234C68BF5E3}"/>
              </a:ext>
            </a:extLst>
          </p:cNvPr>
          <p:cNvSpPr/>
          <p:nvPr/>
        </p:nvSpPr>
        <p:spPr bwMode="auto">
          <a:xfrm>
            <a:off x="1733876" y="2559981"/>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8" name="正方形/長方形 37">
            <a:extLst>
              <a:ext uri="{FF2B5EF4-FFF2-40B4-BE49-F238E27FC236}">
                <a16:creationId xmlns:a16="http://schemas.microsoft.com/office/drawing/2014/main" id="{21E872A1-279B-A1ED-E5C3-BA4D118D679C}"/>
              </a:ext>
            </a:extLst>
          </p:cNvPr>
          <p:cNvSpPr/>
          <p:nvPr/>
        </p:nvSpPr>
        <p:spPr bwMode="auto">
          <a:xfrm>
            <a:off x="2881809" y="2571170"/>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41" name="正方形/長方形 40">
            <a:extLst>
              <a:ext uri="{FF2B5EF4-FFF2-40B4-BE49-F238E27FC236}">
                <a16:creationId xmlns:a16="http://schemas.microsoft.com/office/drawing/2014/main" id="{E641AFF8-0256-8569-C502-DBE7644D1933}"/>
              </a:ext>
            </a:extLst>
          </p:cNvPr>
          <p:cNvSpPr/>
          <p:nvPr/>
        </p:nvSpPr>
        <p:spPr bwMode="auto">
          <a:xfrm>
            <a:off x="3588969" y="2579269"/>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43" name="正方形/長方形 42">
            <a:extLst>
              <a:ext uri="{FF2B5EF4-FFF2-40B4-BE49-F238E27FC236}">
                <a16:creationId xmlns:a16="http://schemas.microsoft.com/office/drawing/2014/main" id="{E91DA9CE-FE5C-7A1B-8948-8F0BF7055660}"/>
              </a:ext>
            </a:extLst>
          </p:cNvPr>
          <p:cNvSpPr/>
          <p:nvPr/>
        </p:nvSpPr>
        <p:spPr bwMode="auto">
          <a:xfrm>
            <a:off x="4795731" y="2563710"/>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44" name="正方形/長方形 43">
            <a:extLst>
              <a:ext uri="{FF2B5EF4-FFF2-40B4-BE49-F238E27FC236}">
                <a16:creationId xmlns:a16="http://schemas.microsoft.com/office/drawing/2014/main" id="{DD52F814-7B95-4D62-CB94-E7742003F7B9}"/>
              </a:ext>
            </a:extLst>
          </p:cNvPr>
          <p:cNvSpPr/>
          <p:nvPr/>
        </p:nvSpPr>
        <p:spPr bwMode="auto">
          <a:xfrm>
            <a:off x="6016142" y="2583173"/>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48" name="正方形/長方形 47">
            <a:extLst>
              <a:ext uri="{FF2B5EF4-FFF2-40B4-BE49-F238E27FC236}">
                <a16:creationId xmlns:a16="http://schemas.microsoft.com/office/drawing/2014/main" id="{F7CCEAC1-914E-73A0-4FC2-CCC7278621CC}"/>
              </a:ext>
            </a:extLst>
          </p:cNvPr>
          <p:cNvSpPr/>
          <p:nvPr/>
        </p:nvSpPr>
        <p:spPr bwMode="auto">
          <a:xfrm>
            <a:off x="6667994" y="2578851"/>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7" name="テキスト ボックス 6">
            <a:extLst>
              <a:ext uri="{FF2B5EF4-FFF2-40B4-BE49-F238E27FC236}">
                <a16:creationId xmlns:a16="http://schemas.microsoft.com/office/drawing/2014/main" id="{F4797E59-CD01-DB0C-EB09-E5ACD612BF68}"/>
              </a:ext>
            </a:extLst>
          </p:cNvPr>
          <p:cNvSpPr txBox="1"/>
          <p:nvPr/>
        </p:nvSpPr>
        <p:spPr>
          <a:xfrm>
            <a:off x="3164644" y="6176311"/>
            <a:ext cx="4174912" cy="338554"/>
          </a:xfrm>
          <a:prstGeom prst="rect">
            <a:avLst/>
          </a:prstGeom>
          <a:noFill/>
        </p:spPr>
        <p:txBody>
          <a:bodyPr wrap="square">
            <a:spAutoFit/>
          </a:bodyPr>
          <a:lstStyle/>
          <a:p>
            <a:r>
              <a:rPr lang="en-US" altLang="ja-JP" sz="1600" dirty="0" err="1">
                <a:cs typeface="Times New Roman" panose="02020603050405020304" pitchFamily="18" charset="0"/>
              </a:rPr>
              <a:t>i</a:t>
            </a:r>
            <a:r>
              <a:rPr lang="en-US" altLang="ja-JP" sz="1600" dirty="0" err="1">
                <a:latin typeface="Times New Roman" panose="02020603050405020304" pitchFamily="18" charset="0"/>
                <a:cs typeface="Times New Roman" panose="02020603050405020304" pitchFamily="18" charset="0"/>
              </a:rPr>
              <a:t>BW</a:t>
            </a:r>
            <a:r>
              <a:rPr lang="en-US" altLang="ja-JP" sz="1600" dirty="0">
                <a:latin typeface="Times New Roman" panose="02020603050405020304" pitchFamily="18" charset="0"/>
                <a:cs typeface="Times New Roman" panose="02020603050405020304" pitchFamily="18" charset="0"/>
              </a:rPr>
              <a:t>:</a:t>
            </a:r>
            <a:r>
              <a:rPr lang="en" altLang="ja-JP" sz="1600" dirty="0">
                <a:cs typeface="Times New Roman" panose="02020603050405020304" pitchFamily="18" charset="0"/>
              </a:rPr>
              <a:t> Bandwidth of interference signal</a:t>
            </a:r>
            <a:endParaRPr lang="en-US" altLang="ja-JP"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7586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646BD7-25AA-F789-A9FE-0ACB20CE4632}"/>
              </a:ext>
            </a:extLst>
          </p:cNvPr>
          <p:cNvSpPr>
            <a:spLocks noGrp="1"/>
          </p:cNvSpPr>
          <p:nvPr>
            <p:ph type="title"/>
          </p:nvPr>
        </p:nvSpPr>
        <p:spPr/>
        <p:txBody>
          <a:bodyPr/>
          <a:lstStyle/>
          <a:p>
            <a:r>
              <a:rPr kumimoji="1" lang="en" altLang="ja-JP" dirty="0"/>
              <a:t> Assumed C/I</a:t>
            </a:r>
            <a:endParaRPr kumimoji="1" lang="ja-JP" altLang="en-US"/>
          </a:p>
        </p:txBody>
      </p:sp>
      <p:sp>
        <p:nvSpPr>
          <p:cNvPr id="4" name="日付プレースホルダー 3">
            <a:extLst>
              <a:ext uri="{FF2B5EF4-FFF2-40B4-BE49-F238E27FC236}">
                <a16:creationId xmlns:a16="http://schemas.microsoft.com/office/drawing/2014/main" id="{8F9EA153-2B6E-ED9F-21BF-E6C2CB33C65F}"/>
              </a:ext>
            </a:extLst>
          </p:cNvPr>
          <p:cNvSpPr>
            <a:spLocks noGrp="1"/>
          </p:cNvSpPr>
          <p:nvPr>
            <p:ph type="dt" sz="half" idx="10"/>
          </p:nvPr>
        </p:nvSpPr>
        <p:spPr/>
        <p:txBody>
          <a:bodyPr/>
          <a:lstStyle/>
          <a:p>
            <a:r>
              <a:rPr lang="en-US" altLang="ja-JP" dirty="0"/>
              <a:t>November 2024</a:t>
            </a:r>
          </a:p>
        </p:txBody>
      </p:sp>
      <p:sp>
        <p:nvSpPr>
          <p:cNvPr id="5" name="スライド番号プレースホルダー 4">
            <a:extLst>
              <a:ext uri="{FF2B5EF4-FFF2-40B4-BE49-F238E27FC236}">
                <a16:creationId xmlns:a16="http://schemas.microsoft.com/office/drawing/2014/main" id="{F1D883B7-F7CC-7B39-4882-F05A8B6386D4}"/>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7</a:t>
            </a:fld>
            <a:endParaRPr lang="en-US" altLang="ja-JP"/>
          </a:p>
        </p:txBody>
      </p:sp>
      <p:sp>
        <p:nvSpPr>
          <p:cNvPr id="6" name="フッター プレースホルダー 5">
            <a:extLst>
              <a:ext uri="{FF2B5EF4-FFF2-40B4-BE49-F238E27FC236}">
                <a16:creationId xmlns:a16="http://schemas.microsoft.com/office/drawing/2014/main" id="{2D5BED8F-33F3-4AEE-0143-CC1B9954FC9F}"/>
              </a:ext>
            </a:extLst>
          </p:cNvPr>
          <p:cNvSpPr>
            <a:spLocks noGrp="1"/>
          </p:cNvSpPr>
          <p:nvPr>
            <p:ph type="ftr" sz="quarter" idx="11"/>
          </p:nvPr>
        </p:nvSpPr>
        <p:spPr/>
        <p:txBody>
          <a:bodyPr/>
          <a:lstStyle/>
          <a:p>
            <a:r>
              <a:rPr lang="en-US" altLang="ja-JP"/>
              <a:t>H. Harada (Kyoto University)</a:t>
            </a:r>
            <a:endParaRPr lang="en-US" altLang="ja-JP" dirty="0"/>
          </a:p>
        </p:txBody>
      </p:sp>
      <p:sp>
        <p:nvSpPr>
          <p:cNvPr id="114" name="右矢印 113">
            <a:extLst>
              <a:ext uri="{FF2B5EF4-FFF2-40B4-BE49-F238E27FC236}">
                <a16:creationId xmlns:a16="http://schemas.microsoft.com/office/drawing/2014/main" id="{F9ED95B6-47A2-BB5E-D857-D3A81C902082}"/>
              </a:ext>
            </a:extLst>
          </p:cNvPr>
          <p:cNvSpPr/>
          <p:nvPr/>
        </p:nvSpPr>
        <p:spPr>
          <a:xfrm>
            <a:off x="4046507" y="3882580"/>
            <a:ext cx="682335" cy="145596"/>
          </a:xfrm>
          <a:prstGeom prst="rightArrow">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1" name="グループ化 130">
            <a:extLst>
              <a:ext uri="{FF2B5EF4-FFF2-40B4-BE49-F238E27FC236}">
                <a16:creationId xmlns:a16="http://schemas.microsoft.com/office/drawing/2014/main" id="{B613CBD3-71A2-35AE-C8AB-8D26185B17E6}"/>
              </a:ext>
            </a:extLst>
          </p:cNvPr>
          <p:cNvGrpSpPr/>
          <p:nvPr/>
        </p:nvGrpSpPr>
        <p:grpSpPr>
          <a:xfrm>
            <a:off x="855899" y="2095727"/>
            <a:ext cx="3354515" cy="3834481"/>
            <a:chOff x="721936" y="1514818"/>
            <a:chExt cx="3354515" cy="3834481"/>
          </a:xfrm>
        </p:grpSpPr>
        <p:sp>
          <p:nvSpPr>
            <p:cNvPr id="132" name="正方形/長方形 131">
              <a:extLst>
                <a:ext uri="{FF2B5EF4-FFF2-40B4-BE49-F238E27FC236}">
                  <a16:creationId xmlns:a16="http://schemas.microsoft.com/office/drawing/2014/main" id="{8631C232-F871-47B8-659A-D22A81B28FBE}"/>
                </a:ext>
              </a:extLst>
            </p:cNvPr>
            <p:cNvSpPr/>
            <p:nvPr/>
          </p:nvSpPr>
          <p:spPr bwMode="auto">
            <a:xfrm>
              <a:off x="2115557" y="2659456"/>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33" name="正方形/長方形 132">
              <a:extLst>
                <a:ext uri="{FF2B5EF4-FFF2-40B4-BE49-F238E27FC236}">
                  <a16:creationId xmlns:a16="http://schemas.microsoft.com/office/drawing/2014/main" id="{442FB990-0ABF-E142-481C-7C4A57E523E5}"/>
                </a:ext>
              </a:extLst>
            </p:cNvPr>
            <p:cNvSpPr/>
            <p:nvPr/>
          </p:nvSpPr>
          <p:spPr bwMode="auto">
            <a:xfrm>
              <a:off x="2381711" y="2286540"/>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cxnSp>
          <p:nvCxnSpPr>
            <p:cNvPr id="134" name="直線矢印コネクタ 133">
              <a:extLst>
                <a:ext uri="{FF2B5EF4-FFF2-40B4-BE49-F238E27FC236}">
                  <a16:creationId xmlns:a16="http://schemas.microsoft.com/office/drawing/2014/main" id="{B3F817A6-B576-F62F-D56A-5F716EEB91E8}"/>
                </a:ext>
              </a:extLst>
            </p:cNvPr>
            <p:cNvCxnSpPr/>
            <p:nvPr/>
          </p:nvCxnSpPr>
          <p:spPr bwMode="auto">
            <a:xfrm>
              <a:off x="1650247" y="4763077"/>
              <a:ext cx="1697627" cy="0"/>
            </a:xfrm>
            <a:prstGeom prst="straightConnector1">
              <a:avLst/>
            </a:prstGeom>
            <a:solidFill>
              <a:srgbClr val="4F81BD"/>
            </a:solidFill>
            <a:ln w="12700" cap="flat" cmpd="sng" algn="ctr">
              <a:solidFill>
                <a:sysClr val="windowText" lastClr="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5" name="テキスト ボックス 134">
              <a:extLst>
                <a:ext uri="{FF2B5EF4-FFF2-40B4-BE49-F238E27FC236}">
                  <a16:creationId xmlns:a16="http://schemas.microsoft.com/office/drawing/2014/main" id="{3ED29796-1F79-460F-A8A5-55D9611D7E73}"/>
                </a:ext>
              </a:extLst>
            </p:cNvPr>
            <p:cNvSpPr txBox="1"/>
            <p:nvPr/>
          </p:nvSpPr>
          <p:spPr>
            <a:xfrm>
              <a:off x="3430620" y="4643512"/>
              <a:ext cx="64583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Time</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36" name="直線矢印コネクタ 135">
              <a:extLst>
                <a:ext uri="{FF2B5EF4-FFF2-40B4-BE49-F238E27FC236}">
                  <a16:creationId xmlns:a16="http://schemas.microsoft.com/office/drawing/2014/main" id="{CCDB5D70-E7A2-19CF-8F3E-F2813F5569ED}"/>
                </a:ext>
              </a:extLst>
            </p:cNvPr>
            <p:cNvCxnSpPr/>
            <p:nvPr/>
          </p:nvCxnSpPr>
          <p:spPr>
            <a:xfrm flipV="1">
              <a:off x="1831118" y="1874467"/>
              <a:ext cx="0" cy="3084905"/>
            </a:xfrm>
            <a:prstGeom prst="straightConnector1">
              <a:avLst/>
            </a:prstGeom>
            <a:noFill/>
            <a:ln w="9525" cap="flat" cmpd="sng" algn="ctr">
              <a:solidFill>
                <a:sysClr val="windowText" lastClr="000000">
                  <a:shade val="95000"/>
                  <a:satMod val="105000"/>
                </a:sysClr>
              </a:solidFill>
              <a:prstDash val="solid"/>
              <a:tailEnd type="triangle"/>
            </a:ln>
            <a:effectLst/>
          </p:spPr>
        </p:cxnSp>
        <p:sp>
          <p:nvSpPr>
            <p:cNvPr id="137" name="テキスト ボックス 136">
              <a:extLst>
                <a:ext uri="{FF2B5EF4-FFF2-40B4-BE49-F238E27FC236}">
                  <a16:creationId xmlns:a16="http://schemas.microsoft.com/office/drawing/2014/main" id="{BB812FC4-2723-D898-AFBD-32957B2FD0DB}"/>
                </a:ext>
              </a:extLst>
            </p:cNvPr>
            <p:cNvSpPr txBox="1"/>
            <p:nvPr/>
          </p:nvSpPr>
          <p:spPr>
            <a:xfrm>
              <a:off x="1027251" y="1514818"/>
              <a:ext cx="1068616"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Frequency</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38" name="直線コネクタ 137">
              <a:extLst>
                <a:ext uri="{FF2B5EF4-FFF2-40B4-BE49-F238E27FC236}">
                  <a16:creationId xmlns:a16="http://schemas.microsoft.com/office/drawing/2014/main" id="{8F7AA581-A407-1DD5-5A0C-0F2841E80B76}"/>
                </a:ext>
              </a:extLst>
            </p:cNvPr>
            <p:cNvCxnSpPr>
              <a:cxnSpLocks/>
            </p:cNvCxnSpPr>
            <p:nvPr/>
          </p:nvCxnSpPr>
          <p:spPr>
            <a:xfrm>
              <a:off x="1650247" y="3453157"/>
              <a:ext cx="1697627" cy="0"/>
            </a:xfrm>
            <a:prstGeom prst="line">
              <a:avLst/>
            </a:prstGeom>
            <a:noFill/>
            <a:ln w="9525" cap="flat" cmpd="sng" algn="ctr">
              <a:solidFill>
                <a:srgbClr val="4F81BD">
                  <a:shade val="95000"/>
                  <a:satMod val="105000"/>
                </a:srgbClr>
              </a:solidFill>
              <a:prstDash val="dash"/>
            </a:ln>
            <a:effectLst/>
          </p:spPr>
        </p:cxnSp>
        <p:cxnSp>
          <p:nvCxnSpPr>
            <p:cNvPr id="139" name="直線コネクタ 138">
              <a:extLst>
                <a:ext uri="{FF2B5EF4-FFF2-40B4-BE49-F238E27FC236}">
                  <a16:creationId xmlns:a16="http://schemas.microsoft.com/office/drawing/2014/main" id="{26D03189-CEE1-C9E0-AEA9-06B99C5BC4BA}"/>
                </a:ext>
              </a:extLst>
            </p:cNvPr>
            <p:cNvCxnSpPr>
              <a:cxnSpLocks/>
            </p:cNvCxnSpPr>
            <p:nvPr/>
          </p:nvCxnSpPr>
          <p:spPr>
            <a:xfrm>
              <a:off x="1650247" y="2949575"/>
              <a:ext cx="1697627" cy="0"/>
            </a:xfrm>
            <a:prstGeom prst="line">
              <a:avLst/>
            </a:prstGeom>
            <a:noFill/>
            <a:ln w="9525" cap="flat" cmpd="sng" algn="ctr">
              <a:solidFill>
                <a:srgbClr val="4F81BD">
                  <a:shade val="95000"/>
                  <a:satMod val="105000"/>
                </a:srgbClr>
              </a:solidFill>
              <a:prstDash val="dash"/>
            </a:ln>
            <a:effectLst/>
          </p:spPr>
        </p:cxnSp>
        <p:sp>
          <p:nvSpPr>
            <p:cNvPr id="140" name="テキスト ボックス 139">
              <a:extLst>
                <a:ext uri="{FF2B5EF4-FFF2-40B4-BE49-F238E27FC236}">
                  <a16:creationId xmlns:a16="http://schemas.microsoft.com/office/drawing/2014/main" id="{2605CB24-03C3-4738-8740-1ECD6365B1C0}"/>
                </a:ext>
              </a:extLst>
            </p:cNvPr>
            <p:cNvSpPr txBox="1"/>
            <p:nvPr/>
          </p:nvSpPr>
          <p:spPr>
            <a:xfrm>
              <a:off x="721937" y="2680131"/>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Center frequency of interference</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41" name="テキスト ボックス 140">
              <a:extLst>
                <a:ext uri="{FF2B5EF4-FFF2-40B4-BE49-F238E27FC236}">
                  <a16:creationId xmlns:a16="http://schemas.microsoft.com/office/drawing/2014/main" id="{2880C9E1-EDB3-9AC9-231A-23B4D1CA31B0}"/>
                </a:ext>
              </a:extLst>
            </p:cNvPr>
            <p:cNvSpPr txBox="1"/>
            <p:nvPr/>
          </p:nvSpPr>
          <p:spPr>
            <a:xfrm>
              <a:off x="721936" y="3200633"/>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Center frequency of carrier</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42" name="テキスト ボックス 141">
              <a:extLst>
                <a:ext uri="{FF2B5EF4-FFF2-40B4-BE49-F238E27FC236}">
                  <a16:creationId xmlns:a16="http://schemas.microsoft.com/office/drawing/2014/main" id="{75F74693-DC18-EAFC-A6FC-76B36423008E}"/>
                </a:ext>
              </a:extLst>
            </p:cNvPr>
            <p:cNvSpPr txBox="1"/>
            <p:nvPr/>
          </p:nvSpPr>
          <p:spPr>
            <a:xfrm>
              <a:off x="1590078" y="4979967"/>
              <a:ext cx="1813317" cy="369332"/>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Analog RF signal</a:t>
              </a:r>
              <a:endParaRPr kumimoji="1" lang="ja-JP" altLang="en-US" sz="180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cxnSp>
          <p:nvCxnSpPr>
            <p:cNvPr id="143" name="直線矢印コネクタ 142">
              <a:extLst>
                <a:ext uri="{FF2B5EF4-FFF2-40B4-BE49-F238E27FC236}">
                  <a16:creationId xmlns:a16="http://schemas.microsoft.com/office/drawing/2014/main" id="{1E17A58B-A663-A8A2-8910-F435DC940E87}"/>
                </a:ext>
              </a:extLst>
            </p:cNvPr>
            <p:cNvCxnSpPr>
              <a:cxnSpLocks/>
            </p:cNvCxnSpPr>
            <p:nvPr/>
          </p:nvCxnSpPr>
          <p:spPr>
            <a:xfrm>
              <a:off x="2253007" y="2659456"/>
              <a:ext cx="0" cy="1452454"/>
            </a:xfrm>
            <a:prstGeom prst="straightConnector1">
              <a:avLst/>
            </a:prstGeom>
            <a:noFill/>
            <a:ln w="9525" cap="flat" cmpd="sng" algn="ctr">
              <a:solidFill>
                <a:srgbClr val="0070C0"/>
              </a:solidFill>
              <a:prstDash val="solid"/>
              <a:headEnd type="triangle"/>
              <a:tailEnd type="triangle"/>
            </a:ln>
            <a:effectLst/>
          </p:spPr>
        </p:cxnSp>
        <p:cxnSp>
          <p:nvCxnSpPr>
            <p:cNvPr id="144" name="直線矢印コネクタ 143">
              <a:extLst>
                <a:ext uri="{FF2B5EF4-FFF2-40B4-BE49-F238E27FC236}">
                  <a16:creationId xmlns:a16="http://schemas.microsoft.com/office/drawing/2014/main" id="{28232D91-1567-A361-0D70-32A5C7157415}"/>
                </a:ext>
              </a:extLst>
            </p:cNvPr>
            <p:cNvCxnSpPr>
              <a:cxnSpLocks/>
            </p:cNvCxnSpPr>
            <p:nvPr/>
          </p:nvCxnSpPr>
          <p:spPr>
            <a:xfrm>
              <a:off x="2537382" y="2293885"/>
              <a:ext cx="0" cy="1239589"/>
            </a:xfrm>
            <a:prstGeom prst="straightConnector1">
              <a:avLst/>
            </a:prstGeom>
            <a:noFill/>
            <a:ln w="9525" cap="flat" cmpd="sng" algn="ctr">
              <a:solidFill>
                <a:srgbClr val="0070C0"/>
              </a:solidFill>
              <a:prstDash val="solid"/>
              <a:headEnd type="triangle"/>
              <a:tailEnd type="triangle"/>
            </a:ln>
            <a:effectLst/>
          </p:spPr>
        </p:cxnSp>
        <p:sp>
          <p:nvSpPr>
            <p:cNvPr id="145" name="テキスト ボックス 144">
              <a:extLst>
                <a:ext uri="{FF2B5EF4-FFF2-40B4-BE49-F238E27FC236}">
                  <a16:creationId xmlns:a16="http://schemas.microsoft.com/office/drawing/2014/main" id="{48C9614F-83AC-F012-17E4-BAAF50B01E7A}"/>
                </a:ext>
              </a:extLst>
            </p:cNvPr>
            <p:cNvSpPr txBox="1"/>
            <p:nvPr/>
          </p:nvSpPr>
          <p:spPr>
            <a:xfrm>
              <a:off x="2190522" y="3756078"/>
              <a:ext cx="439632"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BW</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46" name="テキスト ボックス 145">
              <a:extLst>
                <a:ext uri="{FF2B5EF4-FFF2-40B4-BE49-F238E27FC236}">
                  <a16:creationId xmlns:a16="http://schemas.microsoft.com/office/drawing/2014/main" id="{2D9F61AE-F957-266A-7A6C-09255CB99F26}"/>
                </a:ext>
              </a:extLst>
            </p:cNvPr>
            <p:cNvSpPr txBox="1"/>
            <p:nvPr/>
          </p:nvSpPr>
          <p:spPr>
            <a:xfrm>
              <a:off x="2496737" y="2357639"/>
              <a:ext cx="439632"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err="1">
                  <a:ln>
                    <a:noFill/>
                  </a:ln>
                  <a:solidFill>
                    <a:prstClr val="black"/>
                  </a:solidFill>
                  <a:effectLst/>
                  <a:uLnTx/>
                  <a:uFillTx/>
                  <a:ea typeface="メイリオ" panose="020B0604030504040204" pitchFamily="34" charset="-128"/>
                  <a:cs typeface="Times New Roman" panose="02020603050405020304" pitchFamily="18" charset="0"/>
                </a:rPr>
                <a:t>iBW</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grpSp>
      <p:grpSp>
        <p:nvGrpSpPr>
          <p:cNvPr id="167" name="グループ化 166">
            <a:extLst>
              <a:ext uri="{FF2B5EF4-FFF2-40B4-BE49-F238E27FC236}">
                <a16:creationId xmlns:a16="http://schemas.microsoft.com/office/drawing/2014/main" id="{2FC75B3E-62C7-753A-ACE1-EFE0B413613B}"/>
              </a:ext>
            </a:extLst>
          </p:cNvPr>
          <p:cNvGrpSpPr/>
          <p:nvPr/>
        </p:nvGrpSpPr>
        <p:grpSpPr>
          <a:xfrm>
            <a:off x="5039190" y="2089349"/>
            <a:ext cx="4060297" cy="3875145"/>
            <a:chOff x="5018217" y="1611951"/>
            <a:chExt cx="4060297" cy="3875145"/>
          </a:xfrm>
        </p:grpSpPr>
        <p:grpSp>
          <p:nvGrpSpPr>
            <p:cNvPr id="168" name="グループ化 167">
              <a:extLst>
                <a:ext uri="{FF2B5EF4-FFF2-40B4-BE49-F238E27FC236}">
                  <a16:creationId xmlns:a16="http://schemas.microsoft.com/office/drawing/2014/main" id="{615760D0-7428-26FE-2066-5FEEF16A5F9A}"/>
                </a:ext>
              </a:extLst>
            </p:cNvPr>
            <p:cNvGrpSpPr/>
            <p:nvPr/>
          </p:nvGrpSpPr>
          <p:grpSpPr>
            <a:xfrm>
              <a:off x="5018217" y="1611951"/>
              <a:ext cx="4060297" cy="3875145"/>
              <a:chOff x="5018217" y="1611951"/>
              <a:chExt cx="4060297" cy="3875145"/>
            </a:xfrm>
          </p:grpSpPr>
          <p:sp>
            <p:nvSpPr>
              <p:cNvPr id="170" name="正方形/長方形 169">
                <a:extLst>
                  <a:ext uri="{FF2B5EF4-FFF2-40B4-BE49-F238E27FC236}">
                    <a16:creationId xmlns:a16="http://schemas.microsoft.com/office/drawing/2014/main" id="{0F4D0B79-1C8D-354E-50F5-67D8CB72D91B}"/>
                  </a:ext>
                </a:extLst>
              </p:cNvPr>
              <p:cNvSpPr/>
              <p:nvPr/>
            </p:nvSpPr>
            <p:spPr bwMode="auto">
              <a:xfrm>
                <a:off x="6529470" y="2756589"/>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71" name="正方形/長方形 170">
                <a:extLst>
                  <a:ext uri="{FF2B5EF4-FFF2-40B4-BE49-F238E27FC236}">
                    <a16:creationId xmlns:a16="http://schemas.microsoft.com/office/drawing/2014/main" id="{DCD8EF99-2F05-ACA4-C649-46EA5221911F}"/>
                  </a:ext>
                </a:extLst>
              </p:cNvPr>
              <p:cNvSpPr/>
              <p:nvPr/>
            </p:nvSpPr>
            <p:spPr bwMode="auto">
              <a:xfrm>
                <a:off x="6795624" y="2383673"/>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72" name="テキスト ボックス 171">
                <a:extLst>
                  <a:ext uri="{FF2B5EF4-FFF2-40B4-BE49-F238E27FC236}">
                    <a16:creationId xmlns:a16="http://schemas.microsoft.com/office/drawing/2014/main" id="{E908ECA9-FC98-A3CE-C3BB-343AA541C46A}"/>
                  </a:ext>
                </a:extLst>
              </p:cNvPr>
              <p:cNvSpPr txBox="1"/>
              <p:nvPr/>
            </p:nvSpPr>
            <p:spPr>
              <a:xfrm>
                <a:off x="6092784" y="5117764"/>
                <a:ext cx="1800493"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Digital BB signal</a:t>
                </a:r>
                <a:endParaRPr kumimoji="1" lang="ja-JP" altLang="en-US" sz="180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cxnSp>
            <p:nvCxnSpPr>
              <p:cNvPr id="173" name="直線矢印コネクタ 172">
                <a:extLst>
                  <a:ext uri="{FF2B5EF4-FFF2-40B4-BE49-F238E27FC236}">
                    <a16:creationId xmlns:a16="http://schemas.microsoft.com/office/drawing/2014/main" id="{B3432343-1CE0-2E97-81E1-D7D8BD51C91F}"/>
                  </a:ext>
                </a:extLst>
              </p:cNvPr>
              <p:cNvCxnSpPr/>
              <p:nvPr/>
            </p:nvCxnSpPr>
            <p:spPr bwMode="auto">
              <a:xfrm>
                <a:off x="6064160" y="3550290"/>
                <a:ext cx="1767425" cy="0"/>
              </a:xfrm>
              <a:prstGeom prst="straightConnector1">
                <a:avLst/>
              </a:prstGeom>
              <a:solidFill>
                <a:srgbClr val="4F81BD"/>
              </a:solidFill>
              <a:ln w="12700" cap="flat" cmpd="sng" algn="ctr">
                <a:solidFill>
                  <a:sysClr val="windowText" lastClr="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 name="テキスト ボックス 173">
                <a:extLst>
                  <a:ext uri="{FF2B5EF4-FFF2-40B4-BE49-F238E27FC236}">
                    <a16:creationId xmlns:a16="http://schemas.microsoft.com/office/drawing/2014/main" id="{77616C23-5824-2539-7894-04E5F7AA19C3}"/>
                  </a:ext>
                </a:extLst>
              </p:cNvPr>
              <p:cNvSpPr txBox="1"/>
              <p:nvPr/>
            </p:nvSpPr>
            <p:spPr>
              <a:xfrm>
                <a:off x="7636904" y="3630539"/>
                <a:ext cx="64583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Time</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75" name="直線矢印コネクタ 174">
                <a:extLst>
                  <a:ext uri="{FF2B5EF4-FFF2-40B4-BE49-F238E27FC236}">
                    <a16:creationId xmlns:a16="http://schemas.microsoft.com/office/drawing/2014/main" id="{94CE8632-1F01-5626-D123-29F7BB414CFE}"/>
                  </a:ext>
                </a:extLst>
              </p:cNvPr>
              <p:cNvCxnSpPr/>
              <p:nvPr/>
            </p:nvCxnSpPr>
            <p:spPr>
              <a:xfrm flipV="1">
                <a:off x="6245031" y="1971600"/>
                <a:ext cx="0" cy="3084905"/>
              </a:xfrm>
              <a:prstGeom prst="straightConnector1">
                <a:avLst/>
              </a:prstGeom>
              <a:noFill/>
              <a:ln w="9525" cap="flat" cmpd="sng" algn="ctr">
                <a:solidFill>
                  <a:sysClr val="windowText" lastClr="000000">
                    <a:shade val="95000"/>
                    <a:satMod val="105000"/>
                  </a:sysClr>
                </a:solidFill>
                <a:prstDash val="solid"/>
                <a:tailEnd type="triangle"/>
              </a:ln>
              <a:effectLst/>
            </p:spPr>
          </p:cxnSp>
          <p:sp>
            <p:nvSpPr>
              <p:cNvPr id="176" name="テキスト ボックス 175">
                <a:extLst>
                  <a:ext uri="{FF2B5EF4-FFF2-40B4-BE49-F238E27FC236}">
                    <a16:creationId xmlns:a16="http://schemas.microsoft.com/office/drawing/2014/main" id="{5C61CA73-5EDD-18C9-57A4-8C3DC1E32294}"/>
                  </a:ext>
                </a:extLst>
              </p:cNvPr>
              <p:cNvSpPr txBox="1"/>
              <p:nvPr/>
            </p:nvSpPr>
            <p:spPr>
              <a:xfrm>
                <a:off x="5441164" y="1611951"/>
                <a:ext cx="1068616"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Frequency</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77" name="直線コネクタ 176">
                <a:extLst>
                  <a:ext uri="{FF2B5EF4-FFF2-40B4-BE49-F238E27FC236}">
                    <a16:creationId xmlns:a16="http://schemas.microsoft.com/office/drawing/2014/main" id="{ACB80041-A74C-B18E-287E-02A9A382EF77}"/>
                  </a:ext>
                </a:extLst>
              </p:cNvPr>
              <p:cNvCxnSpPr>
                <a:cxnSpLocks/>
              </p:cNvCxnSpPr>
              <p:nvPr/>
            </p:nvCxnSpPr>
            <p:spPr>
              <a:xfrm>
                <a:off x="6064160" y="3046708"/>
                <a:ext cx="1697627" cy="0"/>
              </a:xfrm>
              <a:prstGeom prst="line">
                <a:avLst/>
              </a:prstGeom>
              <a:noFill/>
              <a:ln w="9525" cap="flat" cmpd="sng" algn="ctr">
                <a:solidFill>
                  <a:srgbClr val="4F81BD">
                    <a:shade val="95000"/>
                    <a:satMod val="105000"/>
                  </a:srgbClr>
                </a:solidFill>
                <a:prstDash val="dash"/>
              </a:ln>
              <a:effectLst/>
            </p:spPr>
          </p:cxnSp>
          <p:sp>
            <p:nvSpPr>
              <p:cNvPr id="178" name="テキスト ボックス 177">
                <a:extLst>
                  <a:ext uri="{FF2B5EF4-FFF2-40B4-BE49-F238E27FC236}">
                    <a16:creationId xmlns:a16="http://schemas.microsoft.com/office/drawing/2014/main" id="{2149184E-E147-A222-4A11-F9592F8AC9B0}"/>
                  </a:ext>
                </a:extLst>
              </p:cNvPr>
              <p:cNvSpPr txBox="1"/>
              <p:nvPr/>
            </p:nvSpPr>
            <p:spPr>
              <a:xfrm>
                <a:off x="5021306" y="2785354"/>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Shift frequency </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of interference</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79" name="テキスト ボックス 178">
                <a:extLst>
                  <a:ext uri="{FF2B5EF4-FFF2-40B4-BE49-F238E27FC236}">
                    <a16:creationId xmlns:a16="http://schemas.microsoft.com/office/drawing/2014/main" id="{E8F8BB03-21BB-1450-1172-C5B3ADCED12D}"/>
                  </a:ext>
                </a:extLst>
              </p:cNvPr>
              <p:cNvSpPr txBox="1"/>
              <p:nvPr/>
            </p:nvSpPr>
            <p:spPr>
              <a:xfrm>
                <a:off x="5025659" y="3346229"/>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Center frequency of carrier = 0 Hz</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80" name="直線コネクタ 179">
                <a:extLst>
                  <a:ext uri="{FF2B5EF4-FFF2-40B4-BE49-F238E27FC236}">
                    <a16:creationId xmlns:a16="http://schemas.microsoft.com/office/drawing/2014/main" id="{C0738FB8-DCD8-E867-70E1-BF73B1C9531E}"/>
                  </a:ext>
                </a:extLst>
              </p:cNvPr>
              <p:cNvCxnSpPr>
                <a:cxnSpLocks/>
              </p:cNvCxnSpPr>
              <p:nvPr/>
            </p:nvCxnSpPr>
            <p:spPr>
              <a:xfrm>
                <a:off x="6076700" y="2554674"/>
                <a:ext cx="2360113" cy="0"/>
              </a:xfrm>
              <a:prstGeom prst="line">
                <a:avLst/>
              </a:prstGeom>
              <a:noFill/>
              <a:ln w="9525" cap="flat" cmpd="sng" algn="ctr">
                <a:solidFill>
                  <a:srgbClr val="4F81BD">
                    <a:shade val="95000"/>
                    <a:satMod val="105000"/>
                  </a:srgbClr>
                </a:solidFill>
                <a:prstDash val="dash"/>
              </a:ln>
              <a:effectLst/>
            </p:spPr>
          </p:cxnSp>
          <p:cxnSp>
            <p:nvCxnSpPr>
              <p:cNvPr id="181" name="直線コネクタ 180">
                <a:extLst>
                  <a:ext uri="{FF2B5EF4-FFF2-40B4-BE49-F238E27FC236}">
                    <a16:creationId xmlns:a16="http://schemas.microsoft.com/office/drawing/2014/main" id="{525B8D55-2343-5114-8B24-E978FB6B99FC}"/>
                  </a:ext>
                </a:extLst>
              </p:cNvPr>
              <p:cNvCxnSpPr>
                <a:cxnSpLocks/>
              </p:cNvCxnSpPr>
              <p:nvPr/>
            </p:nvCxnSpPr>
            <p:spPr>
              <a:xfrm>
                <a:off x="6076700" y="4422663"/>
                <a:ext cx="2360113" cy="0"/>
              </a:xfrm>
              <a:prstGeom prst="line">
                <a:avLst/>
              </a:prstGeom>
              <a:noFill/>
              <a:ln w="9525" cap="flat" cmpd="sng" algn="ctr">
                <a:solidFill>
                  <a:srgbClr val="4F81BD">
                    <a:shade val="95000"/>
                    <a:satMod val="105000"/>
                  </a:srgbClr>
                </a:solidFill>
                <a:prstDash val="dash"/>
              </a:ln>
              <a:effectLst/>
            </p:spPr>
          </p:cxnSp>
          <p:sp>
            <p:nvSpPr>
              <p:cNvPr id="182" name="テキスト ボックス 181">
                <a:extLst>
                  <a:ext uri="{FF2B5EF4-FFF2-40B4-BE49-F238E27FC236}">
                    <a16:creationId xmlns:a16="http://schemas.microsoft.com/office/drawing/2014/main" id="{365955FB-6BEF-1A66-E131-23E2FFAF0C8E}"/>
                  </a:ext>
                </a:extLst>
              </p:cNvPr>
              <p:cNvSpPr txBox="1"/>
              <p:nvPr/>
            </p:nvSpPr>
            <p:spPr>
              <a:xfrm>
                <a:off x="5021305" y="4299685"/>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83" name="テキスト ボックス 182">
                <a:extLst>
                  <a:ext uri="{FF2B5EF4-FFF2-40B4-BE49-F238E27FC236}">
                    <a16:creationId xmlns:a16="http://schemas.microsoft.com/office/drawing/2014/main" id="{20CDC311-84FC-2334-91C2-C8588E06A50E}"/>
                  </a:ext>
                </a:extLst>
              </p:cNvPr>
              <p:cNvSpPr txBox="1"/>
              <p:nvPr/>
            </p:nvSpPr>
            <p:spPr>
              <a:xfrm>
                <a:off x="5018217" y="2440986"/>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84" name="テキスト ボックス 183">
                <a:extLst>
                  <a:ext uri="{FF2B5EF4-FFF2-40B4-BE49-F238E27FC236}">
                    <a16:creationId xmlns:a16="http://schemas.microsoft.com/office/drawing/2014/main" id="{7A39F9DE-3A50-C0F9-C159-6EC8E89E7F28}"/>
                  </a:ext>
                </a:extLst>
              </p:cNvPr>
              <p:cNvSpPr txBox="1"/>
              <p:nvPr/>
            </p:nvSpPr>
            <p:spPr>
              <a:xfrm>
                <a:off x="8265471" y="3182094"/>
                <a:ext cx="813043" cy="55399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Observation</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frequency</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range</a:t>
                </a:r>
                <a:endParaRPr kumimoji="1" lang="ja-JP" altLang="en-US" sz="1000" b="0" i="0" u="none" strike="noStrike" kern="0" cap="none" spc="0" normalizeH="0" baseline="0" noProof="0">
                  <a:ln>
                    <a:noFill/>
                  </a:ln>
                  <a:solidFill>
                    <a:srgbClr val="FF0000"/>
                  </a:solidFill>
                  <a:effectLst/>
                  <a:uLnTx/>
                  <a:uFillTx/>
                  <a:ea typeface="メイリオ" panose="020B0604030504040204" pitchFamily="34" charset="-128"/>
                  <a:cs typeface="Times New Roman" panose="02020603050405020304" pitchFamily="18" charset="0"/>
                </a:endParaRPr>
              </a:p>
            </p:txBody>
          </p:sp>
        </p:grpSp>
        <p:cxnSp>
          <p:nvCxnSpPr>
            <p:cNvPr id="169" name="直線矢印コネクタ 168">
              <a:extLst>
                <a:ext uri="{FF2B5EF4-FFF2-40B4-BE49-F238E27FC236}">
                  <a16:creationId xmlns:a16="http://schemas.microsoft.com/office/drawing/2014/main" id="{F56E5581-3912-BD0B-B5BF-18BD83D3650F}"/>
                </a:ext>
              </a:extLst>
            </p:cNvPr>
            <p:cNvCxnSpPr/>
            <p:nvPr/>
          </p:nvCxnSpPr>
          <p:spPr>
            <a:xfrm>
              <a:off x="8282735" y="2554674"/>
              <a:ext cx="0" cy="1867989"/>
            </a:xfrm>
            <a:prstGeom prst="straightConnector1">
              <a:avLst/>
            </a:prstGeom>
            <a:noFill/>
            <a:ln w="19050" cap="flat" cmpd="sng" algn="ctr">
              <a:solidFill>
                <a:srgbClr val="FF0000"/>
              </a:solidFill>
              <a:prstDash val="sysDash"/>
              <a:headEnd type="triangle"/>
              <a:tailEnd type="triangle"/>
            </a:ln>
            <a:effectLst/>
          </p:spPr>
        </p:cxnSp>
      </p:grpSp>
      <p:sp>
        <p:nvSpPr>
          <p:cNvPr id="3" name="テキスト ボックス 2">
            <a:extLst>
              <a:ext uri="{FF2B5EF4-FFF2-40B4-BE49-F238E27FC236}">
                <a16:creationId xmlns:a16="http://schemas.microsoft.com/office/drawing/2014/main" id="{00DDD4A9-D7D9-D970-F59A-DACAE4735DBB}"/>
              </a:ext>
            </a:extLst>
          </p:cNvPr>
          <p:cNvSpPr txBox="1"/>
          <p:nvPr/>
        </p:nvSpPr>
        <p:spPr>
          <a:xfrm>
            <a:off x="5996445" y="6176964"/>
            <a:ext cx="2858185" cy="276999"/>
          </a:xfrm>
          <a:prstGeom prst="rect">
            <a:avLst/>
          </a:prstGeom>
          <a:noFill/>
        </p:spPr>
        <p:txBody>
          <a:bodyPr wrap="square">
            <a:spAutoFit/>
          </a:bodyPr>
          <a:lstStyle/>
          <a:p>
            <a:r>
              <a:rPr lang="en-US" altLang="ja-JP" dirty="0" err="1">
                <a:cs typeface="Times New Roman" panose="02020603050405020304" pitchFamily="18" charset="0"/>
              </a:rPr>
              <a:t>i</a:t>
            </a:r>
            <a:r>
              <a:rPr lang="en-US" altLang="ja-JP" dirty="0" err="1">
                <a:latin typeface="Times New Roman" panose="02020603050405020304" pitchFamily="18" charset="0"/>
                <a:cs typeface="Times New Roman" panose="02020603050405020304" pitchFamily="18" charset="0"/>
              </a:rPr>
              <a:t>BW</a:t>
            </a:r>
            <a:r>
              <a:rPr lang="en-US" altLang="ja-JP" dirty="0">
                <a:latin typeface="Times New Roman" panose="02020603050405020304" pitchFamily="18" charset="0"/>
                <a:cs typeface="Times New Roman" panose="02020603050405020304" pitchFamily="18" charset="0"/>
              </a:rPr>
              <a:t>:</a:t>
            </a:r>
            <a:r>
              <a:rPr lang="en" altLang="ja-JP" dirty="0">
                <a:cs typeface="Times New Roman" panose="02020603050405020304" pitchFamily="18" charset="0"/>
              </a:rPr>
              <a:t> Bandwidth of interference signal</a:t>
            </a:r>
            <a:endParaRPr lang="en-US" altLang="ja-JP" dirty="0">
              <a:latin typeface="Times New Roman" panose="02020603050405020304" pitchFamily="18" charset="0"/>
              <a:cs typeface="Times New Roman" panose="02020603050405020304" pitchFamily="18" charset="0"/>
            </a:endParaRPr>
          </a:p>
        </p:txBody>
      </p:sp>
      <p:sp>
        <p:nvSpPr>
          <p:cNvPr id="7" name="正方形/長方形 6">
            <a:extLst>
              <a:ext uri="{FF2B5EF4-FFF2-40B4-BE49-F238E27FC236}">
                <a16:creationId xmlns:a16="http://schemas.microsoft.com/office/drawing/2014/main" id="{B0806906-CE23-050B-57F0-AC9B7EE2E71D}"/>
              </a:ext>
            </a:extLst>
          </p:cNvPr>
          <p:cNvSpPr/>
          <p:nvPr/>
        </p:nvSpPr>
        <p:spPr bwMode="auto">
          <a:xfrm>
            <a:off x="353054" y="5371434"/>
            <a:ext cx="360000" cy="180000"/>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050">
              <a:solidFill>
                <a:prstClr val="black"/>
              </a:solidFill>
              <a:ea typeface="メイリオ" panose="020B0604030504040204" pitchFamily="34" charset="-128"/>
            </a:endParaRPr>
          </a:p>
        </p:txBody>
      </p:sp>
      <p:sp>
        <p:nvSpPr>
          <p:cNvPr id="8" name="テキスト ボックス 7">
            <a:extLst>
              <a:ext uri="{FF2B5EF4-FFF2-40B4-BE49-F238E27FC236}">
                <a16:creationId xmlns:a16="http://schemas.microsoft.com/office/drawing/2014/main" id="{A09BE501-83C7-15F4-B1B9-57DA6F5C590B}"/>
              </a:ext>
            </a:extLst>
          </p:cNvPr>
          <p:cNvSpPr txBox="1"/>
          <p:nvPr/>
        </p:nvSpPr>
        <p:spPr>
          <a:xfrm>
            <a:off x="713054" y="5276768"/>
            <a:ext cx="635110"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Carrier</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BAC129F9-5757-F686-D9C2-BA3BD04F96BA}"/>
              </a:ext>
            </a:extLst>
          </p:cNvPr>
          <p:cNvSpPr txBox="1"/>
          <p:nvPr/>
        </p:nvSpPr>
        <p:spPr>
          <a:xfrm>
            <a:off x="713054" y="5646100"/>
            <a:ext cx="902811"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Interference</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46A85549-0AC7-137F-FD00-1430BABA8843}"/>
              </a:ext>
            </a:extLst>
          </p:cNvPr>
          <p:cNvSpPr/>
          <p:nvPr/>
        </p:nvSpPr>
        <p:spPr bwMode="auto">
          <a:xfrm flipV="1">
            <a:off x="353054" y="5740766"/>
            <a:ext cx="360000" cy="180000"/>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Tree>
    <p:extLst>
      <p:ext uri="{BB962C8B-B14F-4D97-AF65-F5344CB8AC3E}">
        <p14:creationId xmlns:p14="http://schemas.microsoft.com/office/powerpoint/2010/main" val="736889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875F31F-6EC2-AA9B-1868-C38A2015BFCA}"/>
              </a:ext>
            </a:extLst>
          </p:cNvPr>
          <p:cNvSpPr>
            <a:spLocks noGrp="1"/>
          </p:cNvSpPr>
          <p:nvPr>
            <p:ph type="dt" sz="half" idx="10"/>
          </p:nvPr>
        </p:nvSpPr>
        <p:spPr/>
        <p:txBody>
          <a:bodyPr/>
          <a:lstStyle/>
          <a:p>
            <a:r>
              <a:rPr lang="en-US" altLang="ja-JP" dirty="0"/>
              <a:t>November 2024</a:t>
            </a:r>
          </a:p>
        </p:txBody>
      </p:sp>
      <p:sp>
        <p:nvSpPr>
          <p:cNvPr id="3" name="スライド番号プレースホルダー 2">
            <a:extLst>
              <a:ext uri="{FF2B5EF4-FFF2-40B4-BE49-F238E27FC236}">
                <a16:creationId xmlns:a16="http://schemas.microsoft.com/office/drawing/2014/main" id="{17E48318-6A9C-278E-00BB-3265785BF3BE}"/>
              </a:ext>
            </a:extLst>
          </p:cNvPr>
          <p:cNvSpPr>
            <a:spLocks noGrp="1"/>
          </p:cNvSpPr>
          <p:nvPr>
            <p:ph type="sldNum" sz="quarter" idx="12"/>
          </p:nvPr>
        </p:nvSpPr>
        <p:spPr/>
        <p:txBody>
          <a:bodyPr/>
          <a:lstStyle/>
          <a:p>
            <a:r>
              <a:rPr lang="en-US" altLang="ja-JP"/>
              <a:t>Slide </a:t>
            </a:r>
            <a:fld id="{C2764211-2564-534C-81C1-DD39658BDD1F}" type="slidenum">
              <a:rPr lang="en-US" altLang="ja-JP" smtClean="0"/>
              <a:pPr/>
              <a:t>8</a:t>
            </a:fld>
            <a:endParaRPr lang="en-US" altLang="ja-JP"/>
          </a:p>
        </p:txBody>
      </p:sp>
      <p:sp>
        <p:nvSpPr>
          <p:cNvPr id="4" name="フッター プレースホルダー 3">
            <a:extLst>
              <a:ext uri="{FF2B5EF4-FFF2-40B4-BE49-F238E27FC236}">
                <a16:creationId xmlns:a16="http://schemas.microsoft.com/office/drawing/2014/main" id="{0404FE9F-8062-7B6E-A4FD-A1F53B88254F}"/>
              </a:ext>
            </a:extLst>
          </p:cNvPr>
          <p:cNvSpPr>
            <a:spLocks noGrp="1"/>
          </p:cNvSpPr>
          <p:nvPr>
            <p:ph type="ftr" sz="quarter" idx="11"/>
          </p:nvPr>
        </p:nvSpPr>
        <p:spPr/>
        <p:txBody>
          <a:bodyPr/>
          <a:lstStyle/>
          <a:p>
            <a:r>
              <a:rPr lang="en-US" altLang="ja-JP"/>
              <a:t>J. Lim and H. Harada (Kyoto University)</a:t>
            </a:r>
            <a:endParaRPr lang="en-US" altLang="ja-JP" dirty="0"/>
          </a:p>
        </p:txBody>
      </p:sp>
      <p:sp>
        <p:nvSpPr>
          <p:cNvPr id="5" name="タイトル 1">
            <a:extLst>
              <a:ext uri="{FF2B5EF4-FFF2-40B4-BE49-F238E27FC236}">
                <a16:creationId xmlns:a16="http://schemas.microsoft.com/office/drawing/2014/main" id="{1F2A6257-B28A-E3D0-2A48-43D26B1FDEF3}"/>
              </a:ext>
            </a:extLst>
          </p:cNvPr>
          <p:cNvSpPr txBox="1">
            <a:spLocks/>
          </p:cNvSpPr>
          <p:nvPr/>
        </p:nvSpPr>
        <p:spPr>
          <a:xfrm>
            <a:off x="653048" y="836499"/>
            <a:ext cx="7772400" cy="771872"/>
          </a:xfrm>
          <a:prstGeom prst="rect">
            <a:avLst/>
          </a:prstGeom>
        </p:spPr>
        <p:txBody>
          <a:bodyPr/>
          <a:lst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a:lstStyle>
          <a:p>
            <a:r>
              <a:rPr kumimoji="1" lang="en" altLang="ja-JP" dirty="0"/>
              <a:t>Assumed C/I in the baseband</a:t>
            </a:r>
            <a:endParaRPr lang="ja-JP" altLang="en-US"/>
          </a:p>
        </p:txBody>
      </p:sp>
      <p:grpSp>
        <p:nvGrpSpPr>
          <p:cNvPr id="37" name="グループ化 36">
            <a:extLst>
              <a:ext uri="{FF2B5EF4-FFF2-40B4-BE49-F238E27FC236}">
                <a16:creationId xmlns:a16="http://schemas.microsoft.com/office/drawing/2014/main" id="{16F8BE86-CC1C-6437-D67D-B68865CBE26D}"/>
              </a:ext>
            </a:extLst>
          </p:cNvPr>
          <p:cNvGrpSpPr/>
          <p:nvPr/>
        </p:nvGrpSpPr>
        <p:grpSpPr>
          <a:xfrm>
            <a:off x="4124295" y="4264285"/>
            <a:ext cx="2168823" cy="1877716"/>
            <a:chOff x="4043984" y="4400511"/>
            <a:chExt cx="2168823" cy="1877716"/>
          </a:xfrm>
        </p:grpSpPr>
        <p:sp>
          <p:nvSpPr>
            <p:cNvPr id="38" name="正方形/長方形 37">
              <a:extLst>
                <a:ext uri="{FF2B5EF4-FFF2-40B4-BE49-F238E27FC236}">
                  <a16:creationId xmlns:a16="http://schemas.microsoft.com/office/drawing/2014/main" id="{A17DECD2-FAAE-F02C-70A3-5F67CDCD7FEC}"/>
                </a:ext>
              </a:extLst>
            </p:cNvPr>
            <p:cNvSpPr/>
            <p:nvPr/>
          </p:nvSpPr>
          <p:spPr bwMode="auto">
            <a:xfrm>
              <a:off x="5612961" y="4400511"/>
              <a:ext cx="527596" cy="1087638"/>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40" name="テキスト ボックス 39">
              <a:extLst>
                <a:ext uri="{FF2B5EF4-FFF2-40B4-BE49-F238E27FC236}">
                  <a16:creationId xmlns:a16="http://schemas.microsoft.com/office/drawing/2014/main" id="{98CE2CF8-97DC-5F34-03E5-4740282BE48B}"/>
                </a:ext>
              </a:extLst>
            </p:cNvPr>
            <p:cNvSpPr txBox="1"/>
            <p:nvPr/>
          </p:nvSpPr>
          <p:spPr>
            <a:xfrm>
              <a:off x="4968319" y="5014996"/>
              <a:ext cx="22115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41" name="テキスト ボックス 40">
              <a:extLst>
                <a:ext uri="{FF2B5EF4-FFF2-40B4-BE49-F238E27FC236}">
                  <a16:creationId xmlns:a16="http://schemas.microsoft.com/office/drawing/2014/main" id="{EDC7CCF5-8E32-7D61-9658-78D0D8627C49}"/>
                </a:ext>
              </a:extLst>
            </p:cNvPr>
            <p:cNvSpPr txBox="1"/>
            <p:nvPr/>
          </p:nvSpPr>
          <p:spPr>
            <a:xfrm>
              <a:off x="5348468" y="6032006"/>
              <a:ext cx="864339" cy="246221"/>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zero-padding</a:t>
              </a:r>
              <a:endParaRPr kumimoji="1" lang="ja-JP" altLang="en-US" sz="100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42" name="正方形/長方形 41">
              <a:extLst>
                <a:ext uri="{FF2B5EF4-FFF2-40B4-BE49-F238E27FC236}">
                  <a16:creationId xmlns:a16="http://schemas.microsoft.com/office/drawing/2014/main" id="{73423437-7683-373D-9265-1D2125ED57FA}"/>
                </a:ext>
              </a:extLst>
            </p:cNvPr>
            <p:cNvSpPr/>
            <p:nvPr/>
          </p:nvSpPr>
          <p:spPr bwMode="auto">
            <a:xfrm>
              <a:off x="4043984" y="4604354"/>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43" name="正方形/長方形 42">
              <a:extLst>
                <a:ext uri="{FF2B5EF4-FFF2-40B4-BE49-F238E27FC236}">
                  <a16:creationId xmlns:a16="http://schemas.microsoft.com/office/drawing/2014/main" id="{83C91913-0F4B-2028-5DFF-7BB87D905C1A}"/>
                </a:ext>
              </a:extLst>
            </p:cNvPr>
            <p:cNvSpPr/>
            <p:nvPr/>
          </p:nvSpPr>
          <p:spPr>
            <a:xfrm>
              <a:off x="4043984" y="4404060"/>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44" name="正方形/長方形 43">
              <a:extLst>
                <a:ext uri="{FF2B5EF4-FFF2-40B4-BE49-F238E27FC236}">
                  <a16:creationId xmlns:a16="http://schemas.microsoft.com/office/drawing/2014/main" id="{BDC3EA33-B253-1DF8-15D0-8CB1B61F46DD}"/>
                </a:ext>
              </a:extLst>
            </p:cNvPr>
            <p:cNvSpPr/>
            <p:nvPr/>
          </p:nvSpPr>
          <p:spPr>
            <a:xfrm>
              <a:off x="5348469" y="4400511"/>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grpSp>
      <p:grpSp>
        <p:nvGrpSpPr>
          <p:cNvPr id="45" name="グループ化 44">
            <a:extLst>
              <a:ext uri="{FF2B5EF4-FFF2-40B4-BE49-F238E27FC236}">
                <a16:creationId xmlns:a16="http://schemas.microsoft.com/office/drawing/2014/main" id="{89144E2B-43B5-6F67-287B-835572F9CC48}"/>
              </a:ext>
            </a:extLst>
          </p:cNvPr>
          <p:cNvGrpSpPr/>
          <p:nvPr/>
        </p:nvGrpSpPr>
        <p:grpSpPr>
          <a:xfrm>
            <a:off x="4145849" y="1808665"/>
            <a:ext cx="2065539" cy="1711185"/>
            <a:chOff x="4047881" y="1758159"/>
            <a:chExt cx="2065539" cy="1711185"/>
          </a:xfrm>
        </p:grpSpPr>
        <p:sp>
          <p:nvSpPr>
            <p:cNvPr id="46" name="正方形/長方形 45">
              <a:extLst>
                <a:ext uri="{FF2B5EF4-FFF2-40B4-BE49-F238E27FC236}">
                  <a16:creationId xmlns:a16="http://schemas.microsoft.com/office/drawing/2014/main" id="{6738C6ED-3C46-57DE-5923-02501A5DE4A2}"/>
                </a:ext>
              </a:extLst>
            </p:cNvPr>
            <p:cNvSpPr/>
            <p:nvPr/>
          </p:nvSpPr>
          <p:spPr bwMode="auto">
            <a:xfrm>
              <a:off x="5321331" y="1758159"/>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48" name="テキスト ボックス 47">
              <a:extLst>
                <a:ext uri="{FF2B5EF4-FFF2-40B4-BE49-F238E27FC236}">
                  <a16:creationId xmlns:a16="http://schemas.microsoft.com/office/drawing/2014/main" id="{C978945F-5E93-48F5-E980-FE6E40265521}"/>
                </a:ext>
              </a:extLst>
            </p:cNvPr>
            <p:cNvSpPr txBox="1"/>
            <p:nvPr/>
          </p:nvSpPr>
          <p:spPr>
            <a:xfrm>
              <a:off x="4968319" y="2153989"/>
              <a:ext cx="22115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49" name="正方形/長方形 48">
              <a:extLst>
                <a:ext uri="{FF2B5EF4-FFF2-40B4-BE49-F238E27FC236}">
                  <a16:creationId xmlns:a16="http://schemas.microsoft.com/office/drawing/2014/main" id="{F17B9280-B749-95B0-A2B1-4B8A4AEF5E20}"/>
                </a:ext>
              </a:extLst>
            </p:cNvPr>
            <p:cNvSpPr/>
            <p:nvPr/>
          </p:nvSpPr>
          <p:spPr bwMode="auto">
            <a:xfrm>
              <a:off x="4047881" y="2016890"/>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grpSp>
      <p:grpSp>
        <p:nvGrpSpPr>
          <p:cNvPr id="51" name="グループ化 50">
            <a:extLst>
              <a:ext uri="{FF2B5EF4-FFF2-40B4-BE49-F238E27FC236}">
                <a16:creationId xmlns:a16="http://schemas.microsoft.com/office/drawing/2014/main" id="{524C63EE-D4B4-5767-4707-A79467788A36}"/>
              </a:ext>
            </a:extLst>
          </p:cNvPr>
          <p:cNvGrpSpPr/>
          <p:nvPr/>
        </p:nvGrpSpPr>
        <p:grpSpPr>
          <a:xfrm>
            <a:off x="585628" y="1621120"/>
            <a:ext cx="3264518" cy="3640480"/>
            <a:chOff x="489660" y="1541232"/>
            <a:chExt cx="3264518" cy="3640480"/>
          </a:xfrm>
        </p:grpSpPr>
        <p:sp>
          <p:nvSpPr>
            <p:cNvPr id="52" name="正方形/長方形 51">
              <a:extLst>
                <a:ext uri="{FF2B5EF4-FFF2-40B4-BE49-F238E27FC236}">
                  <a16:creationId xmlns:a16="http://schemas.microsoft.com/office/drawing/2014/main" id="{540DC537-7D85-FB42-1004-94439F2204C4}"/>
                </a:ext>
              </a:extLst>
            </p:cNvPr>
            <p:cNvSpPr/>
            <p:nvPr/>
          </p:nvSpPr>
          <p:spPr bwMode="auto">
            <a:xfrm>
              <a:off x="2000913" y="2685870"/>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53" name="正方形/長方形 52">
              <a:extLst>
                <a:ext uri="{FF2B5EF4-FFF2-40B4-BE49-F238E27FC236}">
                  <a16:creationId xmlns:a16="http://schemas.microsoft.com/office/drawing/2014/main" id="{1BA4DC19-7154-5F78-A978-062AA76D9C6A}"/>
                </a:ext>
              </a:extLst>
            </p:cNvPr>
            <p:cNvSpPr/>
            <p:nvPr/>
          </p:nvSpPr>
          <p:spPr bwMode="auto">
            <a:xfrm>
              <a:off x="2267067" y="2312954"/>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54" name="テキスト ボックス 53">
              <a:extLst>
                <a:ext uri="{FF2B5EF4-FFF2-40B4-BE49-F238E27FC236}">
                  <a16:creationId xmlns:a16="http://schemas.microsoft.com/office/drawing/2014/main" id="{EA7C7ED1-8565-419A-A1A7-F58A1A7096CE}"/>
                </a:ext>
              </a:extLst>
            </p:cNvPr>
            <p:cNvSpPr txBox="1"/>
            <p:nvPr/>
          </p:nvSpPr>
          <p:spPr>
            <a:xfrm>
              <a:off x="1941448" y="4873935"/>
              <a:ext cx="1443024"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Digital BB signal</a:t>
              </a:r>
              <a:endParaRPr kumimoji="1" lang="ja-JP" altLang="en-US" sz="140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55" name="テキスト ボックス 54">
              <a:extLst>
                <a:ext uri="{FF2B5EF4-FFF2-40B4-BE49-F238E27FC236}">
                  <a16:creationId xmlns:a16="http://schemas.microsoft.com/office/drawing/2014/main" id="{3F05CCD9-F184-982F-CA4E-26F2EF64919F}"/>
                </a:ext>
              </a:extLst>
            </p:cNvPr>
            <p:cNvSpPr txBox="1"/>
            <p:nvPr/>
          </p:nvSpPr>
          <p:spPr>
            <a:xfrm>
              <a:off x="3108347" y="3559820"/>
              <a:ext cx="64583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Time</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56" name="直線矢印コネクタ 55">
              <a:extLst>
                <a:ext uri="{FF2B5EF4-FFF2-40B4-BE49-F238E27FC236}">
                  <a16:creationId xmlns:a16="http://schemas.microsoft.com/office/drawing/2014/main" id="{51ED2C80-7DFE-1610-C875-3958682B231A}"/>
                </a:ext>
              </a:extLst>
            </p:cNvPr>
            <p:cNvCxnSpPr/>
            <p:nvPr/>
          </p:nvCxnSpPr>
          <p:spPr>
            <a:xfrm flipV="1">
              <a:off x="1716474" y="1900881"/>
              <a:ext cx="0" cy="3084905"/>
            </a:xfrm>
            <a:prstGeom prst="straightConnector1">
              <a:avLst/>
            </a:prstGeom>
            <a:noFill/>
            <a:ln w="9525" cap="flat" cmpd="sng" algn="ctr">
              <a:solidFill>
                <a:sysClr val="windowText" lastClr="000000">
                  <a:shade val="95000"/>
                  <a:satMod val="105000"/>
                </a:sysClr>
              </a:solidFill>
              <a:prstDash val="solid"/>
              <a:tailEnd type="triangle"/>
            </a:ln>
            <a:effectLst/>
          </p:spPr>
        </p:cxnSp>
        <p:sp>
          <p:nvSpPr>
            <p:cNvPr id="57" name="テキスト ボックス 56">
              <a:extLst>
                <a:ext uri="{FF2B5EF4-FFF2-40B4-BE49-F238E27FC236}">
                  <a16:creationId xmlns:a16="http://schemas.microsoft.com/office/drawing/2014/main" id="{957BF974-444C-2416-5BAC-F912F40806BF}"/>
                </a:ext>
              </a:extLst>
            </p:cNvPr>
            <p:cNvSpPr txBox="1"/>
            <p:nvPr/>
          </p:nvSpPr>
          <p:spPr>
            <a:xfrm>
              <a:off x="912607" y="1541232"/>
              <a:ext cx="1068616"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Frequency</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58" name="テキスト ボックス 57">
              <a:extLst>
                <a:ext uri="{FF2B5EF4-FFF2-40B4-BE49-F238E27FC236}">
                  <a16:creationId xmlns:a16="http://schemas.microsoft.com/office/drawing/2014/main" id="{DCB3DA22-A30F-CA62-D2BE-2B750AA7A419}"/>
                </a:ext>
              </a:extLst>
            </p:cNvPr>
            <p:cNvSpPr txBox="1"/>
            <p:nvPr/>
          </p:nvSpPr>
          <p:spPr>
            <a:xfrm>
              <a:off x="492749" y="2714635"/>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Shift frequency </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of interference</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59" name="テキスト ボックス 58">
              <a:extLst>
                <a:ext uri="{FF2B5EF4-FFF2-40B4-BE49-F238E27FC236}">
                  <a16:creationId xmlns:a16="http://schemas.microsoft.com/office/drawing/2014/main" id="{ECE70ED7-B909-5813-8B6E-664540A6D49E}"/>
                </a:ext>
              </a:extLst>
            </p:cNvPr>
            <p:cNvSpPr txBox="1"/>
            <p:nvPr/>
          </p:nvSpPr>
          <p:spPr>
            <a:xfrm>
              <a:off x="497102" y="3275510"/>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Center frequency of carrier = 0 Hz</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60" name="直線コネクタ 59">
              <a:extLst>
                <a:ext uri="{FF2B5EF4-FFF2-40B4-BE49-F238E27FC236}">
                  <a16:creationId xmlns:a16="http://schemas.microsoft.com/office/drawing/2014/main" id="{E947CE11-95EF-3074-9832-F6A7476F2B9F}"/>
                </a:ext>
              </a:extLst>
            </p:cNvPr>
            <p:cNvCxnSpPr>
              <a:cxnSpLocks/>
            </p:cNvCxnSpPr>
            <p:nvPr/>
          </p:nvCxnSpPr>
          <p:spPr>
            <a:xfrm>
              <a:off x="1548143" y="4351944"/>
              <a:ext cx="1697627" cy="0"/>
            </a:xfrm>
            <a:prstGeom prst="line">
              <a:avLst/>
            </a:prstGeom>
            <a:noFill/>
            <a:ln w="9525" cap="flat" cmpd="sng" algn="ctr">
              <a:solidFill>
                <a:srgbClr val="4F81BD">
                  <a:shade val="95000"/>
                  <a:satMod val="105000"/>
                </a:srgbClr>
              </a:solidFill>
              <a:prstDash val="dash"/>
            </a:ln>
            <a:effectLst/>
          </p:spPr>
        </p:cxnSp>
        <p:sp>
          <p:nvSpPr>
            <p:cNvPr id="61" name="テキスト ボックス 60">
              <a:extLst>
                <a:ext uri="{FF2B5EF4-FFF2-40B4-BE49-F238E27FC236}">
                  <a16:creationId xmlns:a16="http://schemas.microsoft.com/office/drawing/2014/main" id="{48D56B45-E705-0AD3-9451-5E266602B934}"/>
                </a:ext>
              </a:extLst>
            </p:cNvPr>
            <p:cNvSpPr txBox="1"/>
            <p:nvPr/>
          </p:nvSpPr>
          <p:spPr>
            <a:xfrm>
              <a:off x="492748" y="4228966"/>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62" name="テキスト ボックス 61">
              <a:extLst>
                <a:ext uri="{FF2B5EF4-FFF2-40B4-BE49-F238E27FC236}">
                  <a16:creationId xmlns:a16="http://schemas.microsoft.com/office/drawing/2014/main" id="{17271870-BDF6-1A2F-18C7-8DF488BFF8CF}"/>
                </a:ext>
              </a:extLst>
            </p:cNvPr>
            <p:cNvSpPr txBox="1"/>
            <p:nvPr/>
          </p:nvSpPr>
          <p:spPr>
            <a:xfrm>
              <a:off x="489660" y="2370267"/>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63" name="正方形/長方形 62">
              <a:extLst>
                <a:ext uri="{FF2B5EF4-FFF2-40B4-BE49-F238E27FC236}">
                  <a16:creationId xmlns:a16="http://schemas.microsoft.com/office/drawing/2014/main" id="{229E2226-E264-3E30-881C-A8A2A06CD322}"/>
                </a:ext>
              </a:extLst>
            </p:cNvPr>
            <p:cNvSpPr/>
            <p:nvPr/>
          </p:nvSpPr>
          <p:spPr bwMode="auto">
            <a:xfrm>
              <a:off x="2265406" y="2472250"/>
              <a:ext cx="527596" cy="1087638"/>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cxnSp>
          <p:nvCxnSpPr>
            <p:cNvPr id="64" name="直線矢印コネクタ 63">
              <a:extLst>
                <a:ext uri="{FF2B5EF4-FFF2-40B4-BE49-F238E27FC236}">
                  <a16:creationId xmlns:a16="http://schemas.microsoft.com/office/drawing/2014/main" id="{96CCA44B-09B8-46C5-9128-1EDFBAE9C8FC}"/>
                </a:ext>
              </a:extLst>
            </p:cNvPr>
            <p:cNvCxnSpPr/>
            <p:nvPr/>
          </p:nvCxnSpPr>
          <p:spPr bwMode="auto">
            <a:xfrm>
              <a:off x="1535603" y="3479571"/>
              <a:ext cx="1767425" cy="0"/>
            </a:xfrm>
            <a:prstGeom prst="straightConnector1">
              <a:avLst/>
            </a:prstGeom>
            <a:solidFill>
              <a:srgbClr val="4F81BD"/>
            </a:solidFill>
            <a:ln w="12700" cap="flat" cmpd="sng" algn="ctr">
              <a:solidFill>
                <a:sysClr val="windowText" lastClr="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コネクタ 64">
              <a:extLst>
                <a:ext uri="{FF2B5EF4-FFF2-40B4-BE49-F238E27FC236}">
                  <a16:creationId xmlns:a16="http://schemas.microsoft.com/office/drawing/2014/main" id="{C3B8B3F8-F542-A2A1-4B5D-B14D7E8C8A68}"/>
                </a:ext>
              </a:extLst>
            </p:cNvPr>
            <p:cNvCxnSpPr>
              <a:cxnSpLocks/>
            </p:cNvCxnSpPr>
            <p:nvPr/>
          </p:nvCxnSpPr>
          <p:spPr>
            <a:xfrm>
              <a:off x="1535603" y="2975989"/>
              <a:ext cx="1697627" cy="0"/>
            </a:xfrm>
            <a:prstGeom prst="line">
              <a:avLst/>
            </a:prstGeom>
            <a:noFill/>
            <a:ln w="9525" cap="flat" cmpd="sng" algn="ctr">
              <a:solidFill>
                <a:srgbClr val="4F81BD">
                  <a:shade val="95000"/>
                  <a:satMod val="105000"/>
                </a:srgbClr>
              </a:solidFill>
              <a:prstDash val="dash"/>
            </a:ln>
            <a:effectLst/>
          </p:spPr>
        </p:cxnSp>
        <p:cxnSp>
          <p:nvCxnSpPr>
            <p:cNvPr id="66" name="直線コネクタ 65">
              <a:extLst>
                <a:ext uri="{FF2B5EF4-FFF2-40B4-BE49-F238E27FC236}">
                  <a16:creationId xmlns:a16="http://schemas.microsoft.com/office/drawing/2014/main" id="{A9CFDBAC-8DA9-BE4F-656B-0C6F88533E9F}"/>
                </a:ext>
              </a:extLst>
            </p:cNvPr>
            <p:cNvCxnSpPr>
              <a:cxnSpLocks/>
            </p:cNvCxnSpPr>
            <p:nvPr/>
          </p:nvCxnSpPr>
          <p:spPr>
            <a:xfrm>
              <a:off x="1548143" y="2483955"/>
              <a:ext cx="1697627" cy="0"/>
            </a:xfrm>
            <a:prstGeom prst="line">
              <a:avLst/>
            </a:prstGeom>
            <a:noFill/>
            <a:ln w="9525" cap="flat" cmpd="sng" algn="ctr">
              <a:solidFill>
                <a:srgbClr val="4F81BD">
                  <a:shade val="95000"/>
                  <a:satMod val="105000"/>
                </a:srgbClr>
              </a:solidFill>
              <a:prstDash val="dash"/>
            </a:ln>
            <a:effectLst/>
          </p:spPr>
        </p:cxnSp>
        <p:sp>
          <p:nvSpPr>
            <p:cNvPr id="67" name="正方形/長方形 66">
              <a:extLst>
                <a:ext uri="{FF2B5EF4-FFF2-40B4-BE49-F238E27FC236}">
                  <a16:creationId xmlns:a16="http://schemas.microsoft.com/office/drawing/2014/main" id="{6E777E42-916C-41F5-F751-E4594D10D0FA}"/>
                </a:ext>
              </a:extLst>
            </p:cNvPr>
            <p:cNvSpPr/>
            <p:nvPr/>
          </p:nvSpPr>
          <p:spPr>
            <a:xfrm>
              <a:off x="2000913" y="2485576"/>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grpSp>
      <p:sp>
        <p:nvSpPr>
          <p:cNvPr id="68" name="テキスト ボックス 67">
            <a:extLst>
              <a:ext uri="{FF2B5EF4-FFF2-40B4-BE49-F238E27FC236}">
                <a16:creationId xmlns:a16="http://schemas.microsoft.com/office/drawing/2014/main" id="{2984A1AD-40BF-9EC2-07ED-2F9C43C4C1E5}"/>
              </a:ext>
            </a:extLst>
          </p:cNvPr>
          <p:cNvSpPr txBox="1"/>
          <p:nvPr/>
        </p:nvSpPr>
        <p:spPr>
          <a:xfrm>
            <a:off x="3005730" y="3181419"/>
            <a:ext cx="1019831"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Observation</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frequency range</a:t>
            </a:r>
            <a:endParaRPr kumimoji="1" lang="ja-JP" altLang="en-US" sz="1000" b="0" i="0" u="none" strike="noStrike" kern="0" cap="none" spc="0" normalizeH="0" baseline="0" noProof="0">
              <a:ln>
                <a:noFill/>
              </a:ln>
              <a:solidFill>
                <a:srgbClr val="FF0000"/>
              </a:solidFill>
              <a:effectLst/>
              <a:uLnTx/>
              <a:uFillTx/>
              <a:ea typeface="メイリオ" panose="020B0604030504040204" pitchFamily="34" charset="-128"/>
              <a:cs typeface="Times New Roman" panose="02020603050405020304" pitchFamily="18" charset="0"/>
            </a:endParaRPr>
          </a:p>
        </p:txBody>
      </p:sp>
      <p:cxnSp>
        <p:nvCxnSpPr>
          <p:cNvPr id="69" name="直線矢印コネクタ 68">
            <a:extLst>
              <a:ext uri="{FF2B5EF4-FFF2-40B4-BE49-F238E27FC236}">
                <a16:creationId xmlns:a16="http://schemas.microsoft.com/office/drawing/2014/main" id="{A5E7F8E6-3E47-DC42-4AD3-F45DC0660BB6}"/>
              </a:ext>
            </a:extLst>
          </p:cNvPr>
          <p:cNvCxnSpPr/>
          <p:nvPr/>
        </p:nvCxnSpPr>
        <p:spPr>
          <a:xfrm>
            <a:off x="3022994" y="2553999"/>
            <a:ext cx="0" cy="1867989"/>
          </a:xfrm>
          <a:prstGeom prst="straightConnector1">
            <a:avLst/>
          </a:prstGeom>
          <a:noFill/>
          <a:ln w="19050" cap="flat" cmpd="sng" algn="ctr">
            <a:solidFill>
              <a:srgbClr val="FF0000"/>
            </a:solidFill>
            <a:prstDash val="sysDash"/>
            <a:headEnd type="triangle"/>
            <a:tailEnd type="triangle"/>
          </a:ln>
          <a:effectLst/>
        </p:spPr>
      </p:cxnSp>
      <p:sp>
        <p:nvSpPr>
          <p:cNvPr id="81" name="正方形/長方形 80">
            <a:extLst>
              <a:ext uri="{FF2B5EF4-FFF2-40B4-BE49-F238E27FC236}">
                <a16:creationId xmlns:a16="http://schemas.microsoft.com/office/drawing/2014/main" id="{C17D91F1-0C1D-6659-7C5B-0E1E5BB49E78}"/>
              </a:ext>
            </a:extLst>
          </p:cNvPr>
          <p:cNvSpPr/>
          <p:nvPr/>
        </p:nvSpPr>
        <p:spPr bwMode="auto">
          <a:xfrm>
            <a:off x="401855" y="4886008"/>
            <a:ext cx="360000" cy="180000"/>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050">
              <a:solidFill>
                <a:prstClr val="black"/>
              </a:solidFill>
              <a:ea typeface="メイリオ" panose="020B0604030504040204" pitchFamily="34" charset="-128"/>
            </a:endParaRPr>
          </a:p>
        </p:txBody>
      </p:sp>
      <p:sp>
        <p:nvSpPr>
          <p:cNvPr id="82" name="テキスト ボックス 81">
            <a:extLst>
              <a:ext uri="{FF2B5EF4-FFF2-40B4-BE49-F238E27FC236}">
                <a16:creationId xmlns:a16="http://schemas.microsoft.com/office/drawing/2014/main" id="{04523E0B-B6C9-89B3-FB7A-0E8DF1DC858C}"/>
              </a:ext>
            </a:extLst>
          </p:cNvPr>
          <p:cNvSpPr txBox="1"/>
          <p:nvPr/>
        </p:nvSpPr>
        <p:spPr>
          <a:xfrm>
            <a:off x="761855" y="4791342"/>
            <a:ext cx="635110"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Carrier</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83" name="テキスト ボックス 82">
            <a:extLst>
              <a:ext uri="{FF2B5EF4-FFF2-40B4-BE49-F238E27FC236}">
                <a16:creationId xmlns:a16="http://schemas.microsoft.com/office/drawing/2014/main" id="{630B7AE8-73E7-D062-FE8A-096398B998E5}"/>
              </a:ext>
            </a:extLst>
          </p:cNvPr>
          <p:cNvSpPr txBox="1"/>
          <p:nvPr/>
        </p:nvSpPr>
        <p:spPr>
          <a:xfrm>
            <a:off x="761855" y="5160674"/>
            <a:ext cx="902811"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Interference</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84" name="正方形/長方形 83">
            <a:extLst>
              <a:ext uri="{FF2B5EF4-FFF2-40B4-BE49-F238E27FC236}">
                <a16:creationId xmlns:a16="http://schemas.microsoft.com/office/drawing/2014/main" id="{D44E4650-CDF4-24F6-2C10-37BEEAA8EE0C}"/>
              </a:ext>
            </a:extLst>
          </p:cNvPr>
          <p:cNvSpPr/>
          <p:nvPr/>
        </p:nvSpPr>
        <p:spPr bwMode="auto">
          <a:xfrm flipV="1">
            <a:off x="401855" y="5255340"/>
            <a:ext cx="360000" cy="180000"/>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85" name="正方形/長方形 84">
            <a:extLst>
              <a:ext uri="{FF2B5EF4-FFF2-40B4-BE49-F238E27FC236}">
                <a16:creationId xmlns:a16="http://schemas.microsoft.com/office/drawing/2014/main" id="{6A0FE49B-DD00-2033-04B8-AEE0FD51E06A}"/>
              </a:ext>
            </a:extLst>
          </p:cNvPr>
          <p:cNvSpPr/>
          <p:nvPr/>
        </p:nvSpPr>
        <p:spPr bwMode="auto">
          <a:xfrm>
            <a:off x="401855" y="5629338"/>
            <a:ext cx="360000" cy="180000"/>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86" name="テキスト ボックス 85">
            <a:extLst>
              <a:ext uri="{FF2B5EF4-FFF2-40B4-BE49-F238E27FC236}">
                <a16:creationId xmlns:a16="http://schemas.microsoft.com/office/drawing/2014/main" id="{BB5CBB47-D5DD-1FDC-1CCA-A140D00F5348}"/>
              </a:ext>
            </a:extLst>
          </p:cNvPr>
          <p:cNvSpPr txBox="1"/>
          <p:nvPr/>
        </p:nvSpPr>
        <p:spPr>
          <a:xfrm>
            <a:off x="761855" y="5526885"/>
            <a:ext cx="1122423"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Net interference</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87" name="正方形/長方形 86">
            <a:extLst>
              <a:ext uri="{FF2B5EF4-FFF2-40B4-BE49-F238E27FC236}">
                <a16:creationId xmlns:a16="http://schemas.microsoft.com/office/drawing/2014/main" id="{A112D301-E8E2-2E58-FF5C-964BB7D9CAF0}"/>
              </a:ext>
            </a:extLst>
          </p:cNvPr>
          <p:cNvSpPr/>
          <p:nvPr/>
        </p:nvSpPr>
        <p:spPr>
          <a:xfrm>
            <a:off x="401855" y="6001468"/>
            <a:ext cx="360000" cy="180000"/>
          </a:xfrm>
          <a:prstGeom prst="rect">
            <a:avLst/>
          </a:prstGeom>
          <a:noFill/>
          <a:ln w="19050" cap="flat" cmpd="sng" algn="ctr">
            <a:solidFill>
              <a:srgbClr val="DB344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88" name="テキスト ボックス 87">
            <a:extLst>
              <a:ext uri="{FF2B5EF4-FFF2-40B4-BE49-F238E27FC236}">
                <a16:creationId xmlns:a16="http://schemas.microsoft.com/office/drawing/2014/main" id="{A14F21BE-DD0B-E155-9DDB-586FEBE5D627}"/>
              </a:ext>
            </a:extLst>
          </p:cNvPr>
          <p:cNvSpPr txBox="1"/>
          <p:nvPr/>
        </p:nvSpPr>
        <p:spPr>
          <a:xfrm>
            <a:off x="761855" y="5905549"/>
            <a:ext cx="1063112" cy="415498"/>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Actual signal</a:t>
            </a:r>
          </a:p>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in time domain</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6" name="テキスト ボックス 5">
            <a:extLst>
              <a:ext uri="{FF2B5EF4-FFF2-40B4-BE49-F238E27FC236}">
                <a16:creationId xmlns:a16="http://schemas.microsoft.com/office/drawing/2014/main" id="{7CFE9A74-81CA-7CBF-1093-0A11C6339D9C}"/>
              </a:ext>
            </a:extLst>
          </p:cNvPr>
          <p:cNvSpPr txBox="1"/>
          <p:nvPr/>
        </p:nvSpPr>
        <p:spPr>
          <a:xfrm>
            <a:off x="1981204" y="4543397"/>
            <a:ext cx="1047780" cy="461665"/>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Observation</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time</a:t>
            </a:r>
            <a:endParaRPr kumimoji="1" lang="ja-JP" altLang="en-US" sz="1200" b="0" i="0" u="none" strike="noStrike" kern="0" cap="none" spc="0" normalizeH="0" baseline="0" noProof="0">
              <a:ln>
                <a:noFill/>
              </a:ln>
              <a:solidFill>
                <a:srgbClr val="FF0000"/>
              </a:solidFill>
              <a:effectLst/>
              <a:uLnTx/>
              <a:uFillTx/>
              <a:ea typeface="メイリオ" panose="020B0604030504040204" pitchFamily="34" charset="-128"/>
              <a:cs typeface="Times New Roman" panose="02020603050405020304" pitchFamily="18" charset="0"/>
            </a:endParaRPr>
          </a:p>
        </p:txBody>
      </p:sp>
      <p:cxnSp>
        <p:nvCxnSpPr>
          <p:cNvPr id="7" name="直線矢印コネクタ 6">
            <a:extLst>
              <a:ext uri="{FF2B5EF4-FFF2-40B4-BE49-F238E27FC236}">
                <a16:creationId xmlns:a16="http://schemas.microsoft.com/office/drawing/2014/main" id="{EC90507F-5562-90B2-85B6-3D084DEBF46E}"/>
              </a:ext>
            </a:extLst>
          </p:cNvPr>
          <p:cNvCxnSpPr>
            <a:cxnSpLocks/>
          </p:cNvCxnSpPr>
          <p:nvPr/>
        </p:nvCxnSpPr>
        <p:spPr>
          <a:xfrm flipH="1">
            <a:off x="2070405" y="4507171"/>
            <a:ext cx="792088" cy="0"/>
          </a:xfrm>
          <a:prstGeom prst="straightConnector1">
            <a:avLst/>
          </a:prstGeom>
          <a:noFill/>
          <a:ln w="19050" cap="flat" cmpd="sng" algn="ctr">
            <a:solidFill>
              <a:srgbClr val="FF0000"/>
            </a:solidFill>
            <a:prstDash val="sysDash"/>
            <a:headEnd type="triangle"/>
            <a:tailEnd type="triangle"/>
          </a:ln>
          <a:effectLst/>
        </p:spPr>
      </p:cxnSp>
      <p:sp>
        <p:nvSpPr>
          <p:cNvPr id="8" name="テキスト ボックス 7">
            <a:extLst>
              <a:ext uri="{FF2B5EF4-FFF2-40B4-BE49-F238E27FC236}">
                <a16:creationId xmlns:a16="http://schemas.microsoft.com/office/drawing/2014/main" id="{732A2A55-792C-0C6A-39D0-C8C6386A3436}"/>
              </a:ext>
            </a:extLst>
          </p:cNvPr>
          <p:cNvSpPr txBox="1"/>
          <p:nvPr/>
        </p:nvSpPr>
        <p:spPr>
          <a:xfrm>
            <a:off x="6543407" y="1803188"/>
            <a:ext cx="2493089" cy="954107"/>
          </a:xfrm>
          <a:prstGeom prst="rect">
            <a:avLst/>
          </a:prstGeom>
          <a:noFill/>
        </p:spPr>
        <p:txBody>
          <a:bodyPr wrap="square" rtlCol="0">
            <a:spAutoFit/>
          </a:bodyPr>
          <a:lstStyle/>
          <a:p>
            <a:r>
              <a:rPr kumimoji="1" lang="en-US" altLang="ja-JP" sz="1400" dirty="0"/>
              <a:t>Setting C/I(Pattern A)</a:t>
            </a:r>
          </a:p>
          <a:p>
            <a:r>
              <a:rPr kumimoji="1" lang="en-US" altLang="ja-JP" sz="1400" dirty="0"/>
              <a:t>Setting C/I is calculated from the entire carrier and interference power</a:t>
            </a:r>
            <a:endParaRPr kumimoji="1" lang="ja-JP" altLang="en-US" sz="1400"/>
          </a:p>
        </p:txBody>
      </p:sp>
      <p:sp>
        <p:nvSpPr>
          <p:cNvPr id="9" name="テキスト ボックス 8">
            <a:extLst>
              <a:ext uri="{FF2B5EF4-FFF2-40B4-BE49-F238E27FC236}">
                <a16:creationId xmlns:a16="http://schemas.microsoft.com/office/drawing/2014/main" id="{0C75FCFC-AFEC-CA25-AE67-73CE41030691}"/>
              </a:ext>
            </a:extLst>
          </p:cNvPr>
          <p:cNvSpPr txBox="1"/>
          <p:nvPr/>
        </p:nvSpPr>
        <p:spPr>
          <a:xfrm>
            <a:off x="6468144" y="4234151"/>
            <a:ext cx="2410729" cy="1384995"/>
          </a:xfrm>
          <a:prstGeom prst="rect">
            <a:avLst/>
          </a:prstGeom>
          <a:noFill/>
        </p:spPr>
        <p:txBody>
          <a:bodyPr wrap="square" rtlCol="0">
            <a:spAutoFit/>
          </a:bodyPr>
          <a:lstStyle/>
          <a:p>
            <a:r>
              <a:rPr kumimoji="1" lang="en-US" altLang="ja-JP" sz="1400" dirty="0"/>
              <a:t>C/I(Pattern B)</a:t>
            </a:r>
          </a:p>
          <a:p>
            <a:r>
              <a:rPr kumimoji="1" lang="en-US" altLang="ja-JP" sz="1400" dirty="0"/>
              <a:t>Calculated by the packet and interference powers within the range of observation time and observation frequency range, respectively</a:t>
            </a:r>
          </a:p>
        </p:txBody>
      </p:sp>
    </p:spTree>
    <p:extLst>
      <p:ext uri="{BB962C8B-B14F-4D97-AF65-F5344CB8AC3E}">
        <p14:creationId xmlns:p14="http://schemas.microsoft.com/office/powerpoint/2010/main" val="3522967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F243E2-23BB-3C7B-CF25-B0E8671E99B0}"/>
              </a:ext>
            </a:extLst>
          </p:cNvPr>
          <p:cNvSpPr>
            <a:spLocks noGrp="1"/>
          </p:cNvSpPr>
          <p:nvPr>
            <p:ph type="title"/>
          </p:nvPr>
        </p:nvSpPr>
        <p:spPr/>
        <p:txBody>
          <a:bodyPr/>
          <a:lstStyle/>
          <a:p>
            <a:r>
              <a:rPr kumimoji="1" lang="en-US" altLang="ja-JP" sz="3600" dirty="0"/>
              <a:t>Setting C/I(Pattern A)</a:t>
            </a:r>
            <a:endParaRPr kumimoji="1" lang="ja-JP" altLang="en-US"/>
          </a:p>
        </p:txBody>
      </p:sp>
      <p:sp>
        <p:nvSpPr>
          <p:cNvPr id="4" name="日付プレースホルダー 3">
            <a:extLst>
              <a:ext uri="{FF2B5EF4-FFF2-40B4-BE49-F238E27FC236}">
                <a16:creationId xmlns:a16="http://schemas.microsoft.com/office/drawing/2014/main" id="{2996C37E-8ED8-FD4A-27BC-C1E64C6ADE02}"/>
              </a:ext>
            </a:extLst>
          </p:cNvPr>
          <p:cNvSpPr>
            <a:spLocks noGrp="1"/>
          </p:cNvSpPr>
          <p:nvPr>
            <p:ph type="dt" sz="half" idx="10"/>
          </p:nvPr>
        </p:nvSpPr>
        <p:spPr/>
        <p:txBody>
          <a:bodyPr/>
          <a:lstStyle/>
          <a:p>
            <a:r>
              <a:rPr lang="en-US" altLang="ja-JP" dirty="0"/>
              <a:t>November 2024</a:t>
            </a:r>
          </a:p>
        </p:txBody>
      </p:sp>
      <p:sp>
        <p:nvSpPr>
          <p:cNvPr id="5" name="スライド番号プレースホルダー 4">
            <a:extLst>
              <a:ext uri="{FF2B5EF4-FFF2-40B4-BE49-F238E27FC236}">
                <a16:creationId xmlns:a16="http://schemas.microsoft.com/office/drawing/2014/main" id="{C86EC788-9515-0016-7DE5-B2C9A8C4AE89}"/>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9</a:t>
            </a:fld>
            <a:endParaRPr lang="en-US" altLang="ja-JP"/>
          </a:p>
        </p:txBody>
      </p:sp>
      <p:sp>
        <p:nvSpPr>
          <p:cNvPr id="6" name="フッター プレースホルダー 5">
            <a:extLst>
              <a:ext uri="{FF2B5EF4-FFF2-40B4-BE49-F238E27FC236}">
                <a16:creationId xmlns:a16="http://schemas.microsoft.com/office/drawing/2014/main" id="{8197F7A5-5182-867D-4BB0-A937AC02DC21}"/>
              </a:ext>
            </a:extLst>
          </p:cNvPr>
          <p:cNvSpPr>
            <a:spLocks noGrp="1"/>
          </p:cNvSpPr>
          <p:nvPr>
            <p:ph type="ftr" sz="quarter" idx="11"/>
          </p:nvPr>
        </p:nvSpPr>
        <p:spPr/>
        <p:txBody>
          <a:bodyPr/>
          <a:lstStyle/>
          <a:p>
            <a:r>
              <a:rPr lang="en-US" altLang="ja-JP"/>
              <a:t>H. Harada (Kyoto University)</a:t>
            </a:r>
            <a:endParaRPr lang="en-US" altLang="ja-JP" dirty="0"/>
          </a:p>
        </p:txBody>
      </p:sp>
      <p:sp>
        <p:nvSpPr>
          <p:cNvPr id="64" name="正方形/長方形 63">
            <a:extLst>
              <a:ext uri="{FF2B5EF4-FFF2-40B4-BE49-F238E27FC236}">
                <a16:creationId xmlns:a16="http://schemas.microsoft.com/office/drawing/2014/main" id="{BC351E30-8970-3C60-74B9-D14A10882A26}"/>
              </a:ext>
            </a:extLst>
          </p:cNvPr>
          <p:cNvSpPr/>
          <p:nvPr/>
        </p:nvSpPr>
        <p:spPr bwMode="auto">
          <a:xfrm>
            <a:off x="1937887" y="2843082"/>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a:solidFill>
                <a:prstClr val="black"/>
              </a:solidFill>
              <a:ea typeface="メイリオ" panose="020B0604030504040204" pitchFamily="34" charset="-128"/>
            </a:endParaRPr>
          </a:p>
        </p:txBody>
      </p:sp>
      <p:sp>
        <p:nvSpPr>
          <p:cNvPr id="65" name="正方形/長方形 64">
            <a:extLst>
              <a:ext uri="{FF2B5EF4-FFF2-40B4-BE49-F238E27FC236}">
                <a16:creationId xmlns:a16="http://schemas.microsoft.com/office/drawing/2014/main" id="{15AC9017-3B42-5E80-50D6-BDB795A862D8}"/>
              </a:ext>
            </a:extLst>
          </p:cNvPr>
          <p:cNvSpPr/>
          <p:nvPr/>
        </p:nvSpPr>
        <p:spPr bwMode="auto">
          <a:xfrm>
            <a:off x="2204041" y="2470166"/>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66" name="テキスト ボックス 65">
            <a:extLst>
              <a:ext uri="{FF2B5EF4-FFF2-40B4-BE49-F238E27FC236}">
                <a16:creationId xmlns:a16="http://schemas.microsoft.com/office/drawing/2014/main" id="{AB6D50EC-E66B-53D7-6676-B30E355BD5B4}"/>
              </a:ext>
            </a:extLst>
          </p:cNvPr>
          <p:cNvSpPr txBox="1"/>
          <p:nvPr/>
        </p:nvSpPr>
        <p:spPr>
          <a:xfrm>
            <a:off x="3045321" y="3717032"/>
            <a:ext cx="645831" cy="338554"/>
          </a:xfrm>
          <a:prstGeom prst="rect">
            <a:avLst/>
          </a:prstGeom>
          <a:noFill/>
        </p:spPr>
        <p:txBody>
          <a:bodyPr wrap="square">
            <a:spAutoFit/>
          </a:bodyPr>
          <a:lstStyle/>
          <a:p>
            <a:pPr eaLnBrk="1" fontAlgn="auto" hangingPunct="1">
              <a:spcBef>
                <a:spcPts val="0"/>
              </a:spcBef>
              <a:spcAft>
                <a:spcPts val="0"/>
              </a:spcAft>
            </a:pPr>
            <a:r>
              <a:rPr kumimoji="1" lang="en-US" altLang="ja-JP" sz="1600" dirty="0">
                <a:solidFill>
                  <a:prstClr val="black"/>
                </a:solidFill>
                <a:ea typeface="メイリオ" panose="020B0604030504040204" pitchFamily="34" charset="-128"/>
                <a:cs typeface="Times New Roman" panose="02020603050405020304" pitchFamily="18" charset="0"/>
              </a:rPr>
              <a:t>Time</a:t>
            </a:r>
            <a:endParaRPr kumimoji="1" lang="ja-JP" altLang="en-US" sz="1600">
              <a:solidFill>
                <a:prstClr val="black"/>
              </a:solidFill>
              <a:latin typeface="Calibri" panose="020F0502020204030204"/>
              <a:ea typeface="メイリオ" panose="020B0604030504040204" pitchFamily="34" charset="-128"/>
            </a:endParaRPr>
          </a:p>
        </p:txBody>
      </p:sp>
      <p:cxnSp>
        <p:nvCxnSpPr>
          <p:cNvPr id="67" name="直線矢印コネクタ 66">
            <a:extLst>
              <a:ext uri="{FF2B5EF4-FFF2-40B4-BE49-F238E27FC236}">
                <a16:creationId xmlns:a16="http://schemas.microsoft.com/office/drawing/2014/main" id="{231452A6-A933-6A86-AB78-3FB47F10DF06}"/>
              </a:ext>
            </a:extLst>
          </p:cNvPr>
          <p:cNvCxnSpPr/>
          <p:nvPr/>
        </p:nvCxnSpPr>
        <p:spPr>
          <a:xfrm flipV="1">
            <a:off x="1653448" y="2058093"/>
            <a:ext cx="0" cy="3084905"/>
          </a:xfrm>
          <a:prstGeom prst="straightConnector1">
            <a:avLst/>
          </a:prstGeom>
          <a:noFill/>
          <a:ln w="9525" cap="flat" cmpd="sng" algn="ctr">
            <a:solidFill>
              <a:sysClr val="windowText" lastClr="000000">
                <a:shade val="95000"/>
                <a:satMod val="105000"/>
              </a:sysClr>
            </a:solidFill>
            <a:prstDash val="solid"/>
            <a:tailEnd type="triangle"/>
          </a:ln>
          <a:effectLst/>
        </p:spPr>
      </p:cxnSp>
      <p:sp>
        <p:nvSpPr>
          <p:cNvPr id="68" name="テキスト ボックス 67">
            <a:extLst>
              <a:ext uri="{FF2B5EF4-FFF2-40B4-BE49-F238E27FC236}">
                <a16:creationId xmlns:a16="http://schemas.microsoft.com/office/drawing/2014/main" id="{2A14E3CD-C717-BA8E-857A-17EA65D6D4AB}"/>
              </a:ext>
            </a:extLst>
          </p:cNvPr>
          <p:cNvSpPr txBox="1"/>
          <p:nvPr/>
        </p:nvSpPr>
        <p:spPr>
          <a:xfrm>
            <a:off x="849581" y="1698444"/>
            <a:ext cx="1068616" cy="338554"/>
          </a:xfrm>
          <a:prstGeom prst="rect">
            <a:avLst/>
          </a:prstGeom>
          <a:noFill/>
        </p:spPr>
        <p:txBody>
          <a:bodyPr wrap="square">
            <a:spAutoFit/>
          </a:bodyPr>
          <a:lstStyle/>
          <a:p>
            <a:pPr eaLnBrk="1" fontAlgn="auto" hangingPunct="1">
              <a:spcBef>
                <a:spcPts val="0"/>
              </a:spcBef>
              <a:spcAft>
                <a:spcPts val="0"/>
              </a:spcAft>
            </a:pPr>
            <a:r>
              <a:rPr kumimoji="1" lang="en-US" altLang="ja-JP" sz="1600" dirty="0">
                <a:solidFill>
                  <a:prstClr val="black"/>
                </a:solidFill>
                <a:ea typeface="メイリオ" panose="020B0604030504040204" pitchFamily="34" charset="-128"/>
                <a:cs typeface="Times New Roman" panose="02020603050405020304" pitchFamily="18" charset="0"/>
              </a:rPr>
              <a:t>Frequency</a:t>
            </a:r>
            <a:endParaRPr kumimoji="1" lang="ja-JP" altLang="en-US" sz="1600">
              <a:solidFill>
                <a:prstClr val="black"/>
              </a:solidFill>
              <a:latin typeface="Calibri" panose="020F0502020204030204"/>
              <a:ea typeface="メイリオ" panose="020B0604030504040204" pitchFamily="34" charset="-128"/>
            </a:endParaRPr>
          </a:p>
        </p:txBody>
      </p:sp>
      <p:sp>
        <p:nvSpPr>
          <p:cNvPr id="69" name="テキスト ボックス 68">
            <a:extLst>
              <a:ext uri="{FF2B5EF4-FFF2-40B4-BE49-F238E27FC236}">
                <a16:creationId xmlns:a16="http://schemas.microsoft.com/office/drawing/2014/main" id="{C849AEE0-1B74-7C3F-3B9E-4E0D36E4F686}"/>
              </a:ext>
            </a:extLst>
          </p:cNvPr>
          <p:cNvSpPr txBox="1"/>
          <p:nvPr/>
        </p:nvSpPr>
        <p:spPr>
          <a:xfrm>
            <a:off x="429723" y="2871847"/>
            <a:ext cx="1133289" cy="400110"/>
          </a:xfrm>
          <a:prstGeom prst="rect">
            <a:avLst/>
          </a:prstGeom>
          <a:noFill/>
        </p:spPr>
        <p:txBody>
          <a:bodyPr wrap="square">
            <a:spAutoFit/>
          </a:bodyPr>
          <a:lstStyle/>
          <a:p>
            <a:pPr eaLnBrk="1" fontAlgn="auto" hangingPunct="1">
              <a:spcBef>
                <a:spcPts val="0"/>
              </a:spcBef>
              <a:spcAft>
                <a:spcPts val="0"/>
              </a:spcAft>
            </a:pPr>
            <a:r>
              <a:rPr kumimoji="1" lang="en-US" altLang="ja-JP" sz="1000" dirty="0">
                <a:solidFill>
                  <a:prstClr val="black"/>
                </a:solidFill>
                <a:ea typeface="メイリオ" panose="020B0604030504040204" pitchFamily="34" charset="-128"/>
                <a:cs typeface="Times New Roman" panose="02020603050405020304" pitchFamily="18" charset="0"/>
              </a:rPr>
              <a:t>Shift frequency </a:t>
            </a:r>
          </a:p>
          <a:p>
            <a:pPr eaLnBrk="1" fontAlgn="auto" hangingPunct="1">
              <a:spcBef>
                <a:spcPts val="0"/>
              </a:spcBef>
              <a:spcAft>
                <a:spcPts val="0"/>
              </a:spcAft>
            </a:pPr>
            <a:r>
              <a:rPr kumimoji="1" lang="en-US" altLang="ja-JP" sz="1000" dirty="0">
                <a:solidFill>
                  <a:prstClr val="black"/>
                </a:solidFill>
                <a:ea typeface="メイリオ" panose="020B0604030504040204" pitchFamily="34" charset="-128"/>
                <a:cs typeface="Times New Roman" panose="02020603050405020304" pitchFamily="18" charset="0"/>
              </a:rPr>
              <a:t>of interference</a:t>
            </a:r>
            <a:endParaRPr kumimoji="1" lang="ja-JP" altLang="en-US" sz="1000">
              <a:solidFill>
                <a:prstClr val="black"/>
              </a:solidFill>
              <a:latin typeface="Calibri" panose="020F0502020204030204"/>
              <a:ea typeface="メイリオ" panose="020B0604030504040204" pitchFamily="34" charset="-128"/>
            </a:endParaRPr>
          </a:p>
        </p:txBody>
      </p:sp>
      <p:sp>
        <p:nvSpPr>
          <p:cNvPr id="70" name="テキスト ボックス 69">
            <a:extLst>
              <a:ext uri="{FF2B5EF4-FFF2-40B4-BE49-F238E27FC236}">
                <a16:creationId xmlns:a16="http://schemas.microsoft.com/office/drawing/2014/main" id="{E7440637-E051-E490-9C49-32DD55A1A1AB}"/>
              </a:ext>
            </a:extLst>
          </p:cNvPr>
          <p:cNvSpPr txBox="1"/>
          <p:nvPr/>
        </p:nvSpPr>
        <p:spPr>
          <a:xfrm>
            <a:off x="434076" y="3432722"/>
            <a:ext cx="1133289" cy="400110"/>
          </a:xfrm>
          <a:prstGeom prst="rect">
            <a:avLst/>
          </a:prstGeom>
          <a:noFill/>
        </p:spPr>
        <p:txBody>
          <a:bodyPr wrap="square">
            <a:spAutoFit/>
          </a:bodyPr>
          <a:lstStyle/>
          <a:p>
            <a:pPr eaLnBrk="1" fontAlgn="auto" hangingPunct="1">
              <a:spcBef>
                <a:spcPts val="0"/>
              </a:spcBef>
              <a:spcAft>
                <a:spcPts val="0"/>
              </a:spcAft>
            </a:pPr>
            <a:r>
              <a:rPr kumimoji="1" lang="en-US" altLang="ja-JP" sz="1000" dirty="0">
                <a:solidFill>
                  <a:prstClr val="black"/>
                </a:solidFill>
                <a:ea typeface="メイリオ" panose="020B0604030504040204" pitchFamily="34" charset="-128"/>
                <a:cs typeface="Times New Roman" panose="02020603050405020304" pitchFamily="18" charset="0"/>
              </a:rPr>
              <a:t>Center frequency of carrier = 0 Hz</a:t>
            </a:r>
            <a:endParaRPr kumimoji="1" lang="ja-JP" altLang="en-US" sz="1000">
              <a:solidFill>
                <a:prstClr val="black"/>
              </a:solidFill>
              <a:latin typeface="Calibri" panose="020F0502020204030204"/>
              <a:ea typeface="メイリオ" panose="020B0604030504040204" pitchFamily="34" charset="-128"/>
            </a:endParaRPr>
          </a:p>
        </p:txBody>
      </p:sp>
      <p:cxnSp>
        <p:nvCxnSpPr>
          <p:cNvPr id="71" name="直線コネクタ 70">
            <a:extLst>
              <a:ext uri="{FF2B5EF4-FFF2-40B4-BE49-F238E27FC236}">
                <a16:creationId xmlns:a16="http://schemas.microsoft.com/office/drawing/2014/main" id="{E6E9C841-3F83-7736-908C-6AD8EC73F6CA}"/>
              </a:ext>
            </a:extLst>
          </p:cNvPr>
          <p:cNvCxnSpPr>
            <a:cxnSpLocks/>
          </p:cNvCxnSpPr>
          <p:nvPr/>
        </p:nvCxnSpPr>
        <p:spPr>
          <a:xfrm>
            <a:off x="1485117" y="4509156"/>
            <a:ext cx="1697627" cy="0"/>
          </a:xfrm>
          <a:prstGeom prst="line">
            <a:avLst/>
          </a:prstGeom>
          <a:noFill/>
          <a:ln w="9525" cap="flat" cmpd="sng" algn="ctr">
            <a:solidFill>
              <a:srgbClr val="4F81BD">
                <a:shade val="95000"/>
                <a:satMod val="105000"/>
              </a:srgbClr>
            </a:solidFill>
            <a:prstDash val="dash"/>
          </a:ln>
          <a:effectLst/>
        </p:spPr>
      </p:cxnSp>
      <p:sp>
        <p:nvSpPr>
          <p:cNvPr id="72" name="テキスト ボックス 71">
            <a:extLst>
              <a:ext uri="{FF2B5EF4-FFF2-40B4-BE49-F238E27FC236}">
                <a16:creationId xmlns:a16="http://schemas.microsoft.com/office/drawing/2014/main" id="{B1042D2C-6B5A-1A38-FF23-868D2D0CBDA6}"/>
              </a:ext>
            </a:extLst>
          </p:cNvPr>
          <p:cNvSpPr txBox="1"/>
          <p:nvPr/>
        </p:nvSpPr>
        <p:spPr>
          <a:xfrm>
            <a:off x="429722" y="4386178"/>
            <a:ext cx="1133289" cy="246221"/>
          </a:xfrm>
          <a:prstGeom prst="rect">
            <a:avLst/>
          </a:prstGeom>
          <a:noFill/>
        </p:spPr>
        <p:txBody>
          <a:bodyPr wrap="square">
            <a:spAutoFit/>
          </a:bodyPr>
          <a:lstStyle/>
          <a:p>
            <a:pPr eaLnBrk="1" fontAlgn="auto" hangingPunct="1">
              <a:spcBef>
                <a:spcPts val="0"/>
              </a:spcBef>
              <a:spcAft>
                <a:spcPts val="0"/>
              </a:spcAft>
            </a:pPr>
            <a:r>
              <a:rPr kumimoji="1" lang="en-US" altLang="ja-JP" sz="1000" dirty="0">
                <a:solidFill>
                  <a:prstClr val="black"/>
                </a:solidFill>
                <a:ea typeface="メイリオ" panose="020B0604030504040204" pitchFamily="34" charset="-128"/>
                <a:cs typeface="Times New Roman" panose="02020603050405020304" pitchFamily="18" charset="0"/>
              </a:rPr>
              <a:t>–(Sample rate)/2</a:t>
            </a:r>
            <a:endParaRPr kumimoji="1" lang="ja-JP" altLang="en-US" sz="1000">
              <a:solidFill>
                <a:prstClr val="black"/>
              </a:solidFill>
              <a:latin typeface="Calibri" panose="020F0502020204030204"/>
              <a:ea typeface="メイリオ" panose="020B0604030504040204" pitchFamily="34" charset="-128"/>
            </a:endParaRPr>
          </a:p>
        </p:txBody>
      </p:sp>
      <p:sp>
        <p:nvSpPr>
          <p:cNvPr id="73" name="テキスト ボックス 72">
            <a:extLst>
              <a:ext uri="{FF2B5EF4-FFF2-40B4-BE49-F238E27FC236}">
                <a16:creationId xmlns:a16="http://schemas.microsoft.com/office/drawing/2014/main" id="{21914648-83B2-A79A-7E88-9A045BDE95C1}"/>
              </a:ext>
            </a:extLst>
          </p:cNvPr>
          <p:cNvSpPr txBox="1"/>
          <p:nvPr/>
        </p:nvSpPr>
        <p:spPr>
          <a:xfrm>
            <a:off x="426634" y="2527479"/>
            <a:ext cx="1133289" cy="246221"/>
          </a:xfrm>
          <a:prstGeom prst="rect">
            <a:avLst/>
          </a:prstGeom>
          <a:noFill/>
        </p:spPr>
        <p:txBody>
          <a:bodyPr wrap="square">
            <a:spAutoFit/>
          </a:bodyPr>
          <a:lstStyle/>
          <a:p>
            <a:pPr eaLnBrk="1" fontAlgn="auto" hangingPunct="1">
              <a:spcBef>
                <a:spcPts val="0"/>
              </a:spcBef>
              <a:spcAft>
                <a:spcPts val="0"/>
              </a:spcAft>
            </a:pPr>
            <a:r>
              <a:rPr kumimoji="1" lang="en-US" altLang="ja-JP" sz="1000" dirty="0">
                <a:solidFill>
                  <a:prstClr val="black"/>
                </a:solidFill>
                <a:ea typeface="メイリオ" panose="020B0604030504040204" pitchFamily="34" charset="-128"/>
                <a:cs typeface="Times New Roman" panose="02020603050405020304" pitchFamily="18" charset="0"/>
              </a:rPr>
              <a:t>(Sample rate)/2</a:t>
            </a:r>
            <a:endParaRPr kumimoji="1" lang="ja-JP" altLang="en-US" sz="1000">
              <a:solidFill>
                <a:prstClr val="black"/>
              </a:solidFill>
              <a:latin typeface="Calibri" panose="020F0502020204030204"/>
              <a:ea typeface="メイリオ" panose="020B0604030504040204" pitchFamily="34" charset="-128"/>
            </a:endParaRPr>
          </a:p>
        </p:txBody>
      </p:sp>
      <p:cxnSp>
        <p:nvCxnSpPr>
          <p:cNvPr id="75" name="直線矢印コネクタ 74">
            <a:extLst>
              <a:ext uri="{FF2B5EF4-FFF2-40B4-BE49-F238E27FC236}">
                <a16:creationId xmlns:a16="http://schemas.microsoft.com/office/drawing/2014/main" id="{5D11485F-B4CC-2D70-FFAF-8FE0F12E90C7}"/>
              </a:ext>
            </a:extLst>
          </p:cNvPr>
          <p:cNvCxnSpPr/>
          <p:nvPr/>
        </p:nvCxnSpPr>
        <p:spPr bwMode="auto">
          <a:xfrm>
            <a:off x="1472577" y="3636783"/>
            <a:ext cx="1767425" cy="0"/>
          </a:xfrm>
          <a:prstGeom prst="straightConnector1">
            <a:avLst/>
          </a:prstGeom>
          <a:solidFill>
            <a:srgbClr val="4F81BD"/>
          </a:solidFill>
          <a:ln w="12700" cap="flat" cmpd="sng" algn="ctr">
            <a:solidFill>
              <a:sysClr val="windowText" lastClr="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直線コネクタ 75">
            <a:extLst>
              <a:ext uri="{FF2B5EF4-FFF2-40B4-BE49-F238E27FC236}">
                <a16:creationId xmlns:a16="http://schemas.microsoft.com/office/drawing/2014/main" id="{82AEC0BE-2660-3456-4B6A-0A735CAB8117}"/>
              </a:ext>
            </a:extLst>
          </p:cNvPr>
          <p:cNvCxnSpPr>
            <a:cxnSpLocks/>
          </p:cNvCxnSpPr>
          <p:nvPr/>
        </p:nvCxnSpPr>
        <p:spPr>
          <a:xfrm>
            <a:off x="1472577" y="3133201"/>
            <a:ext cx="1697627" cy="0"/>
          </a:xfrm>
          <a:prstGeom prst="line">
            <a:avLst/>
          </a:prstGeom>
          <a:noFill/>
          <a:ln w="9525" cap="flat" cmpd="sng" algn="ctr">
            <a:solidFill>
              <a:srgbClr val="4F81BD">
                <a:shade val="95000"/>
                <a:satMod val="105000"/>
              </a:srgbClr>
            </a:solidFill>
            <a:prstDash val="dash"/>
          </a:ln>
          <a:effectLst/>
        </p:spPr>
      </p:cxnSp>
      <p:cxnSp>
        <p:nvCxnSpPr>
          <p:cNvPr id="77" name="直線コネクタ 76">
            <a:extLst>
              <a:ext uri="{FF2B5EF4-FFF2-40B4-BE49-F238E27FC236}">
                <a16:creationId xmlns:a16="http://schemas.microsoft.com/office/drawing/2014/main" id="{7BD0A100-C021-F921-38B1-8EF71C151A5A}"/>
              </a:ext>
            </a:extLst>
          </p:cNvPr>
          <p:cNvCxnSpPr>
            <a:cxnSpLocks/>
          </p:cNvCxnSpPr>
          <p:nvPr/>
        </p:nvCxnSpPr>
        <p:spPr>
          <a:xfrm>
            <a:off x="1485117" y="2641167"/>
            <a:ext cx="1697627" cy="0"/>
          </a:xfrm>
          <a:prstGeom prst="line">
            <a:avLst/>
          </a:prstGeom>
          <a:noFill/>
          <a:ln w="9525" cap="flat" cmpd="sng" algn="ctr">
            <a:solidFill>
              <a:srgbClr val="4F81BD">
                <a:shade val="95000"/>
                <a:satMod val="105000"/>
              </a:srgbClr>
            </a:solidFill>
            <a:prstDash val="dash"/>
          </a:ln>
          <a:effectLst/>
        </p:spPr>
      </p:cxnSp>
      <p:grpSp>
        <p:nvGrpSpPr>
          <p:cNvPr id="80" name="グループ化 79">
            <a:extLst>
              <a:ext uri="{FF2B5EF4-FFF2-40B4-BE49-F238E27FC236}">
                <a16:creationId xmlns:a16="http://schemas.microsoft.com/office/drawing/2014/main" id="{B1800D71-427A-3640-BF95-9CD82C2A5154}"/>
              </a:ext>
            </a:extLst>
          </p:cNvPr>
          <p:cNvGrpSpPr/>
          <p:nvPr/>
        </p:nvGrpSpPr>
        <p:grpSpPr>
          <a:xfrm>
            <a:off x="4063963" y="2904592"/>
            <a:ext cx="2065539" cy="1711185"/>
            <a:chOff x="4047881" y="1758159"/>
            <a:chExt cx="2065539" cy="1711185"/>
          </a:xfrm>
        </p:grpSpPr>
        <p:sp>
          <p:nvSpPr>
            <p:cNvPr id="88" name="正方形/長方形 87">
              <a:extLst>
                <a:ext uri="{FF2B5EF4-FFF2-40B4-BE49-F238E27FC236}">
                  <a16:creationId xmlns:a16="http://schemas.microsoft.com/office/drawing/2014/main" id="{C1546D23-ADB1-C580-0277-D71D0884B139}"/>
                </a:ext>
              </a:extLst>
            </p:cNvPr>
            <p:cNvSpPr/>
            <p:nvPr/>
          </p:nvSpPr>
          <p:spPr bwMode="auto">
            <a:xfrm>
              <a:off x="5321331" y="1758159"/>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89" name="テキスト ボックス 88">
              <a:extLst>
                <a:ext uri="{FF2B5EF4-FFF2-40B4-BE49-F238E27FC236}">
                  <a16:creationId xmlns:a16="http://schemas.microsoft.com/office/drawing/2014/main" id="{8C08F53C-2087-B941-1A08-5EDA7F47C247}"/>
                </a:ext>
              </a:extLst>
            </p:cNvPr>
            <p:cNvSpPr txBox="1"/>
            <p:nvPr/>
          </p:nvSpPr>
          <p:spPr>
            <a:xfrm>
              <a:off x="4968319" y="2153989"/>
              <a:ext cx="22115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90" name="正方形/長方形 89">
              <a:extLst>
                <a:ext uri="{FF2B5EF4-FFF2-40B4-BE49-F238E27FC236}">
                  <a16:creationId xmlns:a16="http://schemas.microsoft.com/office/drawing/2014/main" id="{2270E098-0EB0-BDF4-A0B4-8BDA66ECEB03}"/>
                </a:ext>
              </a:extLst>
            </p:cNvPr>
            <p:cNvSpPr/>
            <p:nvPr/>
          </p:nvSpPr>
          <p:spPr bwMode="auto">
            <a:xfrm>
              <a:off x="4047881" y="2016890"/>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grpSp>
      <p:sp>
        <p:nvSpPr>
          <p:cNvPr id="93" name="テキスト ボックス 92">
            <a:extLst>
              <a:ext uri="{FF2B5EF4-FFF2-40B4-BE49-F238E27FC236}">
                <a16:creationId xmlns:a16="http://schemas.microsoft.com/office/drawing/2014/main" id="{DB621E83-C8E9-750E-DFB0-B1B235D64DD3}"/>
              </a:ext>
            </a:extLst>
          </p:cNvPr>
          <p:cNvSpPr txBox="1"/>
          <p:nvPr/>
        </p:nvSpPr>
        <p:spPr>
          <a:xfrm>
            <a:off x="3988821" y="4956989"/>
            <a:ext cx="2320036" cy="954107"/>
          </a:xfrm>
          <a:prstGeom prst="rect">
            <a:avLst/>
          </a:prstGeom>
          <a:noFill/>
        </p:spPr>
        <p:txBody>
          <a:bodyPr wrap="square">
            <a:spAutoFit/>
          </a:bodyPr>
          <a:lstStyle/>
          <a:p>
            <a:r>
              <a:rPr kumimoji="1" lang="en-US" altLang="ja-JP" sz="1400" dirty="0"/>
              <a:t>Setting C/I(Pattern A1)</a:t>
            </a:r>
          </a:p>
          <a:p>
            <a:r>
              <a:rPr kumimoji="1" lang="en" altLang="ja-JP" sz="1400" dirty="0"/>
              <a:t>Setting C/I is calculated from the carrier and interference powers as is</a:t>
            </a:r>
            <a:endParaRPr kumimoji="1" lang="en-US" altLang="ja-JP" sz="1400" dirty="0"/>
          </a:p>
        </p:txBody>
      </p:sp>
      <p:sp>
        <p:nvSpPr>
          <p:cNvPr id="94" name="テキスト ボックス 93">
            <a:extLst>
              <a:ext uri="{FF2B5EF4-FFF2-40B4-BE49-F238E27FC236}">
                <a16:creationId xmlns:a16="http://schemas.microsoft.com/office/drawing/2014/main" id="{C5F13AC6-212E-1E37-1BF8-E1D61CEC457F}"/>
              </a:ext>
            </a:extLst>
          </p:cNvPr>
          <p:cNvSpPr txBox="1"/>
          <p:nvPr/>
        </p:nvSpPr>
        <p:spPr>
          <a:xfrm>
            <a:off x="6662543" y="4959572"/>
            <a:ext cx="2422572" cy="1169551"/>
          </a:xfrm>
          <a:prstGeom prst="rect">
            <a:avLst/>
          </a:prstGeom>
          <a:noFill/>
        </p:spPr>
        <p:txBody>
          <a:bodyPr wrap="square">
            <a:spAutoFit/>
          </a:bodyPr>
          <a:lstStyle/>
          <a:p>
            <a:r>
              <a:rPr kumimoji="1" lang="en-US" altLang="ja-JP" sz="1400" dirty="0"/>
              <a:t>Setting C</a:t>
            </a:r>
            <a:r>
              <a:rPr kumimoji="1" lang="en-US" altLang="ja-JP" sz="1400" baseline="-25000" dirty="0"/>
              <a:t>PSD</a:t>
            </a:r>
            <a:r>
              <a:rPr kumimoji="1" lang="en-US" altLang="ja-JP" sz="1400" dirty="0"/>
              <a:t>/I</a:t>
            </a:r>
            <a:r>
              <a:rPr kumimoji="1" lang="en-US" altLang="ja-JP" sz="1400" baseline="-25000" dirty="0"/>
              <a:t>PSD</a:t>
            </a:r>
            <a:r>
              <a:rPr kumimoji="1" lang="en-US" altLang="ja-JP" sz="1400" dirty="0"/>
              <a:t>(Pattern A2)</a:t>
            </a:r>
          </a:p>
          <a:p>
            <a:r>
              <a:rPr kumimoji="1" lang="en-US" altLang="ja-JP" sz="1400" dirty="0"/>
              <a:t>Setting C</a:t>
            </a:r>
            <a:r>
              <a:rPr kumimoji="1" lang="en-US" altLang="ja-JP" sz="1400" baseline="-25000" dirty="0"/>
              <a:t>PSD</a:t>
            </a:r>
            <a:r>
              <a:rPr kumimoji="1" lang="en-US" altLang="ja-JP" sz="1400" dirty="0"/>
              <a:t>/I</a:t>
            </a:r>
            <a:r>
              <a:rPr kumimoji="1" lang="en-US" altLang="ja-JP" sz="1400" baseline="-25000" dirty="0"/>
              <a:t>PSD  </a:t>
            </a:r>
            <a:r>
              <a:rPr kumimoji="1" lang="en-US" altLang="ja-JP" sz="1400" dirty="0"/>
              <a:t>is</a:t>
            </a:r>
            <a:r>
              <a:rPr kumimoji="1" lang="en-US" altLang="ja-JP" sz="1400" baseline="-25000" dirty="0"/>
              <a:t> </a:t>
            </a:r>
            <a:r>
              <a:rPr kumimoji="1" lang="en" altLang="ja-JP" sz="1400" dirty="0"/>
              <a:t>calculated from the power spectrum densities of the carrier and interference</a:t>
            </a:r>
            <a:endParaRPr kumimoji="1" lang="en-US" altLang="ja-JP" sz="1400" dirty="0"/>
          </a:p>
        </p:txBody>
      </p:sp>
      <p:grpSp>
        <p:nvGrpSpPr>
          <p:cNvPr id="108" name="グループ化 107">
            <a:extLst>
              <a:ext uri="{FF2B5EF4-FFF2-40B4-BE49-F238E27FC236}">
                <a16:creationId xmlns:a16="http://schemas.microsoft.com/office/drawing/2014/main" id="{6378F22B-95E3-8FBD-CB23-4C696AB49EF9}"/>
              </a:ext>
            </a:extLst>
          </p:cNvPr>
          <p:cNvGrpSpPr/>
          <p:nvPr/>
        </p:nvGrpSpPr>
        <p:grpSpPr>
          <a:xfrm>
            <a:off x="375846" y="4947053"/>
            <a:ext cx="1423112" cy="1221079"/>
            <a:chOff x="7180919" y="745435"/>
            <a:chExt cx="1423112" cy="1221079"/>
          </a:xfrm>
        </p:grpSpPr>
        <p:sp>
          <p:nvSpPr>
            <p:cNvPr id="109" name="正方形/長方形 108">
              <a:extLst>
                <a:ext uri="{FF2B5EF4-FFF2-40B4-BE49-F238E27FC236}">
                  <a16:creationId xmlns:a16="http://schemas.microsoft.com/office/drawing/2014/main" id="{E54B503E-7169-77B1-5D3B-304318063E4D}"/>
                </a:ext>
              </a:extLst>
            </p:cNvPr>
            <p:cNvSpPr/>
            <p:nvPr/>
          </p:nvSpPr>
          <p:spPr bwMode="auto">
            <a:xfrm>
              <a:off x="7180919" y="840101"/>
              <a:ext cx="360000" cy="180000"/>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10" name="テキスト ボックス 109">
              <a:extLst>
                <a:ext uri="{FF2B5EF4-FFF2-40B4-BE49-F238E27FC236}">
                  <a16:creationId xmlns:a16="http://schemas.microsoft.com/office/drawing/2014/main" id="{5555CF0C-7C3A-E6AA-9340-D70B31FAC9F0}"/>
                </a:ext>
              </a:extLst>
            </p:cNvPr>
            <p:cNvSpPr txBox="1"/>
            <p:nvPr/>
          </p:nvSpPr>
          <p:spPr>
            <a:xfrm>
              <a:off x="7540919" y="745435"/>
              <a:ext cx="635110" cy="25391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 Carrier</a:t>
              </a:r>
              <a:endParaRPr kumimoji="1" lang="ja-JP" altLang="en-US" sz="105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111" name="テキスト ボックス 110">
              <a:extLst>
                <a:ext uri="{FF2B5EF4-FFF2-40B4-BE49-F238E27FC236}">
                  <a16:creationId xmlns:a16="http://schemas.microsoft.com/office/drawing/2014/main" id="{817353CA-1778-E740-B457-33F8766293E5}"/>
                </a:ext>
              </a:extLst>
            </p:cNvPr>
            <p:cNvSpPr txBox="1"/>
            <p:nvPr/>
          </p:nvSpPr>
          <p:spPr>
            <a:xfrm>
              <a:off x="7540919" y="1114767"/>
              <a:ext cx="902811" cy="25391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 Interference</a:t>
              </a:r>
              <a:endParaRPr kumimoji="1" lang="ja-JP" altLang="en-US" sz="105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112" name="正方形/長方形 111">
              <a:extLst>
                <a:ext uri="{FF2B5EF4-FFF2-40B4-BE49-F238E27FC236}">
                  <a16:creationId xmlns:a16="http://schemas.microsoft.com/office/drawing/2014/main" id="{09D4D656-1131-D6AD-970B-EBE31846462F}"/>
                </a:ext>
              </a:extLst>
            </p:cNvPr>
            <p:cNvSpPr/>
            <p:nvPr/>
          </p:nvSpPr>
          <p:spPr bwMode="auto">
            <a:xfrm flipV="1">
              <a:off x="7180919" y="1209433"/>
              <a:ext cx="360000" cy="180000"/>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15" name="正方形/長方形 114">
              <a:extLst>
                <a:ext uri="{FF2B5EF4-FFF2-40B4-BE49-F238E27FC236}">
                  <a16:creationId xmlns:a16="http://schemas.microsoft.com/office/drawing/2014/main" id="{D60BDD5E-CF03-68A9-B303-0111F0DAB472}"/>
                </a:ext>
              </a:extLst>
            </p:cNvPr>
            <p:cNvSpPr/>
            <p:nvPr/>
          </p:nvSpPr>
          <p:spPr>
            <a:xfrm>
              <a:off x="7180919" y="1578765"/>
              <a:ext cx="360000" cy="180000"/>
            </a:xfrm>
            <a:prstGeom prst="rect">
              <a:avLst/>
            </a:prstGeom>
            <a:noFill/>
            <a:ln w="19050" cap="flat" cmpd="sng" algn="ctr">
              <a:solidFill>
                <a:srgbClr val="C0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116" name="テキスト ボックス 115">
              <a:extLst>
                <a:ext uri="{FF2B5EF4-FFF2-40B4-BE49-F238E27FC236}">
                  <a16:creationId xmlns:a16="http://schemas.microsoft.com/office/drawing/2014/main" id="{46EAADFA-6B0A-916A-2021-139C0681451F}"/>
                </a:ext>
              </a:extLst>
            </p:cNvPr>
            <p:cNvSpPr txBox="1"/>
            <p:nvPr/>
          </p:nvSpPr>
          <p:spPr>
            <a:xfrm>
              <a:off x="7540919" y="1551016"/>
              <a:ext cx="1063112" cy="41549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 Actual signal</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  in time domain</a:t>
              </a:r>
              <a:endParaRPr kumimoji="1" lang="ja-JP" altLang="en-US" sz="105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grpSp>
      <p:grpSp>
        <p:nvGrpSpPr>
          <p:cNvPr id="3" name="グループ化 2">
            <a:extLst>
              <a:ext uri="{FF2B5EF4-FFF2-40B4-BE49-F238E27FC236}">
                <a16:creationId xmlns:a16="http://schemas.microsoft.com/office/drawing/2014/main" id="{059161E6-45C5-B41D-3F8B-B7FC2C6A9139}"/>
              </a:ext>
            </a:extLst>
          </p:cNvPr>
          <p:cNvGrpSpPr/>
          <p:nvPr/>
        </p:nvGrpSpPr>
        <p:grpSpPr>
          <a:xfrm>
            <a:off x="6732240" y="2861439"/>
            <a:ext cx="2065539" cy="1711185"/>
            <a:chOff x="4047881" y="1758159"/>
            <a:chExt cx="2065539" cy="1711185"/>
          </a:xfrm>
        </p:grpSpPr>
        <p:sp>
          <p:nvSpPr>
            <p:cNvPr id="7" name="正方形/長方形 6">
              <a:extLst>
                <a:ext uri="{FF2B5EF4-FFF2-40B4-BE49-F238E27FC236}">
                  <a16:creationId xmlns:a16="http://schemas.microsoft.com/office/drawing/2014/main" id="{16E88F5D-9E99-B507-C84A-54ACC9723B1D}"/>
                </a:ext>
              </a:extLst>
            </p:cNvPr>
            <p:cNvSpPr/>
            <p:nvPr/>
          </p:nvSpPr>
          <p:spPr bwMode="auto">
            <a:xfrm>
              <a:off x="5321331" y="1758159"/>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8" name="テキスト ボックス 7">
              <a:extLst>
                <a:ext uri="{FF2B5EF4-FFF2-40B4-BE49-F238E27FC236}">
                  <a16:creationId xmlns:a16="http://schemas.microsoft.com/office/drawing/2014/main" id="{E5001FCF-49E3-FDC5-D0D3-BB9FC21A9BEB}"/>
                </a:ext>
              </a:extLst>
            </p:cNvPr>
            <p:cNvSpPr txBox="1"/>
            <p:nvPr/>
          </p:nvSpPr>
          <p:spPr>
            <a:xfrm>
              <a:off x="4968319" y="2153989"/>
              <a:ext cx="22115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9" name="正方形/長方形 8">
              <a:extLst>
                <a:ext uri="{FF2B5EF4-FFF2-40B4-BE49-F238E27FC236}">
                  <a16:creationId xmlns:a16="http://schemas.microsoft.com/office/drawing/2014/main" id="{9EB49F03-37B4-15C6-9DF2-9525F61800F9}"/>
                </a:ext>
              </a:extLst>
            </p:cNvPr>
            <p:cNvSpPr/>
            <p:nvPr/>
          </p:nvSpPr>
          <p:spPr bwMode="auto">
            <a:xfrm>
              <a:off x="4047881" y="2016890"/>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grpSp>
      <p:cxnSp>
        <p:nvCxnSpPr>
          <p:cNvPr id="10" name="直線矢印コネクタ 9">
            <a:extLst>
              <a:ext uri="{FF2B5EF4-FFF2-40B4-BE49-F238E27FC236}">
                <a16:creationId xmlns:a16="http://schemas.microsoft.com/office/drawing/2014/main" id="{4FD23921-BD97-28DF-8932-D2DDF8542B81}"/>
              </a:ext>
            </a:extLst>
          </p:cNvPr>
          <p:cNvCxnSpPr>
            <a:cxnSpLocks/>
          </p:cNvCxnSpPr>
          <p:nvPr/>
        </p:nvCxnSpPr>
        <p:spPr>
          <a:xfrm>
            <a:off x="6928540" y="3144899"/>
            <a:ext cx="0" cy="1452454"/>
          </a:xfrm>
          <a:prstGeom prst="straightConnector1">
            <a:avLst/>
          </a:prstGeom>
          <a:noFill/>
          <a:ln w="9525" cap="flat" cmpd="sng" algn="ctr">
            <a:solidFill>
              <a:srgbClr val="0070C0"/>
            </a:solidFill>
            <a:prstDash val="solid"/>
            <a:headEnd type="triangle"/>
            <a:tailEnd type="triangle"/>
          </a:ln>
          <a:effectLst/>
        </p:spPr>
      </p:cxnSp>
      <p:cxnSp>
        <p:nvCxnSpPr>
          <p:cNvPr id="11" name="直線矢印コネクタ 10">
            <a:extLst>
              <a:ext uri="{FF2B5EF4-FFF2-40B4-BE49-F238E27FC236}">
                <a16:creationId xmlns:a16="http://schemas.microsoft.com/office/drawing/2014/main" id="{D4A12B17-E80C-08EA-B720-726A2B7758B1}"/>
              </a:ext>
            </a:extLst>
          </p:cNvPr>
          <p:cNvCxnSpPr>
            <a:cxnSpLocks/>
          </p:cNvCxnSpPr>
          <p:nvPr/>
        </p:nvCxnSpPr>
        <p:spPr>
          <a:xfrm>
            <a:off x="8172400" y="2871847"/>
            <a:ext cx="0" cy="1239589"/>
          </a:xfrm>
          <a:prstGeom prst="straightConnector1">
            <a:avLst/>
          </a:prstGeom>
          <a:noFill/>
          <a:ln w="9525" cap="flat" cmpd="sng" algn="ctr">
            <a:solidFill>
              <a:srgbClr val="0070C0"/>
            </a:solidFill>
            <a:prstDash val="solid"/>
            <a:headEnd type="triangle"/>
            <a:tailEnd type="triangle"/>
          </a:ln>
          <a:effectLst/>
        </p:spPr>
      </p:cxnSp>
      <p:sp>
        <p:nvSpPr>
          <p:cNvPr id="12" name="テキスト ボックス 11">
            <a:extLst>
              <a:ext uri="{FF2B5EF4-FFF2-40B4-BE49-F238E27FC236}">
                <a16:creationId xmlns:a16="http://schemas.microsoft.com/office/drawing/2014/main" id="{AE7FC844-4D5F-8909-7311-13B127C7F2EE}"/>
              </a:ext>
            </a:extLst>
          </p:cNvPr>
          <p:cNvSpPr txBox="1"/>
          <p:nvPr/>
        </p:nvSpPr>
        <p:spPr>
          <a:xfrm>
            <a:off x="6908468" y="4253883"/>
            <a:ext cx="439632"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BW</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3" name="テキスト ボックス 12">
            <a:extLst>
              <a:ext uri="{FF2B5EF4-FFF2-40B4-BE49-F238E27FC236}">
                <a16:creationId xmlns:a16="http://schemas.microsoft.com/office/drawing/2014/main" id="{AB91ECEE-7D96-BA3F-C19A-7C18EAE48DCB}"/>
              </a:ext>
            </a:extLst>
          </p:cNvPr>
          <p:cNvSpPr txBox="1"/>
          <p:nvPr/>
        </p:nvSpPr>
        <p:spPr>
          <a:xfrm>
            <a:off x="8170968" y="2970521"/>
            <a:ext cx="439632"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err="1">
                <a:ln>
                  <a:noFill/>
                </a:ln>
                <a:solidFill>
                  <a:prstClr val="black"/>
                </a:solidFill>
                <a:effectLst/>
                <a:uLnTx/>
                <a:uFillTx/>
                <a:ea typeface="メイリオ" panose="020B0604030504040204" pitchFamily="34" charset="-128"/>
                <a:cs typeface="Times New Roman" panose="02020603050405020304" pitchFamily="18" charset="0"/>
              </a:rPr>
              <a:t>iBW</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Tree>
    <p:extLst>
      <p:ext uri="{BB962C8B-B14F-4D97-AF65-F5344CB8AC3E}">
        <p14:creationId xmlns:p14="http://schemas.microsoft.com/office/powerpoint/2010/main" val="2704739639"/>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2028</TotalTime>
  <Words>1245</Words>
  <Application>Microsoft Macintosh PowerPoint</Application>
  <PresentationFormat>画面に合わせる (4:3)</PresentationFormat>
  <Paragraphs>207</Paragraphs>
  <Slides>12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ＭＳ Ｐゴシック</vt:lpstr>
      <vt:lpstr>メイリオ</vt:lpstr>
      <vt:lpstr>Arial</vt:lpstr>
      <vt:lpstr>Calibri</vt:lpstr>
      <vt:lpstr>Times New Roman</vt:lpstr>
      <vt:lpstr>Office テーマ</vt:lpstr>
      <vt:lpstr>PowerPoint プレゼンテーション</vt:lpstr>
      <vt:lpstr>C/I calculation for Evaluation of Transmission Characteristics of IEEE 802.15.4ad PHY under Interference Noise</vt:lpstr>
      <vt:lpstr>Background</vt:lpstr>
      <vt:lpstr>Interference generation (modified from #512)</vt:lpstr>
      <vt:lpstr>Incorporation of the generated interference signals into a transmission evaluation simulator (Example of SUN FSK signal with 400 kHz bandwidth)</vt:lpstr>
      <vt:lpstr>Generation Examples (from #512)</vt:lpstr>
      <vt:lpstr> Assumed C/I</vt:lpstr>
      <vt:lpstr>PowerPoint プレゼンテーション</vt:lpstr>
      <vt:lpstr>Setting C/I(Pattern A)</vt:lpstr>
      <vt:lpstr>C/I(Pattern B)</vt:lpstr>
      <vt:lpstr>Recommendation</vt:lpstr>
      <vt:lpstr>PER Calculation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dc:subject>
  <dc:creator>Hiroshi Harada</dc:creator>
  <cp:keywords/>
  <dc:description>&lt;doc#&gt;</dc:description>
  <cp:lastModifiedBy>Hiroshi Harada</cp:lastModifiedBy>
  <cp:revision>99</cp:revision>
  <cp:lastPrinted>2024-07-16T17:36:35Z</cp:lastPrinted>
  <dcterms:created xsi:type="dcterms:W3CDTF">2023-07-11T09:26:43Z</dcterms:created>
  <dcterms:modified xsi:type="dcterms:W3CDTF">2024-11-12T04:30:22Z</dcterms:modified>
  <cp:category/>
</cp:coreProperties>
</file>