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2"/>
  </p:notesMasterIdLst>
  <p:handoutMasterIdLst>
    <p:handoutMasterId r:id="rId23"/>
  </p:handoutMasterIdLst>
  <p:sldIdLst>
    <p:sldId id="360" r:id="rId2"/>
    <p:sldId id="361" r:id="rId3"/>
    <p:sldId id="412" r:id="rId4"/>
    <p:sldId id="362" r:id="rId5"/>
    <p:sldId id="363" r:id="rId6"/>
    <p:sldId id="415" r:id="rId7"/>
    <p:sldId id="418" r:id="rId8"/>
    <p:sldId id="416" r:id="rId9"/>
    <p:sldId id="383" r:id="rId10"/>
    <p:sldId id="413" r:id="rId11"/>
    <p:sldId id="394" r:id="rId12"/>
    <p:sldId id="419" r:id="rId13"/>
    <p:sldId id="423" r:id="rId14"/>
    <p:sldId id="388" r:id="rId15"/>
    <p:sldId id="420" r:id="rId16"/>
    <p:sldId id="421" r:id="rId17"/>
    <p:sldId id="422" r:id="rId18"/>
    <p:sldId id="408" r:id="rId19"/>
    <p:sldId id="424" r:id="rId20"/>
    <p:sldId id="393" r:id="rId21"/>
  </p:sldIdLst>
  <p:sldSz cx="12192000" cy="6858000"/>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455" autoAdjust="0"/>
    <p:restoredTop sz="94676" autoAdjust="0"/>
  </p:normalViewPr>
  <p:slideViewPr>
    <p:cSldViewPr>
      <p:cViewPr varScale="1">
        <p:scale>
          <a:sx n="82" d="100"/>
          <a:sy n="82" d="100"/>
        </p:scale>
        <p:origin x="883" y="72"/>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11101138" y="519765"/>
            <a:ext cx="184731" cy="584775"/>
          </a:xfrm>
          <a:prstGeom prst="rect">
            <a:avLst/>
          </a:prstGeom>
          <a:noFill/>
        </p:spPr>
        <p:txBody>
          <a:bodyPr wrap="none" rtlCol="0">
            <a:spAutoFit/>
          </a:bodyPr>
          <a:lstStyle/>
          <a:p>
            <a:endParaRPr lang="en-US" sz="3200"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10587790" y="519765"/>
            <a:ext cx="184731" cy="584775"/>
          </a:xfrm>
          <a:prstGeom prst="rect">
            <a:avLst/>
          </a:prstGeom>
          <a:noFill/>
        </p:spPr>
        <p:txBody>
          <a:bodyPr wrap="none" rtlCol="0">
            <a:spAutoFit/>
          </a:bodyPr>
          <a:lstStyle/>
          <a:p>
            <a:endParaRPr lang="en-US" sz="3200"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9676598" y="481264"/>
            <a:ext cx="184731" cy="584775"/>
          </a:xfrm>
          <a:prstGeom prst="rect">
            <a:avLst/>
          </a:prstGeom>
          <a:noFill/>
        </p:spPr>
        <p:txBody>
          <a:bodyPr wrap="none" rtlCol="0">
            <a:spAutoFit/>
          </a:bodyPr>
          <a:lstStyle/>
          <a:p>
            <a:endParaRPr lang="en-US" sz="3200"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85800"/>
            <a:ext cx="10363200" cy="1066800"/>
          </a:xfrm>
        </p:spPr>
        <p:txBody>
          <a:bodyPr/>
          <a:lstStyle>
            <a:lvl1pPr>
              <a:defRPr sz="4000">
                <a:latin typeface="+mn-lt"/>
              </a:defRPr>
            </a:lvl1pPr>
          </a:lstStyle>
          <a:p>
            <a:r>
              <a:rPr lang="en-US" dirty="0"/>
              <a:t>Click to edit Master title style</a:t>
            </a:r>
          </a:p>
        </p:txBody>
      </p:sp>
      <p:sp>
        <p:nvSpPr>
          <p:cNvPr id="3" name="Text Placeholder 2"/>
          <p:cNvSpPr>
            <a:spLocks noGrp="1"/>
          </p:cNvSpPr>
          <p:nvPr>
            <p:ph type="body" sz="half" idx="1"/>
          </p:nvPr>
        </p:nvSpPr>
        <p:spPr>
          <a:xfrm>
            <a:off x="914400" y="1981200"/>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Tree>
    <p:extLst>
      <p:ext uri="{BB962C8B-B14F-4D97-AF65-F5344CB8AC3E}">
        <p14:creationId xmlns:p14="http://schemas.microsoft.com/office/powerpoint/2010/main" val="1142394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5879100" y="6475413"/>
            <a:ext cx="535403"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5689600" y="393700"/>
            <a:ext cx="5588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802.15-24-0608-03</a:t>
            </a:r>
          </a:p>
        </p:txBody>
      </p:sp>
      <p:sp>
        <p:nvSpPr>
          <p:cNvPr id="103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dirty="0">
              <a:latin typeface="Times New Roman" charset="0"/>
              <a:ea typeface="ＭＳ Ｐゴシック" charset="0"/>
            </a:endParaRPr>
          </a:p>
        </p:txBody>
      </p:sp>
      <p:sp>
        <p:nvSpPr>
          <p:cNvPr id="1033" name="Rectangle 9"/>
          <p:cNvSpPr>
            <a:spLocks noChangeArrowheads="1"/>
          </p:cNvSpPr>
          <p:nvPr/>
        </p:nvSpPr>
        <p:spPr bwMode="auto">
          <a:xfrm>
            <a:off x="914400" y="6475413"/>
            <a:ext cx="94826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sz="3200">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914400" y="413854"/>
            <a:ext cx="2034117"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Nov 2024</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8432801" y="6469556"/>
            <a:ext cx="2941729"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B. Rolfe, BCA</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ftr="0" dt="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eb.cvent.com/event/cfbda833-a1ae-4e62-b6c3-fa156738a349/summa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7E26A48-FA07-1DDC-99FC-6F7772D0E8B9}"/>
              </a:ext>
            </a:extLst>
          </p:cNvPr>
          <p:cNvSpPr>
            <a:spLocks noGrp="1"/>
          </p:cNvSpPr>
          <p:nvPr>
            <p:ph type="sldNum" sz="quarter" idx="12"/>
          </p:nvPr>
        </p:nvSpPr>
        <p:spPr>
          <a:xfrm>
            <a:off x="5930396" y="6475413"/>
            <a:ext cx="432811" cy="184666"/>
          </a:xfrm>
        </p:spPr>
        <p:txBody>
          <a:bodyPr/>
          <a:lstStyle/>
          <a:p>
            <a:pPr>
              <a:defRPr/>
            </a:pPr>
            <a:r>
              <a:rPr lang="en-US"/>
              <a:t>Slide </a:t>
            </a:r>
            <a:fld id="{8269BD7D-1DCB-4C55-B36B-7043228FA0F3}" type="slidenum">
              <a:rPr lang="en-US" smtClean="0"/>
              <a:pPr>
                <a:defRPr/>
              </a:pPr>
              <a:t>1</a:t>
            </a:fld>
            <a:endParaRPr lang="en-US"/>
          </a:p>
        </p:txBody>
      </p:sp>
      <p:sp>
        <p:nvSpPr>
          <p:cNvPr id="7" name="Rectangle 3">
            <a:extLst>
              <a:ext uri="{FF2B5EF4-FFF2-40B4-BE49-F238E27FC236}">
                <a16:creationId xmlns:a16="http://schemas.microsoft.com/office/drawing/2014/main" id="{D6EF4859-78B3-08D1-AA35-0C09CF36171B}"/>
              </a:ext>
            </a:extLst>
          </p:cNvPr>
          <p:cNvSpPr>
            <a:spLocks noChangeArrowheads="1"/>
          </p:cNvSpPr>
          <p:nvPr/>
        </p:nvSpPr>
        <p:spPr bwMode="auto">
          <a:xfrm>
            <a:off x="1775520" y="1219201"/>
            <a:ext cx="8640960" cy="4372608"/>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TG4ab Meeting Slides November 2025	Date </a:t>
            </a:r>
          </a:p>
          <a:p>
            <a:pPr eaLnBrk="1" hangingPunct="1">
              <a:spcBef>
                <a:spcPct val="0"/>
              </a:spcBef>
              <a:buClrTx/>
              <a:buFontTx/>
              <a:buNone/>
              <a:defRPr/>
            </a:pPr>
            <a:r>
              <a:rPr lang="en-US" altLang="en-US" sz="1600" b="1" dirty="0">
                <a:latin typeface="Times New Roman" panose="02020603050405020304" pitchFamily="18" charset="0"/>
              </a:rPr>
              <a:t>Submitted: </a:t>
            </a:r>
            <a:r>
              <a:rPr lang="en-US" altLang="en-US" sz="1600" dirty="0">
                <a:latin typeface="Times New Roman" panose="02020603050405020304" pitchFamily="18" charset="0"/>
              </a:rPr>
              <a:t> 11 November 2024</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[deprecated],  </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Meeting Slides for the 802 Plenary Session, November 2024</a:t>
            </a:r>
            <a:endParaRPr lang="en-US" altLang="en-US" sz="1600" b="1" u="sng" dirty="0">
              <a:highlight>
                <a:srgbClr val="FFFF00"/>
              </a:highlight>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Continue project progress and continue the illusion of organization</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374106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2422297-D70F-9612-630D-0F46A4F57EA9}"/>
              </a:ext>
            </a:extLst>
          </p:cNvPr>
          <p:cNvSpPr>
            <a:spLocks noGrp="1"/>
          </p:cNvSpPr>
          <p:nvPr>
            <p:ph type="ctrTitle"/>
          </p:nvPr>
        </p:nvSpPr>
        <p:spPr>
          <a:xfrm>
            <a:off x="914400" y="2274331"/>
            <a:ext cx="10363200" cy="3314697"/>
          </a:xfrm>
        </p:spPr>
        <p:txBody>
          <a:bodyPr/>
          <a:lstStyle/>
          <a:p>
            <a:r>
              <a:rPr lang="en-US" dirty="0"/>
              <a:t>Resume from Recess</a:t>
            </a:r>
          </a:p>
        </p:txBody>
      </p:sp>
      <p:sp>
        <p:nvSpPr>
          <p:cNvPr id="4" name="Slide Number Placeholder 3">
            <a:extLst>
              <a:ext uri="{FF2B5EF4-FFF2-40B4-BE49-F238E27FC236}">
                <a16:creationId xmlns:a16="http://schemas.microsoft.com/office/drawing/2014/main" id="{83FD117C-DD5C-44C8-DFEA-DB52804827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10</a:t>
            </a:fld>
            <a:endParaRPr lang="en-US"/>
          </a:p>
        </p:txBody>
      </p:sp>
      <p:sp>
        <p:nvSpPr>
          <p:cNvPr id="8" name="Title 2">
            <a:extLst>
              <a:ext uri="{FF2B5EF4-FFF2-40B4-BE49-F238E27FC236}">
                <a16:creationId xmlns:a16="http://schemas.microsoft.com/office/drawing/2014/main" id="{30B6DDAA-7B61-DA00-B0E6-B873FED7D472}"/>
              </a:ext>
            </a:extLst>
          </p:cNvPr>
          <p:cNvSpPr txBox="1">
            <a:spLocks/>
          </p:cNvSpPr>
          <p:nvPr/>
        </p:nvSpPr>
        <p:spPr bwMode="auto">
          <a:xfrm>
            <a:off x="914400" y="804307"/>
            <a:ext cx="10363201" cy="1470025"/>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r>
              <a:rPr lang="en-US" kern="0" dirty="0"/>
              <a:t>Task Group 15.4ab</a:t>
            </a:r>
            <a:br>
              <a:rPr lang="en-US" kern="0" dirty="0"/>
            </a:br>
            <a:r>
              <a:rPr lang="en-US" kern="0" dirty="0"/>
              <a:t>Next Generation UWB Amendment</a:t>
            </a:r>
          </a:p>
        </p:txBody>
      </p:sp>
      <p:sp>
        <p:nvSpPr>
          <p:cNvPr id="2" name="Subtitle 3">
            <a:extLst>
              <a:ext uri="{FF2B5EF4-FFF2-40B4-BE49-F238E27FC236}">
                <a16:creationId xmlns:a16="http://schemas.microsoft.com/office/drawing/2014/main" id="{FA9A403E-3BCF-2F1D-C91B-AC590E6A2E97}"/>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4229689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BCCB99F-E60D-DF9D-A74D-C5778A97E250}"/>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11</a:t>
            </a:fld>
            <a:endParaRPr lang="en-US"/>
          </a:p>
        </p:txBody>
      </p:sp>
      <p:sp>
        <p:nvSpPr>
          <p:cNvPr id="5" name="Title 1">
            <a:extLst>
              <a:ext uri="{FF2B5EF4-FFF2-40B4-BE49-F238E27FC236}">
                <a16:creationId xmlns:a16="http://schemas.microsoft.com/office/drawing/2014/main" id="{F538B887-D37E-C61E-08C3-4E13F8873F26}"/>
              </a:ext>
            </a:extLst>
          </p:cNvPr>
          <p:cNvSpPr>
            <a:spLocks noGrp="1"/>
          </p:cNvSpPr>
          <p:nvPr>
            <p:ph type="title"/>
          </p:nvPr>
        </p:nvSpPr>
        <p:spPr>
          <a:xfrm>
            <a:off x="1981200" y="764704"/>
            <a:ext cx="8229600" cy="792088"/>
          </a:xfrm>
          <a:solidFill>
            <a:schemeClr val="bg1"/>
          </a:solidFill>
        </p:spPr>
        <p:txBody>
          <a:bodyPr>
            <a:normAutofit/>
          </a:bodyPr>
          <a:lstStyle/>
          <a:p>
            <a:pPr eaLnBrk="1" hangingPunct="1">
              <a:defRPr/>
            </a:pPr>
            <a:r>
              <a:rPr lang="en-US" altLang="en-US" sz="3200" dirty="0">
                <a:solidFill>
                  <a:schemeClr val="tx1"/>
                </a:solidFill>
              </a:rPr>
              <a:t>Participants have a duty to inform the IEEE</a:t>
            </a:r>
            <a:endParaRPr lang="en-US" sz="3200" dirty="0">
              <a:solidFill>
                <a:schemeClr val="tx1"/>
              </a:solidFill>
            </a:endParaRPr>
          </a:p>
        </p:txBody>
      </p:sp>
      <p:sp>
        <p:nvSpPr>
          <p:cNvPr id="6" name="Rectangle 5">
            <a:extLst>
              <a:ext uri="{FF2B5EF4-FFF2-40B4-BE49-F238E27FC236}">
                <a16:creationId xmlns:a16="http://schemas.microsoft.com/office/drawing/2014/main" id="{E2459980-557B-72DB-4E3F-832B688F2108}"/>
              </a:ext>
            </a:extLst>
          </p:cNvPr>
          <p:cNvSpPr/>
          <p:nvPr/>
        </p:nvSpPr>
        <p:spPr>
          <a:xfrm>
            <a:off x="1945464" y="1897788"/>
            <a:ext cx="8489949" cy="4195508"/>
          </a:xfrm>
          <a:prstGeom prst="rect">
            <a:avLst/>
          </a:prstGeom>
        </p:spPr>
        <p:txBody>
          <a:bodyPr>
            <a:spAutoFit/>
          </a:bodyPr>
          <a:lstStyle/>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shall</a:t>
            </a:r>
            <a:r>
              <a:rPr lang="en-US" altLang="en-US" sz="2133" b="1" dirty="0">
                <a:solidFill>
                  <a:schemeClr val="tx1"/>
                </a:solidFill>
                <a:latin typeface="Calibri" panose="020F0502020204030204" pitchFamily="34" charset="0"/>
                <a:cs typeface="Calibri" panose="020F0502020204030204" pitchFamily="34" charset="0"/>
              </a:rPr>
              <a:t>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1"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anose="020F0502020204030204" pitchFamily="34" charset="0"/>
              <a:cs typeface="Calibri" panose="020F0502020204030204" pitchFamily="34" charset="0"/>
            </a:endParaRPr>
          </a:p>
          <a:p>
            <a:pPr marL="230394" lvl="1"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anose="020F0502020204030204" pitchFamily="34" charset="0"/>
                <a:cs typeface="Calibri" panose="020F0502020204030204" pitchFamily="34" charset="0"/>
              </a:rPr>
              <a:t>Participants </a:t>
            </a:r>
            <a:r>
              <a:rPr lang="en-US" altLang="en-US" sz="2133" b="1" u="sng" dirty="0">
                <a:solidFill>
                  <a:schemeClr val="tx1"/>
                </a:solidFill>
                <a:latin typeface="Calibri" panose="020F0502020204030204" pitchFamily="34" charset="0"/>
                <a:cs typeface="Calibri" panose="020F0502020204030204" pitchFamily="34" charset="0"/>
              </a:rPr>
              <a:t>should </a:t>
            </a:r>
            <a:r>
              <a:rPr lang="en-US" altLang="en-US" sz="2133" b="1" dirty="0">
                <a:solidFill>
                  <a:schemeClr val="tx1"/>
                </a:solidFill>
                <a:latin typeface="Calibri" panose="020F0502020204030204" pitchFamily="34" charset="0"/>
                <a:cs typeface="Calibri" panose="020F0502020204030204" pitchFamily="34" charset="0"/>
              </a:rPr>
              <a:t>inform the IEEE (or cause the IEEE to be informed) of the identity of any other holders of potential Essential Patent Claims</a:t>
            </a: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lvl="1" eaLnBrk="1" hangingPunct="1">
              <a:buSzPct val="150000"/>
              <a:buFont typeface="Arial" panose="020B0604020202020204" pitchFamily="34" charset="0"/>
              <a:buChar char="•"/>
              <a:defRPr/>
            </a:pPr>
            <a:endParaRPr lang="en-US" altLang="en-US" sz="1600" b="1" dirty="0">
              <a:solidFill>
                <a:schemeClr val="tx1"/>
              </a:solidFill>
              <a:latin typeface="Calibri" panose="020F0502020204030204" pitchFamily="34" charset="0"/>
              <a:cs typeface="Calibri" panose="020F0502020204030204" pitchFamily="34" charset="0"/>
            </a:endParaRPr>
          </a:p>
          <a:p>
            <a:pPr marL="0" lvl="1" indent="0" algn="ctr" eaLnBrk="1" hangingPunct="1">
              <a:defRPr/>
            </a:pPr>
            <a:r>
              <a:rPr lang="en-US" altLang="en-US" sz="3200" b="1" dirty="0">
                <a:solidFill>
                  <a:schemeClr val="tx1"/>
                </a:solidFill>
                <a:latin typeface="Calibri" panose="020F0502020204030204" pitchFamily="34" charset="0"/>
                <a:cs typeface="Calibri" panose="020F0502020204030204" pitchFamily="34" charset="0"/>
              </a:rPr>
              <a:t>Early identification of holders of potential Essential Patent Claims is encouraged</a:t>
            </a:r>
          </a:p>
        </p:txBody>
      </p:sp>
      <p:sp>
        <p:nvSpPr>
          <p:cNvPr id="2" name="Title 1">
            <a:extLst>
              <a:ext uri="{FF2B5EF4-FFF2-40B4-BE49-F238E27FC236}">
                <a16:creationId xmlns:a16="http://schemas.microsoft.com/office/drawing/2014/main" id="{B4831ED3-1DE1-447A-407E-4EF1FB2AF9C1}"/>
              </a:ext>
            </a:extLst>
          </p:cNvPr>
          <p:cNvSpPr txBox="1">
            <a:spLocks/>
          </p:cNvSpPr>
          <p:nvPr/>
        </p:nvSpPr>
        <p:spPr bwMode="auto">
          <a:xfrm>
            <a:off x="1981200" y="692697"/>
            <a:ext cx="8229600" cy="720080"/>
          </a:xfrm>
          <a:prstGeom prst="rect">
            <a:avLst/>
          </a:prstGeom>
          <a:solidFill>
            <a:srgbClr val="FFC0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noAutofit/>
          </a:bodyPr>
          <a:lstStyle>
            <a:lvl1pPr algn="ctr" rtl="0" eaLnBrk="0" fontAlgn="base" hangingPunct="0">
              <a:spcBef>
                <a:spcPct val="0"/>
              </a:spcBef>
              <a:spcAft>
                <a:spcPct val="0"/>
              </a:spcAft>
              <a:defRPr sz="4000">
                <a:solidFill>
                  <a:schemeClr val="tx2"/>
                </a:solidFill>
                <a:latin typeface="+mn-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eaLnBrk="1" hangingPunct="1">
              <a:defRPr/>
            </a:pPr>
            <a:r>
              <a:rPr lang="en-US" altLang="en-US" kern="0"/>
              <a:t>Ways to inform IEEE</a:t>
            </a:r>
            <a:endParaRPr lang="en-US" kern="0" dirty="0"/>
          </a:p>
        </p:txBody>
      </p:sp>
      <p:sp>
        <p:nvSpPr>
          <p:cNvPr id="3" name="Rectangle 2">
            <a:extLst>
              <a:ext uri="{FF2B5EF4-FFF2-40B4-BE49-F238E27FC236}">
                <a16:creationId xmlns:a16="http://schemas.microsoft.com/office/drawing/2014/main" id="{CFFC725B-A288-C23C-239B-D04C6CFDF408}"/>
              </a:ext>
            </a:extLst>
          </p:cNvPr>
          <p:cNvSpPr/>
          <p:nvPr/>
        </p:nvSpPr>
        <p:spPr>
          <a:xfrm>
            <a:off x="1864785" y="1551158"/>
            <a:ext cx="8492067" cy="4758162"/>
          </a:xfrm>
          <a:prstGeom prst="rect">
            <a:avLst/>
          </a:prstGeom>
          <a:solidFill>
            <a:srgbClr val="FFC000"/>
          </a:solidFill>
        </p:spPr>
        <p:txBody>
          <a:bodyPr>
            <a:spAutoFit/>
          </a:bodyPr>
          <a:lstStyle/>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Cause an LOA to be submitted to the IEEE SA (patcom@ieee.org);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Provide the chair of this group with the identity of the holder(s) of any and all such claims as soon as possible; or</a:t>
            </a:r>
          </a:p>
          <a:p>
            <a:pPr marL="230394" indent="-230394" eaLnBrk="1" hangingPunct="1">
              <a:buClr>
                <a:srgbClr val="4AC9E3"/>
              </a:buClr>
              <a:buSzPct val="150000"/>
              <a:buFont typeface="Arial" panose="020B0604020202020204" pitchFamily="34" charset="0"/>
              <a:buChar char="•"/>
              <a:defRPr/>
            </a:pPr>
            <a:endParaRPr lang="en-US" altLang="en-US" sz="2133" b="1" dirty="0">
              <a:solidFill>
                <a:schemeClr val="tx1"/>
              </a:solidFill>
              <a:latin typeface="Calibri" pitchFamily="34" charset="0"/>
              <a:cs typeface="Calibri" pitchFamily="34" charset="0"/>
            </a:endParaRPr>
          </a:p>
          <a:p>
            <a:pPr marL="230394" indent="-230394" eaLnBrk="1" hangingPunct="1">
              <a:buClr>
                <a:srgbClr val="4AC9E3"/>
              </a:buClr>
              <a:buSzPct val="150000"/>
              <a:buFont typeface="Arial" panose="020B0604020202020204" pitchFamily="34" charset="0"/>
              <a:buChar char="•"/>
              <a:defRPr/>
            </a:pPr>
            <a:r>
              <a:rPr lang="en-US" altLang="en-US" sz="2133" b="1" dirty="0">
                <a:solidFill>
                  <a:schemeClr val="tx1"/>
                </a:solidFill>
                <a:latin typeface="Calibri" pitchFamily="34" charset="0"/>
                <a:cs typeface="Calibri" pitchFamily="34" charset="0"/>
              </a:rPr>
              <a:t>Speak up now and respond to this Call for Potentially Essential Patents</a:t>
            </a:r>
          </a:p>
          <a:p>
            <a:pPr eaLnBrk="1" hangingPunct="1">
              <a:buClr>
                <a:srgbClr val="C00000"/>
              </a:buClr>
              <a:buSzPct val="150000"/>
              <a:defRPr/>
            </a:pPr>
            <a:endParaRPr lang="en-US" altLang="en-US" sz="2133" b="1" dirty="0">
              <a:solidFill>
                <a:schemeClr val="tx1"/>
              </a:solidFill>
              <a:latin typeface="Calibri" pitchFamily="34" charset="0"/>
              <a:cs typeface="Calibri" pitchFamily="34" charset="0"/>
            </a:endParaRPr>
          </a:p>
          <a:p>
            <a:pPr eaLnBrk="1" hangingPunct="1">
              <a:buClr>
                <a:srgbClr val="C00000"/>
              </a:buClr>
              <a:defRPr/>
            </a:pPr>
            <a:r>
              <a:rPr lang="en-US" altLang="en-US" sz="2133" dirty="0">
                <a:solidFill>
                  <a:schemeClr val="tx1"/>
                </a:solidFill>
                <a:latin typeface="Calibri" pitchFamily="34" charset="0"/>
                <a:cs typeface="Calibri" pitchFamily="34" charset="0"/>
              </a:rPr>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br>
              <a:rPr lang="en-US" altLang="en-US" sz="2133" dirty="0">
                <a:solidFill>
                  <a:schemeClr val="tx1"/>
                </a:solidFill>
                <a:latin typeface="Calibri" pitchFamily="34" charset="0"/>
                <a:cs typeface="Calibri" pitchFamily="34" charset="0"/>
              </a:rPr>
            </a:br>
            <a:endParaRPr lang="en-US" altLang="en-US" sz="2133" b="1" dirty="0">
              <a:solidFill>
                <a:schemeClr val="tx1"/>
              </a:solidFill>
              <a:latin typeface="Calibri" pitchFamily="34" charset="0"/>
              <a:cs typeface="Calibri" pitchFamily="34" charset="0"/>
            </a:endParaRPr>
          </a:p>
          <a:p>
            <a:pPr eaLnBrk="1" hangingPunct="1">
              <a:lnSpc>
                <a:spcPct val="80000"/>
              </a:lnSpc>
              <a:buFont typeface="Monotype Sorts"/>
              <a:buNone/>
              <a:defRPr/>
            </a:pPr>
            <a:br>
              <a:rPr lang="en-US" altLang="en-US" sz="1600" b="1" dirty="0">
                <a:solidFill>
                  <a:schemeClr val="tx1"/>
                </a:solidFill>
                <a:latin typeface="Calibri" panose="020F0502020204030204" pitchFamily="34" charset="0"/>
                <a:cs typeface="Calibri" panose="020F0502020204030204" pitchFamily="34" charset="0"/>
              </a:rPr>
            </a:br>
            <a:endParaRPr lang="en-US" altLang="en-US" sz="1600"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754424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3E97-9AC1-0595-C3F6-05DBC6688C1D}"/>
              </a:ext>
            </a:extLst>
          </p:cNvPr>
          <p:cNvSpPr>
            <a:spLocks noGrp="1"/>
          </p:cNvSpPr>
          <p:nvPr>
            <p:ph type="title"/>
          </p:nvPr>
        </p:nvSpPr>
        <p:spPr/>
        <p:txBody>
          <a:bodyPr/>
          <a:lstStyle/>
          <a:p>
            <a:r>
              <a:rPr lang="en-US" dirty="0"/>
              <a:t>Next Steps</a:t>
            </a:r>
          </a:p>
        </p:txBody>
      </p:sp>
      <p:sp>
        <p:nvSpPr>
          <p:cNvPr id="3" name="Text Placeholder 2">
            <a:extLst>
              <a:ext uri="{FF2B5EF4-FFF2-40B4-BE49-F238E27FC236}">
                <a16:creationId xmlns:a16="http://schemas.microsoft.com/office/drawing/2014/main" id="{87125583-AB32-D8BA-CC66-B42119C0DD4F}"/>
              </a:ext>
            </a:extLst>
          </p:cNvPr>
          <p:cNvSpPr>
            <a:spLocks noGrp="1"/>
          </p:cNvSpPr>
          <p:nvPr>
            <p:ph type="body" sz="half" idx="1"/>
          </p:nvPr>
        </p:nvSpPr>
        <p:spPr/>
        <p:txBody>
          <a:bodyPr/>
          <a:lstStyle/>
          <a:p>
            <a:endParaRPr lang="en-US"/>
          </a:p>
        </p:txBody>
      </p:sp>
      <p:sp>
        <p:nvSpPr>
          <p:cNvPr id="4" name="Slide Number Placeholder 3">
            <a:extLst>
              <a:ext uri="{FF2B5EF4-FFF2-40B4-BE49-F238E27FC236}">
                <a16:creationId xmlns:a16="http://schemas.microsoft.com/office/drawing/2014/main" id="{8C17FB33-A065-D73C-1931-4F08054E1F5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12</a:t>
            </a:fld>
            <a:endParaRPr lang="en-US"/>
          </a:p>
        </p:txBody>
      </p:sp>
    </p:spTree>
    <p:extLst>
      <p:ext uri="{BB962C8B-B14F-4D97-AF65-F5344CB8AC3E}">
        <p14:creationId xmlns:p14="http://schemas.microsoft.com/office/powerpoint/2010/main" val="2374982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Next Steps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13</a:t>
            </a:fld>
            <a:endParaRPr lang="en-US"/>
          </a:p>
        </p:txBody>
      </p:sp>
      <p:pic>
        <p:nvPicPr>
          <p:cNvPr id="6" name="Picture 5" descr="A stairs in the woods&#10;&#10;Description automatically generated">
            <a:extLst>
              <a:ext uri="{FF2B5EF4-FFF2-40B4-BE49-F238E27FC236}">
                <a16:creationId xmlns:a16="http://schemas.microsoft.com/office/drawing/2014/main" id="{2281A8BB-D1DE-4400-25E5-444761B57D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3275" y="2057400"/>
            <a:ext cx="5495925" cy="4124325"/>
          </a:xfrm>
          <a:prstGeom prst="rect">
            <a:avLst/>
          </a:prstGeom>
        </p:spPr>
      </p:pic>
    </p:spTree>
    <p:extLst>
      <p:ext uri="{BB962C8B-B14F-4D97-AF65-F5344CB8AC3E}">
        <p14:creationId xmlns:p14="http://schemas.microsoft.com/office/powerpoint/2010/main" val="2814741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A2453C4-3535-8B75-4CDA-903E65B59509}"/>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14</a:t>
            </a:fld>
            <a:endParaRPr lang="en-US"/>
          </a:p>
        </p:txBody>
      </p:sp>
      <p:sp>
        <p:nvSpPr>
          <p:cNvPr id="6" name="TextBox 5">
            <a:extLst>
              <a:ext uri="{FF2B5EF4-FFF2-40B4-BE49-F238E27FC236}">
                <a16:creationId xmlns:a16="http://schemas.microsoft.com/office/drawing/2014/main" id="{11BB7E29-2063-374F-C054-C36720382F35}"/>
              </a:ext>
            </a:extLst>
          </p:cNvPr>
          <p:cNvSpPr txBox="1"/>
          <p:nvPr/>
        </p:nvSpPr>
        <p:spPr>
          <a:xfrm>
            <a:off x="4481248" y="731282"/>
            <a:ext cx="3331105" cy="369332"/>
          </a:xfrm>
          <a:prstGeom prst="rect">
            <a:avLst/>
          </a:prstGeom>
          <a:solidFill>
            <a:schemeClr val="bg1">
              <a:lumMod val="85000"/>
            </a:schemeClr>
          </a:solidFill>
        </p:spPr>
        <p:txBody>
          <a:bodyPr wrap="none" rtlCol="0">
            <a:spAutoFit/>
          </a:bodyPr>
          <a:lstStyle/>
          <a:p>
            <a:r>
              <a:rPr lang="en-US" sz="1800" dirty="0">
                <a:solidFill>
                  <a:srgbClr val="C00000"/>
                </a:solidFill>
                <a:latin typeface="+mn-lt"/>
                <a:cs typeface="Aharoni" panose="02010803020104030203" pitchFamily="2" charset="-79"/>
              </a:rPr>
              <a:t>Near Term Working Milestones</a:t>
            </a:r>
          </a:p>
        </p:txBody>
      </p:sp>
      <p:sp>
        <p:nvSpPr>
          <p:cNvPr id="7" name="Arrow: Right 6">
            <a:extLst>
              <a:ext uri="{FF2B5EF4-FFF2-40B4-BE49-F238E27FC236}">
                <a16:creationId xmlns:a16="http://schemas.microsoft.com/office/drawing/2014/main" id="{CAA5F9E5-CE78-936B-C7D1-022B382DC22E}"/>
              </a:ext>
            </a:extLst>
          </p:cNvPr>
          <p:cNvSpPr/>
          <p:nvPr/>
        </p:nvSpPr>
        <p:spPr bwMode="auto">
          <a:xfrm rot="1074038">
            <a:off x="1035857" y="1889250"/>
            <a:ext cx="2484640" cy="685799"/>
          </a:xfrm>
          <a:prstGeom prst="rightArrow">
            <a:avLst/>
          </a:prstGeom>
          <a:solidFill>
            <a:schemeClr val="accent5">
              <a:lumMod val="50000"/>
            </a:schemeClr>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eaLnBrk="1" hangingPunct="1">
              <a:buClr>
                <a:srgbClr val="000000"/>
              </a:buClr>
              <a:buSzPct val="100000"/>
            </a:pPr>
            <a:r>
              <a:rPr lang="en-US" sz="2000" dirty="0">
                <a:latin typeface="+mn-lt"/>
                <a:ea typeface="ＭＳ Ｐゴシック" charset="0"/>
                <a:cs typeface="ＭＳ Ｐゴシック" charset="0"/>
              </a:rPr>
              <a:t>We are here</a:t>
            </a:r>
          </a:p>
        </p:txBody>
      </p:sp>
      <p:graphicFrame>
        <p:nvGraphicFramePr>
          <p:cNvPr id="2" name="Content Placeholder 7">
            <a:extLst>
              <a:ext uri="{FF2B5EF4-FFF2-40B4-BE49-F238E27FC236}">
                <a16:creationId xmlns:a16="http://schemas.microsoft.com/office/drawing/2014/main" id="{240E59BA-6CB7-2144-16FC-20F0AC8B361F}"/>
              </a:ext>
            </a:extLst>
          </p:cNvPr>
          <p:cNvGraphicFramePr>
            <a:graphicFrameLocks/>
          </p:cNvGraphicFramePr>
          <p:nvPr>
            <p:extLst>
              <p:ext uri="{D42A27DB-BD31-4B8C-83A1-F6EECF244321}">
                <p14:modId xmlns:p14="http://schemas.microsoft.com/office/powerpoint/2010/main" val="3926435686"/>
              </p:ext>
            </p:extLst>
          </p:nvPr>
        </p:nvGraphicFramePr>
        <p:xfrm>
          <a:off x="3699424" y="1532871"/>
          <a:ext cx="4834976" cy="4182129"/>
        </p:xfrm>
        <a:graphic>
          <a:graphicData uri="http://schemas.openxmlformats.org/drawingml/2006/table">
            <a:tbl>
              <a:tblPr>
                <a:tableStyleId>{5C22544A-7EE6-4342-B048-85BDC9FD1C3A}</a:tableStyleId>
              </a:tblPr>
              <a:tblGrid>
                <a:gridCol w="3331888">
                  <a:extLst>
                    <a:ext uri="{9D8B030D-6E8A-4147-A177-3AD203B41FA5}">
                      <a16:colId xmlns:a16="http://schemas.microsoft.com/office/drawing/2014/main" val="4020299781"/>
                    </a:ext>
                  </a:extLst>
                </a:gridCol>
                <a:gridCol w="1503088">
                  <a:extLst>
                    <a:ext uri="{9D8B030D-6E8A-4147-A177-3AD203B41FA5}">
                      <a16:colId xmlns:a16="http://schemas.microsoft.com/office/drawing/2014/main" val="433678205"/>
                    </a:ext>
                  </a:extLst>
                </a:gridCol>
              </a:tblGrid>
              <a:tr h="280267">
                <a:tc>
                  <a:txBody>
                    <a:bodyPr/>
                    <a:lstStyle/>
                    <a:p>
                      <a:pPr algn="l" fontAlgn="b"/>
                      <a:endParaRPr lang="en-US" sz="1600" b="0" i="0" u="none" strike="noStrike" dirty="0">
                        <a:solidFill>
                          <a:schemeClr val="accent2">
                            <a:lumMod val="50000"/>
                          </a:schemeClr>
                        </a:solidFill>
                        <a:effectLst/>
                        <a:latin typeface="Calibri" panose="020F0502020204030204" pitchFamily="34" charset="0"/>
                      </a:endParaRPr>
                    </a:p>
                  </a:txBody>
                  <a:tcPr marL="5715" marR="5715" marT="5715" marB="0" anchor="ctr">
                    <a:solidFill>
                      <a:schemeClr val="accent3">
                        <a:lumMod val="95000"/>
                      </a:schemeClr>
                    </a:solidFill>
                  </a:tcPr>
                </a:tc>
                <a:tc>
                  <a:txBody>
                    <a:bodyPr/>
                    <a:lstStyle/>
                    <a:p>
                      <a:pPr algn="l" fontAlgn="b"/>
                      <a:r>
                        <a:rPr lang="en-US" sz="1600" b="0" i="0" u="none" strike="noStrike" dirty="0">
                          <a:solidFill>
                            <a:schemeClr val="accent2">
                              <a:lumMod val="50000"/>
                            </a:schemeClr>
                          </a:solidFill>
                          <a:effectLst/>
                          <a:latin typeface="Calibri" panose="020F0502020204030204" pitchFamily="34" charset="0"/>
                        </a:rPr>
                        <a:t>Current Schedule</a:t>
                      </a:r>
                    </a:p>
                  </a:txBody>
                  <a:tcPr marL="5715" marR="5715" marT="5715" marB="0" anchor="ctr">
                    <a:solidFill>
                      <a:schemeClr val="accent3">
                        <a:lumMod val="95000"/>
                      </a:schemeClr>
                    </a:solidFill>
                  </a:tcPr>
                </a:tc>
                <a:extLst>
                  <a:ext uri="{0D108BD9-81ED-4DB2-BD59-A6C34878D82A}">
                    <a16:rowId xmlns:a16="http://schemas.microsoft.com/office/drawing/2014/main" val="3601916564"/>
                  </a:ext>
                </a:extLst>
              </a:tr>
              <a:tr h="551295">
                <a:tc>
                  <a:txBody>
                    <a:bodyPr/>
                    <a:lstStyle/>
                    <a:p>
                      <a:pPr algn="l" fontAlgn="b"/>
                      <a:r>
                        <a:rPr lang="en-US" sz="1600" u="none" strike="noStrike" dirty="0">
                          <a:solidFill>
                            <a:schemeClr val="bg1">
                              <a:lumMod val="65000"/>
                            </a:schemeClr>
                          </a:solidFill>
                          <a:effectLst/>
                          <a:latin typeface="+mn-lt"/>
                        </a:rPr>
                        <a:t>First letter ballot</a:t>
                      </a:r>
                      <a:endParaRPr lang="en-US" sz="1600" b="0" i="0" u="none" strike="noStrike" dirty="0">
                        <a:solidFill>
                          <a:schemeClr val="bg1">
                            <a:lumMod val="65000"/>
                          </a:schemeClr>
                        </a:solidFill>
                        <a:effectLst/>
                        <a:latin typeface="+mn-lt"/>
                      </a:endParaRP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June 2024</a:t>
                      </a:r>
                    </a:p>
                  </a:txBody>
                  <a:tcPr marL="5715" marR="5715" marT="5715" marB="0" anchor="ctr"/>
                </a:tc>
                <a:extLst>
                  <a:ext uri="{0D108BD9-81ED-4DB2-BD59-A6C34878D82A}">
                    <a16:rowId xmlns:a16="http://schemas.microsoft.com/office/drawing/2014/main" val="2694915279"/>
                  </a:ext>
                </a:extLst>
              </a:tr>
              <a:tr h="551295">
                <a:tc>
                  <a:txBody>
                    <a:bodyPr/>
                    <a:lstStyle/>
                    <a:p>
                      <a:pPr algn="l" fontAlgn="b"/>
                      <a:r>
                        <a:rPr lang="en-US" sz="1600" b="0" i="0" u="none" strike="noStrike" dirty="0">
                          <a:solidFill>
                            <a:srgbClr val="000000"/>
                          </a:solidFill>
                          <a:effectLst/>
                          <a:latin typeface="+mn-lt"/>
                        </a:rPr>
                        <a:t>Initial LB comment resolution</a:t>
                      </a:r>
                    </a:p>
                  </a:txBody>
                  <a:tcPr marL="5715" marR="5715" marT="5715" marB="0" anchor="ctr"/>
                </a:tc>
                <a:tc>
                  <a:txBody>
                    <a:bodyPr/>
                    <a:lstStyle/>
                    <a:p>
                      <a:pPr algn="l" fontAlgn="b"/>
                      <a:r>
                        <a:rPr lang="en-US" sz="1600" b="0" i="0" u="none" strike="noStrike" dirty="0">
                          <a:solidFill>
                            <a:srgbClr val="C00000"/>
                          </a:solidFill>
                          <a:effectLst/>
                          <a:latin typeface="Calibri" panose="020F0502020204030204" pitchFamily="34" charset="0"/>
                        </a:rPr>
                        <a:t>Start: July 2024</a:t>
                      </a:r>
                    </a:p>
                  </a:txBody>
                  <a:tcPr marL="5715" marR="5715" marT="5715" marB="0" anchor="ctr"/>
                </a:tc>
                <a:extLst>
                  <a:ext uri="{0D108BD9-81ED-4DB2-BD59-A6C34878D82A}">
                    <a16:rowId xmlns:a16="http://schemas.microsoft.com/office/drawing/2014/main" val="3657201518"/>
                  </a:ext>
                </a:extLst>
              </a:tr>
              <a:tr h="527223">
                <a:tc>
                  <a:txBody>
                    <a:bodyPr/>
                    <a:lstStyle/>
                    <a:p>
                      <a:pPr algn="l" fontAlgn="b"/>
                      <a:r>
                        <a:rPr lang="en-US" sz="1600" b="0" i="0" u="none" strike="noStrike" dirty="0">
                          <a:solidFill>
                            <a:schemeClr val="tx1"/>
                          </a:solidFill>
                          <a:effectLst/>
                          <a:latin typeface="+mn-lt"/>
                        </a:rPr>
                        <a:t>First recirculation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Jan 2025</a:t>
                      </a:r>
                    </a:p>
                  </a:txBody>
                  <a:tcPr marL="5715" marR="5715" marT="5715" marB="0" anchor="ctr"/>
                </a:tc>
                <a:extLst>
                  <a:ext uri="{0D108BD9-81ED-4DB2-BD59-A6C34878D82A}">
                    <a16:rowId xmlns:a16="http://schemas.microsoft.com/office/drawing/2014/main" val="3811737940"/>
                  </a:ext>
                </a:extLst>
              </a:tr>
              <a:tr h="443249">
                <a:tc>
                  <a:txBody>
                    <a:bodyPr/>
                    <a:lstStyle/>
                    <a:p>
                      <a:pPr algn="l" fontAlgn="b"/>
                      <a:r>
                        <a:rPr lang="en-US" sz="1600" b="0" i="0" u="none" strike="noStrike" dirty="0">
                          <a:solidFill>
                            <a:schemeClr val="tx1"/>
                          </a:solidFill>
                          <a:effectLst/>
                          <a:latin typeface="+mn-lt"/>
                        </a:rPr>
                        <a:t>Recirculation comment resolution</a:t>
                      </a:r>
                    </a:p>
                  </a:txBody>
                  <a:tcPr marL="5715" marR="5715" marT="5715" marB="0" anchor="ctr"/>
                </a:tc>
                <a:tc>
                  <a:txBody>
                    <a:bodyPr/>
                    <a:lstStyle/>
                    <a:p>
                      <a:pPr algn="l" fontAlgn="b"/>
                      <a:r>
                        <a:rPr lang="en-US" sz="1600" b="0" i="0" u="none" strike="noStrike" dirty="0">
                          <a:solidFill>
                            <a:schemeClr val="tx1"/>
                          </a:solidFill>
                          <a:effectLst/>
                          <a:latin typeface="Calibri" panose="020F0502020204030204" pitchFamily="34" charset="0"/>
                        </a:rPr>
                        <a:t>Feb/March 2025</a:t>
                      </a:r>
                    </a:p>
                  </a:txBody>
                  <a:tcPr marL="5715" marR="5715" marT="5715" marB="0" anchor="ctr"/>
                </a:tc>
                <a:extLst>
                  <a:ext uri="{0D108BD9-81ED-4DB2-BD59-A6C34878D82A}">
                    <a16:rowId xmlns:a16="http://schemas.microsoft.com/office/drawing/2014/main" val="244108333"/>
                  </a:ext>
                </a:extLst>
              </a:tr>
              <a:tr h="533400">
                <a:tc>
                  <a:txBody>
                    <a:bodyPr/>
                    <a:lstStyle/>
                    <a:p>
                      <a:pPr algn="l" fontAlgn="b"/>
                      <a:r>
                        <a:rPr lang="en-US" sz="1600" u="none" strike="noStrike" kern="1200" dirty="0">
                          <a:solidFill>
                            <a:schemeClr val="tx1"/>
                          </a:solidFill>
                          <a:effectLst/>
                          <a:latin typeface="+mn-lt"/>
                          <a:ea typeface="+mn-ea"/>
                          <a:cs typeface="+mn-cs"/>
                        </a:rPr>
                        <a:t>Second recirculation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 2025</a:t>
                      </a:r>
                    </a:p>
                  </a:txBody>
                  <a:tcPr marL="5715" marR="5715" marT="5715" marB="0" anchor="ctr"/>
                </a:tc>
                <a:extLst>
                  <a:ext uri="{0D108BD9-81ED-4DB2-BD59-A6C34878D82A}">
                    <a16:rowId xmlns:a16="http://schemas.microsoft.com/office/drawing/2014/main" val="871787359"/>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Recirculation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March/April 2025</a:t>
                      </a:r>
                    </a:p>
                  </a:txBody>
                  <a:tcPr marL="5715" marR="5715" marT="5715" marB="0" anchor="ctr"/>
                </a:tc>
                <a:extLst>
                  <a:ext uri="{0D108BD9-81ED-4DB2-BD59-A6C34878D82A}">
                    <a16:rowId xmlns:a16="http://schemas.microsoft.com/office/drawing/2014/main" val="4143125971"/>
                  </a:ext>
                </a:extLst>
              </a:tr>
              <a:tr h="4572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First SA-Ballot</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May 2025</a:t>
                      </a:r>
                    </a:p>
                  </a:txBody>
                  <a:tcPr marL="5715" marR="5715" marT="5715" marB="0" anchor="ctr"/>
                </a:tc>
                <a:extLst>
                  <a:ext uri="{0D108BD9-81ED-4DB2-BD59-A6C34878D82A}">
                    <a16:rowId xmlns:a16="http://schemas.microsoft.com/office/drawing/2014/main" val="2854633268"/>
                  </a:ext>
                </a:extLst>
              </a:tr>
              <a:tr h="381000">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600" b="0" i="0" u="none" strike="noStrike" dirty="0">
                          <a:solidFill>
                            <a:schemeClr val="tx1"/>
                          </a:solidFill>
                          <a:effectLst/>
                          <a:latin typeface="+mn-lt"/>
                        </a:rPr>
                        <a:t>SA-Ballot comment resolution</a:t>
                      </a:r>
                    </a:p>
                  </a:txBody>
                  <a:tcPr marL="5715" marR="5715" marT="5715" marB="0" anchor="ctr"/>
                </a:tc>
                <a:tc>
                  <a:txBody>
                    <a:bodyPr/>
                    <a:lstStyle/>
                    <a:p>
                      <a:pPr marL="0" algn="l" defTabSz="914400" rtl="0" eaLnBrk="1" fontAlgn="b" latinLnBrk="0" hangingPunct="1"/>
                      <a:r>
                        <a:rPr lang="en-US" sz="1600" b="0" i="0" u="none" strike="noStrike" kern="1200" dirty="0">
                          <a:solidFill>
                            <a:schemeClr val="tx1"/>
                          </a:solidFill>
                          <a:effectLst/>
                          <a:latin typeface="Calibri" panose="020F0502020204030204" pitchFamily="34" charset="0"/>
                          <a:ea typeface="+mn-ea"/>
                          <a:cs typeface="+mn-cs"/>
                        </a:rPr>
                        <a:t>Start</a:t>
                      </a:r>
                      <a:r>
                        <a:rPr lang="en-US" sz="1600" b="0" i="0" u="none" strike="noStrike" kern="1200" baseline="0" dirty="0">
                          <a:solidFill>
                            <a:schemeClr val="tx1"/>
                          </a:solidFill>
                          <a:effectLst/>
                          <a:latin typeface="Calibri" panose="020F0502020204030204" pitchFamily="34" charset="0"/>
                          <a:ea typeface="+mn-ea"/>
                          <a:cs typeface="+mn-cs"/>
                        </a:rPr>
                        <a:t> July 2025</a:t>
                      </a:r>
                      <a:endParaRPr lang="en-US" sz="1600" b="0" i="0" u="none" strike="noStrike" kern="1200" dirty="0">
                        <a:solidFill>
                          <a:schemeClr val="tx1"/>
                        </a:solidFill>
                        <a:effectLst/>
                        <a:latin typeface="Calibri" panose="020F0502020204030204" pitchFamily="34" charset="0"/>
                        <a:ea typeface="+mn-ea"/>
                        <a:cs typeface="+mn-cs"/>
                      </a:endParaRPr>
                    </a:p>
                  </a:txBody>
                  <a:tcPr marL="5715" marR="5715" marT="5715" marB="0" anchor="ctr"/>
                </a:tc>
                <a:extLst>
                  <a:ext uri="{0D108BD9-81ED-4DB2-BD59-A6C34878D82A}">
                    <a16:rowId xmlns:a16="http://schemas.microsoft.com/office/drawing/2014/main" val="1258475387"/>
                  </a:ext>
                </a:extLst>
              </a:tr>
            </a:tbl>
          </a:graphicData>
        </a:graphic>
      </p:graphicFrame>
    </p:spTree>
    <p:extLst>
      <p:ext uri="{BB962C8B-B14F-4D97-AF65-F5344CB8AC3E}">
        <p14:creationId xmlns:p14="http://schemas.microsoft.com/office/powerpoint/2010/main" val="972761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483B-CADC-0D06-E161-32C423B71A94}"/>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D07E1922-36E7-6A98-9BE2-0CA4643F306D}"/>
              </a:ext>
            </a:extLst>
          </p:cNvPr>
          <p:cNvSpPr>
            <a:spLocks noGrp="1"/>
          </p:cNvSpPr>
          <p:nvPr>
            <p:ph type="body" sz="half" idx="1"/>
          </p:nvPr>
        </p:nvSpPr>
        <p:spPr/>
        <p:txBody>
          <a:bodyPr>
            <a:normAutofit fontScale="70000" lnSpcReduction="20000"/>
          </a:bodyPr>
          <a:lstStyle/>
          <a:p>
            <a:r>
              <a:rPr lang="en-US" dirty="0"/>
              <a:t>Comment Resolution Group (CRG)</a:t>
            </a:r>
          </a:p>
          <a:p>
            <a:pPr lvl="1"/>
            <a:r>
              <a:rPr lang="en-US" dirty="0"/>
              <a:t>Created by motion in the WG and authorized to </a:t>
            </a:r>
            <a:r>
              <a:rPr lang="en-US" u="sng" dirty="0">
                <a:solidFill>
                  <a:srgbClr val="00B050"/>
                </a:solidFill>
              </a:rPr>
              <a:t>initiate recirculation ballot(s) </a:t>
            </a:r>
            <a:r>
              <a:rPr lang="en-US" dirty="0"/>
              <a:t>without WG motion.</a:t>
            </a:r>
          </a:p>
          <a:p>
            <a:r>
              <a:rPr lang="en-US" dirty="0"/>
              <a:t>During an interim or plenary session, the task group is the CRG </a:t>
            </a:r>
          </a:p>
          <a:p>
            <a:r>
              <a:rPr lang="en-US" dirty="0"/>
              <a:t>Why form an CRG now?</a:t>
            </a:r>
          </a:p>
          <a:p>
            <a:pPr lvl="1"/>
            <a:r>
              <a:rPr lang="en-US" dirty="0"/>
              <a:t>So we can initiate a recirculation before the January 2025 interim commences</a:t>
            </a:r>
          </a:p>
          <a:p>
            <a:r>
              <a:rPr lang="en-US" dirty="0"/>
              <a:t>Who should be the CRG</a:t>
            </a:r>
          </a:p>
          <a:p>
            <a:pPr lvl="1"/>
            <a:r>
              <a:rPr lang="en-US" dirty="0"/>
              <a:t>It must represent a diversity of affiliations: no single affiliation shared by 25% or more of the CRG.</a:t>
            </a:r>
          </a:p>
          <a:p>
            <a:pPr lvl="1"/>
            <a:r>
              <a:rPr lang="en-US" dirty="0"/>
              <a:t>Must be a voting member of WG15 </a:t>
            </a:r>
          </a:p>
          <a:p>
            <a:pPr lvl="1"/>
            <a:r>
              <a:rPr lang="en-US" dirty="0"/>
              <a:t>Must be able to attend interim virtual meetings between close of November session ands start of January session (CRG action requires quorum)</a:t>
            </a:r>
          </a:p>
          <a:p>
            <a:pPr lvl="1"/>
            <a:endParaRPr lang="en-US" dirty="0"/>
          </a:p>
        </p:txBody>
      </p:sp>
      <p:sp>
        <p:nvSpPr>
          <p:cNvPr id="4" name="Slide Number Placeholder 3">
            <a:extLst>
              <a:ext uri="{FF2B5EF4-FFF2-40B4-BE49-F238E27FC236}">
                <a16:creationId xmlns:a16="http://schemas.microsoft.com/office/drawing/2014/main" id="{01148910-B334-060E-D3B4-02771462367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15</a:t>
            </a:fld>
            <a:endParaRPr lang="en-US"/>
          </a:p>
        </p:txBody>
      </p:sp>
    </p:spTree>
    <p:extLst>
      <p:ext uri="{BB962C8B-B14F-4D97-AF65-F5344CB8AC3E}">
        <p14:creationId xmlns:p14="http://schemas.microsoft.com/office/powerpoint/2010/main" val="40285771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0D0E90-076D-6FC9-4F68-BC7DFC336C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1203C6-331D-080D-338B-593229FDEDCA}"/>
              </a:ext>
            </a:extLst>
          </p:cNvPr>
          <p:cNvSpPr>
            <a:spLocks noGrp="1"/>
          </p:cNvSpPr>
          <p:nvPr>
            <p:ph type="title"/>
          </p:nvPr>
        </p:nvSpPr>
        <p:spPr/>
        <p:txBody>
          <a:bodyPr/>
          <a:lstStyle/>
          <a:p>
            <a:r>
              <a:rPr lang="en-US" dirty="0"/>
              <a:t>Forming a CRG</a:t>
            </a:r>
          </a:p>
        </p:txBody>
      </p:sp>
      <p:sp>
        <p:nvSpPr>
          <p:cNvPr id="3" name="Text Placeholder 2">
            <a:extLst>
              <a:ext uri="{FF2B5EF4-FFF2-40B4-BE49-F238E27FC236}">
                <a16:creationId xmlns:a16="http://schemas.microsoft.com/office/drawing/2014/main" id="{340E82EF-4534-F04C-A535-DCBAD82BA8B3}"/>
              </a:ext>
            </a:extLst>
          </p:cNvPr>
          <p:cNvSpPr>
            <a:spLocks noGrp="1"/>
          </p:cNvSpPr>
          <p:nvPr>
            <p:ph type="body" sz="half" idx="1"/>
          </p:nvPr>
        </p:nvSpPr>
        <p:spPr/>
        <p:txBody>
          <a:bodyPr>
            <a:normAutofit fontScale="77500" lnSpcReduction="20000"/>
          </a:bodyPr>
          <a:lstStyle/>
          <a:p>
            <a:r>
              <a:rPr lang="en-US" dirty="0"/>
              <a:t>Difference between TG and CRG between sessions</a:t>
            </a:r>
          </a:p>
          <a:p>
            <a:pPr lvl="1"/>
            <a:r>
              <a:rPr lang="en-US" dirty="0"/>
              <a:t>Everyone in the TG who attends meetings can contribute to comment resolutions</a:t>
            </a:r>
          </a:p>
          <a:p>
            <a:pPr lvl="1"/>
            <a:r>
              <a:rPr lang="en-US" dirty="0"/>
              <a:t>Approval of comment resolutions will be done by motion of all WG voters present just as we do in session</a:t>
            </a:r>
          </a:p>
          <a:p>
            <a:pPr lvl="1"/>
            <a:r>
              <a:rPr lang="en-US" dirty="0"/>
              <a:t>Motion to initiate recirculation is of CRG members</a:t>
            </a:r>
          </a:p>
          <a:p>
            <a:r>
              <a:rPr lang="en-US" dirty="0"/>
              <a:t>Volunteers to be on the CRG</a:t>
            </a:r>
          </a:p>
          <a:p>
            <a:pPr lvl="1"/>
            <a:r>
              <a:rPr lang="en-US" dirty="0"/>
              <a:t>Primary responsibility is to show up!</a:t>
            </a:r>
          </a:p>
          <a:p>
            <a:pPr lvl="1"/>
            <a:r>
              <a:rPr lang="en-US" dirty="0"/>
              <a:t>Meet the affiliation balance requirement</a:t>
            </a:r>
          </a:p>
          <a:p>
            <a:pPr lvl="1"/>
            <a:r>
              <a:rPr lang="en-US" dirty="0"/>
              <a:t>Need at least 4 people (to meet affiliation diversity)</a:t>
            </a:r>
          </a:p>
          <a:p>
            <a:pPr lvl="1"/>
            <a:r>
              <a:rPr lang="en-US" dirty="0"/>
              <a:t>No defined limit but…largest in WG15 history was about 17 people</a:t>
            </a:r>
          </a:p>
          <a:p>
            <a:pPr lvl="1"/>
            <a:r>
              <a:rPr lang="en-US" dirty="0"/>
              <a:t>6 to 12 is a good number</a:t>
            </a:r>
          </a:p>
          <a:p>
            <a:pPr lvl="1"/>
            <a:endParaRPr lang="en-US" dirty="0"/>
          </a:p>
          <a:p>
            <a:pPr lvl="1"/>
            <a:endParaRPr lang="en-US" dirty="0"/>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CD4366D-6330-C237-5E81-1A72585C37B4}"/>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16</a:t>
            </a:fld>
            <a:endParaRPr lang="en-US"/>
          </a:p>
        </p:txBody>
      </p:sp>
    </p:spTree>
    <p:extLst>
      <p:ext uri="{BB962C8B-B14F-4D97-AF65-F5344CB8AC3E}">
        <p14:creationId xmlns:p14="http://schemas.microsoft.com/office/powerpoint/2010/main" val="4101502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33C7AF-8FBE-BE0F-A7BC-E60E7E144C9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F66D16-DB05-EB80-6E9D-ED8E0C1A5A54}"/>
              </a:ext>
            </a:extLst>
          </p:cNvPr>
          <p:cNvSpPr>
            <a:spLocks noGrp="1"/>
          </p:cNvSpPr>
          <p:nvPr>
            <p:ph type="title"/>
          </p:nvPr>
        </p:nvSpPr>
        <p:spPr/>
        <p:txBody>
          <a:bodyPr/>
          <a:lstStyle/>
          <a:p>
            <a:r>
              <a:rPr lang="en-US" dirty="0"/>
              <a:t>Forming a CRG: Volunteers</a:t>
            </a:r>
          </a:p>
        </p:txBody>
      </p:sp>
      <p:sp>
        <p:nvSpPr>
          <p:cNvPr id="3" name="Text Placeholder 2">
            <a:extLst>
              <a:ext uri="{FF2B5EF4-FFF2-40B4-BE49-F238E27FC236}">
                <a16:creationId xmlns:a16="http://schemas.microsoft.com/office/drawing/2014/main" id="{3CCC3B41-9F6C-B7D9-AC38-964836677CAA}"/>
              </a:ext>
            </a:extLst>
          </p:cNvPr>
          <p:cNvSpPr>
            <a:spLocks noGrp="1"/>
          </p:cNvSpPr>
          <p:nvPr>
            <p:ph type="body" sz="half" idx="1"/>
          </p:nvPr>
        </p:nvSpPr>
        <p:spPr>
          <a:xfrm>
            <a:off x="942392" y="1600200"/>
            <a:ext cx="9573208" cy="762000"/>
          </a:xfrm>
        </p:spPr>
        <p:txBody>
          <a:bodyPr>
            <a:normAutofit fontScale="92500" lnSpcReduction="20000"/>
          </a:bodyPr>
          <a:lstStyle/>
          <a:p>
            <a:pPr marL="400050" lvl="1" indent="0">
              <a:buNone/>
            </a:pPr>
            <a:r>
              <a:rPr lang="en-US" dirty="0"/>
              <a:t>CRG Motion: move to request the working group form a comment resolution group with the following members: </a:t>
            </a:r>
          </a:p>
          <a:p>
            <a:pPr lvl="1"/>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ADD8962F-7EF9-54AB-F0EC-1D7D5E21663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17</a:t>
            </a:fld>
            <a:endParaRPr lang="en-US"/>
          </a:p>
        </p:txBody>
      </p:sp>
      <p:graphicFrame>
        <p:nvGraphicFramePr>
          <p:cNvPr id="6" name="Table 5">
            <a:extLst>
              <a:ext uri="{FF2B5EF4-FFF2-40B4-BE49-F238E27FC236}">
                <a16:creationId xmlns:a16="http://schemas.microsoft.com/office/drawing/2014/main" id="{EC9A4F99-7C4A-49B8-1E70-148DABCE746F}"/>
              </a:ext>
            </a:extLst>
          </p:cNvPr>
          <p:cNvGraphicFramePr>
            <a:graphicFrameLocks noGrp="1"/>
          </p:cNvGraphicFramePr>
          <p:nvPr>
            <p:extLst>
              <p:ext uri="{D42A27DB-BD31-4B8C-83A1-F6EECF244321}">
                <p14:modId xmlns:p14="http://schemas.microsoft.com/office/powerpoint/2010/main" val="2159925196"/>
              </p:ext>
            </p:extLst>
          </p:nvPr>
        </p:nvGraphicFramePr>
        <p:xfrm>
          <a:off x="2533920" y="2277300"/>
          <a:ext cx="6690360" cy="3079946"/>
        </p:xfrm>
        <a:graphic>
          <a:graphicData uri="http://schemas.openxmlformats.org/drawingml/2006/table">
            <a:tbl>
              <a:tblPr firstRow="1" firstCol="1" bandRow="1">
                <a:tableStyleId>{5C22544A-7EE6-4342-B048-85BDC9FD1C3A}</a:tableStyleId>
              </a:tblPr>
              <a:tblGrid>
                <a:gridCol w="3581400">
                  <a:extLst>
                    <a:ext uri="{9D8B030D-6E8A-4147-A177-3AD203B41FA5}">
                      <a16:colId xmlns:a16="http://schemas.microsoft.com/office/drawing/2014/main" val="212524111"/>
                    </a:ext>
                  </a:extLst>
                </a:gridCol>
                <a:gridCol w="3108960">
                  <a:extLst>
                    <a:ext uri="{9D8B030D-6E8A-4147-A177-3AD203B41FA5}">
                      <a16:colId xmlns:a16="http://schemas.microsoft.com/office/drawing/2014/main" val="884110607"/>
                    </a:ext>
                  </a:extLst>
                </a:gridCol>
              </a:tblGrid>
              <a:tr h="0">
                <a:tc>
                  <a:txBody>
                    <a:bodyPr/>
                    <a:lstStyle/>
                    <a:p>
                      <a:pPr marL="0" marR="0">
                        <a:lnSpc>
                          <a:spcPct val="107000"/>
                        </a:lnSpc>
                        <a:spcBef>
                          <a:spcPts val="0"/>
                        </a:spcBef>
                        <a:spcAft>
                          <a:spcPts val="0"/>
                        </a:spcAft>
                      </a:pPr>
                      <a:r>
                        <a:rPr lang="en-US" sz="1800" kern="1200" dirty="0">
                          <a:effectLst/>
                        </a:rPr>
                        <a:t>Name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kern="1200">
                          <a:effectLst/>
                        </a:rPr>
                        <a:t>Affiliation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31941445"/>
                  </a:ext>
                </a:extLst>
              </a:tr>
              <a:tr h="0">
                <a:tc>
                  <a:txBody>
                    <a:bodyPr/>
                    <a:lstStyle/>
                    <a:p>
                      <a:pPr marL="0" marR="0">
                        <a:lnSpc>
                          <a:spcPct val="107000"/>
                        </a:lnSpc>
                        <a:spcBef>
                          <a:spcPts val="0"/>
                        </a:spcBef>
                        <a:spcAft>
                          <a:spcPts val="0"/>
                        </a:spcAft>
                      </a:pPr>
                      <a:r>
                        <a:rPr lang="en-US" sz="1800">
                          <a:effectLst/>
                        </a:rPr>
                        <a:t>Ben Rolfe (Chair)</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a:effectLst/>
                        </a:rPr>
                        <a:t>BCA</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4957616"/>
                  </a:ext>
                </a:extLst>
              </a:tr>
              <a:tr h="0">
                <a:tc>
                  <a:txBody>
                    <a:bodyPr/>
                    <a:lstStyle/>
                    <a:p>
                      <a:pPr marL="0" marR="0">
                        <a:lnSpc>
                          <a:spcPct val="107000"/>
                        </a:lnSpc>
                        <a:spcBef>
                          <a:spcPts val="0"/>
                        </a:spcBef>
                        <a:spcAft>
                          <a:spcPts val="0"/>
                        </a:spcAft>
                      </a:pPr>
                      <a:r>
                        <a:rPr lang="en-US" sz="1800" dirty="0">
                          <a:effectLst/>
                        </a:rPr>
                        <a:t> Billy Verso</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Qorvo</a:t>
                      </a:r>
                    </a:p>
                  </a:txBody>
                  <a:tcPr marL="68580" marR="68580" marT="0" marB="0"/>
                </a:tc>
                <a:extLst>
                  <a:ext uri="{0D108BD9-81ED-4DB2-BD59-A6C34878D82A}">
                    <a16:rowId xmlns:a16="http://schemas.microsoft.com/office/drawing/2014/main" val="295465182"/>
                  </a:ext>
                </a:extLst>
              </a:tr>
              <a:tr h="0">
                <a:tc>
                  <a:txBody>
                    <a:bodyPr/>
                    <a:lstStyle/>
                    <a:p>
                      <a:pPr marL="0" marR="0">
                        <a:lnSpc>
                          <a:spcPct val="107000"/>
                        </a:lnSpc>
                        <a:spcBef>
                          <a:spcPts val="0"/>
                        </a:spcBef>
                        <a:spcAft>
                          <a:spcPts val="0"/>
                        </a:spcAft>
                      </a:pPr>
                      <a:r>
                        <a:rPr lang="en-US" sz="1800" dirty="0">
                          <a:effectLst/>
                        </a:rPr>
                        <a:t> Clint Chaplin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Samsung</a:t>
                      </a:r>
                    </a:p>
                  </a:txBody>
                  <a:tcPr marL="68580" marR="68580" marT="0" marB="0"/>
                </a:tc>
                <a:extLst>
                  <a:ext uri="{0D108BD9-81ED-4DB2-BD59-A6C34878D82A}">
                    <a16:rowId xmlns:a16="http://schemas.microsoft.com/office/drawing/2014/main" val="3990447646"/>
                  </a:ext>
                </a:extLst>
              </a:tr>
              <a:tr h="61420">
                <a:tc>
                  <a:txBody>
                    <a:bodyPr/>
                    <a:lstStyle/>
                    <a:p>
                      <a:pPr marL="0" marR="0">
                        <a:lnSpc>
                          <a:spcPct val="107000"/>
                        </a:lnSpc>
                        <a:spcBef>
                          <a:spcPts val="0"/>
                        </a:spcBef>
                        <a:spcAft>
                          <a:spcPts val="0"/>
                        </a:spcAft>
                      </a:pPr>
                      <a:r>
                        <a:rPr lang="en-US" sz="1800" dirty="0">
                          <a:effectLst/>
                        </a:rPr>
                        <a:t> Riku Pirhonen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NXP</a:t>
                      </a:r>
                    </a:p>
                  </a:txBody>
                  <a:tcPr marL="68580" marR="68580" marT="0" marB="0"/>
                </a:tc>
                <a:extLst>
                  <a:ext uri="{0D108BD9-81ED-4DB2-BD59-A6C34878D82A}">
                    <a16:rowId xmlns:a16="http://schemas.microsoft.com/office/drawing/2014/main" val="3234045788"/>
                  </a:ext>
                </a:extLst>
              </a:tr>
              <a:tr h="0">
                <a:tc>
                  <a:txBody>
                    <a:bodyPr/>
                    <a:lstStyle/>
                    <a:p>
                      <a:pPr marL="0" marR="0">
                        <a:lnSpc>
                          <a:spcPct val="107000"/>
                        </a:lnSpc>
                        <a:spcBef>
                          <a:spcPts val="0"/>
                        </a:spcBef>
                        <a:spcAft>
                          <a:spcPts val="0"/>
                        </a:spcAft>
                      </a:pPr>
                      <a:r>
                        <a:rPr lang="en-US" sz="1800" dirty="0">
                          <a:effectLst/>
                        </a:rPr>
                        <a:t> Mickael </a:t>
                      </a:r>
                      <a:r>
                        <a:rPr lang="en-US" sz="1800" dirty="0" err="1">
                          <a:effectLst/>
                        </a:rPr>
                        <a:t>Maman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 Microelectronics</a:t>
                      </a:r>
                    </a:p>
                  </a:txBody>
                  <a:tcPr marL="68580" marR="68580" marT="0" marB="0"/>
                </a:tc>
                <a:extLst>
                  <a:ext uri="{0D108BD9-81ED-4DB2-BD59-A6C34878D82A}">
                    <a16:rowId xmlns:a16="http://schemas.microsoft.com/office/drawing/2014/main" val="1941043928"/>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Rojan</a:t>
                      </a:r>
                      <a:r>
                        <a:rPr lang="en-US" sz="1800" dirty="0">
                          <a:effectLst/>
                        </a:rPr>
                        <a:t>  </a:t>
                      </a:r>
                      <a:r>
                        <a:rPr lang="en-US" sz="1800" dirty="0" err="1">
                          <a:effectLst/>
                        </a:rPr>
                        <a:t>Chitrakar</a:t>
                      </a:r>
                      <a:r>
                        <a:rPr lang="en-US" sz="1800" dirty="0">
                          <a:effectLst/>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b="0" i="0" kern="1200" dirty="0">
                          <a:solidFill>
                            <a:schemeClr val="dk1"/>
                          </a:solidFill>
                          <a:effectLst/>
                          <a:latin typeface="+mn-lt"/>
                          <a:ea typeface="+mn-ea"/>
                          <a:cs typeface="+mn-cs"/>
                        </a:rPr>
                        <a:t>Huawei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9419433"/>
                  </a:ext>
                </a:extLst>
              </a:tr>
              <a:tr h="0">
                <a:tc>
                  <a:txBody>
                    <a:bodyPr/>
                    <a:lstStyle/>
                    <a:p>
                      <a:pPr marL="0" marR="0">
                        <a:lnSpc>
                          <a:spcPct val="107000"/>
                        </a:lnSpc>
                        <a:spcBef>
                          <a:spcPts val="0"/>
                        </a:spcBef>
                        <a:spcAft>
                          <a:spcPts val="0"/>
                        </a:spcAft>
                      </a:pPr>
                      <a:r>
                        <a:rPr lang="en-US" sz="1800" dirty="0">
                          <a:effectLst/>
                        </a:rPr>
                        <a:t> Alex Krebs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Apple</a:t>
                      </a:r>
                    </a:p>
                  </a:txBody>
                  <a:tcPr marL="68580" marR="68580" marT="0" marB="0"/>
                </a:tc>
                <a:extLst>
                  <a:ext uri="{0D108BD9-81ED-4DB2-BD59-A6C34878D82A}">
                    <a16:rowId xmlns:a16="http://schemas.microsoft.com/office/drawing/2014/main" val="2459563753"/>
                  </a:ext>
                </a:extLst>
              </a:tr>
              <a:tr h="0">
                <a:tc>
                  <a:txBody>
                    <a:bodyPr/>
                    <a:lstStyle/>
                    <a:p>
                      <a:pPr marL="0" marR="0">
                        <a:lnSpc>
                          <a:spcPct val="107000"/>
                        </a:lnSpc>
                        <a:spcBef>
                          <a:spcPts val="0"/>
                        </a:spcBef>
                        <a:spcAft>
                          <a:spcPts val="0"/>
                        </a:spcAft>
                      </a:pPr>
                      <a:r>
                        <a:rPr lang="en-US" sz="1800" dirty="0">
                          <a:effectLst/>
                        </a:rPr>
                        <a:t> </a:t>
                      </a:r>
                      <a:r>
                        <a:rPr lang="en-US" sz="1800" dirty="0" err="1">
                          <a:effectLst/>
                        </a:rPr>
                        <a:t>Pooria</a:t>
                      </a:r>
                      <a:r>
                        <a:rPr lang="en-US" sz="1800" dirty="0">
                          <a:effectLst/>
                        </a:rPr>
                        <a:t> </a:t>
                      </a:r>
                      <a:r>
                        <a:rPr lang="en-US" sz="1800" dirty="0" err="1">
                          <a:effectLst/>
                        </a:rPr>
                        <a:t>Pakrooh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Qualcomm</a:t>
                      </a:r>
                    </a:p>
                  </a:txBody>
                  <a:tcPr marL="68580" marR="68580" marT="0" marB="0"/>
                </a:tc>
                <a:extLst>
                  <a:ext uri="{0D108BD9-81ED-4DB2-BD59-A6C34878D82A}">
                    <a16:rowId xmlns:a16="http://schemas.microsoft.com/office/drawing/2014/main" val="4250519934"/>
                  </a:ext>
                </a:extLst>
              </a:tr>
              <a:tr h="0">
                <a:tc>
                  <a:txBody>
                    <a:bodyPr/>
                    <a:lstStyle/>
                    <a:p>
                      <a:pPr marL="0" marR="0">
                        <a:lnSpc>
                          <a:spcPct val="107000"/>
                        </a:lnSpc>
                        <a:spcBef>
                          <a:spcPts val="0"/>
                        </a:spcBef>
                        <a:spcAft>
                          <a:spcPts val="0"/>
                        </a:spcAft>
                      </a:pPr>
                      <a:r>
                        <a:rPr lang="en-US" sz="1800" dirty="0">
                          <a:effectLst/>
                        </a:rPr>
                        <a:t> Carlos Aldana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Meta</a:t>
                      </a:r>
                    </a:p>
                  </a:txBody>
                  <a:tcPr marL="68580" marR="68580" marT="0" marB="0"/>
                </a:tc>
                <a:extLst>
                  <a:ext uri="{0D108BD9-81ED-4DB2-BD59-A6C34878D82A}">
                    <a16:rowId xmlns:a16="http://schemas.microsoft.com/office/drawing/2014/main" val="2489069208"/>
                  </a:ext>
                </a:extLst>
              </a:tr>
              <a:tr h="0">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Li-Hsiang Sun</a:t>
                      </a:r>
                    </a:p>
                  </a:txBody>
                  <a:tcPr marL="68580" marR="68580" marT="0" marB="0"/>
                </a:tc>
                <a:tc>
                  <a:txBody>
                    <a:bodyPr/>
                    <a:lstStyle/>
                    <a:p>
                      <a:pPr marL="0" marR="0">
                        <a:lnSpc>
                          <a:spcPct val="107000"/>
                        </a:lnSpc>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MediaTek</a:t>
                      </a:r>
                    </a:p>
                  </a:txBody>
                  <a:tcPr marL="68580" marR="68580" marT="0" marB="0"/>
                </a:tc>
                <a:extLst>
                  <a:ext uri="{0D108BD9-81ED-4DB2-BD59-A6C34878D82A}">
                    <a16:rowId xmlns:a16="http://schemas.microsoft.com/office/drawing/2014/main" val="3798579534"/>
                  </a:ext>
                </a:extLst>
              </a:tr>
            </a:tbl>
          </a:graphicData>
        </a:graphic>
      </p:graphicFrame>
      <p:sp>
        <p:nvSpPr>
          <p:cNvPr id="5" name="Text Placeholder 2">
            <a:extLst>
              <a:ext uri="{FF2B5EF4-FFF2-40B4-BE49-F238E27FC236}">
                <a16:creationId xmlns:a16="http://schemas.microsoft.com/office/drawing/2014/main" id="{2DA5EC47-21D8-08E8-7E4D-711C64E1EC97}"/>
              </a:ext>
            </a:extLst>
          </p:cNvPr>
          <p:cNvSpPr txBox="1">
            <a:spLocks/>
          </p:cNvSpPr>
          <p:nvPr/>
        </p:nvSpPr>
        <p:spPr bwMode="auto">
          <a:xfrm>
            <a:off x="685800" y="5562600"/>
            <a:ext cx="9573208" cy="852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400050" lvl="1" indent="0">
              <a:buFontTx/>
              <a:buNone/>
            </a:pPr>
            <a:r>
              <a:rPr lang="en-US" kern="0" dirty="0"/>
              <a:t>Moved by: Clint Chaplin Second: Billy Verso</a:t>
            </a:r>
          </a:p>
          <a:p>
            <a:pPr marL="400050" lvl="1" indent="0">
              <a:buFontTx/>
              <a:buNone/>
            </a:pPr>
            <a:r>
              <a:rPr lang="en-US" kern="0" dirty="0"/>
              <a:t>Passed by unanimous consent</a:t>
            </a:r>
          </a:p>
          <a:p>
            <a:pPr marL="0" indent="0">
              <a:buFontTx/>
              <a:buNone/>
            </a:pPr>
            <a:endParaRPr lang="en-US" kern="0" dirty="0"/>
          </a:p>
        </p:txBody>
      </p:sp>
    </p:spTree>
    <p:extLst>
      <p:ext uri="{BB962C8B-B14F-4D97-AF65-F5344CB8AC3E}">
        <p14:creationId xmlns:p14="http://schemas.microsoft.com/office/powerpoint/2010/main" val="3681080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1E126A36-AD5F-F467-A2D7-132366F2FE24}"/>
              </a:ext>
            </a:extLst>
          </p:cNvPr>
          <p:cNvPicPr>
            <a:picLocks noChangeAspect="1"/>
          </p:cNvPicPr>
          <p:nvPr/>
        </p:nvPicPr>
        <p:blipFill>
          <a:blip r:embed="rId2"/>
          <a:stretch>
            <a:fillRect/>
          </a:stretch>
        </p:blipFill>
        <p:spPr>
          <a:xfrm>
            <a:off x="8189368" y="1274229"/>
            <a:ext cx="3621632" cy="3763901"/>
          </a:xfrm>
          <a:prstGeom prst="rect">
            <a:avLst/>
          </a:prstGeom>
        </p:spPr>
      </p:pic>
      <p:pic>
        <p:nvPicPr>
          <p:cNvPr id="20" name="Picture 19">
            <a:extLst>
              <a:ext uri="{FF2B5EF4-FFF2-40B4-BE49-F238E27FC236}">
                <a16:creationId xmlns:a16="http://schemas.microsoft.com/office/drawing/2014/main" id="{03A30A3F-CA76-8FA5-702C-87C218B7E59E}"/>
              </a:ext>
            </a:extLst>
          </p:cNvPr>
          <p:cNvPicPr>
            <a:picLocks noChangeAspect="1"/>
          </p:cNvPicPr>
          <p:nvPr/>
        </p:nvPicPr>
        <p:blipFill>
          <a:blip r:embed="rId3"/>
          <a:stretch>
            <a:fillRect/>
          </a:stretch>
        </p:blipFill>
        <p:spPr>
          <a:xfrm>
            <a:off x="4257095" y="1274229"/>
            <a:ext cx="3761294" cy="3705333"/>
          </a:xfrm>
          <a:prstGeom prst="rect">
            <a:avLst/>
          </a:prstGeom>
        </p:spPr>
      </p:pic>
      <p:pic>
        <p:nvPicPr>
          <p:cNvPr id="29" name="Picture 28">
            <a:extLst>
              <a:ext uri="{FF2B5EF4-FFF2-40B4-BE49-F238E27FC236}">
                <a16:creationId xmlns:a16="http://schemas.microsoft.com/office/drawing/2014/main" id="{EA8C3FFA-B75C-0941-03EB-A0141805F480}"/>
              </a:ext>
            </a:extLst>
          </p:cNvPr>
          <p:cNvPicPr>
            <a:picLocks noChangeAspect="1"/>
          </p:cNvPicPr>
          <p:nvPr/>
        </p:nvPicPr>
        <p:blipFill>
          <a:blip r:embed="rId4"/>
          <a:stretch>
            <a:fillRect/>
          </a:stretch>
        </p:blipFill>
        <p:spPr>
          <a:xfrm>
            <a:off x="381000" y="1248784"/>
            <a:ext cx="3761294" cy="3705332"/>
          </a:xfrm>
          <a:prstGeom prst="rect">
            <a:avLst/>
          </a:prstGeom>
        </p:spPr>
      </p:pic>
      <p:sp>
        <p:nvSpPr>
          <p:cNvPr id="2" name="Title 1">
            <a:extLst>
              <a:ext uri="{FF2B5EF4-FFF2-40B4-BE49-F238E27FC236}">
                <a16:creationId xmlns:a16="http://schemas.microsoft.com/office/drawing/2014/main" id="{D4FDD954-D9C7-5552-F337-37F9541E8A18}"/>
              </a:ext>
            </a:extLst>
          </p:cNvPr>
          <p:cNvSpPr>
            <a:spLocks noGrp="1"/>
          </p:cNvSpPr>
          <p:nvPr>
            <p:ph type="title"/>
          </p:nvPr>
        </p:nvSpPr>
        <p:spPr>
          <a:xfrm>
            <a:off x="914400" y="685800"/>
            <a:ext cx="10363200" cy="473746"/>
          </a:xfrm>
        </p:spPr>
        <p:txBody>
          <a:bodyPr/>
          <a:lstStyle/>
          <a:p>
            <a:r>
              <a:rPr lang="en-US" dirty="0"/>
              <a:t>Call schedule, November thru January</a:t>
            </a:r>
          </a:p>
        </p:txBody>
      </p:sp>
      <p:sp>
        <p:nvSpPr>
          <p:cNvPr id="4" name="Slide Number Placeholder 3">
            <a:extLst>
              <a:ext uri="{FF2B5EF4-FFF2-40B4-BE49-F238E27FC236}">
                <a16:creationId xmlns:a16="http://schemas.microsoft.com/office/drawing/2014/main" id="{CDD6AB1C-8AE7-49EE-68EE-0AA96328A5E4}"/>
              </a:ext>
            </a:extLst>
          </p:cNvPr>
          <p:cNvSpPr>
            <a:spLocks noGrp="1"/>
          </p:cNvSpPr>
          <p:nvPr>
            <p:ph type="sldNum" sz="quarter" idx="12"/>
          </p:nvPr>
        </p:nvSpPr>
        <p:spPr>
          <a:xfrm>
            <a:off x="6041987" y="6475311"/>
            <a:ext cx="65" cy="184666"/>
          </a:xfrm>
        </p:spPr>
        <p:txBody>
          <a:bodyPr/>
          <a:lstStyle/>
          <a:p>
            <a:pPr>
              <a:defRPr/>
            </a:pPr>
            <a:endParaRPr lang="en-US" dirty="0"/>
          </a:p>
        </p:txBody>
      </p:sp>
      <p:sp>
        <p:nvSpPr>
          <p:cNvPr id="6" name="Rectangle 5">
            <a:extLst>
              <a:ext uri="{FF2B5EF4-FFF2-40B4-BE49-F238E27FC236}">
                <a16:creationId xmlns:a16="http://schemas.microsoft.com/office/drawing/2014/main" id="{E61B60C2-DE18-3AB6-9DCD-91ECD8328E1F}"/>
              </a:ext>
            </a:extLst>
          </p:cNvPr>
          <p:cNvSpPr/>
          <p:nvPr/>
        </p:nvSpPr>
        <p:spPr bwMode="auto">
          <a:xfrm>
            <a:off x="1383719" y="3465359"/>
            <a:ext cx="1894003" cy="312343"/>
          </a:xfrm>
          <a:prstGeom prst="rect">
            <a:avLst/>
          </a:prstGeom>
          <a:noFill/>
          <a:ln w="38100" cap="flat" cmpd="sng" algn="ctr">
            <a:solidFill>
              <a:srgbClr val="FFC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noFill/>
              <a:effectLst/>
              <a:latin typeface="Times New Roman" pitchFamily="18" charset="0"/>
            </a:endParaRPr>
          </a:p>
        </p:txBody>
      </p:sp>
      <p:sp>
        <p:nvSpPr>
          <p:cNvPr id="15" name="Text Placeholder 2">
            <a:extLst>
              <a:ext uri="{FF2B5EF4-FFF2-40B4-BE49-F238E27FC236}">
                <a16:creationId xmlns:a16="http://schemas.microsoft.com/office/drawing/2014/main" id="{4456E55B-229E-4F26-97EE-6321022DE43A}"/>
              </a:ext>
            </a:extLst>
          </p:cNvPr>
          <p:cNvSpPr>
            <a:spLocks noGrp="1"/>
          </p:cNvSpPr>
          <p:nvPr>
            <p:ph type="body" sz="half" idx="1"/>
          </p:nvPr>
        </p:nvSpPr>
        <p:spPr>
          <a:xfrm>
            <a:off x="938884" y="5135675"/>
            <a:ext cx="10363200" cy="1339636"/>
          </a:xfrm>
          <a:ln>
            <a:solidFill>
              <a:schemeClr val="accent1">
                <a:lumMod val="75000"/>
              </a:schemeClr>
            </a:solidFill>
          </a:ln>
        </p:spPr>
        <p:txBody>
          <a:bodyPr>
            <a:normAutofit fontScale="70000" lnSpcReduction="20000"/>
          </a:bodyPr>
          <a:lstStyle/>
          <a:p>
            <a:pPr marL="0" indent="0">
              <a:buNone/>
            </a:pPr>
            <a:r>
              <a:rPr lang="en-US" dirty="0"/>
              <a:t>Commence on 26-November-2024 through January 7th</a:t>
            </a:r>
          </a:p>
          <a:p>
            <a:r>
              <a:rPr lang="en-US" dirty="0"/>
              <a:t>Weekly Tuesdays 06:00 PT (1 hour)</a:t>
            </a:r>
          </a:p>
          <a:p>
            <a:r>
              <a:rPr lang="en-US" dirty="0"/>
              <a:t>Thursdays 14:00 PT (1 hour) </a:t>
            </a:r>
          </a:p>
          <a:p>
            <a:pPr lvl="1"/>
            <a:r>
              <a:rPr lang="en-US" dirty="0"/>
              <a:t>Excludes November 28, December 24, 26, 31, January 2</a:t>
            </a:r>
          </a:p>
        </p:txBody>
      </p:sp>
      <p:sp>
        <p:nvSpPr>
          <p:cNvPr id="31" name="Oval 30">
            <a:extLst>
              <a:ext uri="{FF2B5EF4-FFF2-40B4-BE49-F238E27FC236}">
                <a16:creationId xmlns:a16="http://schemas.microsoft.com/office/drawing/2014/main" id="{AF450B58-E231-CB49-F965-DB9145E057D1}"/>
              </a:ext>
            </a:extLst>
          </p:cNvPr>
          <p:cNvSpPr/>
          <p:nvPr/>
        </p:nvSpPr>
        <p:spPr bwMode="auto">
          <a:xfrm>
            <a:off x="1524000" y="4572000"/>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2" name="TextBox 41">
            <a:extLst>
              <a:ext uri="{FF2B5EF4-FFF2-40B4-BE49-F238E27FC236}">
                <a16:creationId xmlns:a16="http://schemas.microsoft.com/office/drawing/2014/main" id="{5C71F7CC-D6C7-4972-3755-CC28D0E202EE}"/>
              </a:ext>
            </a:extLst>
          </p:cNvPr>
          <p:cNvSpPr txBox="1"/>
          <p:nvPr/>
        </p:nvSpPr>
        <p:spPr>
          <a:xfrm>
            <a:off x="1383719" y="3803071"/>
            <a:ext cx="1894004" cy="264688"/>
          </a:xfrm>
          <a:prstGeom prst="rect">
            <a:avLst/>
          </a:prstGeom>
          <a:solidFill>
            <a:srgbClr val="FFC000"/>
          </a:solidFill>
        </p:spPr>
        <p:txBody>
          <a:bodyPr wrap="square" tIns="9144" bIns="9144" rtlCol="0">
            <a:spAutoFit/>
          </a:bodyPr>
          <a:lstStyle/>
          <a:p>
            <a:pPr algn="ctr"/>
            <a:r>
              <a:rPr lang="en-US" sz="1600" b="1" dirty="0">
                <a:latin typeface="Aptos Black" panose="020F0502020204030204" pitchFamily="34" charset="0"/>
              </a:rPr>
              <a:t>Plenary</a:t>
            </a:r>
          </a:p>
        </p:txBody>
      </p:sp>
      <p:cxnSp>
        <p:nvCxnSpPr>
          <p:cNvPr id="10" name="Straight Connector 9">
            <a:extLst>
              <a:ext uri="{FF2B5EF4-FFF2-40B4-BE49-F238E27FC236}">
                <a16:creationId xmlns:a16="http://schemas.microsoft.com/office/drawing/2014/main" id="{68CE4AD2-9076-D412-C639-88CF0102384D}"/>
              </a:ext>
            </a:extLst>
          </p:cNvPr>
          <p:cNvCxnSpPr/>
          <p:nvPr/>
        </p:nvCxnSpPr>
        <p:spPr bwMode="auto">
          <a:xfrm flipH="1">
            <a:off x="54182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58E90499-A6EE-342A-EA7F-5C2DC44F9A2D}"/>
              </a:ext>
            </a:extLst>
          </p:cNvPr>
          <p:cNvCxnSpPr/>
          <p:nvPr/>
        </p:nvCxnSpPr>
        <p:spPr bwMode="auto">
          <a:xfrm>
            <a:off x="54102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Oval 11">
            <a:extLst>
              <a:ext uri="{FF2B5EF4-FFF2-40B4-BE49-F238E27FC236}">
                <a16:creationId xmlns:a16="http://schemas.microsoft.com/office/drawing/2014/main" id="{C5157342-7A09-C588-399D-CB8F9183A7EB}"/>
              </a:ext>
            </a:extLst>
          </p:cNvPr>
          <p:cNvSpPr/>
          <p:nvPr/>
        </p:nvSpPr>
        <p:spPr bwMode="auto">
          <a:xfrm>
            <a:off x="5334000"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5" name="Oval 24">
            <a:extLst>
              <a:ext uri="{FF2B5EF4-FFF2-40B4-BE49-F238E27FC236}">
                <a16:creationId xmlns:a16="http://schemas.microsoft.com/office/drawing/2014/main" id="{DBC00859-D21C-DB23-6BC3-740062E74744}"/>
              </a:ext>
            </a:extLst>
          </p:cNvPr>
          <p:cNvSpPr/>
          <p:nvPr/>
        </p:nvSpPr>
        <p:spPr bwMode="auto">
          <a:xfrm>
            <a:off x="6419852" y="2524125"/>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6" name="Oval 25">
            <a:extLst>
              <a:ext uri="{FF2B5EF4-FFF2-40B4-BE49-F238E27FC236}">
                <a16:creationId xmlns:a16="http://schemas.microsoft.com/office/drawing/2014/main" id="{9FFDCAC8-DE66-7976-3D6D-F2AE62AE8064}"/>
              </a:ext>
            </a:extLst>
          </p:cNvPr>
          <p:cNvSpPr/>
          <p:nvPr/>
        </p:nvSpPr>
        <p:spPr bwMode="auto">
          <a:xfrm>
            <a:off x="5334000"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28" name="Oval 27">
            <a:extLst>
              <a:ext uri="{FF2B5EF4-FFF2-40B4-BE49-F238E27FC236}">
                <a16:creationId xmlns:a16="http://schemas.microsoft.com/office/drawing/2014/main" id="{218D8B66-5EFB-4566-790D-3B4661F18260}"/>
              </a:ext>
            </a:extLst>
          </p:cNvPr>
          <p:cNvSpPr/>
          <p:nvPr/>
        </p:nvSpPr>
        <p:spPr bwMode="auto">
          <a:xfrm>
            <a:off x="6419852"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3" name="Oval 32">
            <a:extLst>
              <a:ext uri="{FF2B5EF4-FFF2-40B4-BE49-F238E27FC236}">
                <a16:creationId xmlns:a16="http://schemas.microsoft.com/office/drawing/2014/main" id="{C66992CB-D4CF-BC4D-0116-C7169960ABB5}"/>
              </a:ext>
            </a:extLst>
          </p:cNvPr>
          <p:cNvSpPr/>
          <p:nvPr/>
        </p:nvSpPr>
        <p:spPr bwMode="auto">
          <a:xfrm>
            <a:off x="5334000"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4" name="Oval 33">
            <a:extLst>
              <a:ext uri="{FF2B5EF4-FFF2-40B4-BE49-F238E27FC236}">
                <a16:creationId xmlns:a16="http://schemas.microsoft.com/office/drawing/2014/main" id="{8A4E82E2-0376-4910-741A-9049D03FE817}"/>
              </a:ext>
            </a:extLst>
          </p:cNvPr>
          <p:cNvSpPr/>
          <p:nvPr/>
        </p:nvSpPr>
        <p:spPr bwMode="auto">
          <a:xfrm>
            <a:off x="6419852" y="35653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35" name="Oval 34">
            <a:extLst>
              <a:ext uri="{FF2B5EF4-FFF2-40B4-BE49-F238E27FC236}">
                <a16:creationId xmlns:a16="http://schemas.microsoft.com/office/drawing/2014/main" id="{EC0744A5-A02F-4A21-6E16-FA2F6C6FB546}"/>
              </a:ext>
            </a:extLst>
          </p:cNvPr>
          <p:cNvSpPr/>
          <p:nvPr/>
        </p:nvSpPr>
        <p:spPr bwMode="auto">
          <a:xfrm>
            <a:off x="9277348" y="30319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
        <p:nvSpPr>
          <p:cNvPr id="45" name="Rectangle 44">
            <a:extLst>
              <a:ext uri="{FF2B5EF4-FFF2-40B4-BE49-F238E27FC236}">
                <a16:creationId xmlns:a16="http://schemas.microsoft.com/office/drawing/2014/main" id="{1E1792F7-3D4B-9867-81DB-AB57132694B6}"/>
              </a:ext>
            </a:extLst>
          </p:cNvPr>
          <p:cNvSpPr/>
          <p:nvPr/>
        </p:nvSpPr>
        <p:spPr bwMode="auto">
          <a:xfrm>
            <a:off x="4876800" y="4067759"/>
            <a:ext cx="2514600" cy="320816"/>
          </a:xfrm>
          <a:prstGeom prst="rect">
            <a:avLst/>
          </a:prstGeom>
          <a:noFill/>
          <a:ln w="28575"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47" name="Straight Connector 46">
            <a:extLst>
              <a:ext uri="{FF2B5EF4-FFF2-40B4-BE49-F238E27FC236}">
                <a16:creationId xmlns:a16="http://schemas.microsoft.com/office/drawing/2014/main" id="{8EF7410A-25CF-E5E2-CBFB-336DCEF5587B}"/>
              </a:ext>
            </a:extLst>
          </p:cNvPr>
          <p:cNvCxnSpPr/>
          <p:nvPr/>
        </p:nvCxnSpPr>
        <p:spPr bwMode="auto">
          <a:xfrm>
            <a:off x="4876800" y="4067759"/>
            <a:ext cx="2514600"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a:extLst>
              <a:ext uri="{FF2B5EF4-FFF2-40B4-BE49-F238E27FC236}">
                <a16:creationId xmlns:a16="http://schemas.microsoft.com/office/drawing/2014/main" id="{37C8B3D8-728A-41E8-3885-7B5D6CE41FE9}"/>
              </a:ext>
            </a:extLst>
          </p:cNvPr>
          <p:cNvCxnSpPr/>
          <p:nvPr/>
        </p:nvCxnSpPr>
        <p:spPr bwMode="auto">
          <a:xfrm flipV="1">
            <a:off x="4839642" y="4067759"/>
            <a:ext cx="2551758" cy="320816"/>
          </a:xfrm>
          <a:prstGeom prst="line">
            <a:avLst/>
          </a:prstGeom>
          <a:solidFill>
            <a:schemeClr val="accent1"/>
          </a:solidFill>
          <a:ln w="28575"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Oval 70">
            <a:extLst>
              <a:ext uri="{FF2B5EF4-FFF2-40B4-BE49-F238E27FC236}">
                <a16:creationId xmlns:a16="http://schemas.microsoft.com/office/drawing/2014/main" id="{2A4CF90C-8D4E-5B86-9EB3-D15E6EE0602A}"/>
              </a:ext>
            </a:extLst>
          </p:cNvPr>
          <p:cNvSpPr/>
          <p:nvPr/>
        </p:nvSpPr>
        <p:spPr bwMode="auto">
          <a:xfrm>
            <a:off x="10363200" y="2498584"/>
            <a:ext cx="381000" cy="320816"/>
          </a:xfrm>
          <a:prstGeom prst="ellipse">
            <a:avLst/>
          </a:prstGeom>
          <a:noFill/>
          <a:ln w="38100" cap="flat" cmpd="sng" algn="ctr">
            <a:solidFill>
              <a:schemeClr val="accent1">
                <a:lumMod val="75000"/>
              </a:schemeClr>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cxnSp>
        <p:nvCxnSpPr>
          <p:cNvPr id="3" name="Straight Connector 2">
            <a:extLst>
              <a:ext uri="{FF2B5EF4-FFF2-40B4-BE49-F238E27FC236}">
                <a16:creationId xmlns:a16="http://schemas.microsoft.com/office/drawing/2014/main" id="{45ADA378-DFFC-80AC-4E22-2CB870AA6850}"/>
              </a:ext>
            </a:extLst>
          </p:cNvPr>
          <p:cNvCxnSpPr/>
          <p:nvPr/>
        </p:nvCxnSpPr>
        <p:spPr bwMode="auto">
          <a:xfrm flipH="1">
            <a:off x="2675021" y="4648200"/>
            <a:ext cx="176884" cy="175133"/>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 name="Straight Connector 4">
            <a:extLst>
              <a:ext uri="{FF2B5EF4-FFF2-40B4-BE49-F238E27FC236}">
                <a16:creationId xmlns:a16="http://schemas.microsoft.com/office/drawing/2014/main" id="{4F2F8DF9-0E02-7339-FE2C-DBC02F09EFCB}"/>
              </a:ext>
            </a:extLst>
          </p:cNvPr>
          <p:cNvCxnSpPr/>
          <p:nvPr/>
        </p:nvCxnSpPr>
        <p:spPr bwMode="auto">
          <a:xfrm>
            <a:off x="2667000" y="4659566"/>
            <a:ext cx="184905" cy="163767"/>
          </a:xfrm>
          <a:prstGeom prst="line">
            <a:avLst/>
          </a:prstGeom>
          <a:solidFill>
            <a:schemeClr val="accent1"/>
          </a:solidFill>
          <a:ln w="19050" cap="flat" cmpd="sng" algn="ctr">
            <a:solidFill>
              <a:srgbClr val="FF0000"/>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9159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D8B707E-CA37-C584-AE76-1B82A64BEF9E}"/>
              </a:ext>
            </a:extLst>
          </p:cNvPr>
          <p:cNvSpPr>
            <a:spLocks noGrp="1"/>
          </p:cNvSpPr>
          <p:nvPr>
            <p:ph type="ctrTitle"/>
          </p:nvPr>
        </p:nvSpPr>
        <p:spPr/>
        <p:txBody>
          <a:bodyPr/>
          <a:lstStyle/>
          <a:p>
            <a:r>
              <a:rPr lang="en-US" dirty="0"/>
              <a:t>Any Other Business</a:t>
            </a:r>
          </a:p>
        </p:txBody>
      </p:sp>
      <p:sp>
        <p:nvSpPr>
          <p:cNvPr id="4" name="Slide Number Placeholder 3">
            <a:extLst>
              <a:ext uri="{FF2B5EF4-FFF2-40B4-BE49-F238E27FC236}">
                <a16:creationId xmlns:a16="http://schemas.microsoft.com/office/drawing/2014/main" id="{B7C5327B-CB8C-981B-6E71-C492BF814091}"/>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19</a:t>
            </a:fld>
            <a:endParaRPr lang="en-US"/>
          </a:p>
        </p:txBody>
      </p:sp>
    </p:spTree>
    <p:extLst>
      <p:ext uri="{BB962C8B-B14F-4D97-AF65-F5344CB8AC3E}">
        <p14:creationId xmlns:p14="http://schemas.microsoft.com/office/powerpoint/2010/main" val="158533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D478927-EBBB-D360-6913-635EC8422525}"/>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2</a:t>
            </a:fld>
            <a:endParaRPr lang="en-US"/>
          </a:p>
        </p:txBody>
      </p:sp>
      <p:pic>
        <p:nvPicPr>
          <p:cNvPr id="9" name="Picture 8" descr="A picture containing text, colorful, decorated&#10;&#10;Description automatically generated">
            <a:extLst>
              <a:ext uri="{FF2B5EF4-FFF2-40B4-BE49-F238E27FC236}">
                <a16:creationId xmlns:a16="http://schemas.microsoft.com/office/drawing/2014/main" id="{F8964304-CE5A-A095-76A5-E7A96A91177F}"/>
              </a:ext>
            </a:extLst>
          </p:cNvPr>
          <p:cNvPicPr>
            <a:picLocks noChangeAspect="1"/>
          </p:cNvPicPr>
          <p:nvPr/>
        </p:nvPicPr>
        <p:blipFill>
          <a:blip r:embed="rId2"/>
          <a:stretch>
            <a:fillRect/>
          </a:stretch>
        </p:blipFill>
        <p:spPr>
          <a:xfrm>
            <a:off x="479376" y="764704"/>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0" name="Title 2">
            <a:extLst>
              <a:ext uri="{FF2B5EF4-FFF2-40B4-BE49-F238E27FC236}">
                <a16:creationId xmlns:a16="http://schemas.microsoft.com/office/drawing/2014/main" id="{5CCCC684-B412-AB4C-0936-26DD339068F4}"/>
              </a:ext>
            </a:extLst>
          </p:cNvPr>
          <p:cNvSpPr>
            <a:spLocks noGrp="1"/>
          </p:cNvSpPr>
          <p:nvPr>
            <p:ph type="ctrTitle"/>
          </p:nvPr>
        </p:nvSpPr>
        <p:spPr>
          <a:xfrm>
            <a:off x="3906417" y="804307"/>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11" name="Subtitle 3">
            <a:extLst>
              <a:ext uri="{FF2B5EF4-FFF2-40B4-BE49-F238E27FC236}">
                <a16:creationId xmlns:a16="http://schemas.microsoft.com/office/drawing/2014/main" id="{1F0D43FA-F6BD-0786-B287-9D745B501004}"/>
              </a:ext>
            </a:extLst>
          </p:cNvPr>
          <p:cNvSpPr>
            <a:spLocks noGrp="1"/>
          </p:cNvSpPr>
          <p:nvPr>
            <p:ph type="subTitle" idx="1"/>
          </p:nvPr>
        </p:nvSpPr>
        <p:spPr>
          <a:xfrm>
            <a:off x="839416" y="2372137"/>
            <a:ext cx="7056784" cy="4039056"/>
          </a:xfrm>
          <a:ln>
            <a:solidFill>
              <a:schemeClr val="bg2">
                <a:lumMod val="20000"/>
                <a:lumOff val="80000"/>
              </a:schemeClr>
            </a:solidFill>
          </a:ln>
        </p:spPr>
        <p:txBody>
          <a:bodyPr/>
          <a:lstStyle/>
          <a:p>
            <a:endParaRPr lang="en-US" sz="2800" dirty="0"/>
          </a:p>
          <a:p>
            <a:endParaRPr lang="en-US" sz="2800" dirty="0"/>
          </a:p>
          <a:p>
            <a:r>
              <a:rPr lang="en-US" sz="2800" dirty="0"/>
              <a:t>November 2024 802 Plenary Session</a:t>
            </a:r>
          </a:p>
          <a:p>
            <a:r>
              <a:rPr lang="en-US" sz="2800" dirty="0"/>
              <a:t>Mixed Mode</a:t>
            </a:r>
          </a:p>
          <a:p>
            <a:r>
              <a:rPr lang="en-US" sz="2800" dirty="0"/>
              <a:t>Live from</a:t>
            </a:r>
          </a:p>
          <a:p>
            <a:r>
              <a:rPr lang="en-US" sz="2800" dirty="0"/>
              <a:t>Vancouver, BC, Canada</a:t>
            </a:r>
          </a:p>
        </p:txBody>
      </p:sp>
      <p:pic>
        <p:nvPicPr>
          <p:cNvPr id="4" name="Picture 3">
            <a:extLst>
              <a:ext uri="{FF2B5EF4-FFF2-40B4-BE49-F238E27FC236}">
                <a16:creationId xmlns:a16="http://schemas.microsoft.com/office/drawing/2014/main" id="{9E59244F-9419-2A58-BA51-CDF0A0D7D2A5}"/>
              </a:ext>
            </a:extLst>
          </p:cNvPr>
          <p:cNvPicPr>
            <a:picLocks noChangeAspect="1"/>
          </p:cNvPicPr>
          <p:nvPr/>
        </p:nvPicPr>
        <p:blipFill>
          <a:blip r:embed="rId3"/>
          <a:stretch>
            <a:fillRect/>
          </a:stretch>
        </p:blipFill>
        <p:spPr>
          <a:xfrm>
            <a:off x="7792617" y="3212069"/>
            <a:ext cx="3657600" cy="2743200"/>
          </a:xfrm>
          <a:prstGeom prst="rect">
            <a:avLst/>
          </a:prstGeom>
        </p:spPr>
      </p:pic>
    </p:spTree>
    <p:extLst>
      <p:ext uri="{BB962C8B-B14F-4D97-AF65-F5344CB8AC3E}">
        <p14:creationId xmlns:p14="http://schemas.microsoft.com/office/powerpoint/2010/main" val="6637388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858F71-290D-7146-1E88-A5CC93F2366B}"/>
              </a:ext>
            </a:extLst>
          </p:cNvPr>
          <p:cNvSpPr>
            <a:spLocks noGrp="1"/>
          </p:cNvSpPr>
          <p:nvPr>
            <p:ph type="title"/>
          </p:nvPr>
        </p:nvSpPr>
        <p:spPr>
          <a:xfrm>
            <a:off x="914400" y="685800"/>
            <a:ext cx="10363200" cy="533400"/>
          </a:xfrm>
        </p:spPr>
        <p:txBody>
          <a:bodyPr/>
          <a:lstStyle/>
          <a:p>
            <a:r>
              <a:rPr lang="en-US" dirty="0"/>
              <a:t>Adjourned</a:t>
            </a:r>
          </a:p>
        </p:txBody>
      </p:sp>
      <p:sp>
        <p:nvSpPr>
          <p:cNvPr id="4" name="Slide Number Placeholder 3">
            <a:extLst>
              <a:ext uri="{FF2B5EF4-FFF2-40B4-BE49-F238E27FC236}">
                <a16:creationId xmlns:a16="http://schemas.microsoft.com/office/drawing/2014/main" id="{AC6808DB-A970-B770-72CB-D3AA92AD8BEC}"/>
              </a:ext>
            </a:extLst>
          </p:cNvPr>
          <p:cNvSpPr>
            <a:spLocks noGrp="1"/>
          </p:cNvSpPr>
          <p:nvPr>
            <p:ph type="sldNum" sz="quarter" idx="12"/>
          </p:nvPr>
        </p:nvSpPr>
        <p:spPr/>
        <p:txBody>
          <a:bodyPr/>
          <a:lstStyle/>
          <a:p>
            <a:pPr>
              <a:defRPr/>
            </a:pPr>
            <a:r>
              <a:rPr lang="en-US" dirty="0"/>
              <a:t>Slide </a:t>
            </a:r>
            <a:fld id="{C251FCF5-DCE1-4BE7-BAC9-5817EB43EA6A}" type="slidenum">
              <a:rPr lang="en-US" smtClean="0"/>
              <a:pPr>
                <a:defRPr/>
              </a:pPr>
              <a:t>20</a:t>
            </a:fld>
            <a:endParaRPr lang="en-US" dirty="0"/>
          </a:p>
        </p:txBody>
      </p:sp>
      <p:pic>
        <p:nvPicPr>
          <p:cNvPr id="5" name="Picture 4">
            <a:extLst>
              <a:ext uri="{FF2B5EF4-FFF2-40B4-BE49-F238E27FC236}">
                <a16:creationId xmlns:a16="http://schemas.microsoft.com/office/drawing/2014/main" id="{BAA299EE-70B0-B648-4050-A1876DBEBFE6}"/>
              </a:ext>
            </a:extLst>
          </p:cNvPr>
          <p:cNvPicPr>
            <a:picLocks noChangeAspect="1"/>
          </p:cNvPicPr>
          <p:nvPr/>
        </p:nvPicPr>
        <p:blipFill>
          <a:blip r:embed="rId2"/>
          <a:stretch>
            <a:fillRect/>
          </a:stretch>
        </p:blipFill>
        <p:spPr>
          <a:xfrm>
            <a:off x="3671549" y="2057208"/>
            <a:ext cx="4848902" cy="2743583"/>
          </a:xfrm>
          <a:prstGeom prst="rect">
            <a:avLst/>
          </a:prstGeom>
        </p:spPr>
      </p:pic>
    </p:spTree>
    <p:extLst>
      <p:ext uri="{BB962C8B-B14F-4D97-AF65-F5344CB8AC3E}">
        <p14:creationId xmlns:p14="http://schemas.microsoft.com/office/powerpoint/2010/main" val="2159646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3</a:t>
            </a:fld>
            <a:endParaRPr lang="en-US"/>
          </a:p>
        </p:txBody>
      </p:sp>
      <p:sp>
        <p:nvSpPr>
          <p:cNvPr id="2" name="Content Placeholder 2">
            <a:extLst>
              <a:ext uri="{FF2B5EF4-FFF2-40B4-BE49-F238E27FC236}">
                <a16:creationId xmlns:a16="http://schemas.microsoft.com/office/drawing/2014/main" id="{0D4E12AA-0DC0-7A7A-9EBE-572CFDD3F3BB}"/>
              </a:ext>
            </a:extLst>
          </p:cNvPr>
          <p:cNvSpPr txBox="1">
            <a:spLocks/>
          </p:cNvSpPr>
          <p:nvPr/>
        </p:nvSpPr>
        <p:spPr bwMode="auto">
          <a:xfrm>
            <a:off x="2209802" y="1828800"/>
            <a:ext cx="7770813" cy="4646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normAutofit fontScale="92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b="1" u="sng" kern="0" dirty="0">
                <a:solidFill>
                  <a:srgbClr val="FF0000"/>
                </a:solidFill>
              </a:rPr>
              <a:t>This 802.15 meeting is part of the IEEE 802 plenary session</a:t>
            </a:r>
          </a:p>
          <a:p>
            <a:pPr marL="0" indent="0" algn="ctr">
              <a:buNone/>
            </a:pPr>
            <a:endParaRPr lang="en-US" sz="2800" b="1" u="sng" kern="0" dirty="0">
              <a:solidFill>
                <a:srgbClr val="FF0000"/>
              </a:solidFill>
            </a:endParaRPr>
          </a:p>
          <a:p>
            <a:pPr>
              <a:buFont typeface="Arial" panose="020B0604020202020204" pitchFamily="34" charset="0"/>
              <a:buChar char="•"/>
            </a:pPr>
            <a:r>
              <a:rPr lang="en-US" sz="2000" kern="0" dirty="0">
                <a:highlight>
                  <a:srgbClr val="FFFF00"/>
                </a:highlight>
              </a:rPr>
              <a:t>You must pay the registration fee in order to attend </a:t>
            </a:r>
            <a:r>
              <a:rPr lang="en-US" sz="2000" b="1" u="sng" kern="0" dirty="0">
                <a:highlight>
                  <a:srgbClr val="FFFF00"/>
                </a:highlight>
              </a:rPr>
              <a:t>virtually or in person</a:t>
            </a:r>
          </a:p>
          <a:p>
            <a:pPr>
              <a:buFont typeface="Arial" panose="020B0604020202020204" pitchFamily="34" charset="0"/>
              <a:buChar char="•"/>
            </a:pPr>
            <a:r>
              <a:rPr lang="en-US" sz="2000" kern="0" dirty="0"/>
              <a:t>If you have not already done so please register:</a:t>
            </a:r>
          </a:p>
          <a:p>
            <a:pPr marL="0" indent="0"/>
            <a:endParaRPr lang="en-US" sz="2000" kern="0" dirty="0"/>
          </a:p>
          <a:p>
            <a:pPr marL="0" indent="0" algn="ctr"/>
            <a:r>
              <a:rPr lang="en-US" sz="2400" b="1" kern="0" dirty="0"/>
              <a:t>Session Information &amp; Registration Website: </a:t>
            </a:r>
          </a:p>
          <a:p>
            <a:pPr marL="457200" lvl="1" indent="0" algn="ctr">
              <a:buNone/>
            </a:pPr>
            <a:r>
              <a:rPr lang="en-US" sz="2400" kern="0" dirty="0">
                <a:hlinkClick r:id="rId2"/>
              </a:rPr>
              <a:t>https://web.cvent.com/event/cfbda833-a1ae-4e62-b6c3-fa156738a349/summary</a:t>
            </a:r>
            <a:endParaRPr lang="en-US" sz="2400" kern="0" dirty="0"/>
          </a:p>
          <a:p>
            <a:pPr marL="457200" lvl="1" indent="0" algn="ctr">
              <a:buNone/>
            </a:pPr>
            <a:endParaRPr lang="en-US" sz="2400" kern="0" dirty="0"/>
          </a:p>
          <a:p>
            <a:pPr marL="457200" lvl="1" indent="0" algn="ctr">
              <a:buNone/>
            </a:pPr>
            <a:r>
              <a:rPr lang="en-US" sz="2400" b="1" kern="0" dirty="0">
                <a:solidFill>
                  <a:srgbClr val="FF0000"/>
                </a:solidFill>
              </a:rPr>
              <a:t>If you do not intend to register for this session you must leave this meeting and, if you have logged attendance on IMAT, email the appropriate WG chair or vice chairs to have your attendance cancelled</a:t>
            </a:r>
          </a:p>
          <a:p>
            <a:endParaRPr lang="en-US" kern="0" dirty="0"/>
          </a:p>
        </p:txBody>
      </p:sp>
      <p:sp>
        <p:nvSpPr>
          <p:cNvPr id="3" name="Title 1">
            <a:extLst>
              <a:ext uri="{FF2B5EF4-FFF2-40B4-BE49-F238E27FC236}">
                <a16:creationId xmlns:a16="http://schemas.microsoft.com/office/drawing/2014/main" id="{1EF1EB42-E07B-08EB-CDDB-7D605F295A5F}"/>
              </a:ext>
            </a:extLst>
          </p:cNvPr>
          <p:cNvSpPr>
            <a:spLocks noGrp="1"/>
          </p:cNvSpPr>
          <p:nvPr>
            <p:ph type="title"/>
          </p:nvPr>
        </p:nvSpPr>
        <p:spPr>
          <a:xfrm>
            <a:off x="2286001" y="533400"/>
            <a:ext cx="7764463" cy="1143000"/>
          </a:xfrm>
        </p:spPr>
        <p:txBody>
          <a:bodyPr anchor="t"/>
          <a:lstStyle/>
          <a:p>
            <a:r>
              <a:rPr lang="en-US" sz="3600" dirty="0"/>
              <a:t>Registration for </a:t>
            </a:r>
            <a:r>
              <a:rPr lang="en-US" sz="3600" b="1" dirty="0"/>
              <a:t>802 LMSC Plenaries </a:t>
            </a:r>
            <a:r>
              <a:rPr lang="en-US" sz="3600" dirty="0"/>
              <a:t>and 802 Wireless Interims</a:t>
            </a:r>
          </a:p>
        </p:txBody>
      </p:sp>
    </p:spTree>
    <p:extLst>
      <p:ext uri="{BB962C8B-B14F-4D97-AF65-F5344CB8AC3E}">
        <p14:creationId xmlns:p14="http://schemas.microsoft.com/office/powerpoint/2010/main" val="752887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06000-37FB-5B0E-44CE-F219554A63A2}"/>
              </a:ext>
            </a:extLst>
          </p:cNvPr>
          <p:cNvSpPr>
            <a:spLocks noGrp="1"/>
          </p:cNvSpPr>
          <p:nvPr>
            <p:ph type="title"/>
          </p:nvPr>
        </p:nvSpPr>
        <p:spPr/>
        <p:txBody>
          <a:bodyPr/>
          <a:lstStyle/>
          <a:p>
            <a:r>
              <a:rPr lang="en-US" b="1" dirty="0">
                <a:latin typeface="+mn-lt"/>
              </a:rPr>
              <a:t>Meeting Preamble </a:t>
            </a:r>
          </a:p>
        </p:txBody>
      </p:sp>
      <p:sp>
        <p:nvSpPr>
          <p:cNvPr id="3" name="Text Placeholder 2">
            <a:extLst>
              <a:ext uri="{FF2B5EF4-FFF2-40B4-BE49-F238E27FC236}">
                <a16:creationId xmlns:a16="http://schemas.microsoft.com/office/drawing/2014/main" id="{8C6D1B6F-3DBA-9EF3-93F4-483187D6D518}"/>
              </a:ext>
            </a:extLst>
          </p:cNvPr>
          <p:cNvSpPr>
            <a:spLocks noGrp="1"/>
          </p:cNvSpPr>
          <p:nvPr>
            <p:ph type="body" sz="half" idx="1"/>
          </p:nvPr>
        </p:nvSpPr>
        <p:spPr>
          <a:xfrm>
            <a:off x="914400" y="1981200"/>
            <a:ext cx="10363200" cy="1524000"/>
          </a:xfrm>
        </p:spPr>
        <p:txBody>
          <a:bodyPr/>
          <a:lstStyle/>
          <a:p>
            <a:pPr algn="ctr"/>
            <a:r>
              <a:rPr lang="en-US" dirty="0"/>
              <a:t>Stuff you need to know before we get to the meeting content</a:t>
            </a:r>
          </a:p>
          <a:p>
            <a:pPr algn="ctr"/>
            <a:endParaRPr lang="en-US" dirty="0"/>
          </a:p>
        </p:txBody>
      </p:sp>
      <p:sp>
        <p:nvSpPr>
          <p:cNvPr id="5" name="Slide Number Placeholder 4">
            <a:extLst>
              <a:ext uri="{FF2B5EF4-FFF2-40B4-BE49-F238E27FC236}">
                <a16:creationId xmlns:a16="http://schemas.microsoft.com/office/drawing/2014/main" id="{078E59CC-9CD4-87CC-1D6F-88D7B694035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4</a:t>
            </a:fld>
            <a:endParaRPr lang="en-US"/>
          </a:p>
        </p:txBody>
      </p:sp>
      <p:pic>
        <p:nvPicPr>
          <p:cNvPr id="7" name="Picture Placeholder 10">
            <a:extLst>
              <a:ext uri="{FF2B5EF4-FFF2-40B4-BE49-F238E27FC236}">
                <a16:creationId xmlns:a16="http://schemas.microsoft.com/office/drawing/2014/main" id="{8FD5CBBD-F98E-A44E-88FB-0E79C4EBDEBC}"/>
              </a:ext>
            </a:extLst>
          </p:cNvPr>
          <p:cNvPicPr>
            <a:picLocks noGrp="1" noChangeAspect="1"/>
          </p:cNvPicPr>
          <p:nvPr>
            <p:ph sz="half" idx="2"/>
          </p:nvPr>
        </p:nvPicPr>
        <p:blipFill rotWithShape="1">
          <a:blip r:embed="rId2"/>
          <a:stretch/>
        </p:blipFill>
        <p:spPr>
          <a:xfrm>
            <a:off x="6707187" y="3661355"/>
            <a:ext cx="3806825" cy="1751139"/>
          </a:xfrm>
          <a:noFill/>
        </p:spPr>
      </p:pic>
    </p:spTree>
    <p:extLst>
      <p:ext uri="{BB962C8B-B14F-4D97-AF65-F5344CB8AC3E}">
        <p14:creationId xmlns:p14="http://schemas.microsoft.com/office/powerpoint/2010/main" val="2005147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2A396E6-AC8C-FBC3-49B8-22ECCCCDBECB}"/>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5</a:t>
            </a:fld>
            <a:endParaRPr lang="en-US"/>
          </a:p>
        </p:txBody>
      </p:sp>
      <p:sp>
        <p:nvSpPr>
          <p:cNvPr id="7" name="Title 1">
            <a:extLst>
              <a:ext uri="{FF2B5EF4-FFF2-40B4-BE49-F238E27FC236}">
                <a16:creationId xmlns:a16="http://schemas.microsoft.com/office/drawing/2014/main" id="{274BD988-B8D2-E2BB-1BB5-FF7E977111A8}"/>
              </a:ext>
            </a:extLst>
          </p:cNvPr>
          <p:cNvSpPr>
            <a:spLocks noGrp="1"/>
          </p:cNvSpPr>
          <p:nvPr/>
        </p:nvSpPr>
        <p:spPr bwMode="auto">
          <a:xfrm>
            <a:off x="915458" y="620688"/>
            <a:ext cx="10361084" cy="616074"/>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dirty="0"/>
              <a:t>Mixed Mode Logistics</a:t>
            </a:r>
          </a:p>
        </p:txBody>
      </p:sp>
      <p:sp>
        <p:nvSpPr>
          <p:cNvPr id="8" name="Content Placeholder 2">
            <a:extLst>
              <a:ext uri="{FF2B5EF4-FFF2-40B4-BE49-F238E27FC236}">
                <a16:creationId xmlns:a16="http://schemas.microsoft.com/office/drawing/2014/main" id="{45404A07-8225-C02C-AAE2-B94B01774B10}"/>
              </a:ext>
            </a:extLst>
          </p:cNvPr>
          <p:cNvSpPr>
            <a:spLocks noGrp="1"/>
          </p:cNvSpPr>
          <p:nvPr/>
        </p:nvSpPr>
        <p:spPr bwMode="auto">
          <a:xfrm>
            <a:off x="915458" y="1236762"/>
            <a:ext cx="10361084" cy="5216574"/>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marL="457200" indent="-457200">
              <a:buAutoNum type="arabicPeriod"/>
            </a:pPr>
            <a:r>
              <a:rPr lang="en-US" dirty="0"/>
              <a:t>Head table will project (one computer all day)</a:t>
            </a:r>
          </a:p>
          <a:p>
            <a:pPr marL="457200" indent="-457200">
              <a:buAutoNum type="arabicPeriod"/>
            </a:pPr>
            <a:r>
              <a:rPr lang="en-US" dirty="0"/>
              <a:t>Local: queue to speak a microphone; remember remote attendees will hear you only if you use the microphone!</a:t>
            </a:r>
          </a:p>
          <a:p>
            <a:pPr marL="457200" indent="-457200">
              <a:buAutoNum type="arabicPeriod"/>
            </a:pPr>
            <a:r>
              <a:rPr lang="en-US" dirty="0"/>
              <a:t>Remote attendees please queue via chat window</a:t>
            </a:r>
          </a:p>
          <a:p>
            <a:pPr marL="457200" indent="-457200">
              <a:buFont typeface="Times New Roman" pitchFamily="18" charset="0"/>
              <a:buAutoNum type="arabicPeriod"/>
            </a:pPr>
            <a:r>
              <a:rPr lang="en-US" dirty="0"/>
              <a:t>Local attendees when joining WebEx </a:t>
            </a:r>
            <a:r>
              <a:rPr lang="en-US" dirty="0">
                <a:solidFill>
                  <a:srgbClr val="FF0000"/>
                </a:solidFill>
              </a:rPr>
              <a:t>connect without audio! </a:t>
            </a:r>
          </a:p>
          <a:p>
            <a:pPr marL="0" indent="0"/>
            <a:r>
              <a:rPr lang="en-US" dirty="0">
                <a:solidFill>
                  <a:srgbClr val="FF0000"/>
                </a:solidFill>
              </a:rPr>
              <a:t>	In-room Webex with audio enabled will disrupt the meeting!  </a:t>
            </a:r>
            <a:endParaRPr lang="en-US" dirty="0"/>
          </a:p>
          <a:p>
            <a:pPr marL="457200" indent="-457200">
              <a:buAutoNum type="arabicPeriod"/>
            </a:pPr>
            <a:r>
              <a:rPr lang="en-US" dirty="0">
                <a:solidFill>
                  <a:schemeClr val="accent1">
                    <a:lumMod val="50000"/>
                  </a:schemeClr>
                </a:solidFill>
              </a:rPr>
              <a:t>Presenters, both local and remote, will present via WebEx</a:t>
            </a:r>
          </a:p>
          <a:p>
            <a:pPr marL="457200" indent="-457200">
              <a:buAutoNum type="arabicPeriod"/>
            </a:pPr>
            <a:r>
              <a:rPr lang="en-US" dirty="0">
                <a:solidFill>
                  <a:schemeClr val="tx1"/>
                </a:solidFill>
              </a:rPr>
              <a:t>For those Remote Attendees connecting to Webex, Configure Webex Audio to use “Music Mode” (seems to work best).</a:t>
            </a:r>
          </a:p>
          <a:p>
            <a:pPr marL="457200" indent="-457200">
              <a:buAutoNum type="arabicPeriod"/>
            </a:pPr>
            <a:r>
              <a:rPr lang="en-US" dirty="0">
                <a:solidFill>
                  <a:schemeClr val="tx1"/>
                </a:solidFill>
              </a:rPr>
              <a:t>Makes sure “mute on entry” is set in WebEx</a:t>
            </a:r>
          </a:p>
          <a:p>
            <a:pPr marL="457200" indent="-457200">
              <a:buAutoNum type="arabicPeriod"/>
            </a:pPr>
            <a:r>
              <a:rPr lang="en-US" dirty="0">
                <a:solidFill>
                  <a:schemeClr val="tx1"/>
                </a:solidFill>
              </a:rPr>
              <a:t>Please do not turn on video.</a:t>
            </a:r>
          </a:p>
        </p:txBody>
      </p:sp>
      <p:sp>
        <p:nvSpPr>
          <p:cNvPr id="2" name="Arrow: Right 1">
            <a:extLst>
              <a:ext uri="{FF2B5EF4-FFF2-40B4-BE49-F238E27FC236}">
                <a16:creationId xmlns:a16="http://schemas.microsoft.com/office/drawing/2014/main" id="{089CA25F-62D0-EA89-4B9F-7C2857CA5CA6}"/>
              </a:ext>
            </a:extLst>
          </p:cNvPr>
          <p:cNvSpPr/>
          <p:nvPr/>
        </p:nvSpPr>
        <p:spPr bwMode="auto">
          <a:xfrm rot="10800000">
            <a:off x="10363200" y="2930649"/>
            <a:ext cx="1524000" cy="914400"/>
          </a:xfrm>
          <a:prstGeom prst="rightArrow">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2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397811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752601"/>
            <a:ext cx="10363200" cy="4722812"/>
          </a:xfrm>
        </p:spPr>
        <p:txBody>
          <a:bodyPr>
            <a:normAutofit fontScale="62500" lnSpcReduction="20000"/>
          </a:bodyPr>
          <a:lstStyle/>
          <a:p>
            <a:r>
              <a:rPr lang="en-US" dirty="0"/>
              <a:t>Reasons to reject (only valid reasons): Rejected is used [only] when one or more of these applies:</a:t>
            </a:r>
          </a:p>
          <a:p>
            <a:pPr lvl="1"/>
            <a:r>
              <a:rPr lang="en-US" dirty="0"/>
              <a:t>The CRG disagrees with the technical change proposed </a:t>
            </a:r>
          </a:p>
          <a:p>
            <a:pPr lvl="1"/>
            <a:r>
              <a:rPr lang="en-US" dirty="0"/>
              <a:t>The proposed change in the comment does not contain sufficient detail </a:t>
            </a:r>
          </a:p>
          <a:p>
            <a:pPr lvl="1"/>
            <a:r>
              <a:rPr lang="en-US" dirty="0"/>
              <a:t>The comment is stale (no new information)</a:t>
            </a:r>
          </a:p>
          <a:p>
            <a:pPr lvl="1"/>
            <a:r>
              <a:rPr lang="en-US" dirty="0"/>
              <a:t>The commenter has indicated to the CRG chair that they wish to withdraw the comment</a:t>
            </a:r>
          </a:p>
          <a:p>
            <a:pPr lvl="1"/>
            <a:r>
              <a:rPr lang="en-US" dirty="0"/>
              <a:t>The comment is out of scope:  Valid only for recirculation or when the comment is on material not part of the standard being balloted (explain which)</a:t>
            </a:r>
          </a:p>
          <a:p>
            <a:r>
              <a:rPr lang="en-US" dirty="0"/>
              <a:t>OK for SA ballot, to be avoided in 802.15 WG ballots</a:t>
            </a:r>
          </a:p>
          <a:p>
            <a:pPr lvl="1"/>
            <a:r>
              <a:rPr lang="en-US" dirty="0"/>
              <a:t>The comment includes an attachment that does not meet the criteria indicated by </a:t>
            </a:r>
            <a:r>
              <a:rPr lang="en-US" dirty="0" err="1"/>
              <a:t>myProject</a:t>
            </a:r>
            <a:r>
              <a:rPr lang="en-US" dirty="0"/>
              <a:t> ;</a:t>
            </a:r>
          </a:p>
          <a:p>
            <a:pPr lvl="1"/>
            <a:r>
              <a:rPr lang="en-US" dirty="0"/>
              <a:t>The CRG cannot address as a single issue; </a:t>
            </a:r>
          </a:p>
          <a:p>
            <a:pPr lvl="1"/>
            <a:r>
              <a:rPr lang="en-US" dirty="0"/>
              <a:t>Does not relate to a specific line, paragraph, figure, or equation in the balloted draft.</a:t>
            </a:r>
          </a:p>
          <a:p>
            <a:r>
              <a:rPr lang="en-US" dirty="0"/>
              <a:t>To be used only in dire, unresolvable deadlock</a:t>
            </a:r>
          </a:p>
          <a:p>
            <a:pPr lvl="1"/>
            <a:r>
              <a:rPr lang="en-US" dirty="0"/>
              <a:t>The CRG cannot come to a consensus to make changes necessary to address the comment. </a:t>
            </a:r>
          </a:p>
          <a:p>
            <a:pPr lvl="1"/>
            <a:r>
              <a:rPr lang="en-US" dirty="0"/>
              <a:t>CRG documenting that it failed at it’s primary responsibility to reach consensus</a:t>
            </a:r>
          </a:p>
          <a:p>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6</a:t>
            </a:fld>
            <a:endParaRPr lang="en-US"/>
          </a:p>
        </p:txBody>
      </p:sp>
    </p:spTree>
    <p:extLst>
      <p:ext uri="{BB962C8B-B14F-4D97-AF65-F5344CB8AC3E}">
        <p14:creationId xmlns:p14="http://schemas.microsoft.com/office/powerpoint/2010/main" val="10973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F7105-EEBD-2C93-E618-37EA7514F581}"/>
              </a:ext>
            </a:extLst>
          </p:cNvPr>
          <p:cNvSpPr>
            <a:spLocks noGrp="1"/>
          </p:cNvSpPr>
          <p:nvPr>
            <p:ph type="title"/>
          </p:nvPr>
        </p:nvSpPr>
        <p:spPr>
          <a:xfrm>
            <a:off x="914400" y="685800"/>
            <a:ext cx="10363200" cy="685800"/>
          </a:xfrm>
        </p:spPr>
        <p:txBody>
          <a:bodyPr/>
          <a:lstStyle/>
          <a:p>
            <a:r>
              <a:rPr lang="en-US" dirty="0"/>
              <a:t>Rejecting a comment correctly: Detail</a:t>
            </a:r>
          </a:p>
        </p:txBody>
      </p:sp>
      <p:sp>
        <p:nvSpPr>
          <p:cNvPr id="3" name="Text Placeholder 2">
            <a:extLst>
              <a:ext uri="{FF2B5EF4-FFF2-40B4-BE49-F238E27FC236}">
                <a16:creationId xmlns:a16="http://schemas.microsoft.com/office/drawing/2014/main" id="{19E46123-31FB-4892-4A86-D7FA1EAA57FF}"/>
              </a:ext>
            </a:extLst>
          </p:cNvPr>
          <p:cNvSpPr>
            <a:spLocks noGrp="1"/>
          </p:cNvSpPr>
          <p:nvPr>
            <p:ph type="body" sz="half" idx="1"/>
          </p:nvPr>
        </p:nvSpPr>
        <p:spPr>
          <a:xfrm>
            <a:off x="914400" y="1371600"/>
            <a:ext cx="10363200" cy="5103813"/>
          </a:xfrm>
        </p:spPr>
        <p:txBody>
          <a:bodyPr>
            <a:normAutofit fontScale="62500" lnSpcReduction="20000"/>
          </a:bodyPr>
          <a:lstStyle/>
          <a:p>
            <a:pPr marL="0" indent="0">
              <a:buNone/>
            </a:pPr>
            <a:r>
              <a:rPr lang="en-US" dirty="0"/>
              <a:t>The disposition detail field should explain why the comment is being rejected using one or more of these reasons:</a:t>
            </a:r>
          </a:p>
          <a:p>
            <a:r>
              <a:rPr lang="en-US" dirty="0"/>
              <a:t>An (technical) explanation of why the CRG disagrees with the comment; </a:t>
            </a:r>
          </a:p>
          <a:p>
            <a:r>
              <a:rPr lang="en-US" dirty="0"/>
              <a:t>a statement that the comment is out of scope, and the rationale; </a:t>
            </a:r>
          </a:p>
          <a:p>
            <a:r>
              <a:rPr lang="en-US" dirty="0"/>
              <a:t>a statement that the proposed change in the comment does not contain sufficient detail so that the CRG can understand the specific changes that are being proposed; </a:t>
            </a:r>
          </a:p>
          <a:p>
            <a:r>
              <a:rPr lang="en-US" dirty="0"/>
              <a:t>a statement that the proposed change is already included in another part of the standard and not needed here.</a:t>
            </a:r>
          </a:p>
          <a:p>
            <a:r>
              <a:rPr lang="en-US" dirty="0"/>
              <a:t>a statement that the proposed wording change does not improve the technical clarity or accuracy of the text in the consideration of </a:t>
            </a:r>
            <a:r>
              <a:rPr lang="en-US" dirty="0" err="1"/>
              <a:t>theCRG</a:t>
            </a:r>
            <a:r>
              <a:rPr lang="en-US" dirty="0"/>
              <a:t>, e.g., "change happy to glad";</a:t>
            </a:r>
          </a:p>
          <a:p>
            <a:r>
              <a:rPr lang="en-US" dirty="0"/>
              <a:t>a statement that the CRG could not reach consensus on the changes necessary to address the comment;</a:t>
            </a:r>
          </a:p>
          <a:p>
            <a:r>
              <a:rPr lang="en-US" dirty="0"/>
              <a:t>a statement that the CRG has previously considered the comment (or a substantively similar comment), along with identification (by reference or copy) of the original comment and its disposition detail and status;</a:t>
            </a:r>
          </a:p>
          <a:p>
            <a:r>
              <a:rPr lang="en-US" dirty="0"/>
              <a:t>A statement that the commenter has withdrawn the comment.</a:t>
            </a:r>
          </a:p>
          <a:p>
            <a:r>
              <a:rPr lang="en-US" dirty="0"/>
              <a:t>For editorial comments:  "The CRG refers this change to IEEE SA Editorial staff for consideration during preparation for publication.” </a:t>
            </a:r>
          </a:p>
        </p:txBody>
      </p:sp>
      <p:sp>
        <p:nvSpPr>
          <p:cNvPr id="4" name="Slide Number Placeholder 3">
            <a:extLst>
              <a:ext uri="{FF2B5EF4-FFF2-40B4-BE49-F238E27FC236}">
                <a16:creationId xmlns:a16="http://schemas.microsoft.com/office/drawing/2014/main" id="{B0F271DB-EFBC-D1E4-A4C1-4C1B2CB408DD}"/>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7</a:t>
            </a:fld>
            <a:endParaRPr lang="en-US"/>
          </a:p>
        </p:txBody>
      </p:sp>
    </p:spTree>
    <p:extLst>
      <p:ext uri="{BB962C8B-B14F-4D97-AF65-F5344CB8AC3E}">
        <p14:creationId xmlns:p14="http://schemas.microsoft.com/office/powerpoint/2010/main" val="3395946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E78B-D9B0-748D-922F-D94C84A3C692}"/>
              </a:ext>
            </a:extLst>
          </p:cNvPr>
          <p:cNvSpPr>
            <a:spLocks noGrp="1"/>
          </p:cNvSpPr>
          <p:nvPr>
            <p:ph type="title"/>
          </p:nvPr>
        </p:nvSpPr>
        <p:spPr/>
        <p:txBody>
          <a:bodyPr/>
          <a:lstStyle/>
          <a:p>
            <a:r>
              <a:rPr lang="en-US" dirty="0"/>
              <a:t>General Guidelines</a:t>
            </a:r>
          </a:p>
        </p:txBody>
      </p:sp>
      <p:sp>
        <p:nvSpPr>
          <p:cNvPr id="3" name="Text Placeholder 2">
            <a:extLst>
              <a:ext uri="{FF2B5EF4-FFF2-40B4-BE49-F238E27FC236}">
                <a16:creationId xmlns:a16="http://schemas.microsoft.com/office/drawing/2014/main" id="{BB40E429-B189-AACB-8267-87BB5F2153CF}"/>
              </a:ext>
            </a:extLst>
          </p:cNvPr>
          <p:cNvSpPr>
            <a:spLocks noGrp="1"/>
          </p:cNvSpPr>
          <p:nvPr>
            <p:ph type="body" sz="half" idx="1"/>
          </p:nvPr>
        </p:nvSpPr>
        <p:spPr/>
        <p:txBody>
          <a:bodyPr>
            <a:normAutofit fontScale="92500" lnSpcReduction="10000"/>
          </a:bodyPr>
          <a:lstStyle/>
          <a:p>
            <a:r>
              <a:rPr lang="en-US" dirty="0"/>
              <a:t>Copy dependent disposition details, don’t cross-reference</a:t>
            </a:r>
          </a:p>
          <a:p>
            <a:pPr lvl="1"/>
            <a:r>
              <a:rPr lang="en-US" dirty="0"/>
              <a:t>add “(same comment disposition detail as comment i-1234)”</a:t>
            </a:r>
          </a:p>
          <a:p>
            <a:r>
              <a:rPr lang="en-US" dirty="0"/>
              <a:t>Copy textual disposition details, don’t reference submissions, EXCEPT: </a:t>
            </a:r>
          </a:p>
          <a:p>
            <a:pPr lvl="1"/>
            <a:r>
              <a:rPr lang="en-US" dirty="0"/>
              <a:t>if the disposition detail contains something that cannot be easily and unambiguously represented in plain text, (e.g., </a:t>
            </a:r>
            <a:r>
              <a:rPr lang="en-US" dirty="0">
                <a:highlight>
                  <a:srgbClr val="FFFF00"/>
                </a:highlight>
              </a:rPr>
              <a:t>graphics</a:t>
            </a:r>
            <a:r>
              <a:rPr lang="en-US" dirty="0"/>
              <a:t> or </a:t>
            </a:r>
            <a:r>
              <a:rPr lang="en-US" dirty="0">
                <a:highlight>
                  <a:srgbClr val="FFFF00"/>
                </a:highlight>
              </a:rPr>
              <a:t>extensive markup edits</a:t>
            </a:r>
            <a:r>
              <a:rPr lang="en-US" dirty="0"/>
              <a:t>)</a:t>
            </a:r>
          </a:p>
          <a:p>
            <a:pPr lvl="1"/>
            <a:r>
              <a:rPr lang="en-US" dirty="0"/>
              <a:t>References to comment disposition details in external documents should be public URLs </a:t>
            </a:r>
          </a:p>
          <a:p>
            <a:endParaRPr lang="en-US" dirty="0"/>
          </a:p>
          <a:p>
            <a:endParaRPr lang="en-US" dirty="0"/>
          </a:p>
        </p:txBody>
      </p:sp>
      <p:sp>
        <p:nvSpPr>
          <p:cNvPr id="4" name="Slide Number Placeholder 3">
            <a:extLst>
              <a:ext uri="{FF2B5EF4-FFF2-40B4-BE49-F238E27FC236}">
                <a16:creationId xmlns:a16="http://schemas.microsoft.com/office/drawing/2014/main" id="{94797461-C5F3-8D56-21D3-66CC7DD73633}"/>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8</a:t>
            </a:fld>
            <a:endParaRPr lang="en-US"/>
          </a:p>
        </p:txBody>
      </p:sp>
    </p:spTree>
    <p:extLst>
      <p:ext uri="{BB962C8B-B14F-4D97-AF65-F5344CB8AC3E}">
        <p14:creationId xmlns:p14="http://schemas.microsoft.com/office/powerpoint/2010/main" val="39767407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47B81-8258-FE27-F09D-D69C8488A834}"/>
              </a:ext>
            </a:extLst>
          </p:cNvPr>
          <p:cNvSpPr>
            <a:spLocks noGrp="1"/>
          </p:cNvSpPr>
          <p:nvPr>
            <p:ph type="title"/>
          </p:nvPr>
        </p:nvSpPr>
        <p:spPr/>
        <p:txBody>
          <a:bodyPr/>
          <a:lstStyle/>
          <a:p>
            <a:r>
              <a:rPr lang="en-US" dirty="0"/>
              <a:t>Recess</a:t>
            </a:r>
          </a:p>
        </p:txBody>
      </p:sp>
      <p:sp>
        <p:nvSpPr>
          <p:cNvPr id="4" name="Slide Number Placeholder 3">
            <a:extLst>
              <a:ext uri="{FF2B5EF4-FFF2-40B4-BE49-F238E27FC236}">
                <a16:creationId xmlns:a16="http://schemas.microsoft.com/office/drawing/2014/main" id="{6B1AAE3A-B326-3366-95E8-19E54CFDDEC6}"/>
              </a:ext>
            </a:extLst>
          </p:cNvPr>
          <p:cNvSpPr>
            <a:spLocks noGrp="1"/>
          </p:cNvSpPr>
          <p:nvPr>
            <p:ph type="sldNum" sz="quarter" idx="12"/>
          </p:nvPr>
        </p:nvSpPr>
        <p:spPr/>
        <p:txBody>
          <a:bodyPr/>
          <a:lstStyle/>
          <a:p>
            <a:pPr>
              <a:defRPr/>
            </a:pPr>
            <a:r>
              <a:rPr lang="en-US"/>
              <a:t>Slide </a:t>
            </a:r>
            <a:fld id="{C251FCF5-DCE1-4BE7-BAC9-5817EB43EA6A}" type="slidenum">
              <a:rPr lang="en-US" smtClean="0"/>
              <a:pPr>
                <a:defRPr/>
              </a:pPr>
              <a:t>9</a:t>
            </a:fld>
            <a:endParaRPr lang="en-US"/>
          </a:p>
        </p:txBody>
      </p:sp>
      <p:pic>
        <p:nvPicPr>
          <p:cNvPr id="5" name="Picture 4">
            <a:extLst>
              <a:ext uri="{FF2B5EF4-FFF2-40B4-BE49-F238E27FC236}">
                <a16:creationId xmlns:a16="http://schemas.microsoft.com/office/drawing/2014/main" id="{618D91CD-B6E4-2E9D-F40A-98B8599AA3D4}"/>
              </a:ext>
            </a:extLst>
          </p:cNvPr>
          <p:cNvPicPr>
            <a:picLocks noChangeAspect="1"/>
          </p:cNvPicPr>
          <p:nvPr/>
        </p:nvPicPr>
        <p:blipFill>
          <a:blip r:embed="rId2"/>
          <a:stretch>
            <a:fillRect/>
          </a:stretch>
        </p:blipFill>
        <p:spPr>
          <a:xfrm>
            <a:off x="4388972" y="2148729"/>
            <a:ext cx="3414056" cy="2560542"/>
          </a:xfrm>
          <a:prstGeom prst="rect">
            <a:avLst/>
          </a:prstGeom>
        </p:spPr>
      </p:pic>
      <p:sp>
        <p:nvSpPr>
          <p:cNvPr id="7" name="Subtitle 3">
            <a:extLst>
              <a:ext uri="{FF2B5EF4-FFF2-40B4-BE49-F238E27FC236}">
                <a16:creationId xmlns:a16="http://schemas.microsoft.com/office/drawing/2014/main" id="{B7B3B758-6707-53B4-A18C-B96D5D615BF5}"/>
              </a:ext>
            </a:extLst>
          </p:cNvPr>
          <p:cNvSpPr txBox="1">
            <a:spLocks/>
          </p:cNvSpPr>
          <p:nvPr/>
        </p:nvSpPr>
        <p:spPr bwMode="auto">
          <a:xfrm>
            <a:off x="914400" y="5589029"/>
            <a:ext cx="10363200" cy="659371"/>
          </a:xfrm>
          <a:prstGeom prst="rect">
            <a:avLst/>
          </a:prstGeom>
          <a:noFill/>
          <a:ln>
            <a:solidFill>
              <a:schemeClr val="bg2">
                <a:lumMod val="20000"/>
                <a:lumOff val="8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a:lstStyle>
          <a:p>
            <a:pPr marL="0" indent="0" algn="ctr">
              <a:buNone/>
            </a:pPr>
            <a:r>
              <a:rPr lang="en-US" sz="2800" kern="0" dirty="0"/>
              <a:t>November 2024 802 Wireless Plenary</a:t>
            </a:r>
          </a:p>
        </p:txBody>
      </p:sp>
    </p:spTree>
    <p:extLst>
      <p:ext uri="{BB962C8B-B14F-4D97-AF65-F5344CB8AC3E}">
        <p14:creationId xmlns:p14="http://schemas.microsoft.com/office/powerpoint/2010/main" val="1048317578"/>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65020</TotalTime>
  <Words>1610</Words>
  <Application>Microsoft Office PowerPoint</Application>
  <PresentationFormat>Widescreen</PresentationFormat>
  <Paragraphs>192</Paragraphs>
  <Slides>20</Slides>
  <Notes>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Aptos Black</vt:lpstr>
      <vt:lpstr>Arial</vt:lpstr>
      <vt:lpstr>Calibri</vt:lpstr>
      <vt:lpstr>Monotype Sorts</vt:lpstr>
      <vt:lpstr>Times New Roman</vt:lpstr>
      <vt:lpstr>IEEE-802_15</vt:lpstr>
      <vt:lpstr>PowerPoint Presentation</vt:lpstr>
      <vt:lpstr>Task Group 15.4ab Next Generation UWB Amendment</vt:lpstr>
      <vt:lpstr>Registration for 802 LMSC Plenaries and 802 Wireless Interims</vt:lpstr>
      <vt:lpstr>Meeting Preamble </vt:lpstr>
      <vt:lpstr>PowerPoint Presentation</vt:lpstr>
      <vt:lpstr>Rejecting a comment correctly</vt:lpstr>
      <vt:lpstr>Rejecting a comment correctly: Detail</vt:lpstr>
      <vt:lpstr>General Guidelines</vt:lpstr>
      <vt:lpstr>Recess</vt:lpstr>
      <vt:lpstr>Resume from Recess</vt:lpstr>
      <vt:lpstr>Participants have a duty to inform the IEEE</vt:lpstr>
      <vt:lpstr>Next Steps</vt:lpstr>
      <vt:lpstr>Next Steps</vt:lpstr>
      <vt:lpstr>PowerPoint Presentation</vt:lpstr>
      <vt:lpstr>Forming a CRG</vt:lpstr>
      <vt:lpstr>Forming a CRG</vt:lpstr>
      <vt:lpstr>Forming a CRG: Volunteers</vt:lpstr>
      <vt:lpstr>Call schedule, November thru January</vt:lpstr>
      <vt:lpstr>Any Other Business</vt:lpstr>
      <vt:lpstr>Adjourned</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Benjamin Rolfe</cp:lastModifiedBy>
  <cp:revision>1315</cp:revision>
  <cp:lastPrinted>2000-07-07T01:25:49Z</cp:lastPrinted>
  <dcterms:created xsi:type="dcterms:W3CDTF">1999-06-22T06:24:01Z</dcterms:created>
  <dcterms:modified xsi:type="dcterms:W3CDTF">2024-11-15T00:02:43Z</dcterms:modified>
  <cp:category/>
</cp:coreProperties>
</file>