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8"/>
  </p:notesMasterIdLst>
  <p:handoutMasterIdLst>
    <p:handoutMasterId r:id="rId39"/>
  </p:handoutMasterIdLst>
  <p:sldIdLst>
    <p:sldId id="360" r:id="rId2"/>
    <p:sldId id="361" r:id="rId3"/>
    <p:sldId id="412" r:id="rId4"/>
    <p:sldId id="362" r:id="rId5"/>
    <p:sldId id="363" r:id="rId6"/>
    <p:sldId id="374" r:id="rId7"/>
    <p:sldId id="376" r:id="rId8"/>
    <p:sldId id="390" r:id="rId9"/>
    <p:sldId id="365" r:id="rId10"/>
    <p:sldId id="366" r:id="rId11"/>
    <p:sldId id="391" r:id="rId12"/>
    <p:sldId id="368" r:id="rId13"/>
    <p:sldId id="392" r:id="rId14"/>
    <p:sldId id="393" r:id="rId15"/>
    <p:sldId id="387" r:id="rId16"/>
    <p:sldId id="403" r:id="rId17"/>
    <p:sldId id="404" r:id="rId18"/>
    <p:sldId id="401" r:id="rId19"/>
    <p:sldId id="402" r:id="rId20"/>
    <p:sldId id="375" r:id="rId21"/>
    <p:sldId id="370" r:id="rId22"/>
    <p:sldId id="373" r:id="rId23"/>
    <p:sldId id="372" r:id="rId24"/>
    <p:sldId id="377" r:id="rId25"/>
    <p:sldId id="388" r:id="rId26"/>
    <p:sldId id="382" r:id="rId27"/>
    <p:sldId id="381" r:id="rId28"/>
    <p:sldId id="410" r:id="rId29"/>
    <p:sldId id="411" r:id="rId30"/>
    <p:sldId id="414" r:id="rId31"/>
    <p:sldId id="415" r:id="rId32"/>
    <p:sldId id="418" r:id="rId33"/>
    <p:sldId id="416" r:id="rId34"/>
    <p:sldId id="383" r:id="rId35"/>
    <p:sldId id="413" r:id="rId36"/>
    <p:sldId id="394" r:id="rId37"/>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82" d="100"/>
          <a:sy n="82" d="100"/>
        </p:scale>
        <p:origin x="125"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384175" y="701675"/>
            <a:ext cx="6165850" cy="3468688"/>
          </a:xfrm>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17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solidFill>
                  <a:srgbClr val="000000"/>
                </a:solidFill>
                <a:latin typeface="Arial" panose="020B0604020202020204" pitchFamily="34" charset="0"/>
              </a:rPr>
              <a:t>doc.: IEEE 802.11-15/0245r1</a:t>
            </a:r>
          </a:p>
        </p:txBody>
      </p:sp>
      <p:sp>
        <p:nvSpPr>
          <p:cNvPr id="717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solidFill>
                  <a:srgbClr val="000000"/>
                </a:solidFill>
                <a:latin typeface="Arial" panose="020B0604020202020204" pitchFamily="34" charset="0"/>
              </a:rPr>
              <a:t>Mar 2015</a:t>
            </a:r>
          </a:p>
        </p:txBody>
      </p:sp>
      <p:sp>
        <p:nvSpPr>
          <p:cNvPr id="6" name="Footer Placeholder 5"/>
          <p:cNvSpPr>
            <a:spLocks noGrp="1"/>
          </p:cNvSpPr>
          <p:nvPr>
            <p:ph type="ftr" sz="quarter" idx="4"/>
          </p:nvPr>
        </p:nvSpPr>
        <p:spPr/>
        <p:txBody>
          <a:bodyPr/>
          <a:lstStyle/>
          <a:p>
            <a:pPr lvl="4">
              <a:defRPr/>
            </a:pPr>
            <a:r>
              <a:rPr lang="en-US">
                <a:solidFill>
                  <a:srgbClr val="000000"/>
                </a:solidFill>
              </a:rPr>
              <a:t>Andrew Myles, Cisco</a:t>
            </a:r>
          </a:p>
        </p:txBody>
      </p:sp>
      <p:sp>
        <p:nvSpPr>
          <p:cNvPr id="7" name="Slide Number Placeholder 6"/>
          <p:cNvSpPr>
            <a:spLocks noGrp="1"/>
          </p:cNvSpPr>
          <p:nvPr>
            <p:ph type="sldNum" sz="quarter" idx="5"/>
          </p:nvPr>
        </p:nvSpPr>
        <p:spPr/>
        <p:txBody>
          <a:bodyPr/>
          <a:lstStyle/>
          <a:p>
            <a:pPr>
              <a:defRPr/>
            </a:pPr>
            <a:r>
              <a:rPr lang="en-US">
                <a:solidFill>
                  <a:srgbClr val="000000"/>
                </a:solidFill>
              </a:rPr>
              <a:t>Page </a:t>
            </a:r>
            <a:fld id="{711CED88-2EBA-480B-BC25-F8BE94D75BC0}" type="slidenum">
              <a:rPr lang="en-US"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762313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384175" y="701675"/>
            <a:ext cx="6165850" cy="3468688"/>
          </a:xfr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22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solidFill>
                  <a:srgbClr val="000000"/>
                </a:solidFill>
                <a:latin typeface="Arial" panose="020B0604020202020204" pitchFamily="34" charset="0"/>
              </a:rPr>
              <a:t>doc.: IEEE 802.11-15/0245r1</a:t>
            </a:r>
          </a:p>
        </p:txBody>
      </p:sp>
      <p:sp>
        <p:nvSpPr>
          <p:cNvPr id="922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solidFill>
                  <a:srgbClr val="000000"/>
                </a:solidFill>
                <a:latin typeface="Arial" panose="020B0604020202020204" pitchFamily="34" charset="0"/>
              </a:rPr>
              <a:t>Mar 2015</a:t>
            </a:r>
          </a:p>
        </p:txBody>
      </p:sp>
      <p:sp>
        <p:nvSpPr>
          <p:cNvPr id="6" name="Footer Placeholder 5"/>
          <p:cNvSpPr>
            <a:spLocks noGrp="1"/>
          </p:cNvSpPr>
          <p:nvPr>
            <p:ph type="ftr" sz="quarter" idx="4"/>
          </p:nvPr>
        </p:nvSpPr>
        <p:spPr/>
        <p:txBody>
          <a:bodyPr/>
          <a:lstStyle/>
          <a:p>
            <a:pPr lvl="4">
              <a:defRPr/>
            </a:pPr>
            <a:r>
              <a:rPr lang="en-US">
                <a:solidFill>
                  <a:srgbClr val="000000"/>
                </a:solidFill>
              </a:rPr>
              <a:t>Andrew Myles, Cisco</a:t>
            </a:r>
          </a:p>
        </p:txBody>
      </p:sp>
      <p:sp>
        <p:nvSpPr>
          <p:cNvPr id="7" name="Slide Number Placeholder 6"/>
          <p:cNvSpPr>
            <a:spLocks noGrp="1"/>
          </p:cNvSpPr>
          <p:nvPr>
            <p:ph type="sldNum" sz="quarter" idx="5"/>
          </p:nvPr>
        </p:nvSpPr>
        <p:spPr/>
        <p:txBody>
          <a:bodyPr/>
          <a:lstStyle/>
          <a:p>
            <a:pPr>
              <a:defRPr/>
            </a:pPr>
            <a:r>
              <a:rPr lang="en-US">
                <a:solidFill>
                  <a:srgbClr val="000000"/>
                </a:solidFill>
              </a:rPr>
              <a:t>Page </a:t>
            </a:r>
            <a:fld id="{CAF5E058-E197-4F90-8543-8AE1FCA5C224}" type="slidenum">
              <a:rPr lang="en-US" smtClean="0">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val="2255721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2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solidFill>
                  <a:srgbClr val="000000"/>
                </a:solidFill>
                <a:latin typeface="Arial" panose="020B0604020202020204" pitchFamily="34" charset="0"/>
              </a:rPr>
              <a:t>doc.: IEEE 802.11-15/0245r1</a:t>
            </a:r>
          </a:p>
        </p:txBody>
      </p:sp>
      <p:sp>
        <p:nvSpPr>
          <p:cNvPr id="112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solidFill>
                  <a:srgbClr val="000000"/>
                </a:solidFill>
                <a:latin typeface="Arial" panose="020B0604020202020204" pitchFamily="34" charset="0"/>
              </a:rPr>
              <a:t>Mar 2015</a:t>
            </a:r>
          </a:p>
        </p:txBody>
      </p:sp>
      <p:sp>
        <p:nvSpPr>
          <p:cNvPr id="6" name="Footer Placeholder 5"/>
          <p:cNvSpPr>
            <a:spLocks noGrp="1"/>
          </p:cNvSpPr>
          <p:nvPr>
            <p:ph type="ftr" sz="quarter" idx="4"/>
          </p:nvPr>
        </p:nvSpPr>
        <p:spPr/>
        <p:txBody>
          <a:bodyPr/>
          <a:lstStyle/>
          <a:p>
            <a:pPr lvl="4">
              <a:defRPr/>
            </a:pPr>
            <a:r>
              <a:rPr lang="en-US">
                <a:solidFill>
                  <a:srgbClr val="000000"/>
                </a:solidFill>
              </a:rPr>
              <a:t>Andrew Myles, Cisco</a:t>
            </a:r>
          </a:p>
        </p:txBody>
      </p:sp>
      <p:sp>
        <p:nvSpPr>
          <p:cNvPr id="7" name="Slide Number Placeholder 6"/>
          <p:cNvSpPr>
            <a:spLocks noGrp="1"/>
          </p:cNvSpPr>
          <p:nvPr>
            <p:ph type="sldNum" sz="quarter" idx="5"/>
          </p:nvPr>
        </p:nvSpPr>
        <p:spPr/>
        <p:txBody>
          <a:bodyPr/>
          <a:lstStyle/>
          <a:p>
            <a:pPr>
              <a:defRPr/>
            </a:pPr>
            <a:r>
              <a:rPr lang="en-US">
                <a:solidFill>
                  <a:srgbClr val="000000"/>
                </a:solidFill>
              </a:rPr>
              <a:t>Page </a:t>
            </a:r>
            <a:fld id="{3316D854-8087-4685-9223-95A571712357}" type="slidenum">
              <a:rPr lang="en-US"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val="3173054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a:xfrm>
            <a:off x="6057033" y="6475413"/>
            <a:ext cx="179536" cy="184666"/>
          </a:xfrm>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440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0711292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802.15-24-0608-01</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Nov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rouper.ieee.org/groups/802/sapolicies.shtml"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www.ieee802.org/3/WG_tools/templates/policies_slides_12012023.pptx" TargetMode="External"/><Relationship Id="rId1" Type="http://schemas.openxmlformats.org/officeDocument/2006/relationships/slideLayout" Target="../slideLayouts/slideLayout3.xml"/><Relationship Id="rId6" Type="http://schemas.openxmlformats.org/officeDocument/2006/relationships/hyperlink" Target="https://standards.ieee.org/content/dam/ieee-standards/standards/web/documents/other/Participant-Behavior-Individual-Method.pdf" TargetMode="External"/><Relationship Id="rId5" Type="http://schemas.openxmlformats.org/officeDocument/2006/relationships/hyperlink" Target="https://standards.ieee.org/content/ieee-standards/en/about/sasb/patcom/index.html" TargetMode="External"/><Relationship Id="rId4" Type="http://schemas.openxmlformats.org/officeDocument/2006/relationships/hyperlink" Target="https://development.standards.ieee.org/myproject/Public/mytools/mob/slideset.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org/about/corporate/governance/p7-8.html"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4.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mentor.ieee.org/802.15/dcn/24/15-24-0582-01-04ab-tg4ab-detailed-agenda-november-2024.xlsx"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5/dcn/24/15-24-0585-00-04ab-tg4ab-conf-call-mins-sep-to-nov-2024.docx" TargetMode="External"/><Relationship Id="rId2" Type="http://schemas.openxmlformats.org/officeDocument/2006/relationships/hyperlink" Target="https://mentor.ieee.org/802.15/dcn/24/15-24-0584-00-04ab-tg4ab-sep-interim-mins.docx"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mentor.ieee.org/802.15/dcn/24/15-24-0371-26-04ab-consolidated-comments-draft-1-0.xlsm"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standards.ieee.org/wp-content/uploads/import/governance/revcom/Guidelines_for_commenting_on-draft_standards.pdf" TargetMode="External"/><Relationship Id="rId2" Type="http://schemas.openxmlformats.org/officeDocument/2006/relationships/hyperlink" Target="https://standards.ieee.org/wp-content/uploads/import/governance/revcom/guidelines.pdf"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web.cvent.com/event/cfbda833-a1ae-4e62-b6c3-fa156738a349/summary"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Meeting Slides November 2025	Date </a:t>
            </a:r>
          </a:p>
          <a:p>
            <a:pPr eaLnBrk="1" hangingPunct="1">
              <a:spcBef>
                <a:spcPct val="0"/>
              </a:spcBef>
              <a:buClrTx/>
              <a:buFontTx/>
              <a:buNone/>
              <a:defRPr/>
            </a:pPr>
            <a:r>
              <a:rPr lang="en-US" altLang="en-US" sz="1600" b="1" dirty="0">
                <a:latin typeface="Times New Roman" panose="02020603050405020304" pitchFamily="18" charset="0"/>
              </a:rPr>
              <a:t>Submitted: </a:t>
            </a:r>
            <a:r>
              <a:rPr lang="en-US" altLang="en-US" sz="1600" dirty="0">
                <a:latin typeface="Times New Roman" panose="02020603050405020304" pitchFamily="18" charset="0"/>
              </a:rPr>
              <a:t> 11 November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  </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802 Plenary Session, November 2024</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0000" lnSpcReduction="20000"/>
          </a:bodyPr>
          <a:lstStyle/>
          <a:p>
            <a:pPr marL="0" indent="0">
              <a:buNone/>
            </a:pPr>
            <a:r>
              <a:rPr lang="en-US" sz="5000" dirty="0"/>
              <a:t>Consolidated Slide Set: </a:t>
            </a:r>
            <a:r>
              <a:rPr lang="en-US" sz="5000" dirty="0">
                <a:hlinkClick r:id="rId2"/>
              </a:rPr>
              <a:t>https://www.ieee802.org/3/WG_tools/templates/policies_slides_12012023.pptx</a:t>
            </a:r>
            <a:endParaRPr lang="en-US" sz="5000" dirty="0"/>
          </a:p>
          <a:p>
            <a:pPr marL="0" indent="0">
              <a:buNone/>
            </a:pPr>
            <a:endParaRPr lang="en-US" sz="5000" dirty="0"/>
          </a:p>
          <a:p>
            <a:pPr marL="0" indent="0">
              <a:buNone/>
            </a:pPr>
            <a:endParaRPr lang="en-US" sz="5000" dirty="0"/>
          </a:p>
          <a:p>
            <a:pPr marL="0" indent="0">
              <a:buNone/>
            </a:pPr>
            <a:r>
              <a:rPr lang="en-US" dirty="0"/>
              <a:t>See: </a:t>
            </a:r>
            <a:r>
              <a:rPr lang="en-US" dirty="0">
                <a:hlinkClick r:id="rId3"/>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4"/>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5"/>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6"/>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t>https://standards.ieee.org/ipr/copyright-materials.html</a:t>
            </a:r>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2601341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8B6A9-049B-7282-30D0-583C2252A988}"/>
              </a:ext>
            </a:extLst>
          </p:cNvPr>
          <p:cNvSpPr>
            <a:spLocks noGrp="1"/>
          </p:cNvSpPr>
          <p:nvPr>
            <p:ph type="title"/>
          </p:nvPr>
        </p:nvSpPr>
        <p:spPr/>
        <p:txBody>
          <a:bodyPr/>
          <a:lstStyle/>
          <a:p>
            <a:r>
              <a:rPr lang="en-US" dirty="0"/>
              <a:t>PARTICIPANTS HAVE A DUTY TO INFORM THE IEEE</a:t>
            </a:r>
          </a:p>
        </p:txBody>
      </p:sp>
      <p:sp>
        <p:nvSpPr>
          <p:cNvPr id="3" name="Text Placeholder 2">
            <a:extLst>
              <a:ext uri="{FF2B5EF4-FFF2-40B4-BE49-F238E27FC236}">
                <a16:creationId xmlns:a16="http://schemas.microsoft.com/office/drawing/2014/main" id="{8C9674B9-702C-323D-3E79-AF11896E68B6}"/>
              </a:ext>
            </a:extLst>
          </p:cNvPr>
          <p:cNvSpPr>
            <a:spLocks noGrp="1"/>
          </p:cNvSpPr>
          <p:nvPr>
            <p:ph type="body" sz="half" idx="1"/>
          </p:nvPr>
        </p:nvSpPr>
        <p:spPr/>
        <p:txBody>
          <a:bodyPr>
            <a:normAutofit fontScale="77500" lnSpcReduction="20000"/>
          </a:bodyPr>
          <a:lstStyle/>
          <a:p>
            <a:r>
              <a:rPr lang="en-US" dirty="0"/>
              <a:t>Participants 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marL="0" indent="0">
              <a:buNone/>
            </a:pPr>
            <a:endParaRPr lang="en-US" dirty="0"/>
          </a:p>
          <a:p>
            <a:r>
              <a:rPr lang="en-US" dirty="0"/>
              <a:t>Participants should inform the IEEE (or cause the IEEE to be informed) of the identity of any other holders of potential Essential Patent Claims</a:t>
            </a:r>
          </a:p>
          <a:p>
            <a:endParaRPr lang="en-US" b="1" dirty="0"/>
          </a:p>
          <a:p>
            <a:pPr marL="0" indent="0" algn="ctr">
              <a:buNone/>
            </a:pPr>
            <a:r>
              <a:rPr lang="en-US" b="1" dirty="0"/>
              <a:t>Early identification of holders of potential Essential Patent Claims is encouraged</a:t>
            </a:r>
          </a:p>
          <a:p>
            <a:endParaRPr lang="en-US" dirty="0"/>
          </a:p>
        </p:txBody>
      </p:sp>
      <p:sp>
        <p:nvSpPr>
          <p:cNvPr id="4" name="Slide Number Placeholder 3">
            <a:extLst>
              <a:ext uri="{FF2B5EF4-FFF2-40B4-BE49-F238E27FC236}">
                <a16:creationId xmlns:a16="http://schemas.microsoft.com/office/drawing/2014/main" id="{CE855D7E-E232-BEB4-F613-6BD77CE74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spTree>
    <p:extLst>
      <p:ext uri="{BB962C8B-B14F-4D97-AF65-F5344CB8AC3E}">
        <p14:creationId xmlns:p14="http://schemas.microsoft.com/office/powerpoint/2010/main" val="764120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5D4CD-941C-3D4C-29CE-2B09829215F3}"/>
              </a:ext>
            </a:extLst>
          </p:cNvPr>
          <p:cNvSpPr>
            <a:spLocks noGrp="1"/>
          </p:cNvSpPr>
          <p:nvPr>
            <p:ph type="title"/>
          </p:nvPr>
        </p:nvSpPr>
        <p:spPr>
          <a:xfrm>
            <a:off x="914400" y="685800"/>
            <a:ext cx="10363200" cy="990600"/>
          </a:xfrm>
        </p:spPr>
        <p:txBody>
          <a:bodyPr>
            <a:normAutofit fontScale="90000"/>
          </a:bodyPr>
          <a:lstStyle/>
          <a:p>
            <a:r>
              <a:rPr lang="en-US" dirty="0"/>
              <a:t>OTHER GUIDELINES FOR IEEE WORKING GROUP MEETINGS</a:t>
            </a:r>
          </a:p>
        </p:txBody>
      </p:sp>
      <p:sp>
        <p:nvSpPr>
          <p:cNvPr id="3" name="Text Placeholder 2">
            <a:extLst>
              <a:ext uri="{FF2B5EF4-FFF2-40B4-BE49-F238E27FC236}">
                <a16:creationId xmlns:a16="http://schemas.microsoft.com/office/drawing/2014/main" id="{180F0886-E2A0-00BB-5767-73B1E1573DFC}"/>
              </a:ext>
            </a:extLst>
          </p:cNvPr>
          <p:cNvSpPr>
            <a:spLocks noGrp="1"/>
          </p:cNvSpPr>
          <p:nvPr>
            <p:ph type="body" sz="half" idx="1"/>
          </p:nvPr>
        </p:nvSpPr>
        <p:spPr>
          <a:xfrm>
            <a:off x="914400" y="1752599"/>
            <a:ext cx="10363200" cy="4722813"/>
          </a:xfrm>
        </p:spPr>
        <p:txBody>
          <a:bodyPr>
            <a:normAutofit fontScale="77500" lnSpcReduction="20000"/>
          </a:bodyPr>
          <a:lstStyle/>
          <a:p>
            <a:pPr marL="115200" indent="-115200" eaLnBrk="1" hangingPunct="1">
              <a:lnSpc>
                <a:spcPct val="80000"/>
              </a:lnSpc>
              <a:spcAft>
                <a:spcPts val="600"/>
              </a:spcAft>
              <a:buClr>
                <a:srgbClr val="4AC9E3"/>
              </a:buClr>
              <a:buSzPct val="150000"/>
              <a:buFont typeface="Arial" panose="020B0604020202020204" pitchFamily="34" charset="0"/>
              <a:buChar char="•"/>
              <a:defRPr/>
            </a:pPr>
            <a:r>
              <a:rPr lang="en-US" altLang="en-US" b="1" dirty="0">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345600" lvl="1" indent="-114300" eaLnBrk="1" hangingPunct="1">
              <a:lnSpc>
                <a:spcPct val="80000"/>
              </a:lnSpc>
              <a:spcAft>
                <a:spcPts val="600"/>
              </a:spcAft>
              <a:buClr>
                <a:srgbClr val="4AC9E3"/>
              </a:buClr>
              <a:buSzPct val="150000"/>
              <a:buFont typeface="Arial" panose="020B0604020202020204" pitchFamily="34" charset="0"/>
              <a:buChar char="•"/>
              <a:defRPr/>
            </a:pPr>
            <a:r>
              <a:rPr lang="en-US" altLang="en-US" b="1" dirty="0">
                <a:latin typeface="Calibri" panose="020F0502020204030204" pitchFamily="34" charset="0"/>
                <a:cs typeface="Calibri" panose="020F0502020204030204" pitchFamily="34" charset="0"/>
              </a:rPr>
              <a:t>Don’t discuss the interpretation, validity, or essentiality of patents/patent claims. </a:t>
            </a:r>
          </a:p>
          <a:p>
            <a:pPr marL="345600" lvl="1" indent="-114300" eaLnBrk="1" hangingPunct="1">
              <a:lnSpc>
                <a:spcPct val="80000"/>
              </a:lnSpc>
              <a:spcAft>
                <a:spcPts val="600"/>
              </a:spcAft>
              <a:buClr>
                <a:srgbClr val="4AC9E3"/>
              </a:buClr>
              <a:buSzPct val="150000"/>
              <a:buFont typeface="Arial" panose="020B0604020202020204" pitchFamily="34" charset="0"/>
              <a:buChar char="•"/>
              <a:defRPr/>
            </a:pPr>
            <a:r>
              <a:rPr lang="en-US" altLang="en-US" b="1" dirty="0">
                <a:latin typeface="Calibri" panose="020F0502020204030204" pitchFamily="34" charset="0"/>
                <a:cs typeface="Calibri" panose="020F0502020204030204" pitchFamily="34" charset="0"/>
              </a:rPr>
              <a:t>Don’t discuss specific license rates, terms, or conditions.</a:t>
            </a:r>
          </a:p>
          <a:p>
            <a:pPr marL="576000" lvl="2" indent="-115200" eaLnBrk="1" hangingPunct="1">
              <a:lnSpc>
                <a:spcPct val="80000"/>
              </a:lnSpc>
              <a:spcAft>
                <a:spcPts val="600"/>
              </a:spcAft>
              <a:buClr>
                <a:srgbClr val="4AC9E3"/>
              </a:buClr>
              <a:buSzPct val="150000"/>
              <a:buFont typeface="Arial" panose="020B0604020202020204" pitchFamily="34" charset="0"/>
              <a:buChar char="•"/>
              <a:defRPr/>
            </a:pPr>
            <a:r>
              <a:rPr lang="en-US" altLang="en-US" dirty="0">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806400" lvl="3" indent="-115200" eaLnBrk="1" hangingPunct="1">
              <a:lnSpc>
                <a:spcPct val="80000"/>
              </a:lnSpc>
              <a:spcAft>
                <a:spcPts val="600"/>
              </a:spcAft>
              <a:buClr>
                <a:srgbClr val="4AC9E3"/>
              </a:buClr>
              <a:buSzPct val="150000"/>
              <a:buFont typeface="Arial" panose="020B0604020202020204" pitchFamily="34" charset="0"/>
              <a:buChar char="•"/>
              <a:defRPr/>
            </a:pPr>
            <a:r>
              <a:rPr lang="en-GB" altLang="en-US" b="1" dirty="0">
                <a:latin typeface="Calibri" panose="020F0502020204030204" pitchFamily="34" charset="0"/>
                <a:cs typeface="Calibri" panose="020F0502020204030204" pitchFamily="34" charset="0"/>
              </a:rPr>
              <a:t>Technical considerations remain the primary focus.</a:t>
            </a:r>
            <a:endParaRPr lang="en-US" altLang="en-US" b="1" dirty="0">
              <a:latin typeface="Calibri" panose="020F0502020204030204" pitchFamily="34" charset="0"/>
              <a:cs typeface="Calibri" panose="020F0502020204030204" pitchFamily="34" charset="0"/>
            </a:endParaRPr>
          </a:p>
          <a:p>
            <a:pPr marL="345600" lvl="1" indent="-114300" eaLnBrk="1" hangingPunct="1">
              <a:lnSpc>
                <a:spcPct val="80000"/>
              </a:lnSpc>
              <a:spcAft>
                <a:spcPts val="600"/>
              </a:spcAft>
              <a:buClr>
                <a:srgbClr val="4AC9E3"/>
              </a:buClr>
              <a:buSzPct val="150000"/>
              <a:buFont typeface="Arial" panose="020B0604020202020204" pitchFamily="34" charset="0"/>
              <a:buChar char="•"/>
              <a:defRPr/>
            </a:pPr>
            <a:r>
              <a:rPr lang="en-US" altLang="en-US" b="1" dirty="0">
                <a:latin typeface="Calibri" panose="020F0502020204030204" pitchFamily="34" charset="0"/>
                <a:cs typeface="Calibri" panose="020F0502020204030204" pitchFamily="34" charset="0"/>
              </a:rPr>
              <a:t>Don’t discuss or engage in the fixing of product prices, allocation of customers, or division of sales markets.</a:t>
            </a:r>
          </a:p>
          <a:p>
            <a:pPr marL="345600" lvl="1" indent="-114300" eaLnBrk="1" hangingPunct="1">
              <a:lnSpc>
                <a:spcPct val="80000"/>
              </a:lnSpc>
              <a:spcAft>
                <a:spcPts val="600"/>
              </a:spcAft>
              <a:buClr>
                <a:srgbClr val="4AC9E3"/>
              </a:buClr>
              <a:buSzPct val="150000"/>
              <a:buFont typeface="Arial" panose="020B0604020202020204" pitchFamily="34" charset="0"/>
              <a:buChar char="•"/>
              <a:defRPr/>
            </a:pPr>
            <a:r>
              <a:rPr lang="en-US" altLang="en-US" b="1" dirty="0">
                <a:latin typeface="Calibri" panose="020F0502020204030204" pitchFamily="34" charset="0"/>
                <a:cs typeface="Calibri" panose="020F0502020204030204" pitchFamily="34" charset="0"/>
              </a:rPr>
              <a:t>Don’t discuss the status or substance of ongoing or threatened litigation.</a:t>
            </a:r>
          </a:p>
          <a:p>
            <a:pPr marL="345600" lvl="1" indent="-114300" eaLnBrk="1" hangingPunct="1">
              <a:lnSpc>
                <a:spcPct val="80000"/>
              </a:lnSpc>
              <a:spcAft>
                <a:spcPts val="400"/>
              </a:spcAft>
              <a:buClr>
                <a:srgbClr val="4AC9E3"/>
              </a:buClr>
              <a:buSzPct val="150000"/>
              <a:buFont typeface="Arial" panose="020B0604020202020204" pitchFamily="34" charset="0"/>
              <a:buChar char="•"/>
              <a:defRPr/>
            </a:pPr>
            <a:r>
              <a:rPr lang="en-US" altLang="en-US" b="1" dirty="0">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200" b="1" dirty="0">
                <a:latin typeface="Calibri" panose="020F0502020204030204" pitchFamily="34" charset="0"/>
                <a:cs typeface="Calibri" panose="020F0502020204030204" pitchFamily="34" charset="0"/>
              </a:rPr>
              <a:t>---------------------------------------------------------------   </a:t>
            </a:r>
          </a:p>
          <a:p>
            <a:pPr algn="ctr" eaLnBrk="1" hangingPunct="1">
              <a:lnSpc>
                <a:spcPct val="80000"/>
              </a:lnSpc>
              <a:spcBef>
                <a:spcPts val="400"/>
              </a:spcBef>
              <a:buFont typeface="Monotype Sorts"/>
              <a:buNone/>
              <a:defRPr/>
            </a:pPr>
            <a:r>
              <a:rPr lang="en-US" altLang="en-US" sz="2600" b="1" dirty="0">
                <a:latin typeface="Calibri" panose="020F0502020204030204" pitchFamily="34" charset="0"/>
                <a:cs typeface="Calibri" panose="020F0502020204030204" pitchFamily="34" charset="0"/>
              </a:rPr>
              <a:t>For more details, see </a:t>
            </a:r>
            <a:r>
              <a:rPr lang="en-US" altLang="en-US" sz="2600" b="1" i="1" dirty="0">
                <a:latin typeface="Calibri" panose="020F0502020204030204" pitchFamily="34" charset="0"/>
                <a:cs typeface="Calibri" panose="020F0502020204030204" pitchFamily="34" charset="0"/>
              </a:rPr>
              <a:t>IEEE SA Standards Board Operations Manual</a:t>
            </a:r>
            <a:r>
              <a:rPr lang="en-US" altLang="en-US" sz="2600" b="1" dirty="0">
                <a:latin typeface="Calibri" panose="020F0502020204030204" pitchFamily="34" charset="0"/>
                <a:cs typeface="Calibri" panose="020F0502020204030204" pitchFamily="34" charset="0"/>
              </a:rPr>
              <a:t>, clause 5.3.10 and </a:t>
            </a:r>
            <a:br>
              <a:rPr lang="en-US" altLang="en-US" sz="2600" b="1" dirty="0">
                <a:latin typeface="Calibri" panose="020F0502020204030204" pitchFamily="34" charset="0"/>
                <a:cs typeface="Calibri" panose="020F0502020204030204" pitchFamily="34" charset="0"/>
              </a:rPr>
            </a:br>
            <a:r>
              <a:rPr lang="en-US" altLang="en-US" sz="2600" b="1" i="1" dirty="0">
                <a:latin typeface="Calibri" panose="020F0502020204030204" pitchFamily="34" charset="0"/>
                <a:cs typeface="Calibri" panose="020F0502020204030204" pitchFamily="34" charset="0"/>
              </a:rPr>
              <a:t>Antitrust and Competition Policy: What You Need to Know </a:t>
            </a:r>
            <a:r>
              <a:rPr lang="en-US" altLang="en-US" sz="2600" b="1" dirty="0">
                <a:latin typeface="Calibri" panose="020F0502020204030204" pitchFamily="34" charset="0"/>
                <a:cs typeface="Calibri" panose="020F0502020204030204" pitchFamily="34" charset="0"/>
              </a:rPr>
              <a:t>at http://standards.ieee.org/develop/policies/antitrust.pdf</a:t>
            </a:r>
            <a:br>
              <a:rPr lang="en-US" altLang="en-US" sz="2600" b="1" dirty="0">
                <a:latin typeface="Calibri" panose="020F0502020204030204" pitchFamily="34" charset="0"/>
                <a:cs typeface="Calibri" panose="020F0502020204030204" pitchFamily="34" charset="0"/>
              </a:rPr>
            </a:br>
            <a:endParaRPr lang="en-US" altLang="en-US" sz="2600" b="1" dirty="0">
              <a:latin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BC5EBD18-5AA3-ED3B-6508-6943C47E865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spTree>
    <p:extLst>
      <p:ext uri="{BB962C8B-B14F-4D97-AF65-F5344CB8AC3E}">
        <p14:creationId xmlns:p14="http://schemas.microsoft.com/office/powerpoint/2010/main" val="345616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625C9-62EE-51A1-FABE-675F102BABE7}"/>
              </a:ext>
            </a:extLst>
          </p:cNvPr>
          <p:cNvSpPr>
            <a:spLocks noGrp="1"/>
          </p:cNvSpPr>
          <p:nvPr>
            <p:ph type="title"/>
          </p:nvPr>
        </p:nvSpPr>
        <p:spPr/>
        <p:txBody>
          <a:bodyPr/>
          <a:lstStyle/>
          <a:p>
            <a:r>
              <a:rPr lang="en-US" altLang="en-US" dirty="0"/>
              <a:t>PATENT-RELATED INFORMATION</a:t>
            </a:r>
            <a:endParaRPr lang="en-US" dirty="0"/>
          </a:p>
        </p:txBody>
      </p:sp>
      <p:sp>
        <p:nvSpPr>
          <p:cNvPr id="3" name="Text Placeholder 2">
            <a:extLst>
              <a:ext uri="{FF2B5EF4-FFF2-40B4-BE49-F238E27FC236}">
                <a16:creationId xmlns:a16="http://schemas.microsoft.com/office/drawing/2014/main" id="{AB9A6EF5-6E33-2E01-3868-7C27BD1C1581}"/>
              </a:ext>
            </a:extLst>
          </p:cNvPr>
          <p:cNvSpPr>
            <a:spLocks noGrp="1"/>
          </p:cNvSpPr>
          <p:nvPr>
            <p:ph type="body" sz="half" idx="1"/>
          </p:nvPr>
        </p:nvSpPr>
        <p:spPr/>
        <p:txBody>
          <a:bodyPr/>
          <a:lstStyle/>
          <a:p>
            <a:pPr marL="360000" eaLnBrk="1" hangingPunct="1">
              <a:lnSpc>
                <a:spcPct val="90000"/>
              </a:lnSpc>
              <a:spcBef>
                <a:spcPts val="600"/>
              </a:spcBef>
              <a:defRPr/>
            </a:pPr>
            <a:r>
              <a:rPr lang="en-US" altLang="en-US" sz="1600" b="1" dirty="0">
                <a:latin typeface="+mn-lt"/>
                <a:cs typeface="Calibri" panose="020F0502020204030204" pitchFamily="34" charset="0"/>
              </a:rPr>
              <a:t>The patent policy and the procedures used to execute that policy are documented in the:</a:t>
            </a:r>
          </a:p>
          <a:p>
            <a:pPr marL="986400" lvl="3" indent="-172800" eaLnBrk="1" hangingPunct="1">
              <a:lnSpc>
                <a:spcPct val="90000"/>
              </a:lnSpc>
              <a:spcBef>
                <a:spcPts val="600"/>
              </a:spcBef>
              <a:buClr>
                <a:srgbClr val="4AC9E3"/>
              </a:buClr>
              <a:buSzPct val="150000"/>
              <a:buFont typeface="Arial" panose="020B0604020202020204" pitchFamily="34" charset="0"/>
              <a:buChar char="•"/>
              <a:defRPr/>
            </a:pPr>
            <a:r>
              <a:rPr lang="en-US" altLang="en-US" sz="1600" b="1" i="1" dirty="0">
                <a:latin typeface="+mn-lt"/>
                <a:cs typeface="Calibri" panose="020F0502020204030204" pitchFamily="34" charset="0"/>
              </a:rPr>
              <a:t>IEEE SA Standards Board Bylaws</a:t>
            </a:r>
            <a:r>
              <a:rPr lang="en-US" altLang="en-US" sz="1600" b="1" dirty="0">
                <a:latin typeface="+mn-lt"/>
                <a:cs typeface="Calibri" panose="020F0502020204030204" pitchFamily="34" charset="0"/>
              </a:rPr>
              <a:t> </a:t>
            </a:r>
            <a:r>
              <a:rPr lang="en-US" altLang="en-US" sz="1200" b="1" dirty="0">
                <a:latin typeface="+mn-lt"/>
                <a:cs typeface="Calibri" panose="020F0502020204030204" pitchFamily="34" charset="0"/>
              </a:rPr>
              <a:t>(http://standards.ieee.org/develop/policies/bylaws/sect6-7.html#6) </a:t>
            </a:r>
          </a:p>
          <a:p>
            <a:pPr marL="986400" lvl="3" indent="-172800" eaLnBrk="1" hangingPunct="1">
              <a:lnSpc>
                <a:spcPct val="90000"/>
              </a:lnSpc>
              <a:spcBef>
                <a:spcPts val="600"/>
              </a:spcBef>
              <a:buClr>
                <a:srgbClr val="4AC9E3"/>
              </a:buClr>
              <a:buSzPct val="150000"/>
              <a:buFont typeface="Arial" panose="020B0604020202020204" pitchFamily="34" charset="0"/>
              <a:buChar char="•"/>
              <a:defRPr/>
            </a:pPr>
            <a:r>
              <a:rPr lang="en-US" altLang="en-US" sz="1600" b="1" i="1" dirty="0">
                <a:latin typeface="+mn-lt"/>
                <a:cs typeface="Calibri" panose="020F0502020204030204" pitchFamily="34" charset="0"/>
              </a:rPr>
              <a:t>IEEE SA Standards Board Operations Manual</a:t>
            </a:r>
            <a:r>
              <a:rPr lang="en-US" altLang="en-US" sz="1600" b="1" dirty="0">
                <a:latin typeface="+mn-lt"/>
                <a:cs typeface="Calibri" panose="020F0502020204030204" pitchFamily="34" charset="0"/>
              </a:rPr>
              <a:t> </a:t>
            </a:r>
            <a:r>
              <a:rPr lang="en-US" altLang="en-US" sz="1200" b="1" dirty="0">
                <a:latin typeface="+mn-lt"/>
                <a:cs typeface="Calibri" panose="020F0502020204030204" pitchFamily="34" charset="0"/>
              </a:rPr>
              <a:t>(http://standards.ieee.org/develop/policies/opman/sect6.html#6.3)</a:t>
            </a:r>
          </a:p>
          <a:p>
            <a:pPr lvl="1" eaLnBrk="1" hangingPunct="1">
              <a:lnSpc>
                <a:spcPct val="90000"/>
              </a:lnSpc>
              <a:buFont typeface="Monotype Sorts"/>
              <a:buNone/>
              <a:defRPr/>
            </a:pPr>
            <a:endParaRPr lang="en-US" altLang="en-US" sz="1600" dirty="0">
              <a:latin typeface="+mn-lt"/>
            </a:endParaRPr>
          </a:p>
          <a:p>
            <a:pPr marL="360000" lvl="1" indent="0" eaLnBrk="1" hangingPunct="1">
              <a:lnSpc>
                <a:spcPct val="90000"/>
              </a:lnSpc>
              <a:defRPr/>
            </a:pPr>
            <a:r>
              <a:rPr lang="en-US" altLang="en-US" sz="1600" b="1" dirty="0">
                <a:latin typeface="+mn-lt"/>
                <a:cs typeface="Calibri" panose="020F0502020204030204" pitchFamily="34" charset="0"/>
              </a:rPr>
              <a:t>Material about the patent policy is available at </a:t>
            </a:r>
            <a:r>
              <a:rPr lang="en-US" altLang="en-US" sz="1600" b="1" i="1" dirty="0">
                <a:latin typeface="+mn-lt"/>
                <a:cs typeface="Calibri" panose="020F0502020204030204" pitchFamily="34" charset="0"/>
              </a:rPr>
              <a:t>http://standards.ieee.org/about/sasb/patcom/materials.html</a:t>
            </a:r>
          </a:p>
          <a:p>
            <a:pPr lvl="1" eaLnBrk="1" hangingPunct="1">
              <a:lnSpc>
                <a:spcPct val="90000"/>
              </a:lnSpc>
              <a:defRPr/>
            </a:pPr>
            <a:endParaRPr lang="en-US" altLang="en-US" sz="1600" b="1" i="1" dirty="0">
              <a:latin typeface="+mn-lt"/>
              <a:cs typeface="Calibri" panose="020F0502020204030204" pitchFamily="34" charset="0"/>
            </a:endParaRPr>
          </a:p>
          <a:p>
            <a:pPr lvl="1" eaLnBrk="1" hangingPunct="1">
              <a:lnSpc>
                <a:spcPct val="90000"/>
              </a:lnSpc>
              <a:defRPr/>
            </a:pPr>
            <a:endParaRPr lang="en-US" altLang="en-US" sz="1600" b="1" dirty="0">
              <a:latin typeface="+mn-lt"/>
              <a:cs typeface="Calibri" panose="020F0502020204030204" pitchFamily="34" charset="0"/>
            </a:endParaRPr>
          </a:p>
          <a:p>
            <a:pPr marL="360000" algn="ctr" eaLnBrk="1" hangingPunct="1">
              <a:lnSpc>
                <a:spcPct val="90000"/>
              </a:lnSpc>
              <a:defRPr/>
            </a:pPr>
            <a:r>
              <a:rPr lang="en-US" altLang="en-US" sz="2400" b="1" dirty="0">
                <a:latin typeface="+mn-lt"/>
                <a:cs typeface="Calibri" panose="020F0502020204030204" pitchFamily="34" charset="0"/>
              </a:rPr>
              <a:t>If you have questions, contact the IEEE SA Standards Board Patent Committee Administrator at patcom@ieee.org</a:t>
            </a:r>
          </a:p>
          <a:p>
            <a:endParaRPr lang="en-US" dirty="0"/>
          </a:p>
        </p:txBody>
      </p:sp>
      <p:sp>
        <p:nvSpPr>
          <p:cNvPr id="4" name="Slide Number Placeholder 3">
            <a:extLst>
              <a:ext uri="{FF2B5EF4-FFF2-40B4-BE49-F238E27FC236}">
                <a16:creationId xmlns:a16="http://schemas.microsoft.com/office/drawing/2014/main" id="{15AF978E-E383-2B29-0145-9BF64393AE5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a:p>
        </p:txBody>
      </p:sp>
    </p:spTree>
    <p:extLst>
      <p:ext uri="{BB962C8B-B14F-4D97-AF65-F5344CB8AC3E}">
        <p14:creationId xmlns:p14="http://schemas.microsoft.com/office/powerpoint/2010/main" val="37475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AU" altLang="en-US"/>
              <a:t>Participant behavior in IEEE-SA activities is guided by the IEEE Codes of Ethics &amp; Conduct</a:t>
            </a:r>
          </a:p>
        </p:txBody>
      </p:sp>
      <p:sp>
        <p:nvSpPr>
          <p:cNvPr id="6147" name="Content Placeholder 2"/>
          <p:cNvSpPr>
            <a:spLocks noGrp="1"/>
          </p:cNvSpPr>
          <p:nvPr>
            <p:ph idx="1"/>
          </p:nvPr>
        </p:nvSpPr>
        <p:spPr/>
        <p:txBody>
          <a:bodyPr>
            <a:normAutofit fontScale="85000" lnSpcReduction="20000"/>
          </a:bodyPr>
          <a:lstStyle/>
          <a:p>
            <a:pPr lvl="1"/>
            <a:r>
              <a:rPr lang="en-AU" altLang="en-US" dirty="0"/>
              <a:t>All participants in IEEE-SA activities are expected to adhere to the core principles underlying the:</a:t>
            </a:r>
          </a:p>
          <a:p>
            <a:pPr lvl="2"/>
            <a:r>
              <a:rPr lang="en-AU" altLang="en-US" dirty="0">
                <a:hlinkClick r:id="rId3"/>
              </a:rPr>
              <a:t>IEEE Code of Ethics</a:t>
            </a:r>
            <a:endParaRPr lang="en-AU" altLang="en-US" dirty="0"/>
          </a:p>
          <a:p>
            <a:pPr lvl="2"/>
            <a:r>
              <a:rPr lang="en-AU" altLang="en-US" dirty="0">
                <a:hlinkClick r:id="rId4"/>
              </a:rPr>
              <a:t>IEEE Code of Conduct</a:t>
            </a:r>
            <a:endParaRPr lang="en-AU" altLang="en-US" dirty="0"/>
          </a:p>
          <a:p>
            <a:pPr lvl="1"/>
            <a:r>
              <a:rPr lang="en-AU" altLang="en-US" dirty="0"/>
              <a:t>The core principles of the IEEE Codes of Ethics &amp; Conduct are to:</a:t>
            </a:r>
          </a:p>
          <a:p>
            <a:pPr lvl="2"/>
            <a:r>
              <a:rPr lang="en-AU" altLang="en-US" i="1" dirty="0"/>
              <a:t>Uphold the highest standards of integrity, responsible </a:t>
            </a:r>
            <a:r>
              <a:rPr lang="en-AU" altLang="en-US" i="1" dirty="0" err="1"/>
              <a:t>behavior</a:t>
            </a:r>
            <a:r>
              <a:rPr lang="en-AU" altLang="en-US" i="1" dirty="0"/>
              <a:t>, and ethical and professional conduct</a:t>
            </a:r>
          </a:p>
          <a:p>
            <a:pPr lvl="2"/>
            <a:r>
              <a:rPr lang="en-AU" altLang="en-US" i="1" dirty="0"/>
              <a:t>Treat people fairly and with respect, to not engage in harassment, discrimination, or retaliation, and to protect people's privacy.</a:t>
            </a:r>
          </a:p>
          <a:p>
            <a:pPr lvl="2"/>
            <a:r>
              <a:rPr lang="en-AU" altLang="en-US" i="1" dirty="0"/>
              <a:t>Avoid injuring others, their property, reputation, or employment by false or malicious action</a:t>
            </a:r>
          </a:p>
          <a:p>
            <a:pPr lvl="1"/>
            <a:r>
              <a:rPr lang="en-AU" altLang="en-US" dirty="0"/>
              <a:t>The most recent versions of these Codes are available at </a:t>
            </a:r>
            <a:r>
              <a:rPr lang="en-AU" altLang="en-US" u="sng" dirty="0">
                <a:hlinkClick r:id="rId5"/>
              </a:rPr>
              <a:t>http://www.ieee.org/about/corporate/governance</a:t>
            </a:r>
            <a:endParaRPr lang="en-AU" altLang="en-US" u="sng" dirty="0"/>
          </a:p>
          <a:p>
            <a:endParaRPr lang="en-AU" altLang="en-US" dirty="0"/>
          </a:p>
        </p:txBody>
      </p:sp>
      <p:sp>
        <p:nvSpPr>
          <p:cNvPr id="6" name="Rectangle 6"/>
          <p:cNvSpPr>
            <a:spLocks noGrp="1" noChangeArrowheads="1"/>
          </p:cNvSpPr>
          <p:nvPr>
            <p:ph type="sldNum" sz="quarter" idx="4294967295"/>
          </p:nvPr>
        </p:nvSpPr>
        <p:spPr bwMode="auto">
          <a:xfrm>
            <a:off x="5912761" y="6475413"/>
            <a:ext cx="46807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sz="1200" dirty="0">
                <a:solidFill>
                  <a:srgbClr val="000000"/>
                </a:solidFill>
              </a:rPr>
              <a:t>Slide 1</a:t>
            </a:r>
          </a:p>
        </p:txBody>
      </p:sp>
    </p:spTree>
    <p:extLst>
      <p:ext uri="{BB962C8B-B14F-4D97-AF65-F5344CB8AC3E}">
        <p14:creationId xmlns:p14="http://schemas.microsoft.com/office/powerpoint/2010/main" val="4293790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09600" y="685800"/>
            <a:ext cx="11277600" cy="1066800"/>
          </a:xfrm>
        </p:spPr>
        <p:txBody>
          <a:bodyPr>
            <a:normAutofit fontScale="90000"/>
          </a:bodyPr>
          <a:lstStyle/>
          <a:p>
            <a:r>
              <a:rPr lang="en-AU" altLang="en-US" dirty="0"/>
              <a:t>Participants in the IEEE-SA “</a:t>
            </a:r>
            <a:r>
              <a:rPr lang="en-AU" altLang="en-US" i="1" dirty="0"/>
              <a:t>individual process</a:t>
            </a:r>
            <a:r>
              <a:rPr lang="en-AU" altLang="en-US" dirty="0"/>
              <a:t>” shall act independently of others, including employers </a:t>
            </a:r>
          </a:p>
        </p:txBody>
      </p:sp>
      <p:sp>
        <p:nvSpPr>
          <p:cNvPr id="8195" name="Content Placeholder 2"/>
          <p:cNvSpPr>
            <a:spLocks noGrp="1"/>
          </p:cNvSpPr>
          <p:nvPr>
            <p:ph idx="1"/>
          </p:nvPr>
        </p:nvSpPr>
        <p:spPr>
          <a:xfrm>
            <a:off x="914400" y="1981199"/>
            <a:ext cx="10363200" cy="4494213"/>
          </a:xfrm>
        </p:spPr>
        <p:txBody>
          <a:bodyPr>
            <a:normAutofit fontScale="77500" lnSpcReduction="20000"/>
          </a:bodyPr>
          <a:lstStyle/>
          <a:p>
            <a:pPr lvl="1"/>
            <a:r>
              <a:rPr lang="en-AU" altLang="en-US" dirty="0"/>
              <a:t>The </a:t>
            </a:r>
            <a:r>
              <a:rPr lang="en-AU" altLang="en-US" u="sng" dirty="0">
                <a:hlinkClick r:id="rId3"/>
              </a:rPr>
              <a:t>IEEE-SA Standards Board Bylaws</a:t>
            </a:r>
            <a:r>
              <a:rPr lang="en-AU" altLang="en-US" dirty="0"/>
              <a:t> require that “</a:t>
            </a:r>
            <a:r>
              <a:rPr lang="en-AU" altLang="en-US" i="1" dirty="0"/>
              <a:t>participants in the IEEE standards development individual process shall act based on their qualifications and experience”</a:t>
            </a:r>
            <a:endParaRPr lang="en-AU" altLang="en-US" dirty="0"/>
          </a:p>
          <a:p>
            <a:pPr lvl="1"/>
            <a:r>
              <a:rPr lang="en-AU" altLang="en-US" dirty="0"/>
              <a:t>This means participants:</a:t>
            </a:r>
          </a:p>
          <a:p>
            <a:pPr lvl="2"/>
            <a:r>
              <a:rPr lang="en-AU" altLang="en-US" b="1" dirty="0">
                <a:solidFill>
                  <a:srgbClr val="00B050"/>
                </a:solidFill>
              </a:rPr>
              <a:t>Shall act &amp; vote </a:t>
            </a:r>
            <a:r>
              <a:rPr lang="en-AU" altLang="en-US" dirty="0"/>
              <a:t>based on their personal &amp; independent opinions derived from their expertise, knowledge, and qualifications</a:t>
            </a:r>
          </a:p>
          <a:p>
            <a:pPr lvl="2"/>
            <a:r>
              <a:rPr lang="en-AU" altLang="en-US" b="1" dirty="0">
                <a:solidFill>
                  <a:srgbClr val="FF0000"/>
                </a:solidFill>
              </a:rPr>
              <a:t>Shall not act or vote </a:t>
            </a:r>
            <a:r>
              <a:rPr lang="en-AU" altLang="en-US" dirty="0"/>
              <a:t>based on any obligation to or any direction from any other person or organization, including an employer or client, regardless of any external commitments, agreements, contracts, or orders</a:t>
            </a:r>
          </a:p>
          <a:p>
            <a:pPr lvl="2"/>
            <a:r>
              <a:rPr lang="en-AU" altLang="en-US" b="1" dirty="0">
                <a:solidFill>
                  <a:srgbClr val="FF0000"/>
                </a:solidFill>
              </a:rPr>
              <a:t>Shall not direct </a:t>
            </a:r>
            <a:r>
              <a:rPr lang="en-AU" altLang="en-US" dirty="0"/>
              <a:t>the actions or votes of other participants or retaliate against other participants for fulfilling their responsibility to act &amp; vote based on their personal &amp; independently developed opinions</a:t>
            </a:r>
          </a:p>
          <a:p>
            <a:pPr lvl="1"/>
            <a:r>
              <a:rPr lang="en-AU" altLang="en-US" dirty="0"/>
              <a:t>By participating in standards activities using the “</a:t>
            </a:r>
            <a:r>
              <a:rPr lang="en-AU" altLang="en-US" i="1" dirty="0"/>
              <a:t>individual process</a:t>
            </a:r>
            <a:r>
              <a:rPr lang="en-AU" altLang="en-US" dirty="0"/>
              <a:t>”, you are deemed to accept these requirements; if you are unable to satisfy these requirements then you shall immediately cease any participation</a:t>
            </a:r>
          </a:p>
          <a:p>
            <a:pPr lvl="2"/>
            <a:endParaRPr lang="en-AU" altLang="en-US" dirty="0"/>
          </a:p>
        </p:txBody>
      </p:sp>
      <p:sp>
        <p:nvSpPr>
          <p:cNvPr id="6" name="Rectangle 6"/>
          <p:cNvSpPr>
            <a:spLocks noGrp="1" noChangeArrowheads="1"/>
          </p:cNvSpPr>
          <p:nvPr>
            <p:ph type="sldNum" sz="quarter" idx="4294967295"/>
          </p:nvPr>
        </p:nvSpPr>
        <p:spPr bwMode="auto">
          <a:xfrm>
            <a:off x="5912761" y="6475413"/>
            <a:ext cx="46807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sz="1200" dirty="0">
                <a:solidFill>
                  <a:srgbClr val="000000"/>
                </a:solidFill>
              </a:rPr>
              <a:t>Slide 2</a:t>
            </a:r>
          </a:p>
        </p:txBody>
      </p:sp>
    </p:spTree>
    <p:extLst>
      <p:ext uri="{BB962C8B-B14F-4D97-AF65-F5344CB8AC3E}">
        <p14:creationId xmlns:p14="http://schemas.microsoft.com/office/powerpoint/2010/main" val="3870717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AU" altLang="en-US"/>
              <a:t>IEEE-SA standards activities shall allow the fair &amp; equitable consideration of all viewpoints </a:t>
            </a:r>
          </a:p>
        </p:txBody>
      </p:sp>
      <p:sp>
        <p:nvSpPr>
          <p:cNvPr id="10243" name="Content Placeholder 2"/>
          <p:cNvSpPr>
            <a:spLocks noGrp="1"/>
          </p:cNvSpPr>
          <p:nvPr>
            <p:ph idx="1"/>
          </p:nvPr>
        </p:nvSpPr>
        <p:spPr>
          <a:xfrm>
            <a:off x="914400" y="1981199"/>
            <a:ext cx="10363200" cy="4494213"/>
          </a:xfrm>
        </p:spPr>
        <p:txBody>
          <a:bodyPr>
            <a:normAutofit fontScale="92500" lnSpcReduction="20000"/>
          </a:bodyPr>
          <a:lstStyle/>
          <a:p>
            <a:pPr lvl="1"/>
            <a:r>
              <a:rPr lang="en-AU" altLang="en-US" dirty="0"/>
              <a:t>The </a:t>
            </a:r>
            <a:r>
              <a:rPr lang="en-AU" altLang="en-US" u="sng" dirty="0">
                <a:hlinkClick r:id="rId3"/>
              </a:rPr>
              <a:t>IEEE-SA Standards Board Bylaws</a:t>
            </a:r>
            <a:r>
              <a:rPr lang="en-AU" altLang="en-US" dirty="0"/>
              <a:t> (clause 5.2.1.3) specifies that “</a:t>
            </a:r>
            <a:r>
              <a:rPr lang="en-AU" altLang="en-US" i="1" dirty="0"/>
              <a:t>the standards development process shall not be dominated by any single interest category, individual, or organization”</a:t>
            </a:r>
            <a:endParaRPr lang="en-AU" altLang="en-US" dirty="0"/>
          </a:p>
          <a:p>
            <a:pPr lvl="2"/>
            <a:r>
              <a:rPr lang="en-AU" altLang="en-US" dirty="0"/>
              <a:t>This means no participant may exercise</a:t>
            </a:r>
            <a:r>
              <a:rPr lang="en-AU" altLang="en-US" i="1" dirty="0"/>
              <a:t> “authority, leadership, or influence by reason of superior leverage, strength, or representation to the exclusion of fair and equitable consideration of other viewpoints”</a:t>
            </a:r>
            <a:r>
              <a:rPr lang="en-AU" altLang="en-US" dirty="0"/>
              <a:t> or </a:t>
            </a:r>
            <a:r>
              <a:rPr lang="en-AU" altLang="en-US" b="1" dirty="0"/>
              <a:t>“</a:t>
            </a:r>
            <a:r>
              <a:rPr lang="en-AU" altLang="en-US" b="1" i="1" dirty="0"/>
              <a:t>to hinder the progress of the standards development activity”</a:t>
            </a:r>
            <a:endParaRPr lang="en-AU" altLang="en-US" b="1" dirty="0"/>
          </a:p>
          <a:p>
            <a:pPr lvl="1"/>
            <a:r>
              <a:rPr lang="en-AU" altLang="en-US" dirty="0"/>
              <a:t>This rule applies equally to those participating in a standards development project and to that project’s leadership group</a:t>
            </a:r>
          </a:p>
          <a:p>
            <a:pPr lvl="1"/>
            <a:r>
              <a:rPr lang="en-AU" altLang="en-US" dirty="0"/>
              <a:t>Any person who reasonably suspects that dominance is occurring in a standards development project is encouraged to bring the issue to the attention of the Standards Committee or the project’s IEEE-SA Program Manager</a:t>
            </a:r>
          </a:p>
        </p:txBody>
      </p:sp>
      <p:sp>
        <p:nvSpPr>
          <p:cNvPr id="6" name="Rectangle 6"/>
          <p:cNvSpPr>
            <a:spLocks noGrp="1" noChangeArrowheads="1"/>
          </p:cNvSpPr>
          <p:nvPr>
            <p:ph type="sldNum" sz="quarter" idx="4294967295"/>
          </p:nvPr>
        </p:nvSpPr>
        <p:spPr bwMode="auto">
          <a:xfrm>
            <a:off x="5912761" y="6475413"/>
            <a:ext cx="46807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sz="1200" dirty="0">
                <a:solidFill>
                  <a:srgbClr val="000000"/>
                </a:solidFill>
              </a:rPr>
              <a:t>Slide 3</a:t>
            </a:r>
          </a:p>
        </p:txBody>
      </p:sp>
    </p:spTree>
    <p:extLst>
      <p:ext uri="{BB962C8B-B14F-4D97-AF65-F5344CB8AC3E}">
        <p14:creationId xmlns:p14="http://schemas.microsoft.com/office/powerpoint/2010/main" val="660022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a:xfrm>
            <a:off x="6108329" y="6475413"/>
            <a:ext cx="76944" cy="184666"/>
          </a:xfrm>
        </p:spPr>
        <p:txBody>
          <a:bodyPr/>
          <a:lstStyle/>
          <a:p>
            <a:fld id="{A3979A82-1A5E-4C7B-AFC0-111CA6C3130A}" type="slidenum">
              <a:rPr lang="en-US" altLang="en-US" smtClean="0"/>
              <a:pPr/>
              <a:t>18</a:t>
            </a:fld>
            <a:endParaRPr lang="en-US" altLang="en-US"/>
          </a:p>
        </p:txBody>
      </p:sp>
    </p:spTree>
    <p:extLst>
      <p:ext uri="{BB962C8B-B14F-4D97-AF65-F5344CB8AC3E}">
        <p14:creationId xmlns:p14="http://schemas.microsoft.com/office/powerpoint/2010/main" val="71060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1981200" y="1655427"/>
            <a:ext cx="8229600" cy="4521007"/>
          </a:xfrm>
        </p:spPr>
        <p:txBody>
          <a:bodyPr>
            <a:normAutofit fontScale="62500" lnSpcReduction="20000"/>
          </a:bodyPr>
          <a:lstStyle/>
          <a:p>
            <a:pPr lvl="2">
              <a:buSzPct val="150000"/>
            </a:pPr>
            <a:r>
              <a:rPr lang="en-US" dirty="0"/>
              <a:t>The IEEE SA Copyright Policy is described in the IEEE SA Standards Board Bylaws and IEEE SA Standards Board Operations Manual</a:t>
            </a:r>
            <a:br>
              <a:rPr lang="en-US" dirty="0"/>
            </a:br>
            <a:endParaRPr lang="en-US"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dirty="0"/>
              <a:t>IEEE SA Best Practices for IEEE Standards Development </a:t>
            </a:r>
          </a:p>
          <a:p>
            <a:pPr marL="1588" lvl="2" indent="0">
              <a:buSzPct val="150000"/>
              <a:buNone/>
            </a:pPr>
            <a:r>
              <a:rPr lang="en-US" dirty="0">
                <a:hlinkClick r:id="rId6"/>
              </a:rPr>
              <a:t>http://standards.ieee.org/content/dam/ieee-standards/standards/web/documents/other/best_practices_for_ieee_standards_development_051215.pdf</a:t>
            </a:r>
            <a:endParaRPr lang="en-US" dirty="0"/>
          </a:p>
          <a:p>
            <a:pPr marL="114297" lvl="3" indent="0">
              <a:buSzPct val="150000"/>
              <a:buNone/>
            </a:pPr>
            <a:br>
              <a:rPr lang="en-US" sz="1867" dirty="0"/>
            </a:br>
            <a:endParaRPr lang="en-US" sz="1867" dirty="0"/>
          </a:p>
          <a:p>
            <a:pPr lvl="2">
              <a:buSzPct val="150000"/>
            </a:pPr>
            <a:r>
              <a:rPr lang="en-US"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a:xfrm>
            <a:off x="6108329" y="6475413"/>
            <a:ext cx="76944" cy="184666"/>
          </a:xfrm>
        </p:spPr>
        <p:txBody>
          <a:bodyPr/>
          <a:lstStyle/>
          <a:p>
            <a:fld id="{A3979A82-1A5E-4C7B-AFC0-111CA6C3130A}" type="slidenum">
              <a:rPr lang="en-US" altLang="en-US" smtClean="0"/>
              <a:pPr/>
              <a:t>19</a:t>
            </a:fld>
            <a:endParaRPr lang="en-US" altLang="en-US"/>
          </a:p>
        </p:txBody>
      </p:sp>
    </p:spTree>
    <p:extLst>
      <p:ext uri="{BB962C8B-B14F-4D97-AF65-F5344CB8AC3E}">
        <p14:creationId xmlns:p14="http://schemas.microsoft.com/office/powerpoint/2010/main" val="1172289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6" y="2372137"/>
            <a:ext cx="7056784" cy="4039056"/>
          </a:xfrm>
          <a:ln>
            <a:solidFill>
              <a:schemeClr val="bg2">
                <a:lumMod val="20000"/>
                <a:lumOff val="80000"/>
              </a:schemeClr>
            </a:solidFill>
          </a:ln>
        </p:spPr>
        <p:txBody>
          <a:bodyPr/>
          <a:lstStyle/>
          <a:p>
            <a:endParaRPr lang="en-US" sz="2800" dirty="0"/>
          </a:p>
          <a:p>
            <a:endParaRPr lang="en-US" sz="2800" dirty="0"/>
          </a:p>
          <a:p>
            <a:r>
              <a:rPr lang="en-US" sz="2800" dirty="0"/>
              <a:t>November 2024 802 Plenary Session</a:t>
            </a:r>
          </a:p>
          <a:p>
            <a:r>
              <a:rPr lang="en-US" sz="2800" dirty="0"/>
              <a:t>Mixed Mode</a:t>
            </a:r>
          </a:p>
          <a:p>
            <a:r>
              <a:rPr lang="en-US" sz="2800" dirty="0"/>
              <a:t>Live from</a:t>
            </a:r>
          </a:p>
          <a:p>
            <a:r>
              <a:rPr lang="en-US" sz="2800" dirty="0"/>
              <a:t>Vancouver, BC, Canada</a:t>
            </a:r>
          </a:p>
        </p:txBody>
      </p:sp>
      <p:pic>
        <p:nvPicPr>
          <p:cNvPr id="4" name="Picture 3">
            <a:extLst>
              <a:ext uri="{FF2B5EF4-FFF2-40B4-BE49-F238E27FC236}">
                <a16:creationId xmlns:a16="http://schemas.microsoft.com/office/drawing/2014/main" id="{9E59244F-9419-2A58-BA51-CDF0A0D7D2A5}"/>
              </a:ext>
            </a:extLst>
          </p:cNvPr>
          <p:cNvPicPr>
            <a:picLocks noChangeAspect="1"/>
          </p:cNvPicPr>
          <p:nvPr/>
        </p:nvPicPr>
        <p:blipFill>
          <a:blip r:embed="rId3"/>
          <a:stretch>
            <a:fillRect/>
          </a:stretch>
        </p:blipFill>
        <p:spPr>
          <a:xfrm>
            <a:off x="7792617" y="3212069"/>
            <a:ext cx="3657600" cy="2743200"/>
          </a:xfrm>
          <a:prstGeom prst="rect">
            <a:avLst/>
          </a:prstGeom>
        </p:spPr>
      </p:pic>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DA19E-7E93-C373-3B88-F3B3D747587F}"/>
              </a:ext>
            </a:extLst>
          </p:cNvPr>
          <p:cNvSpPr>
            <a:spLocks noGrp="1"/>
          </p:cNvSpPr>
          <p:nvPr>
            <p:ph type="title"/>
          </p:nvPr>
        </p:nvSpPr>
        <p:spPr/>
        <p:txBody>
          <a:bodyPr/>
          <a:lstStyle/>
          <a:p>
            <a:r>
              <a:rPr lang="en-US" dirty="0"/>
              <a:t>Reminders</a:t>
            </a:r>
          </a:p>
        </p:txBody>
      </p:sp>
      <p:sp>
        <p:nvSpPr>
          <p:cNvPr id="3" name="Text Placeholder 2">
            <a:extLst>
              <a:ext uri="{FF2B5EF4-FFF2-40B4-BE49-F238E27FC236}">
                <a16:creationId xmlns:a16="http://schemas.microsoft.com/office/drawing/2014/main" id="{AA896DF0-652F-FC20-3300-7E76D9D5D780}"/>
              </a:ext>
            </a:extLst>
          </p:cNvPr>
          <p:cNvSpPr>
            <a:spLocks noGrp="1"/>
          </p:cNvSpPr>
          <p:nvPr>
            <p:ph type="body" sz="half" idx="1"/>
          </p:nvPr>
        </p:nvSpPr>
        <p:spPr/>
        <p:txBody>
          <a:bodyPr>
            <a:normAutofit fontScale="92500" lnSpcReduction="10000"/>
          </a:bodyPr>
          <a:lstStyle/>
          <a:p>
            <a:r>
              <a:rPr lang="en-US" dirty="0">
                <a:solidFill>
                  <a:srgbClr val="FF0000"/>
                </a:solidFill>
              </a:rPr>
              <a:t>You are reminded NOW that all the 802 and IEEE rules you heard at the opening plenary apply to every meeting. This is your final reminder!</a:t>
            </a:r>
            <a:endParaRPr lang="en-US" dirty="0"/>
          </a:p>
          <a:p>
            <a:r>
              <a:rPr lang="en-US" dirty="0"/>
              <a:t>Meeting time constraints means that sometimes questions and discussions may be deferred:  </a:t>
            </a:r>
            <a:r>
              <a:rPr lang="en-US" b="1" dirty="0">
                <a:solidFill>
                  <a:schemeClr val="accent5">
                    <a:lumMod val="50000"/>
                  </a:schemeClr>
                </a:solidFill>
              </a:rPr>
              <a:t>Use the email reflector to continue discussion!</a:t>
            </a:r>
            <a:r>
              <a:rPr lang="en-US" dirty="0"/>
              <a:t> </a:t>
            </a:r>
          </a:p>
          <a:p>
            <a:r>
              <a:rPr lang="en-US" dirty="0">
                <a:solidFill>
                  <a:schemeClr val="accent1">
                    <a:lumMod val="50000"/>
                  </a:schemeClr>
                </a:solidFill>
              </a:rPr>
              <a:t>Take advantage of coffee breaks and other ad hoc time as well as the reflector, and</a:t>
            </a:r>
          </a:p>
          <a:p>
            <a:r>
              <a:rPr lang="en-US" dirty="0">
                <a:solidFill>
                  <a:schemeClr val="accent1">
                    <a:lumMod val="50000"/>
                  </a:schemeClr>
                </a:solidFill>
              </a:rPr>
              <a:t>Don’t forget about remote attendees!  </a:t>
            </a:r>
          </a:p>
          <a:p>
            <a:endParaRPr lang="en-US" dirty="0"/>
          </a:p>
        </p:txBody>
      </p:sp>
      <p:sp>
        <p:nvSpPr>
          <p:cNvPr id="4" name="Slide Number Placeholder 3">
            <a:extLst>
              <a:ext uri="{FF2B5EF4-FFF2-40B4-BE49-F238E27FC236}">
                <a16:creationId xmlns:a16="http://schemas.microsoft.com/office/drawing/2014/main" id="{360CA128-8B2C-6DB9-68B3-92C134952B3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20</a:t>
            </a:fld>
            <a:endParaRPr lang="en-US"/>
          </a:p>
        </p:txBody>
      </p:sp>
    </p:spTree>
    <p:extLst>
      <p:ext uri="{BB962C8B-B14F-4D97-AF65-F5344CB8AC3E}">
        <p14:creationId xmlns:p14="http://schemas.microsoft.com/office/powerpoint/2010/main" val="2808130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t>(check mentor for latest version)</a:t>
            </a:r>
          </a:p>
          <a:p>
            <a:pPr marL="0" indent="0">
              <a:buNone/>
            </a:pPr>
            <a:r>
              <a:rPr lang="en-US" dirty="0">
                <a:hlinkClick r:id="rId2"/>
              </a:rPr>
              <a:t>https://mentor.ieee.org/802.15/dcn/24/15-24-0582-05-04ab-tg4ab-detailed-agenda-november-2024.xlsx</a:t>
            </a: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21</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DD098-53F5-FA78-750F-5C1044E29566}"/>
              </a:ext>
            </a:extLst>
          </p:cNvPr>
          <p:cNvSpPr>
            <a:spLocks noGrp="1"/>
          </p:cNvSpPr>
          <p:nvPr>
            <p:ph type="title"/>
          </p:nvPr>
        </p:nvSpPr>
        <p:spPr/>
        <p:txBody>
          <a:bodyPr/>
          <a:lstStyle/>
          <a:p>
            <a:r>
              <a:rPr lang="en-US" dirty="0"/>
              <a:t>Approvals of Minutes</a:t>
            </a:r>
          </a:p>
        </p:txBody>
      </p:sp>
      <p:sp>
        <p:nvSpPr>
          <p:cNvPr id="3" name="Text Placeholder 2">
            <a:extLst>
              <a:ext uri="{FF2B5EF4-FFF2-40B4-BE49-F238E27FC236}">
                <a16:creationId xmlns:a16="http://schemas.microsoft.com/office/drawing/2014/main" id="{A4D0CCEE-B3A5-AC22-57CB-EE376E44BD54}"/>
              </a:ext>
            </a:extLst>
          </p:cNvPr>
          <p:cNvSpPr>
            <a:spLocks noGrp="1"/>
          </p:cNvSpPr>
          <p:nvPr>
            <p:ph type="body" sz="half" idx="1"/>
          </p:nvPr>
        </p:nvSpPr>
        <p:spPr>
          <a:xfrm>
            <a:off x="914400" y="1981200"/>
            <a:ext cx="10363200" cy="4419600"/>
          </a:xfrm>
        </p:spPr>
        <p:txBody>
          <a:bodyPr>
            <a:normAutofit fontScale="62500" lnSpcReduction="20000"/>
          </a:bodyPr>
          <a:lstStyle/>
          <a:p>
            <a:pPr marL="0" indent="0">
              <a:buNone/>
            </a:pPr>
            <a:r>
              <a:rPr lang="en-US" dirty="0"/>
              <a:t>Motion to approve minutes contained in documents 15-24-0584-00 and 15-24-0585</a:t>
            </a:r>
          </a:p>
          <a:p>
            <a:pPr marL="0" indent="0">
              <a:buNone/>
            </a:pPr>
            <a:endParaRPr lang="en-US" dirty="0"/>
          </a:p>
          <a:p>
            <a:r>
              <a:rPr lang="en-US" dirty="0"/>
              <a:t>Moved by:  Carlos</a:t>
            </a:r>
          </a:p>
          <a:p>
            <a:r>
              <a:rPr lang="en-US" dirty="0"/>
              <a:t>Second by: Clint C</a:t>
            </a:r>
          </a:p>
          <a:p>
            <a:r>
              <a:rPr lang="en-US" dirty="0"/>
              <a:t>Discussion: </a:t>
            </a:r>
          </a:p>
          <a:p>
            <a:endParaRPr lang="en-US" dirty="0"/>
          </a:p>
          <a:p>
            <a:pPr marL="0" indent="0">
              <a:buNone/>
            </a:pPr>
            <a:r>
              <a:rPr lang="en-US" dirty="0"/>
              <a:t>Minutes of September interim:</a:t>
            </a:r>
          </a:p>
          <a:p>
            <a:pPr marL="0" indent="0">
              <a:buNone/>
            </a:pPr>
            <a:endParaRPr lang="en-US" sz="2200" dirty="0">
              <a:solidFill>
                <a:srgbClr val="2A3132"/>
              </a:solidFill>
              <a:latin typeface="Ubuntu"/>
              <a:sym typeface="Ubuntu"/>
            </a:endParaRPr>
          </a:p>
          <a:p>
            <a:pPr marL="0" indent="0">
              <a:buNone/>
            </a:pPr>
            <a:r>
              <a:rPr lang="en-US" dirty="0"/>
              <a:t>	</a:t>
            </a:r>
            <a:r>
              <a:rPr lang="en-US" dirty="0">
                <a:hlinkClick r:id="rId2"/>
              </a:rPr>
              <a:t>https://mentor.ieee.org/802.15/dcn/24/15-24-0584-00-04ab-tg4ab-sep-interim-mins.docx</a:t>
            </a:r>
            <a:endParaRPr lang="en-US" dirty="0"/>
          </a:p>
          <a:p>
            <a:pPr marL="0" indent="0">
              <a:buNone/>
            </a:pPr>
            <a:endParaRPr lang="en-US" dirty="0"/>
          </a:p>
          <a:p>
            <a:pPr marL="0" indent="0">
              <a:buNone/>
            </a:pPr>
            <a:r>
              <a:rPr lang="en-US" dirty="0"/>
              <a:t>Minutes of Conference Calls September through November</a:t>
            </a:r>
          </a:p>
          <a:p>
            <a:pPr marL="0" indent="0">
              <a:buNone/>
            </a:pPr>
            <a:r>
              <a:rPr lang="en-US" dirty="0"/>
              <a:t>	</a:t>
            </a:r>
            <a:r>
              <a:rPr lang="en-US" dirty="0">
                <a:hlinkClick r:id="rId3"/>
              </a:rPr>
              <a:t>https://mentor.ieee.org/802.15/dcn/24/15-24-0585-00-04ab-tg4ab-conf-call-mins-sep-to-nov-2024.docx</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476B8B3C-BFC3-E239-FF4E-3DE1E15B6642}"/>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22</a:t>
            </a:fld>
            <a:endParaRPr lang="en-US"/>
          </a:p>
        </p:txBody>
      </p:sp>
      <p:graphicFrame>
        <p:nvGraphicFramePr>
          <p:cNvPr id="5" name="Table 4">
            <a:extLst>
              <a:ext uri="{FF2B5EF4-FFF2-40B4-BE49-F238E27FC236}">
                <a16:creationId xmlns:a16="http://schemas.microsoft.com/office/drawing/2014/main" id="{80C9EEEA-273E-8B4D-27F1-97596170278B}"/>
              </a:ext>
            </a:extLst>
          </p:cNvPr>
          <p:cNvGraphicFramePr>
            <a:graphicFrameLocks noGrp="1"/>
          </p:cNvGraphicFramePr>
          <p:nvPr>
            <p:extLst>
              <p:ext uri="{D42A27DB-BD31-4B8C-83A1-F6EECF244321}">
                <p14:modId xmlns:p14="http://schemas.microsoft.com/office/powerpoint/2010/main" val="2528433779"/>
              </p:ext>
            </p:extLst>
          </p:nvPr>
        </p:nvGraphicFramePr>
        <p:xfrm>
          <a:off x="-838200" y="1584960"/>
          <a:ext cx="1676400" cy="335280"/>
        </p:xfrm>
        <a:graphic>
          <a:graphicData uri="http://schemas.openxmlformats.org/drawingml/2006/table">
            <a:tbl>
              <a:tblPr>
                <a:tableStyleId>{5C22544A-7EE6-4342-B048-85BDC9FD1C3A}</a:tableStyleId>
              </a:tblPr>
              <a:tblGrid>
                <a:gridCol w="901700">
                  <a:extLst>
                    <a:ext uri="{9D8B030D-6E8A-4147-A177-3AD203B41FA5}">
                      <a16:colId xmlns:a16="http://schemas.microsoft.com/office/drawing/2014/main" val="3327331234"/>
                    </a:ext>
                  </a:extLst>
                </a:gridCol>
                <a:gridCol w="774700">
                  <a:extLst>
                    <a:ext uri="{9D8B030D-6E8A-4147-A177-3AD203B41FA5}">
                      <a16:colId xmlns:a16="http://schemas.microsoft.com/office/drawing/2014/main" val="3075779576"/>
                    </a:ext>
                  </a:extLst>
                </a:gridCol>
              </a:tblGrid>
              <a:tr h="167640">
                <a:tc>
                  <a:txBody>
                    <a:bodyPr/>
                    <a:lstStyle/>
                    <a:p>
                      <a:pPr algn="l" fontAlgn="b"/>
                      <a:r>
                        <a:rPr lang="en-US" sz="1000" u="none" strike="noStrike" dirty="0">
                          <a:effectLst/>
                        </a:rPr>
                        <a:t>15-24-0345-01</a:t>
                      </a:r>
                      <a:endParaRPr lang="en-US" sz="1000" b="0" i="0" u="none" strike="noStrike" dirty="0">
                        <a:effectLst/>
                        <a:latin typeface="Arial" panose="020B0604020202020204" pitchFamily="34" charset="0"/>
                      </a:endParaRPr>
                    </a:p>
                  </a:txBody>
                  <a:tcPr marL="7620" marR="7620" marT="7620" marB="0" anchor="b"/>
                </a:tc>
                <a:tc>
                  <a:txBody>
                    <a:bodyPr/>
                    <a:lstStyle/>
                    <a:p>
                      <a:pPr algn="l" fontAlgn="b"/>
                      <a:endParaRPr lang="en-US" sz="1000" b="0" i="0" u="sng" strike="noStrike" dirty="0">
                        <a:solidFill>
                          <a:srgbClr val="0000FF"/>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519717940"/>
                  </a:ext>
                </a:extLst>
              </a:tr>
              <a:tr h="167640">
                <a:tc>
                  <a:txBody>
                    <a:bodyPr/>
                    <a:lstStyle/>
                    <a:p>
                      <a:pPr algn="l" fontAlgn="b"/>
                      <a:r>
                        <a:rPr lang="en-US" sz="1000" u="none" strike="noStrike">
                          <a:effectLst/>
                        </a:rPr>
                        <a:t>15-24-0366-00</a:t>
                      </a:r>
                      <a:endParaRPr lang="en-US" sz="1000" b="0" i="0" u="none" strike="noStrike">
                        <a:effectLst/>
                        <a:latin typeface="Arial" panose="020B0604020202020204" pitchFamily="34" charset="0"/>
                      </a:endParaRPr>
                    </a:p>
                  </a:txBody>
                  <a:tcPr marL="7620" marR="7620" marT="7620" marB="0" anchor="b"/>
                </a:tc>
                <a:tc>
                  <a:txBody>
                    <a:bodyPr/>
                    <a:lstStyle/>
                    <a:p>
                      <a:pPr algn="l" fontAlgn="b"/>
                      <a:endParaRPr lang="en-US" sz="1000" b="0" i="0" u="sng" strike="noStrike" dirty="0">
                        <a:solidFill>
                          <a:srgbClr val="0000FF"/>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507806937"/>
                  </a:ext>
                </a:extLst>
              </a:tr>
            </a:tbl>
          </a:graphicData>
        </a:graphic>
      </p:graphicFrame>
    </p:spTree>
    <p:extLst>
      <p:ext uri="{BB962C8B-B14F-4D97-AF65-F5344CB8AC3E}">
        <p14:creationId xmlns:p14="http://schemas.microsoft.com/office/powerpoint/2010/main" val="3657350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7490B-3DAE-186D-9634-0B183EDE1016}"/>
              </a:ext>
            </a:extLst>
          </p:cNvPr>
          <p:cNvSpPr>
            <a:spLocks noGrp="1"/>
          </p:cNvSpPr>
          <p:nvPr>
            <p:ph type="title"/>
          </p:nvPr>
        </p:nvSpPr>
        <p:spPr/>
        <p:txBody>
          <a:bodyPr/>
          <a:lstStyle/>
          <a:p>
            <a:r>
              <a:rPr lang="en-US" dirty="0"/>
              <a:t>Session Objectives</a:t>
            </a:r>
          </a:p>
        </p:txBody>
      </p:sp>
      <p:sp>
        <p:nvSpPr>
          <p:cNvPr id="3" name="Text Placeholder 2">
            <a:extLst>
              <a:ext uri="{FF2B5EF4-FFF2-40B4-BE49-F238E27FC236}">
                <a16:creationId xmlns:a16="http://schemas.microsoft.com/office/drawing/2014/main" id="{26227B7C-B9BD-77DB-FD11-106E5C7B7E70}"/>
              </a:ext>
            </a:extLst>
          </p:cNvPr>
          <p:cNvSpPr>
            <a:spLocks noGrp="1"/>
          </p:cNvSpPr>
          <p:nvPr>
            <p:ph type="body" sz="half" idx="1"/>
          </p:nvPr>
        </p:nvSpPr>
        <p:spPr/>
        <p:txBody>
          <a:bodyPr/>
          <a:lstStyle/>
          <a:p>
            <a:pPr marL="457200" indent="-457200">
              <a:buFont typeface="Arial" panose="020B0604020202020204" pitchFamily="34" charset="0"/>
              <a:buChar char="•"/>
            </a:pPr>
            <a:r>
              <a:rPr lang="en-US" b="1" dirty="0">
                <a:solidFill>
                  <a:schemeClr val="accent1">
                    <a:lumMod val="50000"/>
                  </a:schemeClr>
                </a:solidFill>
              </a:rPr>
              <a:t>Resolve ballot comments</a:t>
            </a:r>
          </a:p>
        </p:txBody>
      </p:sp>
      <p:sp>
        <p:nvSpPr>
          <p:cNvPr id="4" name="Slide Number Placeholder 3">
            <a:extLst>
              <a:ext uri="{FF2B5EF4-FFF2-40B4-BE49-F238E27FC236}">
                <a16:creationId xmlns:a16="http://schemas.microsoft.com/office/drawing/2014/main" id="{3D998053-E143-D1E4-831A-D3182E2D68B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23</a:t>
            </a:fld>
            <a:endParaRPr lang="en-US"/>
          </a:p>
        </p:txBody>
      </p:sp>
    </p:spTree>
    <p:extLst>
      <p:ext uri="{BB962C8B-B14F-4D97-AF65-F5344CB8AC3E}">
        <p14:creationId xmlns:p14="http://schemas.microsoft.com/office/powerpoint/2010/main" val="3583747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24</a:t>
            </a:fld>
            <a:endParaRPr lang="en-US"/>
          </a:p>
        </p:txBody>
      </p:sp>
    </p:spTree>
    <p:extLst>
      <p:ext uri="{BB962C8B-B14F-4D97-AF65-F5344CB8AC3E}">
        <p14:creationId xmlns:p14="http://schemas.microsoft.com/office/powerpoint/2010/main" val="3225554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25</a:t>
            </a:fld>
            <a:endParaRPr lang="en-US"/>
          </a:p>
        </p:txBody>
      </p:sp>
      <p:graphicFrame>
        <p:nvGraphicFramePr>
          <p:cNvPr id="5" name="Content Placeholder 7">
            <a:extLst>
              <a:ext uri="{FF2B5EF4-FFF2-40B4-BE49-F238E27FC236}">
                <a16:creationId xmlns:a16="http://schemas.microsoft.com/office/drawing/2014/main" id="{6FF9BBCE-3347-FF78-32A7-6D238BEC6304}"/>
              </a:ext>
            </a:extLst>
          </p:cNvPr>
          <p:cNvGraphicFramePr>
            <a:graphicFrameLocks/>
          </p:cNvGraphicFramePr>
          <p:nvPr>
            <p:extLst>
              <p:ext uri="{D42A27DB-BD31-4B8C-83A1-F6EECF244321}">
                <p14:modId xmlns:p14="http://schemas.microsoft.com/office/powerpoint/2010/main" val="3490034025"/>
              </p:ext>
            </p:extLst>
          </p:nvPr>
        </p:nvGraphicFramePr>
        <p:xfrm>
          <a:off x="3200400" y="1238653"/>
          <a:ext cx="6324599" cy="5098701"/>
        </p:xfrm>
        <a:graphic>
          <a:graphicData uri="http://schemas.openxmlformats.org/drawingml/2006/table">
            <a:tbl>
              <a:tblPr>
                <a:tableStyleId>{5C22544A-7EE6-4342-B048-85BDC9FD1C3A}</a:tableStyleId>
              </a:tblPr>
              <a:tblGrid>
                <a:gridCol w="2900757">
                  <a:extLst>
                    <a:ext uri="{9D8B030D-6E8A-4147-A177-3AD203B41FA5}">
                      <a16:colId xmlns:a16="http://schemas.microsoft.com/office/drawing/2014/main" val="4020299781"/>
                    </a:ext>
                  </a:extLst>
                </a:gridCol>
                <a:gridCol w="1711921">
                  <a:extLst>
                    <a:ext uri="{9D8B030D-6E8A-4147-A177-3AD203B41FA5}">
                      <a16:colId xmlns:a16="http://schemas.microsoft.com/office/drawing/2014/main" val="1015812903"/>
                    </a:ext>
                  </a:extLst>
                </a:gridCol>
                <a:gridCol w="1711921">
                  <a:extLst>
                    <a:ext uri="{9D8B030D-6E8A-4147-A177-3AD203B41FA5}">
                      <a16:colId xmlns:a16="http://schemas.microsoft.com/office/drawing/2014/main" val="433678205"/>
                    </a:ext>
                  </a:extLst>
                </a:gridCol>
              </a:tblGrid>
              <a:tr h="280267">
                <a:tc>
                  <a:txBody>
                    <a:bodyPr/>
                    <a:lstStyle/>
                    <a:p>
                      <a:pPr algn="l" fontAlgn="b"/>
                      <a:endParaRPr lang="en-US" sz="14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Original Schedule</a:t>
                      </a: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280267">
                <a:tc>
                  <a:txBody>
                    <a:bodyPr/>
                    <a:lstStyle/>
                    <a:p>
                      <a:pPr algn="l" fontAlgn="b"/>
                      <a:r>
                        <a:rPr lang="en-US" sz="1400" u="none" strike="noStrike" dirty="0">
                          <a:solidFill>
                            <a:schemeClr val="bg1">
                              <a:lumMod val="75000"/>
                            </a:schemeClr>
                          </a:solidFill>
                          <a:effectLst/>
                        </a:rPr>
                        <a:t>Call for proposals</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bg1">
                              <a:lumMod val="75000"/>
                            </a:schemeClr>
                          </a:solidFill>
                          <a:effectLst/>
                          <a:latin typeface="Calibri" panose="020F0502020204030204" pitchFamily="34" charset="0"/>
                        </a:rPr>
                        <a:t>November 2021</a:t>
                      </a:r>
                    </a:p>
                  </a:txBody>
                  <a:tcPr marL="5715" marR="5715" marT="5715" marB="0" anchor="ctr">
                    <a:solidFill>
                      <a:schemeClr val="accent3">
                        <a:lumMod val="95000"/>
                      </a:schemeClr>
                    </a:solidFill>
                  </a:tcP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extLst>
                  <a:ext uri="{0D108BD9-81ED-4DB2-BD59-A6C34878D82A}">
                    <a16:rowId xmlns:a16="http://schemas.microsoft.com/office/drawing/2014/main" val="3321393315"/>
                  </a:ext>
                </a:extLst>
              </a:tr>
              <a:tr h="551295">
                <a:tc>
                  <a:txBody>
                    <a:bodyPr/>
                    <a:lstStyle/>
                    <a:p>
                      <a:pPr algn="l" fontAlgn="b"/>
                      <a:r>
                        <a:rPr lang="en-US" sz="1400" u="none" strike="noStrike" dirty="0">
                          <a:solidFill>
                            <a:schemeClr val="bg1">
                              <a:lumMod val="75000"/>
                            </a:schemeClr>
                          </a:solidFill>
                          <a:effectLst/>
                        </a:rPr>
                        <a:t>Cut-off for new features (high level feature set), PHY</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bg1">
                              <a:lumMod val="75000"/>
                            </a:schemeClr>
                          </a:solidFill>
                          <a:effectLst/>
                          <a:latin typeface="Calibri" panose="020F0502020204030204" pitchFamily="34" charset="0"/>
                        </a:rPr>
                        <a:t>May 2022 </a:t>
                      </a: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bg1">
                              <a:lumMod val="75000"/>
                            </a:schemeClr>
                          </a:solidFill>
                          <a:effectLst/>
                        </a:rPr>
                        <a:t>Cut-off for new features (high level feature set), MAC</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July 2022</a:t>
                      </a:r>
                    </a:p>
                  </a:txBody>
                  <a:tcPr marL="5715" marR="5715" marT="5715" marB="0" anchor="ct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657201518"/>
                  </a:ext>
                </a:extLst>
              </a:tr>
              <a:tr h="551295">
                <a:tc>
                  <a:txBody>
                    <a:bodyPr/>
                    <a:lstStyle/>
                    <a:p>
                      <a:pPr algn="l" fontAlgn="b"/>
                      <a:r>
                        <a:rPr lang="en-US" sz="1400" u="none" strike="noStrike" dirty="0">
                          <a:solidFill>
                            <a:schemeClr val="bg1">
                              <a:lumMod val="75000"/>
                            </a:schemeClr>
                          </a:solidFill>
                          <a:effectLst/>
                        </a:rPr>
                        <a:t>Draft 0</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Post-January 2023 </a:t>
                      </a: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 </a:t>
                      </a:r>
                      <a:r>
                        <a:rPr lang="en-US" sz="1400" b="0" i="0" u="none" strike="sngStrike" dirty="0">
                          <a:solidFill>
                            <a:schemeClr val="bg1">
                              <a:lumMod val="75000"/>
                            </a:schemeClr>
                          </a:solidFill>
                          <a:effectLst/>
                          <a:latin typeface="Calibri" panose="020F0502020204030204" pitchFamily="34" charset="0"/>
                        </a:rPr>
                        <a:t>March</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July</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noStrike" dirty="0">
                          <a:solidFill>
                            <a:schemeClr val="bg1">
                              <a:lumMod val="75000"/>
                            </a:schemeClr>
                          </a:solidFill>
                          <a:effectLst/>
                          <a:latin typeface="Calibri" panose="020F0502020204030204" pitchFamily="34" charset="0"/>
                        </a:rPr>
                        <a:t>Sept 2023</a:t>
                      </a:r>
                    </a:p>
                  </a:txBody>
                  <a:tcPr marL="5715" marR="5715" marT="5715" marB="0" anchor="ctr"/>
                </a:tc>
                <a:extLst>
                  <a:ext uri="{0D108BD9-81ED-4DB2-BD59-A6C34878D82A}">
                    <a16:rowId xmlns:a16="http://schemas.microsoft.com/office/drawing/2014/main" val="3811737940"/>
                  </a:ext>
                </a:extLst>
              </a:tr>
              <a:tr h="551295">
                <a:tc>
                  <a:txBody>
                    <a:bodyPr/>
                    <a:lstStyle/>
                    <a:p>
                      <a:pPr algn="l" fontAlgn="b"/>
                      <a:r>
                        <a:rPr lang="en-US" sz="1400" u="none" strike="noStrike" dirty="0">
                          <a:solidFill>
                            <a:schemeClr val="bg1">
                              <a:lumMod val="75000"/>
                            </a:schemeClr>
                          </a:solidFill>
                          <a:effectLst/>
                        </a:rPr>
                        <a:t>TG draft review and revision complete</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February - March 2023</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Mar-June 2023</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sngStrike" dirty="0">
                          <a:solidFill>
                            <a:schemeClr val="bg1">
                              <a:lumMod val="75000"/>
                            </a:schemeClr>
                          </a:solidFill>
                          <a:effectLst/>
                          <a:latin typeface="Calibri" panose="020F0502020204030204" pitchFamily="34" charset="0"/>
                        </a:rPr>
                        <a:t>Sept 2023 Oct 2023</a:t>
                      </a:r>
                    </a:p>
                  </a:txBody>
                  <a:tcPr marL="5715" marR="5715" marT="5715" marB="0" anchor="ctr"/>
                </a:tc>
                <a:extLst>
                  <a:ext uri="{0D108BD9-81ED-4DB2-BD59-A6C34878D82A}">
                    <a16:rowId xmlns:a16="http://schemas.microsoft.com/office/drawing/2014/main" val="244108333"/>
                  </a:ext>
                </a:extLst>
              </a:tr>
              <a:tr h="822322">
                <a:tc>
                  <a:txBody>
                    <a:bodyPr/>
                    <a:lstStyle/>
                    <a:p>
                      <a:pPr algn="l" fontAlgn="b"/>
                      <a:r>
                        <a:rPr lang="en-US" sz="1400" u="none" strike="noStrike" kern="1200" dirty="0">
                          <a:solidFill>
                            <a:schemeClr val="bg1">
                              <a:lumMod val="75000"/>
                            </a:schemeClr>
                          </a:solidFill>
                          <a:effectLst/>
                          <a:latin typeface="+mn-lt"/>
                          <a:ea typeface="+mn-ea"/>
                          <a:cs typeface="+mn-cs"/>
                        </a:rPr>
                        <a:t>Working group pre-ballot review commence</a:t>
                      </a: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March – May 2023 (following March meeting)</a:t>
                      </a: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July August Sept </a:t>
                      </a:r>
                    </a:p>
                    <a:p>
                      <a:pPr algn="l" fontAlgn="b"/>
                      <a:r>
                        <a:rPr lang="en-US" sz="1400" u="none" strike="noStrike" kern="1200" dirty="0">
                          <a:solidFill>
                            <a:schemeClr val="bg1">
                              <a:lumMod val="75000"/>
                            </a:schemeClr>
                          </a:solidFill>
                          <a:effectLst/>
                          <a:latin typeface="+mn-lt"/>
                          <a:ea typeface="+mn-ea"/>
                          <a:cs typeface="+mn-cs"/>
                        </a:rPr>
                        <a:t>Start: Nov 2023</a:t>
                      </a:r>
                    </a:p>
                    <a:p>
                      <a:pPr algn="l" fontAlgn="b"/>
                      <a:r>
                        <a:rPr lang="en-US" sz="1400" u="none" strike="noStrike" kern="1200" dirty="0">
                          <a:solidFill>
                            <a:schemeClr val="bg1">
                              <a:lumMod val="75000"/>
                            </a:schemeClr>
                          </a:solidFill>
                          <a:effectLst/>
                          <a:latin typeface="+mn-lt"/>
                          <a:ea typeface="+mn-ea"/>
                          <a:cs typeface="+mn-cs"/>
                        </a:rPr>
                        <a:t>Close: 2 Jan 2024</a:t>
                      </a:r>
                    </a:p>
                  </a:txBody>
                  <a:tcPr marL="5715" marR="5715" marT="5715" marB="0" anchor="ctr"/>
                </a:tc>
                <a:extLst>
                  <a:ext uri="{0D108BD9-81ED-4DB2-BD59-A6C34878D82A}">
                    <a16:rowId xmlns:a16="http://schemas.microsoft.com/office/drawing/2014/main" val="871787359"/>
                  </a:ext>
                </a:extLst>
              </a:tr>
              <a:tr h="280267">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bg1">
                              <a:lumMod val="75000"/>
                            </a:schemeClr>
                          </a:solidFill>
                          <a:effectLst/>
                          <a:latin typeface="+mn-lt"/>
                          <a:ea typeface="+mn-ea"/>
                          <a:cs typeface="+mn-cs"/>
                        </a:rPr>
                        <a:t>Comment Resolution </a:t>
                      </a:r>
                    </a:p>
                  </a:txBody>
                  <a:tcPr marL="5715" marR="5715" marT="5715" marB="0" anchor="ctr"/>
                </a:tc>
                <a:tc>
                  <a:txBody>
                    <a:bodyPr/>
                    <a:lstStyle/>
                    <a:p>
                      <a:pPr algn="l" fontAlgn="b"/>
                      <a:endParaRPr lang="en-US" sz="1400" u="none" strike="noStrike" kern="1200" dirty="0">
                        <a:solidFill>
                          <a:schemeClr val="bg1">
                            <a:lumMod val="75000"/>
                          </a:schemeClr>
                        </a:solidFill>
                        <a:effectLst/>
                        <a:latin typeface="+mn-lt"/>
                        <a:ea typeface="+mn-ea"/>
                        <a:cs typeface="+mn-cs"/>
                      </a:endParaRP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Start: Jan 2024</a:t>
                      </a:r>
                    </a:p>
                    <a:p>
                      <a:pPr algn="l" fontAlgn="b"/>
                      <a:r>
                        <a:rPr lang="en-US" sz="1400" u="none" strike="noStrike" kern="1200" dirty="0">
                          <a:solidFill>
                            <a:schemeClr val="bg1">
                              <a:lumMod val="75000"/>
                            </a:schemeClr>
                          </a:solidFill>
                          <a:effectLst/>
                          <a:latin typeface="+mn-lt"/>
                          <a:ea typeface="+mn-ea"/>
                          <a:cs typeface="+mn-cs"/>
                        </a:rPr>
                        <a:t>Done: June 2024 (??)</a:t>
                      </a:r>
                    </a:p>
                  </a:txBody>
                  <a:tcPr marL="5715" marR="5715" marT="5715" marB="0" anchor="ctr"/>
                </a:tc>
                <a:extLst>
                  <a:ext uri="{0D108BD9-81ED-4DB2-BD59-A6C34878D82A}">
                    <a16:rowId xmlns:a16="http://schemas.microsoft.com/office/drawing/2014/main" val="4143125971"/>
                  </a:ext>
                </a:extLst>
              </a:tr>
              <a:tr h="280267">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000000"/>
                          </a:solidFill>
                          <a:effectLst/>
                          <a:latin typeface="Calibri" panose="020F0502020204030204" pitchFamily="34" charset="0"/>
                        </a:rPr>
                        <a:t>June 2023 (following meeting)</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Oct</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Nov 2023</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Jan 2024</a:t>
                      </a:r>
                    </a:p>
                    <a:p>
                      <a:pPr algn="l" fontAlgn="b"/>
                      <a:r>
                        <a:rPr lang="en-US" sz="14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1521214383"/>
                  </a:ext>
                </a:extLst>
              </a:tr>
              <a:tr h="280267">
                <a:tc>
                  <a:txBody>
                    <a:bodyPr/>
                    <a:lstStyle/>
                    <a:p>
                      <a:pPr algn="l" fontAlgn="b"/>
                      <a:r>
                        <a:rPr lang="en-US" sz="1400" b="0" i="0" u="none" strike="noStrike" dirty="0">
                          <a:solidFill>
                            <a:srgbClr val="000000"/>
                          </a:solidFill>
                          <a:effectLst/>
                          <a:latin typeface="Calibri" panose="020F0502020204030204" pitchFamily="34" charset="0"/>
                        </a:rPr>
                        <a:t>Initial LB comment resolution</a:t>
                      </a:r>
                    </a:p>
                  </a:txBody>
                  <a:tcPr marL="5715" marR="5715" marT="5715"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1" i="0" u="none" strike="noStrike" dirty="0">
                          <a:solidFill>
                            <a:srgbClr val="C00000"/>
                          </a:solidFill>
                          <a:effectLst/>
                          <a:latin typeface="Calibri" panose="020F0502020204030204" pitchFamily="34" charset="0"/>
                        </a:rPr>
                        <a:t>Start: July 2024</a:t>
                      </a:r>
                    </a:p>
                    <a:p>
                      <a:pPr algn="l" fontAlgn="b"/>
                      <a:r>
                        <a:rPr lang="en-US" sz="1400" b="1" i="0" u="none" strike="noStrike" dirty="0">
                          <a:solidFill>
                            <a:srgbClr val="C00000"/>
                          </a:solidFill>
                          <a:effectLst/>
                          <a:latin typeface="Calibri" panose="020F0502020204030204" pitchFamily="34" charset="0"/>
                        </a:rPr>
                        <a:t>Done:  TBD</a:t>
                      </a:r>
                    </a:p>
                  </a:txBody>
                  <a:tcPr marL="5715" marR="5715" marT="5715" marB="0" anchor="ctr"/>
                </a:tc>
                <a:extLst>
                  <a:ext uri="{0D108BD9-81ED-4DB2-BD59-A6C34878D82A}">
                    <a16:rowId xmlns:a16="http://schemas.microsoft.com/office/drawing/2014/main" val="3759099120"/>
                  </a:ext>
                </a:extLst>
              </a:tr>
            </a:tbl>
          </a:graphicData>
        </a:graphic>
      </p:graphicFrame>
      <p:sp>
        <p:nvSpPr>
          <p:cNvPr id="6" name="TextBox 5">
            <a:extLst>
              <a:ext uri="{FF2B5EF4-FFF2-40B4-BE49-F238E27FC236}">
                <a16:creationId xmlns:a16="http://schemas.microsoft.com/office/drawing/2014/main" id="{11BB7E29-2063-374F-C054-C36720382F35}"/>
              </a:ext>
            </a:extLst>
          </p:cNvPr>
          <p:cNvSpPr txBox="1"/>
          <p:nvPr/>
        </p:nvSpPr>
        <p:spPr>
          <a:xfrm>
            <a:off x="4748950" y="762000"/>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594303" y="5417295"/>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sp>
        <p:nvSpPr>
          <p:cNvPr id="10" name="Rectangle 9">
            <a:extLst>
              <a:ext uri="{FF2B5EF4-FFF2-40B4-BE49-F238E27FC236}">
                <a16:creationId xmlns:a16="http://schemas.microsoft.com/office/drawing/2014/main" id="{6E17B51B-9C70-4F69-E9ED-CC3D88C39F4D}"/>
              </a:ext>
            </a:extLst>
          </p:cNvPr>
          <p:cNvSpPr/>
          <p:nvPr/>
        </p:nvSpPr>
        <p:spPr bwMode="auto">
          <a:xfrm>
            <a:off x="3048000" y="1753362"/>
            <a:ext cx="6705600" cy="373303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C00000"/>
                </a:solidFill>
                <a:effectLst/>
                <a:latin typeface="+mn-lt"/>
              </a:rPr>
              <a:t>DONE</a:t>
            </a:r>
          </a:p>
        </p:txBody>
      </p:sp>
      <p:sp>
        <p:nvSpPr>
          <p:cNvPr id="2" name="Rectangle 1">
            <a:extLst>
              <a:ext uri="{FF2B5EF4-FFF2-40B4-BE49-F238E27FC236}">
                <a16:creationId xmlns:a16="http://schemas.microsoft.com/office/drawing/2014/main" id="{41DF2610-CE79-B29A-8940-F589F4A07CF3}"/>
              </a:ext>
            </a:extLst>
          </p:cNvPr>
          <p:cNvSpPr/>
          <p:nvPr/>
        </p:nvSpPr>
        <p:spPr bwMode="auto">
          <a:xfrm>
            <a:off x="6096000" y="5486400"/>
            <a:ext cx="3428999" cy="3810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C00000"/>
                </a:solidFill>
                <a:effectLst/>
                <a:latin typeface="+mn-lt"/>
              </a:rPr>
              <a:t>DONE</a:t>
            </a:r>
          </a:p>
        </p:txBody>
      </p:sp>
    </p:spTree>
    <p:extLst>
      <p:ext uri="{BB962C8B-B14F-4D97-AF65-F5344CB8AC3E}">
        <p14:creationId xmlns:p14="http://schemas.microsoft.com/office/powerpoint/2010/main" val="972761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26</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27</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30480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pic>
        <p:nvPicPr>
          <p:cNvPr id="6" name="Picture 5">
            <a:extLst>
              <a:ext uri="{FF2B5EF4-FFF2-40B4-BE49-F238E27FC236}">
                <a16:creationId xmlns:a16="http://schemas.microsoft.com/office/drawing/2014/main" id="{958CA7A2-813B-18B9-6DFA-4BE266AEEEA3}"/>
              </a:ext>
            </a:extLst>
          </p:cNvPr>
          <p:cNvPicPr>
            <a:picLocks noChangeAspect="1"/>
          </p:cNvPicPr>
          <p:nvPr/>
        </p:nvPicPr>
        <p:blipFill>
          <a:blip r:embed="rId3"/>
          <a:stretch>
            <a:fillRect/>
          </a:stretch>
        </p:blipFill>
        <p:spPr>
          <a:xfrm>
            <a:off x="3124200" y="2685983"/>
            <a:ext cx="1752845" cy="952633"/>
          </a:xfrm>
          <a:prstGeom prst="rect">
            <a:avLst/>
          </a:prstGeom>
        </p:spPr>
      </p:pic>
    </p:spTree>
    <p:extLst>
      <p:ext uri="{BB962C8B-B14F-4D97-AF65-F5344CB8AC3E}">
        <p14:creationId xmlns:p14="http://schemas.microsoft.com/office/powerpoint/2010/main" val="3238349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01363-E897-7A23-30FF-482F34478C38}"/>
              </a:ext>
            </a:extLst>
          </p:cNvPr>
          <p:cNvSpPr>
            <a:spLocks noGrp="1"/>
          </p:cNvSpPr>
          <p:nvPr>
            <p:ph type="title"/>
          </p:nvPr>
        </p:nvSpPr>
        <p:spPr>
          <a:xfrm>
            <a:off x="762000" y="43543"/>
            <a:ext cx="10363200" cy="533400"/>
          </a:xfrm>
        </p:spPr>
        <p:txBody>
          <a:bodyPr/>
          <a:lstStyle/>
          <a:p>
            <a:r>
              <a:rPr lang="en-US" dirty="0"/>
              <a:t>Overview of Comments</a:t>
            </a:r>
          </a:p>
        </p:txBody>
      </p:sp>
      <p:sp>
        <p:nvSpPr>
          <p:cNvPr id="4" name="Slide Number Placeholder 3">
            <a:extLst>
              <a:ext uri="{FF2B5EF4-FFF2-40B4-BE49-F238E27FC236}">
                <a16:creationId xmlns:a16="http://schemas.microsoft.com/office/drawing/2014/main" id="{23793E01-063E-75AC-942D-DE5CA68213F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28</a:t>
            </a:fld>
            <a:endParaRPr lang="en-US" dirty="0"/>
          </a:p>
        </p:txBody>
      </p:sp>
      <p:sp>
        <p:nvSpPr>
          <p:cNvPr id="5" name="Text Placeholder 4">
            <a:extLst>
              <a:ext uri="{FF2B5EF4-FFF2-40B4-BE49-F238E27FC236}">
                <a16:creationId xmlns:a16="http://schemas.microsoft.com/office/drawing/2014/main" id="{CEE43B6D-0C3D-D0E9-74D6-65546CEF66A6}"/>
              </a:ext>
            </a:extLst>
          </p:cNvPr>
          <p:cNvSpPr>
            <a:spLocks noGrp="1"/>
          </p:cNvSpPr>
          <p:nvPr>
            <p:ph type="body" sz="half" idx="1"/>
          </p:nvPr>
        </p:nvSpPr>
        <p:spPr>
          <a:xfrm>
            <a:off x="2819400" y="1828800"/>
            <a:ext cx="6248400" cy="2514600"/>
          </a:xfrm>
        </p:spPr>
        <p:txBody>
          <a:bodyPr/>
          <a:lstStyle/>
          <a:p>
            <a:pPr marL="0" indent="0" algn="ctr">
              <a:buNone/>
            </a:pPr>
            <a:r>
              <a:rPr lang="en-US" sz="3600" dirty="0"/>
              <a:t>Update from </a:t>
            </a:r>
          </a:p>
          <a:p>
            <a:pPr marL="0" indent="0" algn="ctr">
              <a:buNone/>
            </a:pPr>
            <a:r>
              <a:rPr lang="en-US" sz="3600" dirty="0">
                <a:hlinkClick r:id="rId2"/>
              </a:rPr>
              <a:t>15-24-0371-26</a:t>
            </a:r>
            <a:endParaRPr lang="en-US" sz="3600" dirty="0"/>
          </a:p>
          <a:p>
            <a:pPr marL="0" indent="0" algn="ctr">
              <a:buNone/>
            </a:pPr>
            <a:endParaRPr lang="en-US" sz="3600" dirty="0"/>
          </a:p>
        </p:txBody>
      </p:sp>
    </p:spTree>
    <p:extLst>
      <p:ext uri="{BB962C8B-B14F-4D97-AF65-F5344CB8AC3E}">
        <p14:creationId xmlns:p14="http://schemas.microsoft.com/office/powerpoint/2010/main" val="129142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08F69-7516-4277-29E5-7A1F3DCF3222}"/>
              </a:ext>
            </a:extLst>
          </p:cNvPr>
          <p:cNvSpPr>
            <a:spLocks noGrp="1"/>
          </p:cNvSpPr>
          <p:nvPr>
            <p:ph type="title"/>
          </p:nvPr>
        </p:nvSpPr>
        <p:spPr>
          <a:xfrm>
            <a:off x="914400" y="685800"/>
            <a:ext cx="10363200" cy="533400"/>
          </a:xfrm>
        </p:spPr>
        <p:txBody>
          <a:bodyPr/>
          <a:lstStyle/>
          <a:p>
            <a:r>
              <a:rPr lang="en-US" dirty="0"/>
              <a:t>Comment Resolution Reminders</a:t>
            </a:r>
          </a:p>
        </p:txBody>
      </p:sp>
      <p:sp>
        <p:nvSpPr>
          <p:cNvPr id="3" name="Text Placeholder 2">
            <a:extLst>
              <a:ext uri="{FF2B5EF4-FFF2-40B4-BE49-F238E27FC236}">
                <a16:creationId xmlns:a16="http://schemas.microsoft.com/office/drawing/2014/main" id="{6CCB843A-378F-68A6-9006-E5D73A37D650}"/>
              </a:ext>
            </a:extLst>
          </p:cNvPr>
          <p:cNvSpPr>
            <a:spLocks noGrp="1"/>
          </p:cNvSpPr>
          <p:nvPr>
            <p:ph type="body" sz="half" idx="1"/>
          </p:nvPr>
        </p:nvSpPr>
        <p:spPr>
          <a:xfrm>
            <a:off x="914400" y="1524000"/>
            <a:ext cx="10363200" cy="4724400"/>
          </a:xfrm>
        </p:spPr>
        <p:txBody>
          <a:bodyPr>
            <a:normAutofit fontScale="70000" lnSpcReduction="20000"/>
          </a:bodyPr>
          <a:lstStyle/>
          <a:p>
            <a:r>
              <a:rPr lang="en-US" dirty="0"/>
              <a:t>Collaboration is good</a:t>
            </a:r>
          </a:p>
          <a:p>
            <a:r>
              <a:rPr lang="en-US" dirty="0"/>
              <a:t>We have meeting resources for breakouts</a:t>
            </a:r>
          </a:p>
          <a:p>
            <a:pPr lvl="1"/>
            <a:r>
              <a:rPr lang="en-US" dirty="0"/>
              <a:t>Requests:  TG officers and WG chair must coordinate</a:t>
            </a:r>
          </a:p>
          <a:p>
            <a:pPr lvl="1"/>
            <a:r>
              <a:rPr lang="en-US" dirty="0"/>
              <a:t>TG4ab room when shown on schedule as TG4ab</a:t>
            </a:r>
          </a:p>
          <a:p>
            <a:pPr lvl="1"/>
            <a:r>
              <a:rPr lang="en-US" dirty="0"/>
              <a:t>No Second breakout room but there’s a lovely patio</a:t>
            </a:r>
          </a:p>
          <a:p>
            <a:pPr lvl="1"/>
            <a:r>
              <a:rPr lang="en-US" dirty="0"/>
              <a:t>We can ask WG chair for an extra Webex for breakout if needed</a:t>
            </a:r>
          </a:p>
          <a:p>
            <a:pPr marL="0" indent="0">
              <a:buNone/>
            </a:pPr>
            <a:endParaRPr lang="en-US" dirty="0"/>
          </a:p>
          <a:p>
            <a:pPr marL="0" indent="0">
              <a:buNone/>
            </a:pPr>
            <a:r>
              <a:rPr lang="en-US" dirty="0"/>
              <a:t>Please review and use the following guidelines (good habits):</a:t>
            </a:r>
          </a:p>
          <a:p>
            <a:r>
              <a:rPr lang="en-US" dirty="0"/>
              <a:t>We will follow RevCom guidelines for resolutions:</a:t>
            </a:r>
          </a:p>
          <a:p>
            <a:pPr lvl="1"/>
            <a:r>
              <a:rPr lang="en-US" dirty="0">
                <a:hlinkClick r:id="rId2"/>
              </a:rPr>
              <a:t>https://standards.ieee.org/wp-content/uploads/import/governance/revcom/guidelines.pdf</a:t>
            </a:r>
            <a:endParaRPr lang="en-US" dirty="0"/>
          </a:p>
          <a:p>
            <a:r>
              <a:rPr lang="en-US" dirty="0"/>
              <a:t>RevCom guidelines for commenting on draft standards:</a:t>
            </a:r>
          </a:p>
          <a:p>
            <a:pPr lvl="1"/>
            <a:r>
              <a:rPr lang="en-US" dirty="0">
                <a:hlinkClick r:id="rId3"/>
              </a:rPr>
              <a:t>https://standards.ieee.org/wp-content/uploads/import/governance/revcom/Guidelines_for_commenting_on-draft_standards.pdf</a:t>
            </a:r>
            <a:endParaRPr lang="en-US" dirty="0"/>
          </a:p>
          <a:p>
            <a:endParaRPr lang="en-US" dirty="0"/>
          </a:p>
          <a:p>
            <a:pPr lvl="1"/>
            <a:endParaRPr lang="en-US" dirty="0"/>
          </a:p>
        </p:txBody>
      </p:sp>
      <p:sp>
        <p:nvSpPr>
          <p:cNvPr id="4" name="Slide Number Placeholder 3">
            <a:extLst>
              <a:ext uri="{FF2B5EF4-FFF2-40B4-BE49-F238E27FC236}">
                <a16:creationId xmlns:a16="http://schemas.microsoft.com/office/drawing/2014/main" id="{A2D02345-BDA4-BA5C-FD7E-9281764F7CF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29</a:t>
            </a:fld>
            <a:endParaRPr lang="en-US"/>
          </a:p>
        </p:txBody>
      </p:sp>
    </p:spTree>
    <p:extLst>
      <p:ext uri="{BB962C8B-B14F-4D97-AF65-F5344CB8AC3E}">
        <p14:creationId xmlns:p14="http://schemas.microsoft.com/office/powerpoint/2010/main" val="1699945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sp>
        <p:nvSpPr>
          <p:cNvPr id="2" name="Content Placeholder 2">
            <a:extLst>
              <a:ext uri="{FF2B5EF4-FFF2-40B4-BE49-F238E27FC236}">
                <a16:creationId xmlns:a16="http://schemas.microsoft.com/office/drawing/2014/main" id="{0D4E12AA-0DC0-7A7A-9EBE-572CFDD3F3BB}"/>
              </a:ext>
            </a:extLst>
          </p:cNvPr>
          <p:cNvSpPr txBox="1">
            <a:spLocks/>
          </p:cNvSpPr>
          <p:nvPr/>
        </p:nvSpPr>
        <p:spPr bwMode="auto">
          <a:xfrm>
            <a:off x="2209802" y="1828800"/>
            <a:ext cx="7770813" cy="464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b="1" u="sng" kern="0" dirty="0">
                <a:solidFill>
                  <a:srgbClr val="FF0000"/>
                </a:solidFill>
              </a:rPr>
              <a:t>This 802.15 meeting is part of the IEEE 802 plenary session</a:t>
            </a:r>
          </a:p>
          <a:p>
            <a:pPr marL="0" indent="0" algn="ctr">
              <a:buNone/>
            </a:pPr>
            <a:endParaRPr lang="en-US" sz="2800" b="1" u="sng" kern="0" dirty="0">
              <a:solidFill>
                <a:srgbClr val="FF0000"/>
              </a:solidFill>
            </a:endParaRPr>
          </a:p>
          <a:p>
            <a:pPr>
              <a:buFont typeface="Arial" panose="020B0604020202020204" pitchFamily="34" charset="0"/>
              <a:buChar char="•"/>
            </a:pPr>
            <a:r>
              <a:rPr lang="en-US" sz="2000" kern="0" dirty="0">
                <a:highlight>
                  <a:srgbClr val="FFFF00"/>
                </a:highlight>
              </a:rPr>
              <a:t>You must pay the registration fee in order to attend </a:t>
            </a:r>
            <a:r>
              <a:rPr lang="en-US" sz="2000" b="1" u="sng" kern="0" dirty="0">
                <a:highlight>
                  <a:srgbClr val="FFFF00"/>
                </a:highlight>
              </a:rPr>
              <a:t>virtually or in person</a:t>
            </a:r>
          </a:p>
          <a:p>
            <a:pPr>
              <a:buFont typeface="Arial" panose="020B0604020202020204" pitchFamily="34" charset="0"/>
              <a:buChar char="•"/>
            </a:pPr>
            <a:r>
              <a:rPr lang="en-US" sz="2000" kern="0" dirty="0"/>
              <a:t>If you have not already done so please register:</a:t>
            </a:r>
          </a:p>
          <a:p>
            <a:pPr marL="0" indent="0"/>
            <a:endParaRPr lang="en-US" sz="2000" kern="0" dirty="0"/>
          </a:p>
          <a:p>
            <a:pPr marL="0" indent="0" algn="ctr"/>
            <a:r>
              <a:rPr lang="en-US" sz="2400" b="1" kern="0" dirty="0"/>
              <a:t>Session Information &amp; Registration Website: </a:t>
            </a:r>
          </a:p>
          <a:p>
            <a:pPr marL="457200" lvl="1" indent="0" algn="ctr">
              <a:buNone/>
            </a:pPr>
            <a:r>
              <a:rPr lang="en-US" sz="2400" kern="0" dirty="0">
                <a:hlinkClick r:id="rId2"/>
              </a:rPr>
              <a:t>https://web.cvent.com/event/cfbda833-a1ae-4e62-b6c3-fa156738a349/summary</a:t>
            </a:r>
            <a:endParaRPr lang="en-US" sz="2400" kern="0" dirty="0"/>
          </a:p>
          <a:p>
            <a:pPr marL="457200" lvl="1" indent="0" algn="ctr">
              <a:buNone/>
            </a:pPr>
            <a:endParaRPr lang="en-US" sz="2400" kern="0" dirty="0"/>
          </a:p>
          <a:p>
            <a:pPr marL="457200" lvl="1" indent="0" algn="ctr">
              <a:buNone/>
            </a:pPr>
            <a:r>
              <a:rPr lang="en-US" sz="2400" b="1" kern="0" dirty="0">
                <a:solidFill>
                  <a:srgbClr val="FF0000"/>
                </a:solidFill>
              </a:rPr>
              <a:t>If you do not intend to register for this session you must leave this meeting and, if you have logged attendance on IMAT, email the appropriate WG chair or vice chairs to have your attendance cancelled</a:t>
            </a:r>
          </a:p>
          <a:p>
            <a:endParaRPr lang="en-US" kern="0" dirty="0"/>
          </a:p>
        </p:txBody>
      </p:sp>
      <p:sp>
        <p:nvSpPr>
          <p:cNvPr id="3" name="Title 1">
            <a:extLst>
              <a:ext uri="{FF2B5EF4-FFF2-40B4-BE49-F238E27FC236}">
                <a16:creationId xmlns:a16="http://schemas.microsoft.com/office/drawing/2014/main" id="{1EF1EB42-E07B-08EB-CDDB-7D605F295A5F}"/>
              </a:ext>
            </a:extLst>
          </p:cNvPr>
          <p:cNvSpPr>
            <a:spLocks noGrp="1"/>
          </p:cNvSpPr>
          <p:nvPr>
            <p:ph type="title"/>
          </p:nvPr>
        </p:nvSpPr>
        <p:spPr>
          <a:xfrm>
            <a:off x="2286001" y="533400"/>
            <a:ext cx="7764463" cy="1143000"/>
          </a:xfrm>
        </p:spPr>
        <p:txBody>
          <a:bodyPr anchor="t"/>
          <a:lstStyle/>
          <a:p>
            <a:r>
              <a:rPr lang="en-US" sz="3600" dirty="0"/>
              <a:t>Registration for </a:t>
            </a:r>
            <a:r>
              <a:rPr lang="en-US" sz="3600" b="1" dirty="0"/>
              <a:t>802 LMSC Plenaries </a:t>
            </a:r>
            <a:r>
              <a:rPr lang="en-US" sz="3600" dirty="0"/>
              <a:t>and 802 Wireless Interims</a:t>
            </a:r>
          </a:p>
        </p:txBody>
      </p:sp>
    </p:spTree>
    <p:extLst>
      <p:ext uri="{BB962C8B-B14F-4D97-AF65-F5344CB8AC3E}">
        <p14:creationId xmlns:p14="http://schemas.microsoft.com/office/powerpoint/2010/main" val="752887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976DE-CB7C-8C87-D28C-3C1A7A13AB6F}"/>
              </a:ext>
            </a:extLst>
          </p:cNvPr>
          <p:cNvSpPr>
            <a:spLocks noGrp="1"/>
          </p:cNvSpPr>
          <p:nvPr>
            <p:ph type="title"/>
          </p:nvPr>
        </p:nvSpPr>
        <p:spPr/>
        <p:txBody>
          <a:bodyPr/>
          <a:lstStyle/>
          <a:p>
            <a:r>
              <a:rPr lang="en-US" dirty="0"/>
              <a:t>Valid Comment Resolution Status</a:t>
            </a:r>
          </a:p>
        </p:txBody>
      </p:sp>
      <p:sp>
        <p:nvSpPr>
          <p:cNvPr id="3" name="Text Placeholder 2">
            <a:extLst>
              <a:ext uri="{FF2B5EF4-FFF2-40B4-BE49-F238E27FC236}">
                <a16:creationId xmlns:a16="http://schemas.microsoft.com/office/drawing/2014/main" id="{2B256AC5-6A0E-2A8A-E0B5-7582D917867B}"/>
              </a:ext>
            </a:extLst>
          </p:cNvPr>
          <p:cNvSpPr>
            <a:spLocks noGrp="1"/>
          </p:cNvSpPr>
          <p:nvPr>
            <p:ph type="body" sz="half" idx="1"/>
          </p:nvPr>
        </p:nvSpPr>
        <p:spPr/>
        <p:txBody>
          <a:bodyPr>
            <a:normAutofit fontScale="70000" lnSpcReduction="20000"/>
          </a:bodyPr>
          <a:lstStyle/>
          <a:p>
            <a:r>
              <a:rPr lang="en-US" dirty="0"/>
              <a:t>Accepted:  Do exactly what the comment proposes</a:t>
            </a:r>
          </a:p>
          <a:p>
            <a:pPr lvl="1"/>
            <a:r>
              <a:rPr lang="en-US" dirty="0"/>
              <a:t>No resolution detail! We don’t explain why we accepting!</a:t>
            </a:r>
          </a:p>
          <a:p>
            <a:pPr lvl="1"/>
            <a:r>
              <a:rPr lang="en-US" dirty="0"/>
              <a:t>Accepted should not be the disposition status when the commenter asks a question, proposes alternate resolutions, or does not offer specific changes that can be applied verbatim</a:t>
            </a:r>
          </a:p>
          <a:p>
            <a:r>
              <a:rPr lang="en-US" dirty="0"/>
              <a:t>Revised: Do something to the draft, but not exactly what the comment proposes</a:t>
            </a:r>
          </a:p>
          <a:p>
            <a:pPr lvl="1"/>
            <a:r>
              <a:rPr lang="en-US" dirty="0"/>
              <a:t>Resolution detail describes the change</a:t>
            </a:r>
          </a:p>
          <a:p>
            <a:pPr lvl="1"/>
            <a:r>
              <a:rPr lang="en-US" dirty="0"/>
              <a:t>Used when commenter asks a question, proposes multiple resolution options at least one of which we accept.</a:t>
            </a:r>
          </a:p>
          <a:p>
            <a:r>
              <a:rPr lang="en-US" dirty="0"/>
              <a:t>Rejected: Doing </a:t>
            </a:r>
            <a:r>
              <a:rPr lang="en-US" b="1" i="1" u="sng" dirty="0"/>
              <a:t>nothing</a:t>
            </a:r>
            <a:r>
              <a:rPr lang="en-US" dirty="0"/>
              <a:t> to the draft and have a valid reason for doing nothing</a:t>
            </a:r>
          </a:p>
          <a:p>
            <a:pPr lvl="1"/>
            <a:r>
              <a:rPr lang="en-US" dirty="0"/>
              <a:t>DO NOT ARGUE WITH THE VOTER</a:t>
            </a:r>
          </a:p>
          <a:p>
            <a:pPr lvl="1"/>
            <a:r>
              <a:rPr lang="en-US" dirty="0"/>
              <a:t>Just the facts</a:t>
            </a:r>
          </a:p>
        </p:txBody>
      </p:sp>
      <p:sp>
        <p:nvSpPr>
          <p:cNvPr id="4" name="Slide Number Placeholder 3">
            <a:extLst>
              <a:ext uri="{FF2B5EF4-FFF2-40B4-BE49-F238E27FC236}">
                <a16:creationId xmlns:a16="http://schemas.microsoft.com/office/drawing/2014/main" id="{802FE69B-7E5D-01CF-6A83-7E8BFBE9917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30</a:t>
            </a:fld>
            <a:endParaRPr lang="en-US"/>
          </a:p>
        </p:txBody>
      </p:sp>
    </p:spTree>
    <p:extLst>
      <p:ext uri="{BB962C8B-B14F-4D97-AF65-F5344CB8AC3E}">
        <p14:creationId xmlns:p14="http://schemas.microsoft.com/office/powerpoint/2010/main" val="3609903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7105-EEBD-2C93-E618-37EA7514F581}"/>
              </a:ext>
            </a:extLst>
          </p:cNvPr>
          <p:cNvSpPr>
            <a:spLocks noGrp="1"/>
          </p:cNvSpPr>
          <p:nvPr>
            <p:ph type="title"/>
          </p:nvPr>
        </p:nvSpPr>
        <p:spPr>
          <a:xfrm>
            <a:off x="914400" y="685800"/>
            <a:ext cx="10363200" cy="685800"/>
          </a:xfrm>
        </p:spPr>
        <p:txBody>
          <a:bodyPr/>
          <a:lstStyle/>
          <a:p>
            <a:r>
              <a:rPr lang="en-US" dirty="0"/>
              <a:t>Rejecting a comment correctly</a:t>
            </a:r>
          </a:p>
        </p:txBody>
      </p:sp>
      <p:sp>
        <p:nvSpPr>
          <p:cNvPr id="3" name="Text Placeholder 2">
            <a:extLst>
              <a:ext uri="{FF2B5EF4-FFF2-40B4-BE49-F238E27FC236}">
                <a16:creationId xmlns:a16="http://schemas.microsoft.com/office/drawing/2014/main" id="{19E46123-31FB-4892-4A86-D7FA1EAA57FF}"/>
              </a:ext>
            </a:extLst>
          </p:cNvPr>
          <p:cNvSpPr>
            <a:spLocks noGrp="1"/>
          </p:cNvSpPr>
          <p:nvPr>
            <p:ph type="body" sz="half" idx="1"/>
          </p:nvPr>
        </p:nvSpPr>
        <p:spPr>
          <a:xfrm>
            <a:off x="914400" y="1752601"/>
            <a:ext cx="10363200" cy="4722812"/>
          </a:xfrm>
        </p:spPr>
        <p:txBody>
          <a:bodyPr>
            <a:normAutofit fontScale="62500" lnSpcReduction="20000"/>
          </a:bodyPr>
          <a:lstStyle/>
          <a:p>
            <a:r>
              <a:rPr lang="en-US" dirty="0"/>
              <a:t>Reasons to reject (only valid reasons): Rejected is used [only] when one or more of these applies:</a:t>
            </a:r>
          </a:p>
          <a:p>
            <a:pPr lvl="1"/>
            <a:r>
              <a:rPr lang="en-US" dirty="0"/>
              <a:t>The CRG disagrees with the technical change proposed </a:t>
            </a:r>
          </a:p>
          <a:p>
            <a:pPr lvl="1"/>
            <a:r>
              <a:rPr lang="en-US" dirty="0"/>
              <a:t>The proposed change in the comment does not contain sufficient detail </a:t>
            </a:r>
          </a:p>
          <a:p>
            <a:pPr lvl="1"/>
            <a:r>
              <a:rPr lang="en-US" dirty="0"/>
              <a:t>The comment is stale (no new information)</a:t>
            </a:r>
          </a:p>
          <a:p>
            <a:pPr lvl="1"/>
            <a:r>
              <a:rPr lang="en-US" dirty="0"/>
              <a:t>The commenter has indicated to the CRG chair that they wish to withdraw the comment</a:t>
            </a:r>
          </a:p>
          <a:p>
            <a:pPr lvl="1"/>
            <a:r>
              <a:rPr lang="en-US" dirty="0"/>
              <a:t>The comment is out of scope:  Valid only for recirculation or when the comment is on material not part of the standard being balloted (explain which)</a:t>
            </a:r>
          </a:p>
          <a:p>
            <a:r>
              <a:rPr lang="en-US" dirty="0"/>
              <a:t>OK for SA ballot, to be avoided in 802.15 WG ballots</a:t>
            </a:r>
          </a:p>
          <a:p>
            <a:pPr lvl="1"/>
            <a:r>
              <a:rPr lang="en-US" dirty="0"/>
              <a:t>The comment includes an attachment that does not meet the criteria indicated by </a:t>
            </a:r>
            <a:r>
              <a:rPr lang="en-US" dirty="0" err="1"/>
              <a:t>myProject</a:t>
            </a:r>
            <a:r>
              <a:rPr lang="en-US" dirty="0"/>
              <a:t> ;</a:t>
            </a:r>
          </a:p>
          <a:p>
            <a:pPr lvl="1"/>
            <a:r>
              <a:rPr lang="en-US" dirty="0"/>
              <a:t>The CRG cannot address as a single issue; </a:t>
            </a:r>
          </a:p>
          <a:p>
            <a:pPr lvl="1"/>
            <a:r>
              <a:rPr lang="en-US" dirty="0"/>
              <a:t>Does not relate to a specific line, paragraph, figure, or equation in the balloted draft.</a:t>
            </a:r>
          </a:p>
          <a:p>
            <a:r>
              <a:rPr lang="en-US" dirty="0"/>
              <a:t>To be used only in dire, unresolvable deadlock</a:t>
            </a:r>
          </a:p>
          <a:p>
            <a:pPr lvl="1"/>
            <a:r>
              <a:rPr lang="en-US" dirty="0"/>
              <a:t>The CRG cannot come to a consensus to make changes necessary to address the comment. </a:t>
            </a:r>
          </a:p>
          <a:p>
            <a:pPr lvl="1"/>
            <a:r>
              <a:rPr lang="en-US" dirty="0"/>
              <a:t>CRG documenting that it failed at it’s primary responsibility to reach consensus</a:t>
            </a: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B0F271DB-EFBC-D1E4-A4C1-4C1B2CB408D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31</a:t>
            </a:fld>
            <a:endParaRPr lang="en-US"/>
          </a:p>
        </p:txBody>
      </p:sp>
    </p:spTree>
    <p:extLst>
      <p:ext uri="{BB962C8B-B14F-4D97-AF65-F5344CB8AC3E}">
        <p14:creationId xmlns:p14="http://schemas.microsoft.com/office/powerpoint/2010/main" val="109730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7105-EEBD-2C93-E618-37EA7514F581}"/>
              </a:ext>
            </a:extLst>
          </p:cNvPr>
          <p:cNvSpPr>
            <a:spLocks noGrp="1"/>
          </p:cNvSpPr>
          <p:nvPr>
            <p:ph type="title"/>
          </p:nvPr>
        </p:nvSpPr>
        <p:spPr>
          <a:xfrm>
            <a:off x="914400" y="685800"/>
            <a:ext cx="10363200" cy="685800"/>
          </a:xfrm>
        </p:spPr>
        <p:txBody>
          <a:bodyPr/>
          <a:lstStyle/>
          <a:p>
            <a:r>
              <a:rPr lang="en-US" dirty="0"/>
              <a:t>Rejecting a comment correctly: Detail</a:t>
            </a:r>
          </a:p>
        </p:txBody>
      </p:sp>
      <p:sp>
        <p:nvSpPr>
          <p:cNvPr id="3" name="Text Placeholder 2">
            <a:extLst>
              <a:ext uri="{FF2B5EF4-FFF2-40B4-BE49-F238E27FC236}">
                <a16:creationId xmlns:a16="http://schemas.microsoft.com/office/drawing/2014/main" id="{19E46123-31FB-4892-4A86-D7FA1EAA57FF}"/>
              </a:ext>
            </a:extLst>
          </p:cNvPr>
          <p:cNvSpPr>
            <a:spLocks noGrp="1"/>
          </p:cNvSpPr>
          <p:nvPr>
            <p:ph type="body" sz="half" idx="1"/>
          </p:nvPr>
        </p:nvSpPr>
        <p:spPr>
          <a:xfrm>
            <a:off x="914400" y="1371600"/>
            <a:ext cx="10363200" cy="5103813"/>
          </a:xfrm>
        </p:spPr>
        <p:txBody>
          <a:bodyPr>
            <a:normAutofit fontScale="62500" lnSpcReduction="20000"/>
          </a:bodyPr>
          <a:lstStyle/>
          <a:p>
            <a:pPr marL="0" indent="0">
              <a:buNone/>
            </a:pPr>
            <a:r>
              <a:rPr lang="en-US" dirty="0"/>
              <a:t>The disposition detail field should explain why the comment is being rejected using one or more of these reasons:</a:t>
            </a:r>
          </a:p>
          <a:p>
            <a:r>
              <a:rPr lang="en-US" dirty="0"/>
              <a:t>An (technical) explanation of why the CRG disagrees with the comment; </a:t>
            </a:r>
          </a:p>
          <a:p>
            <a:r>
              <a:rPr lang="en-US" dirty="0"/>
              <a:t>a statement that the comment is out of scope, and the rationale; </a:t>
            </a:r>
          </a:p>
          <a:p>
            <a:r>
              <a:rPr lang="en-US" dirty="0"/>
              <a:t>a statement that the proposed change in the comment does not contain sufficient detail so that the CRG can understand the specific changes that are being proposed; </a:t>
            </a:r>
          </a:p>
          <a:p>
            <a:r>
              <a:rPr lang="en-US" dirty="0"/>
              <a:t>a statement that the proposed change is already included in another part of the standard and not needed here.</a:t>
            </a:r>
          </a:p>
          <a:p>
            <a:r>
              <a:rPr lang="en-US" dirty="0"/>
              <a:t>a statement that the proposed wording change does not improve the technical clarity or accuracy of the text in the consideration of </a:t>
            </a:r>
            <a:r>
              <a:rPr lang="en-US" dirty="0" err="1"/>
              <a:t>theCRG</a:t>
            </a:r>
            <a:r>
              <a:rPr lang="en-US" dirty="0"/>
              <a:t>, e.g., "change happy to glad";</a:t>
            </a:r>
          </a:p>
          <a:p>
            <a:r>
              <a:rPr lang="en-US" dirty="0"/>
              <a:t>a statement that the CRG could not reach consensus on the changes necessary to address the comment;</a:t>
            </a:r>
          </a:p>
          <a:p>
            <a:r>
              <a:rPr lang="en-US" dirty="0"/>
              <a:t>a statement that the CRG has previously considered the comment (or a substantively similar comment), along with identification (by reference or copy) of the original comment and its disposition detail and status;</a:t>
            </a:r>
          </a:p>
          <a:p>
            <a:r>
              <a:rPr lang="en-US" dirty="0"/>
              <a:t>A statement that the commenter has withdrawn the comment.</a:t>
            </a:r>
          </a:p>
          <a:p>
            <a:r>
              <a:rPr lang="en-US" dirty="0"/>
              <a:t>For editorial comments:  "The CRG refers this change to IEEE SA Editorial staff for consideration during preparation for publication.” </a:t>
            </a:r>
          </a:p>
        </p:txBody>
      </p:sp>
      <p:sp>
        <p:nvSpPr>
          <p:cNvPr id="4" name="Slide Number Placeholder 3">
            <a:extLst>
              <a:ext uri="{FF2B5EF4-FFF2-40B4-BE49-F238E27FC236}">
                <a16:creationId xmlns:a16="http://schemas.microsoft.com/office/drawing/2014/main" id="{B0F271DB-EFBC-D1E4-A4C1-4C1B2CB408D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32</a:t>
            </a:fld>
            <a:endParaRPr lang="en-US"/>
          </a:p>
        </p:txBody>
      </p:sp>
    </p:spTree>
    <p:extLst>
      <p:ext uri="{BB962C8B-B14F-4D97-AF65-F5344CB8AC3E}">
        <p14:creationId xmlns:p14="http://schemas.microsoft.com/office/powerpoint/2010/main" val="3395946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E78B-D9B0-748D-922F-D94C84A3C692}"/>
              </a:ext>
            </a:extLst>
          </p:cNvPr>
          <p:cNvSpPr>
            <a:spLocks noGrp="1"/>
          </p:cNvSpPr>
          <p:nvPr>
            <p:ph type="title"/>
          </p:nvPr>
        </p:nvSpPr>
        <p:spPr/>
        <p:txBody>
          <a:bodyPr/>
          <a:lstStyle/>
          <a:p>
            <a:r>
              <a:rPr lang="en-US" dirty="0"/>
              <a:t>General Guidelines</a:t>
            </a:r>
          </a:p>
        </p:txBody>
      </p:sp>
      <p:sp>
        <p:nvSpPr>
          <p:cNvPr id="3" name="Text Placeholder 2">
            <a:extLst>
              <a:ext uri="{FF2B5EF4-FFF2-40B4-BE49-F238E27FC236}">
                <a16:creationId xmlns:a16="http://schemas.microsoft.com/office/drawing/2014/main" id="{BB40E429-B189-AACB-8267-87BB5F2153CF}"/>
              </a:ext>
            </a:extLst>
          </p:cNvPr>
          <p:cNvSpPr>
            <a:spLocks noGrp="1"/>
          </p:cNvSpPr>
          <p:nvPr>
            <p:ph type="body" sz="half" idx="1"/>
          </p:nvPr>
        </p:nvSpPr>
        <p:spPr/>
        <p:txBody>
          <a:bodyPr>
            <a:normAutofit fontScale="92500" lnSpcReduction="10000"/>
          </a:bodyPr>
          <a:lstStyle/>
          <a:p>
            <a:r>
              <a:rPr lang="en-US" dirty="0"/>
              <a:t>Copy dependent disposition details, don’t cross-reference</a:t>
            </a:r>
          </a:p>
          <a:p>
            <a:pPr lvl="1"/>
            <a:r>
              <a:rPr lang="en-US" dirty="0"/>
              <a:t>add “(same comment disposition detail as comment i-1234)”</a:t>
            </a:r>
          </a:p>
          <a:p>
            <a:r>
              <a:rPr lang="en-US" dirty="0"/>
              <a:t>Copy textual disposition details, don’t reference submissions, EXCEPT: </a:t>
            </a:r>
          </a:p>
          <a:p>
            <a:pPr lvl="1"/>
            <a:r>
              <a:rPr lang="en-US" dirty="0"/>
              <a:t>if the disposition detail contains something that cannot be easily and unambiguously represented in plain text, (e.g., </a:t>
            </a:r>
            <a:r>
              <a:rPr lang="en-US" dirty="0">
                <a:highlight>
                  <a:srgbClr val="FFFF00"/>
                </a:highlight>
              </a:rPr>
              <a:t>graphics</a:t>
            </a:r>
            <a:r>
              <a:rPr lang="en-US" dirty="0"/>
              <a:t> or </a:t>
            </a:r>
            <a:r>
              <a:rPr lang="en-US" dirty="0">
                <a:highlight>
                  <a:srgbClr val="FFFF00"/>
                </a:highlight>
              </a:rPr>
              <a:t>extensive markup edits</a:t>
            </a:r>
            <a:r>
              <a:rPr lang="en-US" dirty="0"/>
              <a:t>)</a:t>
            </a:r>
          </a:p>
          <a:p>
            <a:pPr lvl="1"/>
            <a:r>
              <a:rPr lang="en-US" dirty="0"/>
              <a:t>References to comment disposition details in external documents should be public URLs </a:t>
            </a:r>
          </a:p>
          <a:p>
            <a:endParaRPr lang="en-US" dirty="0"/>
          </a:p>
          <a:p>
            <a:endParaRPr lang="en-US" dirty="0"/>
          </a:p>
        </p:txBody>
      </p:sp>
      <p:sp>
        <p:nvSpPr>
          <p:cNvPr id="4" name="Slide Number Placeholder 3">
            <a:extLst>
              <a:ext uri="{FF2B5EF4-FFF2-40B4-BE49-F238E27FC236}">
                <a16:creationId xmlns:a16="http://schemas.microsoft.com/office/drawing/2014/main" id="{94797461-C5F3-8D56-21D3-66CC7DD73633}"/>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33</a:t>
            </a:fld>
            <a:endParaRPr lang="en-US"/>
          </a:p>
        </p:txBody>
      </p:sp>
    </p:spTree>
    <p:extLst>
      <p:ext uri="{BB962C8B-B14F-4D97-AF65-F5344CB8AC3E}">
        <p14:creationId xmlns:p14="http://schemas.microsoft.com/office/powerpoint/2010/main" val="3976740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Recess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34</a:t>
            </a:fld>
            <a:endParaRPr lang="en-US"/>
          </a:p>
        </p:txBody>
      </p:sp>
      <p:pic>
        <p:nvPicPr>
          <p:cNvPr id="5" name="Picture 4">
            <a:extLst>
              <a:ext uri="{FF2B5EF4-FFF2-40B4-BE49-F238E27FC236}">
                <a16:creationId xmlns:a16="http://schemas.microsoft.com/office/drawing/2014/main" id="{618D91CD-B6E4-2E9D-F40A-98B8599AA3D4}"/>
              </a:ext>
            </a:extLst>
          </p:cNvPr>
          <p:cNvPicPr>
            <a:picLocks noChangeAspect="1"/>
          </p:cNvPicPr>
          <p:nvPr/>
        </p:nvPicPr>
        <p:blipFill>
          <a:blip r:embed="rId2"/>
          <a:stretch>
            <a:fillRect/>
          </a:stretch>
        </p:blipFill>
        <p:spPr>
          <a:xfrm>
            <a:off x="4388972" y="2148729"/>
            <a:ext cx="3414056" cy="2560542"/>
          </a:xfrm>
          <a:prstGeom prst="rect">
            <a:avLst/>
          </a:prstGeom>
        </p:spPr>
      </p:pic>
      <p:sp>
        <p:nvSpPr>
          <p:cNvPr id="7" name="Subtitle 3">
            <a:extLst>
              <a:ext uri="{FF2B5EF4-FFF2-40B4-BE49-F238E27FC236}">
                <a16:creationId xmlns:a16="http://schemas.microsoft.com/office/drawing/2014/main" id="{B7B3B758-6707-53B4-A18C-B96D5D615BF5}"/>
              </a:ext>
            </a:extLst>
          </p:cNvPr>
          <p:cNvSpPr txBox="1">
            <a:spLocks/>
          </p:cNvSpPr>
          <p:nvPr/>
        </p:nvSpPr>
        <p:spPr bwMode="auto">
          <a:xfrm>
            <a:off x="914400" y="5589029"/>
            <a:ext cx="10363200" cy="659371"/>
          </a:xfrm>
          <a:prstGeom prst="rect">
            <a:avLst/>
          </a:prstGeom>
          <a:noFill/>
          <a:ln>
            <a:solidFill>
              <a:schemeClr val="bg2">
                <a:lumMod val="20000"/>
                <a:lumOff val="8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kern="0" dirty="0"/>
              <a:t>November 2024 802 Wireless Plenary</a:t>
            </a:r>
          </a:p>
        </p:txBody>
      </p:sp>
    </p:spTree>
    <p:extLst>
      <p:ext uri="{BB962C8B-B14F-4D97-AF65-F5344CB8AC3E}">
        <p14:creationId xmlns:p14="http://schemas.microsoft.com/office/powerpoint/2010/main" val="10483175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422297-D70F-9612-630D-0F46A4F57EA9}"/>
              </a:ext>
            </a:extLst>
          </p:cNvPr>
          <p:cNvSpPr>
            <a:spLocks noGrp="1"/>
          </p:cNvSpPr>
          <p:nvPr>
            <p:ph type="ctrTitle"/>
          </p:nvPr>
        </p:nvSpPr>
        <p:spPr>
          <a:xfrm>
            <a:off x="914400" y="2274331"/>
            <a:ext cx="10363200" cy="3314697"/>
          </a:xfrm>
        </p:spPr>
        <p:txBody>
          <a:bodyPr/>
          <a:lstStyle/>
          <a:p>
            <a:r>
              <a:rPr lang="en-US" dirty="0"/>
              <a:t>Resume from Recess</a:t>
            </a:r>
          </a:p>
        </p:txBody>
      </p:sp>
      <p:sp>
        <p:nvSpPr>
          <p:cNvPr id="4" name="Slide Number Placeholder 3">
            <a:extLst>
              <a:ext uri="{FF2B5EF4-FFF2-40B4-BE49-F238E27FC236}">
                <a16:creationId xmlns:a16="http://schemas.microsoft.com/office/drawing/2014/main" id="{83FD117C-DD5C-44C8-DFEA-DB52804827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35</a:t>
            </a:fld>
            <a:endParaRPr lang="en-US"/>
          </a:p>
        </p:txBody>
      </p:sp>
      <p:sp>
        <p:nvSpPr>
          <p:cNvPr id="8" name="Title 2">
            <a:extLst>
              <a:ext uri="{FF2B5EF4-FFF2-40B4-BE49-F238E27FC236}">
                <a16:creationId xmlns:a16="http://schemas.microsoft.com/office/drawing/2014/main" id="{30B6DDAA-7B61-DA00-B0E6-B873FED7D472}"/>
              </a:ext>
            </a:extLst>
          </p:cNvPr>
          <p:cNvSpPr txBox="1">
            <a:spLocks/>
          </p:cNvSpPr>
          <p:nvPr/>
        </p:nvSpPr>
        <p:spPr bwMode="auto">
          <a:xfrm>
            <a:off x="914400" y="804307"/>
            <a:ext cx="10363201" cy="147002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dirty="0"/>
              <a:t>Task Group 15.4ab</a:t>
            </a:r>
            <a:br>
              <a:rPr lang="en-US" kern="0" dirty="0"/>
            </a:br>
            <a:r>
              <a:rPr lang="en-US" kern="0" dirty="0"/>
              <a:t>Next Generation UWB Amendment</a:t>
            </a:r>
          </a:p>
        </p:txBody>
      </p:sp>
      <p:sp>
        <p:nvSpPr>
          <p:cNvPr id="2" name="Subtitle 3">
            <a:extLst>
              <a:ext uri="{FF2B5EF4-FFF2-40B4-BE49-F238E27FC236}">
                <a16:creationId xmlns:a16="http://schemas.microsoft.com/office/drawing/2014/main" id="{FA9A403E-3BCF-2F1D-C91B-AC590E6A2E97}"/>
              </a:ext>
            </a:extLst>
          </p:cNvPr>
          <p:cNvSpPr txBox="1">
            <a:spLocks/>
          </p:cNvSpPr>
          <p:nvPr/>
        </p:nvSpPr>
        <p:spPr bwMode="auto">
          <a:xfrm>
            <a:off x="914400" y="5589029"/>
            <a:ext cx="10363200" cy="659371"/>
          </a:xfrm>
          <a:prstGeom prst="rect">
            <a:avLst/>
          </a:prstGeom>
          <a:noFill/>
          <a:ln>
            <a:solidFill>
              <a:schemeClr val="bg2">
                <a:lumMod val="20000"/>
                <a:lumOff val="8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kern="0" dirty="0"/>
              <a:t>November 2024 802 Wireless Plenary</a:t>
            </a:r>
          </a:p>
        </p:txBody>
      </p:sp>
    </p:spTree>
    <p:extLst>
      <p:ext uri="{BB962C8B-B14F-4D97-AF65-F5344CB8AC3E}">
        <p14:creationId xmlns:p14="http://schemas.microsoft.com/office/powerpoint/2010/main" val="1422968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442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a:t>
            </a:fld>
            <a:endParaRPr lang="en-US"/>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
        <p:nvSpPr>
          <p:cNvPr id="7" name="Title 1">
            <a:extLst>
              <a:ext uri="{FF2B5EF4-FFF2-40B4-BE49-F238E27FC236}">
                <a16:creationId xmlns:a16="http://schemas.microsoft.com/office/drawing/2014/main" id="{274BD988-B8D2-E2BB-1BB5-FF7E977111A8}"/>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8" name="Content Placeholder 2">
            <a:extLst>
              <a:ext uri="{FF2B5EF4-FFF2-40B4-BE49-F238E27FC236}">
                <a16:creationId xmlns:a16="http://schemas.microsoft.com/office/drawing/2014/main" id="{45404A07-8225-C02C-AAE2-B94B01774B10}"/>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AutoNum type="arabicPeriod"/>
            </a:pPr>
            <a:r>
              <a:rPr lang="en-US" dirty="0"/>
              <a:t>Head table will project (one computer all day)</a:t>
            </a:r>
          </a:p>
          <a:p>
            <a:pPr marL="457200" indent="-457200">
              <a:buAutoNum type="arabicPeriod"/>
            </a:pPr>
            <a:r>
              <a:rPr lang="en-US" dirty="0"/>
              <a:t>Local: queue to speak a microphone; remember remote attendees will hear you only if you use the microphone!</a:t>
            </a:r>
          </a:p>
          <a:p>
            <a:pPr marL="457200" indent="-457200">
              <a:buAutoNum type="arabicPeriod"/>
            </a:pPr>
            <a:r>
              <a:rPr lang="en-US" dirty="0"/>
              <a:t>Remote attendees please queue via chat window</a:t>
            </a:r>
          </a:p>
          <a:p>
            <a:pPr marL="457200" indent="-457200">
              <a:buFont typeface="Times New Roman" pitchFamily="18" charset="0"/>
              <a:buAutoNum type="arabicPeriod"/>
            </a:pPr>
            <a:r>
              <a:rPr lang="en-US" dirty="0"/>
              <a:t>Local attendees when joining WebEx </a:t>
            </a:r>
            <a:r>
              <a:rPr lang="en-US" dirty="0">
                <a:solidFill>
                  <a:srgbClr val="FF0000"/>
                </a:solidFill>
              </a:rPr>
              <a:t>connect without audio! </a:t>
            </a:r>
          </a:p>
          <a:p>
            <a:pPr marL="0" indent="0"/>
            <a:r>
              <a:rPr lang="en-US" dirty="0">
                <a:solidFill>
                  <a:srgbClr val="FF0000"/>
                </a:solidFill>
              </a:rPr>
              <a:t>	In-room Webex with audio enabled will disrupt the meeting!  </a:t>
            </a:r>
            <a:endParaRPr lang="en-US" dirty="0"/>
          </a:p>
          <a:p>
            <a:pPr marL="457200" indent="-457200">
              <a:buAutoNum type="arabicPeriod"/>
            </a:pPr>
            <a:r>
              <a:rPr lang="en-US" dirty="0">
                <a:solidFill>
                  <a:schemeClr val="accent1">
                    <a:lumMod val="50000"/>
                  </a:schemeClr>
                </a:solidFill>
              </a:rPr>
              <a:t>Presenters, both local and remote, will present via WebEx</a:t>
            </a:r>
          </a:p>
          <a:p>
            <a:pPr marL="457200" indent="-457200">
              <a:buAutoNum type="arabicPeriod"/>
            </a:pPr>
            <a:r>
              <a:rPr lang="en-US" dirty="0">
                <a:solidFill>
                  <a:schemeClr val="tx1"/>
                </a:solidFill>
              </a:rPr>
              <a:t>For those Remote Attendees connecting to Webex, Configure Webex Audio to use “Music Mode” (seems to work best).</a:t>
            </a:r>
          </a:p>
          <a:p>
            <a:pPr marL="457200" indent="-457200">
              <a:buAutoNum type="arabicPeriod"/>
            </a:pPr>
            <a:r>
              <a:rPr lang="en-US" dirty="0">
                <a:solidFill>
                  <a:schemeClr val="tx1"/>
                </a:solidFill>
              </a:rPr>
              <a:t>Makes sure “mute on entry” is set in WebEx</a:t>
            </a:r>
          </a:p>
          <a:p>
            <a:pPr marL="457200" indent="-457200">
              <a:buAutoNum type="arabicPeriod"/>
            </a:pPr>
            <a:r>
              <a:rPr lang="en-US" dirty="0">
                <a:solidFill>
                  <a:schemeClr val="tx1"/>
                </a:solidFill>
              </a:rPr>
              <a:t>Please do not turn on video.</a:t>
            </a:r>
          </a:p>
        </p:txBody>
      </p:sp>
      <p:sp>
        <p:nvSpPr>
          <p:cNvPr id="2" name="Arrow: Right 1">
            <a:extLst>
              <a:ext uri="{FF2B5EF4-FFF2-40B4-BE49-F238E27FC236}">
                <a16:creationId xmlns:a16="http://schemas.microsoft.com/office/drawing/2014/main" id="{089CA25F-62D0-EA89-4B9F-7C2857CA5CA6}"/>
              </a:ext>
            </a:extLst>
          </p:cNvPr>
          <p:cNvSpPr/>
          <p:nvPr/>
        </p:nvSpPr>
        <p:spPr bwMode="auto">
          <a:xfrm rot="10800000">
            <a:off x="10363200" y="2930649"/>
            <a:ext cx="1524000" cy="9144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39781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4C44A-158B-F784-E8C0-CD821DE16C07}"/>
              </a:ext>
            </a:extLst>
          </p:cNvPr>
          <p:cNvSpPr>
            <a:spLocks noGrp="1"/>
          </p:cNvSpPr>
          <p:nvPr>
            <p:ph type="title"/>
          </p:nvPr>
        </p:nvSpPr>
        <p:spPr/>
        <p:txBody>
          <a:bodyPr/>
          <a:lstStyle/>
          <a:p>
            <a:r>
              <a:rPr lang="en-US" dirty="0"/>
              <a:t>Hybrid Meeting Conduct: Other</a:t>
            </a:r>
          </a:p>
        </p:txBody>
      </p:sp>
      <p:sp>
        <p:nvSpPr>
          <p:cNvPr id="3" name="Text Placeholder 2">
            <a:extLst>
              <a:ext uri="{FF2B5EF4-FFF2-40B4-BE49-F238E27FC236}">
                <a16:creationId xmlns:a16="http://schemas.microsoft.com/office/drawing/2014/main" id="{7C0420DF-12BC-3723-CC1D-78D3BEE01663}"/>
              </a:ext>
            </a:extLst>
          </p:cNvPr>
          <p:cNvSpPr>
            <a:spLocks noGrp="1"/>
          </p:cNvSpPr>
          <p:nvPr>
            <p:ph type="body" sz="half" idx="1"/>
          </p:nvPr>
        </p:nvSpPr>
        <p:spPr/>
        <p:txBody>
          <a:bodyPr>
            <a:normAutofit fontScale="92500" lnSpcReduction="20000"/>
          </a:bodyPr>
          <a:lstStyle/>
          <a:p>
            <a:pPr marL="0" indent="0">
              <a:buNone/>
            </a:pPr>
            <a:r>
              <a:rPr lang="en-US" dirty="0"/>
              <a:t>In room breakouts:</a:t>
            </a:r>
          </a:p>
          <a:p>
            <a:r>
              <a:rPr lang="en-US" dirty="0"/>
              <a:t>We have the TG4ab Meeting rooms (physical and virtual) during our scheduled meeting times</a:t>
            </a:r>
          </a:p>
          <a:p>
            <a:r>
              <a:rPr lang="en-US" dirty="0"/>
              <a:t>If leading a breakout – get with TG chair or VC for </a:t>
            </a:r>
            <a:r>
              <a:rPr lang="en-US" dirty="0" err="1"/>
              <a:t>webex</a:t>
            </a:r>
            <a:r>
              <a:rPr lang="en-US" dirty="0"/>
              <a:t> details</a:t>
            </a:r>
          </a:p>
          <a:p>
            <a:r>
              <a:rPr lang="en-US" dirty="0"/>
              <a:t>Keep in mind we have remote attendees in inconvenient time zones and so the best we can (use email reflector, </a:t>
            </a:r>
            <a:r>
              <a:rPr lang="en-US" dirty="0" err="1"/>
              <a:t>etc</a:t>
            </a:r>
            <a:r>
              <a:rPr lang="en-US" dirty="0"/>
              <a:t>)</a:t>
            </a:r>
          </a:p>
          <a:p>
            <a:r>
              <a:rPr lang="en-US" dirty="0"/>
              <a:t>We’ve been doing this for a while but we’re still learning</a:t>
            </a:r>
          </a:p>
        </p:txBody>
      </p:sp>
      <p:sp>
        <p:nvSpPr>
          <p:cNvPr id="4" name="Slide Number Placeholder 3">
            <a:extLst>
              <a:ext uri="{FF2B5EF4-FFF2-40B4-BE49-F238E27FC236}">
                <a16:creationId xmlns:a16="http://schemas.microsoft.com/office/drawing/2014/main" id="{FC831635-9572-BD66-A641-460E159D108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Tree>
    <p:extLst>
      <p:ext uri="{BB962C8B-B14F-4D97-AF65-F5344CB8AC3E}">
        <p14:creationId xmlns:p14="http://schemas.microsoft.com/office/powerpoint/2010/main" val="2825242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204D-96FC-8ABF-84D1-37BBB7BB42A2}"/>
              </a:ext>
            </a:extLst>
          </p:cNvPr>
          <p:cNvSpPr>
            <a:spLocks noGrp="1"/>
          </p:cNvSpPr>
          <p:nvPr>
            <p:ph type="title"/>
          </p:nvPr>
        </p:nvSpPr>
        <p:spPr/>
        <p:txBody>
          <a:bodyPr/>
          <a:lstStyle/>
          <a:p>
            <a:r>
              <a:rPr lang="en-US" dirty="0"/>
              <a:t>Time Management</a:t>
            </a:r>
          </a:p>
        </p:txBody>
      </p:sp>
      <p:sp>
        <p:nvSpPr>
          <p:cNvPr id="3" name="Text Placeholder 2">
            <a:extLst>
              <a:ext uri="{FF2B5EF4-FFF2-40B4-BE49-F238E27FC236}">
                <a16:creationId xmlns:a16="http://schemas.microsoft.com/office/drawing/2014/main" id="{88F177ED-8E8A-F563-8EE7-D97347E4B7A2}"/>
              </a:ext>
            </a:extLst>
          </p:cNvPr>
          <p:cNvSpPr>
            <a:spLocks noGrp="1"/>
          </p:cNvSpPr>
          <p:nvPr>
            <p:ph type="body" sz="half" idx="1"/>
          </p:nvPr>
        </p:nvSpPr>
        <p:spPr/>
        <p:txBody>
          <a:bodyPr/>
          <a:lstStyle/>
          <a:p>
            <a:r>
              <a:rPr lang="en-US" dirty="0"/>
              <a:t>If less than the allocated time is used in a time slot, we’ll start the next time slot</a:t>
            </a:r>
          </a:p>
          <a:p>
            <a:r>
              <a:rPr lang="en-US" dirty="0"/>
              <a:t>Agility is our friend </a:t>
            </a:r>
            <a:r>
              <a:rPr lang="en-US" dirty="0">
                <a:sym typeface="Wingdings" panose="05000000000000000000" pitchFamily="2" charset="2"/>
              </a:rPr>
              <a:t>.  Be ready to go if possible ahead of your scheduled timeslot.</a:t>
            </a:r>
            <a:endParaRPr lang="en-US" dirty="0"/>
          </a:p>
          <a:p>
            <a:r>
              <a:rPr lang="en-US" dirty="0"/>
              <a:t>Accumulated time will be used to continue discussion where needed</a:t>
            </a:r>
          </a:p>
        </p:txBody>
      </p:sp>
      <p:sp>
        <p:nvSpPr>
          <p:cNvPr id="4" name="Slide Number Placeholder 3">
            <a:extLst>
              <a:ext uri="{FF2B5EF4-FFF2-40B4-BE49-F238E27FC236}">
                <a16:creationId xmlns:a16="http://schemas.microsoft.com/office/drawing/2014/main" id="{FD55ED54-BB1F-F159-8269-BD1C917DC6B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Tree>
    <p:extLst>
      <p:ext uri="{BB962C8B-B14F-4D97-AF65-F5344CB8AC3E}">
        <p14:creationId xmlns:p14="http://schemas.microsoft.com/office/powerpoint/2010/main" val="4231101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BAE06-8A99-F5A2-FF2A-996344DE8476}"/>
              </a:ext>
            </a:extLst>
          </p:cNvPr>
          <p:cNvSpPr>
            <a:spLocks noGrp="1"/>
          </p:cNvSpPr>
          <p:nvPr>
            <p:ph type="title"/>
          </p:nvPr>
        </p:nvSpPr>
        <p:spPr>
          <a:xfrm>
            <a:off x="914400" y="685800"/>
            <a:ext cx="10363200" cy="609600"/>
          </a:xfrm>
        </p:spPr>
        <p:txBody>
          <a:bodyPr/>
          <a:lstStyle/>
          <a:p>
            <a:r>
              <a:rPr lang="en-US" dirty="0"/>
              <a:t>Additional Reminders</a:t>
            </a:r>
          </a:p>
        </p:txBody>
      </p:sp>
      <p:sp>
        <p:nvSpPr>
          <p:cNvPr id="3" name="Text Placeholder 2">
            <a:extLst>
              <a:ext uri="{FF2B5EF4-FFF2-40B4-BE49-F238E27FC236}">
                <a16:creationId xmlns:a16="http://schemas.microsoft.com/office/drawing/2014/main" id="{80851E5A-7623-547A-0D0A-E7184C848B15}"/>
              </a:ext>
            </a:extLst>
          </p:cNvPr>
          <p:cNvSpPr>
            <a:spLocks noGrp="1"/>
          </p:cNvSpPr>
          <p:nvPr>
            <p:ph type="body" sz="half" idx="1"/>
          </p:nvPr>
        </p:nvSpPr>
        <p:spPr/>
        <p:txBody>
          <a:bodyPr>
            <a:normAutofit lnSpcReduction="10000"/>
          </a:bodyPr>
          <a:lstStyle/>
          <a:p>
            <a:pPr lvl="0"/>
            <a:r>
              <a:rPr lang="en-GB" dirty="0"/>
              <a:t>No Photography or recording is allowed</a:t>
            </a:r>
          </a:p>
          <a:p>
            <a:pPr lvl="0"/>
            <a:r>
              <a:rPr lang="en-GB" dirty="0"/>
              <a:t>Press (i.e., anyone reporting publicly on this meeting) are to announce their presence (Jan 2019 IEEE-SA Standards Board Ops Manual 5.3.3.2)</a:t>
            </a:r>
            <a:endParaRPr lang="en-GB" sz="1400" dirty="0"/>
          </a:p>
          <a:p>
            <a:pPr lvl="0"/>
            <a:r>
              <a:rPr lang="en-GB" dirty="0"/>
              <a:t>In-person attendees: </a:t>
            </a:r>
            <a:r>
              <a:rPr lang="en-GB" dirty="0">
                <a:highlight>
                  <a:srgbClr val="FFFF00"/>
                </a:highlight>
              </a:rPr>
              <a:t>Wear badges at all times in meeting areas</a:t>
            </a:r>
            <a:r>
              <a:rPr lang="en-GB" dirty="0"/>
              <a:t> </a:t>
            </a:r>
            <a:endParaRPr lang="en-GB" sz="1000" dirty="0"/>
          </a:p>
          <a:p>
            <a:pPr lvl="1"/>
            <a:r>
              <a:rPr lang="en-GB" dirty="0"/>
              <a:t>Badges are optional for remote attendees (you have to make your own)</a:t>
            </a:r>
          </a:p>
        </p:txBody>
      </p:sp>
      <p:sp>
        <p:nvSpPr>
          <p:cNvPr id="4" name="Slide Number Placeholder 3">
            <a:extLst>
              <a:ext uri="{FF2B5EF4-FFF2-40B4-BE49-F238E27FC236}">
                <a16:creationId xmlns:a16="http://schemas.microsoft.com/office/drawing/2014/main" id="{78FB0769-60C3-450E-BD8B-09D92016D0C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935716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spTree>
    <p:extLst>
      <p:ext uri="{BB962C8B-B14F-4D97-AF65-F5344CB8AC3E}">
        <p14:creationId xmlns:p14="http://schemas.microsoft.com/office/powerpoint/2010/main" val="269992511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61861</TotalTime>
  <Words>3917</Words>
  <Application>Microsoft Office PowerPoint</Application>
  <PresentationFormat>Widescreen</PresentationFormat>
  <Paragraphs>378</Paragraphs>
  <Slides>36</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Calibri</vt:lpstr>
      <vt:lpstr>Lucida Grande</vt:lpstr>
      <vt:lpstr>Monotype Sorts</vt:lpstr>
      <vt:lpstr>Open Sans</vt:lpstr>
      <vt:lpstr>Times New Roman</vt:lpstr>
      <vt:lpstr>Ubuntu</vt:lpstr>
      <vt:lpstr>Wingdings</vt:lpstr>
      <vt:lpstr>IEEE-802_15</vt:lpstr>
      <vt:lpstr>PowerPoint Presentation</vt:lpstr>
      <vt:lpstr>Task Group 15.4ab Next Generation UWB Amendment</vt:lpstr>
      <vt:lpstr>Registration for 802 LMSC Plenaries and 802 Wireless Interims</vt:lpstr>
      <vt:lpstr>Meeting Preamble </vt:lpstr>
      <vt:lpstr>PowerPoint Presentation</vt:lpstr>
      <vt:lpstr>Hybrid Meeting Conduct: Other</vt:lpstr>
      <vt:lpstr>Time Management</vt:lpstr>
      <vt:lpstr>Additional Reminders</vt:lpstr>
      <vt:lpstr>Task Group Rules</vt:lpstr>
      <vt:lpstr>IEEE-SA Patent, Copyright, and Participation Policies</vt:lpstr>
      <vt:lpstr>PARTICIPANTS HAVE A DUTY TO INFORM THE IEEE</vt:lpstr>
      <vt:lpstr>Participants have a duty to inform the IEEE</vt:lpstr>
      <vt:lpstr>OTHER GUIDELINES FOR IEEE WORKING GROUP MEETINGS</vt:lpstr>
      <vt:lpstr>PATENT-RELATED INFORMATION</vt:lpstr>
      <vt:lpstr>Participant behavior in IEEE-SA activities is guided by the IEEE Codes of Ethics &amp; Conduct</vt:lpstr>
      <vt:lpstr>Participants in the IEEE-SA “individual process” shall act independently of others, including employers </vt:lpstr>
      <vt:lpstr>IEEE-SA standards activities shall allow the fair &amp; equitable consideration of all viewpoints </vt:lpstr>
      <vt:lpstr>IEEE SA Copyright Policy</vt:lpstr>
      <vt:lpstr>IEEE SA Copyright Policy</vt:lpstr>
      <vt:lpstr>Reminders</vt:lpstr>
      <vt:lpstr>Agenda</vt:lpstr>
      <vt:lpstr>Approvals of Minutes</vt:lpstr>
      <vt:lpstr>Session Objectives</vt:lpstr>
      <vt:lpstr>5.2.b Scope of the project (As approved):</vt:lpstr>
      <vt:lpstr>PowerPoint Presentation</vt:lpstr>
      <vt:lpstr>Editor’s Corner</vt:lpstr>
      <vt:lpstr>Comment Resolution</vt:lpstr>
      <vt:lpstr>Overview of Comments</vt:lpstr>
      <vt:lpstr>Comment Resolution Reminders</vt:lpstr>
      <vt:lpstr>Valid Comment Resolution Status</vt:lpstr>
      <vt:lpstr>Rejecting a comment correctly</vt:lpstr>
      <vt:lpstr>Rejecting a comment correctly: Detail</vt:lpstr>
      <vt:lpstr>General Guidelines</vt:lpstr>
      <vt:lpstr>Recess</vt:lpstr>
      <vt:lpstr>Resume from Recess</vt:lpstr>
      <vt:lpstr>Participants have a duty to inform the IEEE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Benjamin Rolfe</cp:lastModifiedBy>
  <cp:revision>1305</cp:revision>
  <cp:lastPrinted>2000-07-07T01:25:49Z</cp:lastPrinted>
  <dcterms:created xsi:type="dcterms:W3CDTF">1999-06-22T06:24:01Z</dcterms:created>
  <dcterms:modified xsi:type="dcterms:W3CDTF">2024-11-12T19:23:48Z</dcterms:modified>
  <cp:category/>
</cp:coreProperties>
</file>