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360" r:id="rId2"/>
    <p:sldId id="361" r:id="rId3"/>
    <p:sldId id="412" r:id="rId4"/>
    <p:sldId id="362" r:id="rId5"/>
    <p:sldId id="363" r:id="rId6"/>
    <p:sldId id="374" r:id="rId7"/>
    <p:sldId id="376" r:id="rId8"/>
    <p:sldId id="390" r:id="rId9"/>
    <p:sldId id="365" r:id="rId10"/>
    <p:sldId id="366" r:id="rId11"/>
    <p:sldId id="391" r:id="rId12"/>
    <p:sldId id="368" r:id="rId13"/>
    <p:sldId id="392" r:id="rId14"/>
    <p:sldId id="393" r:id="rId15"/>
    <p:sldId id="387" r:id="rId16"/>
    <p:sldId id="403" r:id="rId17"/>
    <p:sldId id="404" r:id="rId18"/>
    <p:sldId id="401" r:id="rId19"/>
    <p:sldId id="402" r:id="rId20"/>
    <p:sldId id="375" r:id="rId21"/>
    <p:sldId id="370" r:id="rId22"/>
    <p:sldId id="373" r:id="rId23"/>
    <p:sldId id="372" r:id="rId24"/>
    <p:sldId id="377" r:id="rId25"/>
    <p:sldId id="388" r:id="rId26"/>
    <p:sldId id="382" r:id="rId27"/>
    <p:sldId id="381" r:id="rId28"/>
    <p:sldId id="410" r:id="rId29"/>
    <p:sldId id="411" r:id="rId30"/>
    <p:sldId id="414" r:id="rId31"/>
    <p:sldId id="415" r:id="rId32"/>
    <p:sldId id="418" r:id="rId33"/>
    <p:sldId id="416" r:id="rId34"/>
    <p:sldId id="383" r:id="rId35"/>
    <p:sldId id="413" r:id="rId36"/>
    <p:sldId id="394" r:id="rId3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2" d="100"/>
          <a:sy n="82" d="100"/>
        </p:scale>
        <p:origin x="125"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4175" y="701675"/>
            <a:ext cx="6165850" cy="3468688"/>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71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711CED88-2EBA-480B-BC25-F8BE94D75BC0}"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76231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92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CAF5E058-E197-4F90-8543-8AE1FCA5C224}"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25572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3316D854-8087-4685-9223-95A57171235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17305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a:xfrm>
            <a:off x="6057033" y="6475413"/>
            <a:ext cx="179536" cy="184666"/>
          </a:xfrm>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4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71129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802.15-24-0608-00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ouper.ieee.org/groups/802/sapolicies.shtml"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www.ieee802.org/3/WG_tools/templates/policies_slides_12012023.pptx"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development.standards.ieee.org/myproject/Public/mytools/mob/slidese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org/about/corporate/governance/p7-8.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mentor.ieee.org/802.15/dcn/24/15-24-0582-01-04ab-tg4ab-detailed-agenda-november-2024.xls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5/dcn/24/15-24-0585-00-04ab-tg4ab-conf-call-mins-sep-to-nov-2024.docx" TargetMode="External"/><Relationship Id="rId2" Type="http://schemas.openxmlformats.org/officeDocument/2006/relationships/hyperlink" Target="https://mentor.ieee.org/802.15/dcn/24/15-24-0584-00-04ab-tg4ab-sep-interim-mins.doc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5/dcn/24/15-24-0371-26-04ab-consolidated-comments-draft-1-0.xls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standards.ieee.org/wp-content/uploads/import/governance/revcom/Guidelines_for_commenting_on-draft_standards.pdf" TargetMode="External"/><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cfbda833-a1ae-4e62-b6c3-fa156738a349/summar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November 2025	Date </a:t>
            </a:r>
          </a:p>
          <a:p>
            <a:pPr eaLnBrk="1" hangingPunct="1">
              <a:spcBef>
                <a:spcPct val="0"/>
              </a:spcBef>
              <a:buClrTx/>
              <a:buFontTx/>
              <a:buNone/>
              <a:defRPr/>
            </a:pPr>
            <a:r>
              <a:rPr lang="en-US" altLang="en-US" sz="1600" b="1" dirty="0">
                <a:latin typeface="Times New Roman" panose="02020603050405020304" pitchFamily="18" charset="0"/>
              </a:rPr>
              <a:t>Submitted: </a:t>
            </a:r>
            <a:r>
              <a:rPr lang="en-US" altLang="en-US" sz="1600" dirty="0">
                <a:latin typeface="Times New Roman" panose="02020603050405020304" pitchFamily="18" charset="0"/>
              </a:rPr>
              <a:t> 11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Plenary Session, November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0000" lnSpcReduction="20000"/>
          </a:bodyPr>
          <a:lstStyle/>
          <a:p>
            <a:pPr marL="0" indent="0">
              <a:buNone/>
            </a:pPr>
            <a:r>
              <a:rPr lang="en-US" sz="5000" dirty="0"/>
              <a:t>Consolidated Slide Set: </a:t>
            </a:r>
            <a:r>
              <a:rPr lang="en-US" sz="5000" dirty="0">
                <a:hlinkClick r:id="rId2"/>
              </a:rPr>
              <a:t>https://www.ieee802.org/3/WG_tools/templates/policies_slides_12012023.pptx</a:t>
            </a:r>
            <a:endParaRPr lang="en-US" sz="5000" dirty="0"/>
          </a:p>
          <a:p>
            <a:pPr marL="0" indent="0">
              <a:buNone/>
            </a:pPr>
            <a:endParaRPr lang="en-US" sz="5000" dirty="0"/>
          </a:p>
          <a:p>
            <a:pPr marL="0" indent="0">
              <a:buNone/>
            </a:pPr>
            <a:endParaRPr lang="en-US" sz="5000" dirty="0"/>
          </a:p>
          <a:p>
            <a:pPr marL="0" indent="0">
              <a:buNone/>
            </a:pPr>
            <a:r>
              <a:rPr lang="en-US" dirty="0"/>
              <a:t>See: </a:t>
            </a:r>
            <a:r>
              <a:rPr lang="en-US" dirty="0">
                <a:hlinkClick r:id="rId3"/>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4"/>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B6A9-049B-7282-30D0-583C2252A988}"/>
              </a:ext>
            </a:extLst>
          </p:cNvPr>
          <p:cNvSpPr>
            <a:spLocks noGrp="1"/>
          </p:cNvSpPr>
          <p:nvPr>
            <p:ph type="title"/>
          </p:nvPr>
        </p:nvSpPr>
        <p:spPr/>
        <p:txBody>
          <a:bodyPr/>
          <a:lstStyle/>
          <a:p>
            <a:r>
              <a:rPr lang="en-US" dirty="0"/>
              <a:t>PARTICIPANTS HAVE A DUTY TO INFORM THE IEEE</a:t>
            </a:r>
          </a:p>
        </p:txBody>
      </p:sp>
      <p:sp>
        <p:nvSpPr>
          <p:cNvPr id="3" name="Text Placeholder 2">
            <a:extLst>
              <a:ext uri="{FF2B5EF4-FFF2-40B4-BE49-F238E27FC236}">
                <a16:creationId xmlns:a16="http://schemas.microsoft.com/office/drawing/2014/main" id="{8C9674B9-702C-323D-3E79-AF11896E68B6}"/>
              </a:ext>
            </a:extLst>
          </p:cNvPr>
          <p:cNvSpPr>
            <a:spLocks noGrp="1"/>
          </p:cNvSpPr>
          <p:nvPr>
            <p:ph type="body" sz="half" idx="1"/>
          </p:nvPr>
        </p:nvSpPr>
        <p:spPr/>
        <p:txBody>
          <a:bodyPr>
            <a:normAutofit fontScale="77500" lnSpcReduction="20000"/>
          </a:bodyPr>
          <a:lstStyle/>
          <a:p>
            <a:r>
              <a:rPr 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0" indent="0">
              <a:buNone/>
            </a:pPr>
            <a:endParaRPr lang="en-US" dirty="0"/>
          </a:p>
          <a:p>
            <a:r>
              <a:rPr lang="en-US" dirty="0"/>
              <a:t>Participants should inform the IEEE (or cause the IEEE to be informed) of the identity of any other holders of potential Essential Patent Claims</a:t>
            </a:r>
          </a:p>
          <a:p>
            <a:endParaRPr lang="en-US" b="1" dirty="0"/>
          </a:p>
          <a:p>
            <a:pPr marL="0" indent="0" algn="ctr">
              <a:buNone/>
            </a:pPr>
            <a:r>
              <a:rPr lang="en-US" b="1" dirty="0"/>
              <a:t>Early identification of holders of potential Essential Patent Claims is encouraged</a:t>
            </a:r>
          </a:p>
          <a:p>
            <a:endParaRPr lang="en-US" dirty="0"/>
          </a:p>
        </p:txBody>
      </p:sp>
      <p:sp>
        <p:nvSpPr>
          <p:cNvPr id="4" name="Slide Number Placeholder 3">
            <a:extLst>
              <a:ext uri="{FF2B5EF4-FFF2-40B4-BE49-F238E27FC236}">
                <a16:creationId xmlns:a16="http://schemas.microsoft.com/office/drawing/2014/main" id="{CE855D7E-E232-BEB4-F613-6BD77CE74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76412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D4CD-941C-3D4C-29CE-2B09829215F3}"/>
              </a:ext>
            </a:extLst>
          </p:cNvPr>
          <p:cNvSpPr>
            <a:spLocks noGrp="1"/>
          </p:cNvSpPr>
          <p:nvPr>
            <p:ph type="title"/>
          </p:nvPr>
        </p:nvSpPr>
        <p:spPr>
          <a:xfrm>
            <a:off x="914400" y="685800"/>
            <a:ext cx="10363200" cy="990600"/>
          </a:xfrm>
        </p:spPr>
        <p:txBody>
          <a:bodyPr>
            <a:normAutofit fontScale="90000"/>
          </a:bodyPr>
          <a:lstStyle/>
          <a:p>
            <a:r>
              <a:rPr lang="en-US" dirty="0"/>
              <a:t>OTHER GUIDELINES FOR IEEE WORKING GROUP MEETINGS</a:t>
            </a:r>
          </a:p>
        </p:txBody>
      </p:sp>
      <p:sp>
        <p:nvSpPr>
          <p:cNvPr id="3" name="Text Placeholder 2">
            <a:extLst>
              <a:ext uri="{FF2B5EF4-FFF2-40B4-BE49-F238E27FC236}">
                <a16:creationId xmlns:a16="http://schemas.microsoft.com/office/drawing/2014/main" id="{180F0886-E2A0-00BB-5767-73B1E1573DFC}"/>
              </a:ext>
            </a:extLst>
          </p:cNvPr>
          <p:cNvSpPr>
            <a:spLocks noGrp="1"/>
          </p:cNvSpPr>
          <p:nvPr>
            <p:ph type="body" sz="half" idx="1"/>
          </p:nvPr>
        </p:nvSpPr>
        <p:spPr>
          <a:xfrm>
            <a:off x="914400" y="1752599"/>
            <a:ext cx="10363200" cy="4722813"/>
          </a:xfrm>
        </p:spPr>
        <p:txBody>
          <a:bodyPr>
            <a:normAutofit fontScale="77500" lnSpcReduction="20000"/>
          </a:bodyPr>
          <a:lstStyle/>
          <a:p>
            <a:pPr marL="115200" indent="-1152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interpretation, validity, or essentiality of patents/patent claims.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specific license rates, terms, or conditions.</a:t>
            </a:r>
          </a:p>
          <a:p>
            <a:pPr marL="576000" lvl="2" indent="-115200" eaLnBrk="1" hangingPunct="1">
              <a:lnSpc>
                <a:spcPct val="80000"/>
              </a:lnSpc>
              <a:spcAft>
                <a:spcPts val="600"/>
              </a:spcAft>
              <a:buClr>
                <a:srgbClr val="4AC9E3"/>
              </a:buClr>
              <a:buSzPct val="15000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806400" lvl="3" indent="-115200" eaLnBrk="1" hangingPunct="1">
              <a:lnSpc>
                <a:spcPct val="80000"/>
              </a:lnSpc>
              <a:spcAft>
                <a:spcPts val="600"/>
              </a:spcAft>
              <a:buClr>
                <a:srgbClr val="4AC9E3"/>
              </a:buClr>
              <a:buSzPct val="150000"/>
              <a:buFont typeface="Arial" panose="020B0604020202020204" pitchFamily="34" charset="0"/>
              <a:buChar char="•"/>
              <a:defRPr/>
            </a:pPr>
            <a:r>
              <a:rPr lang="en-GB" altLang="en-US" b="1" dirty="0">
                <a:latin typeface="Calibri" panose="020F0502020204030204" pitchFamily="34" charset="0"/>
                <a:cs typeface="Calibri" panose="020F0502020204030204" pitchFamily="34" charset="0"/>
              </a:rPr>
              <a:t>Technical considerations remain the primary focus.</a:t>
            </a:r>
            <a:endParaRPr lang="en-US" altLang="en-US" b="1" dirty="0">
              <a:latin typeface="Calibri" panose="020F0502020204030204" pitchFamily="34" charset="0"/>
              <a:cs typeface="Calibri" panose="020F0502020204030204" pitchFamily="34" charset="0"/>
            </a:endParaRP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status or substance of ongoing or threatened litigation.</a:t>
            </a:r>
          </a:p>
          <a:p>
            <a:pPr marL="345600" lvl="1" indent="-114300" eaLnBrk="1" hangingPunct="1">
              <a:lnSpc>
                <a:spcPct val="80000"/>
              </a:lnSpc>
              <a:spcAft>
                <a:spcPts val="4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200" b="1" dirty="0">
                <a:latin typeface="Calibri" panose="020F0502020204030204" pitchFamily="34" charset="0"/>
                <a:cs typeface="Calibri" panose="020F0502020204030204" pitchFamily="34" charset="0"/>
              </a:rPr>
              <a:t>---------------------------------------------------------------   </a:t>
            </a:r>
          </a:p>
          <a:p>
            <a:pPr algn="ctr" eaLnBrk="1" hangingPunct="1">
              <a:lnSpc>
                <a:spcPct val="80000"/>
              </a:lnSpc>
              <a:spcBef>
                <a:spcPts val="400"/>
              </a:spcBef>
              <a:buFont typeface="Monotype Sorts"/>
              <a:buNone/>
              <a:defRPr/>
            </a:pPr>
            <a:r>
              <a:rPr lang="en-US" altLang="en-US" sz="2600" b="1" dirty="0">
                <a:latin typeface="Calibri" panose="020F0502020204030204" pitchFamily="34" charset="0"/>
                <a:cs typeface="Calibri" panose="020F0502020204030204" pitchFamily="34" charset="0"/>
              </a:rPr>
              <a:t>For more details, see </a:t>
            </a:r>
            <a:r>
              <a:rPr lang="en-US" altLang="en-US" sz="2600" b="1" i="1" dirty="0">
                <a:latin typeface="Calibri" panose="020F0502020204030204" pitchFamily="34" charset="0"/>
                <a:cs typeface="Calibri" panose="020F0502020204030204" pitchFamily="34" charset="0"/>
              </a:rPr>
              <a:t>IEEE SA Standards Board Operations Manual</a:t>
            </a:r>
            <a:r>
              <a:rPr lang="en-US" altLang="en-US" sz="2600" b="1" dirty="0">
                <a:latin typeface="Calibri" panose="020F0502020204030204" pitchFamily="34" charset="0"/>
                <a:cs typeface="Calibri" panose="020F0502020204030204" pitchFamily="34" charset="0"/>
              </a:rPr>
              <a:t>, clause 5.3.10 and </a:t>
            </a:r>
            <a:br>
              <a:rPr lang="en-US" altLang="en-US" sz="2600" b="1" dirty="0">
                <a:latin typeface="Calibri" panose="020F0502020204030204" pitchFamily="34" charset="0"/>
                <a:cs typeface="Calibri" panose="020F0502020204030204" pitchFamily="34" charset="0"/>
              </a:rPr>
            </a:br>
            <a:r>
              <a:rPr lang="en-US" altLang="en-US" sz="2600" b="1" i="1" dirty="0">
                <a:latin typeface="Calibri" panose="020F0502020204030204" pitchFamily="34" charset="0"/>
                <a:cs typeface="Calibri" panose="020F0502020204030204" pitchFamily="34" charset="0"/>
              </a:rPr>
              <a:t>Antitrust and Competition Policy: What You Need to Know </a:t>
            </a:r>
            <a:r>
              <a:rPr lang="en-US" altLang="en-US" sz="2600" b="1" dirty="0">
                <a:latin typeface="Calibri" panose="020F0502020204030204" pitchFamily="34" charset="0"/>
                <a:cs typeface="Calibri" panose="020F0502020204030204" pitchFamily="34" charset="0"/>
              </a:rPr>
              <a:t>at http://standards.ieee.org/develop/policies/antitrust.pdf</a:t>
            </a:r>
            <a:br>
              <a:rPr lang="en-US" altLang="en-US" sz="2600" b="1" dirty="0">
                <a:latin typeface="Calibri" panose="020F0502020204030204" pitchFamily="34" charset="0"/>
                <a:cs typeface="Calibri" panose="020F0502020204030204" pitchFamily="34" charset="0"/>
              </a:rPr>
            </a:br>
            <a:endParaRPr lang="en-US" altLang="en-US" sz="2600" b="1"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C5EBD18-5AA3-ED3B-6508-6943C47E865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4561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25C9-62EE-51A1-FABE-675F102BABE7}"/>
              </a:ext>
            </a:extLst>
          </p:cNvPr>
          <p:cNvSpPr>
            <a:spLocks noGrp="1"/>
          </p:cNvSpPr>
          <p:nvPr>
            <p:ph type="title"/>
          </p:nvPr>
        </p:nvSpPr>
        <p:spPr/>
        <p:txBody>
          <a:bodyPr/>
          <a:lstStyle/>
          <a:p>
            <a:r>
              <a:rPr lang="en-US" altLang="en-US" dirty="0"/>
              <a:t>PATENT-RELATED INFORMATION</a:t>
            </a:r>
            <a:endParaRPr lang="en-US" dirty="0"/>
          </a:p>
        </p:txBody>
      </p:sp>
      <p:sp>
        <p:nvSpPr>
          <p:cNvPr id="3" name="Text Placeholder 2">
            <a:extLst>
              <a:ext uri="{FF2B5EF4-FFF2-40B4-BE49-F238E27FC236}">
                <a16:creationId xmlns:a16="http://schemas.microsoft.com/office/drawing/2014/main" id="{AB9A6EF5-6E33-2E01-3868-7C27BD1C1581}"/>
              </a:ext>
            </a:extLst>
          </p:cNvPr>
          <p:cNvSpPr>
            <a:spLocks noGrp="1"/>
          </p:cNvSpPr>
          <p:nvPr>
            <p:ph type="body" sz="half" idx="1"/>
          </p:nvPr>
        </p:nvSpPr>
        <p:spPr/>
        <p:txBody>
          <a:bodyPr/>
          <a:lstStyle/>
          <a:p>
            <a:pPr marL="360000" eaLnBrk="1" hangingPunct="1">
              <a:lnSpc>
                <a:spcPct val="90000"/>
              </a:lnSpc>
              <a:spcBef>
                <a:spcPts val="600"/>
              </a:spcBef>
              <a:defRPr/>
            </a:pPr>
            <a:r>
              <a:rPr lang="en-US" altLang="en-US" sz="1600" b="1" dirty="0">
                <a:latin typeface="+mn-lt"/>
                <a:cs typeface="Calibri" panose="020F0502020204030204" pitchFamily="34" charset="0"/>
              </a:rPr>
              <a:t>The patent policy and the procedures used to execute that policy are documented in the:</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Bylaws</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(http://standards.ieee.org/develop/policies/bylaws/sect6-7.html#6) </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Operations Manual</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1600" dirty="0">
              <a:latin typeface="+mn-lt"/>
            </a:endParaRPr>
          </a:p>
          <a:p>
            <a:pPr marL="360000" lvl="1" indent="0" eaLnBrk="1" hangingPunct="1">
              <a:lnSpc>
                <a:spcPct val="90000"/>
              </a:lnSpc>
              <a:defRPr/>
            </a:pPr>
            <a:r>
              <a:rPr lang="en-US" altLang="en-US" sz="1600" b="1" dirty="0">
                <a:latin typeface="+mn-lt"/>
                <a:cs typeface="Calibri" panose="020F0502020204030204" pitchFamily="34" charset="0"/>
              </a:rPr>
              <a:t>Material about the patent policy is available at </a:t>
            </a:r>
            <a:r>
              <a:rPr lang="en-US" altLang="en-US" sz="1600"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1600" b="1" i="1" dirty="0">
              <a:latin typeface="+mn-lt"/>
              <a:cs typeface="Calibri" panose="020F0502020204030204" pitchFamily="34" charset="0"/>
            </a:endParaRPr>
          </a:p>
          <a:p>
            <a:pPr lvl="1" eaLnBrk="1" hangingPunct="1">
              <a:lnSpc>
                <a:spcPct val="90000"/>
              </a:lnSpc>
              <a:defRPr/>
            </a:pPr>
            <a:endParaRPr lang="en-US" altLang="en-US" sz="1600" b="1" dirty="0">
              <a:latin typeface="+mn-lt"/>
              <a:cs typeface="Calibri" panose="020F0502020204030204" pitchFamily="34" charset="0"/>
            </a:endParaRPr>
          </a:p>
          <a:p>
            <a:pPr marL="360000" algn="ctr" eaLnBrk="1" hangingPunct="1">
              <a:lnSpc>
                <a:spcPct val="90000"/>
              </a:lnSpc>
              <a:defRPr/>
            </a:pPr>
            <a:r>
              <a:rPr lang="en-US" altLang="en-US" sz="2400" b="1" dirty="0">
                <a:latin typeface="+mn-lt"/>
                <a:cs typeface="Calibri" panose="020F0502020204030204" pitchFamily="34" charset="0"/>
              </a:rPr>
              <a:t>If you have questions, contact the IEEE SA Standards Board Patent Committee Administrator at patcom@ieee.org</a:t>
            </a:r>
          </a:p>
          <a:p>
            <a:endParaRPr lang="en-US" dirty="0"/>
          </a:p>
        </p:txBody>
      </p:sp>
      <p:sp>
        <p:nvSpPr>
          <p:cNvPr id="4" name="Slide Number Placeholder 3">
            <a:extLst>
              <a:ext uri="{FF2B5EF4-FFF2-40B4-BE49-F238E27FC236}">
                <a16:creationId xmlns:a16="http://schemas.microsoft.com/office/drawing/2014/main" id="{15AF978E-E383-2B29-0145-9BF64393AE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747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AU" altLang="en-US"/>
              <a:t>Participant behavior in IEEE-SA activities is guided by the IEEE Codes of Ethics &amp; Conduct</a:t>
            </a:r>
          </a:p>
        </p:txBody>
      </p:sp>
      <p:sp>
        <p:nvSpPr>
          <p:cNvPr id="6147" name="Content Placeholder 2"/>
          <p:cNvSpPr>
            <a:spLocks noGrp="1"/>
          </p:cNvSpPr>
          <p:nvPr>
            <p:ph idx="1"/>
          </p:nvPr>
        </p:nvSpPr>
        <p:spPr/>
        <p:txBody>
          <a:bodyPr>
            <a:normAutofit fontScale="85000" lnSpcReduction="20000"/>
          </a:bodyPr>
          <a:lstStyle/>
          <a:p>
            <a:pPr lvl="1"/>
            <a:r>
              <a:rPr lang="en-AU" altLang="en-US" dirty="0"/>
              <a:t>All participants in IEEE-SA activities are expected to adhere to the core principles underlying the:</a:t>
            </a:r>
          </a:p>
          <a:p>
            <a:pPr lvl="2"/>
            <a:r>
              <a:rPr lang="en-AU" altLang="en-US" dirty="0">
                <a:hlinkClick r:id="rId3"/>
              </a:rPr>
              <a:t>IEEE Code of Ethics</a:t>
            </a:r>
            <a:endParaRPr lang="en-AU" altLang="en-US" dirty="0"/>
          </a:p>
          <a:p>
            <a:pPr lvl="2"/>
            <a:r>
              <a:rPr lang="en-AU" altLang="en-US" dirty="0">
                <a:hlinkClick r:id="rId4"/>
              </a:rPr>
              <a:t>IEEE Code of Conduct</a:t>
            </a:r>
            <a:endParaRPr lang="en-AU" altLang="en-US" dirty="0"/>
          </a:p>
          <a:p>
            <a:pPr lvl="1"/>
            <a:r>
              <a:rPr lang="en-AU" altLang="en-US" dirty="0"/>
              <a:t>The core principles of the IEEE Codes of Ethics &amp; Conduct are to:</a:t>
            </a:r>
          </a:p>
          <a:p>
            <a:pPr lvl="2"/>
            <a:r>
              <a:rPr lang="en-AU" altLang="en-US" i="1" dirty="0"/>
              <a:t>Uphold the highest standards of integrity, responsible </a:t>
            </a:r>
            <a:r>
              <a:rPr lang="en-AU" altLang="en-US" i="1" dirty="0" err="1"/>
              <a:t>behavior</a:t>
            </a:r>
            <a:r>
              <a:rPr lang="en-AU" altLang="en-US" i="1" dirty="0"/>
              <a:t>, and ethical and professional conduct</a:t>
            </a:r>
          </a:p>
          <a:p>
            <a:pPr lvl="2"/>
            <a:r>
              <a:rPr lang="en-AU" altLang="en-US" i="1" dirty="0"/>
              <a:t>Treat people fairly and with respect, to not engage in harassment, discrimination, or retaliation, and to protect people's privacy.</a:t>
            </a:r>
          </a:p>
          <a:p>
            <a:pPr lvl="2"/>
            <a:r>
              <a:rPr lang="en-AU" altLang="en-US" i="1" dirty="0"/>
              <a:t>Avoid injuring others, their property, reputation, or employment by false or malicious action</a:t>
            </a:r>
          </a:p>
          <a:p>
            <a:pPr lvl="1"/>
            <a:r>
              <a:rPr lang="en-AU" altLang="en-US" dirty="0"/>
              <a:t>The most recent versions of these Codes are available at </a:t>
            </a:r>
            <a:r>
              <a:rPr lang="en-AU" altLang="en-US" u="sng" dirty="0">
                <a:hlinkClick r:id="rId5"/>
              </a:rPr>
              <a:t>http://www.ieee.org/about/corporate/governance</a:t>
            </a:r>
            <a:endParaRPr lang="en-AU" altLang="en-US" u="sng" dirty="0"/>
          </a:p>
          <a:p>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1</a:t>
            </a:r>
          </a:p>
        </p:txBody>
      </p:sp>
    </p:spTree>
    <p:extLst>
      <p:ext uri="{BB962C8B-B14F-4D97-AF65-F5344CB8AC3E}">
        <p14:creationId xmlns:p14="http://schemas.microsoft.com/office/powerpoint/2010/main" val="429379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685800"/>
            <a:ext cx="11277600" cy="1066800"/>
          </a:xfrm>
        </p:spPr>
        <p:txBody>
          <a:bodyPr>
            <a:normAutofit fontScale="90000"/>
          </a:bodyPr>
          <a:lstStyle/>
          <a:p>
            <a:r>
              <a:rPr lang="en-AU" altLang="en-US" dirty="0"/>
              <a:t>Participants in the IEEE-SA “</a:t>
            </a:r>
            <a:r>
              <a:rPr lang="en-AU" altLang="en-US" i="1" dirty="0"/>
              <a:t>individual process</a:t>
            </a:r>
            <a:r>
              <a:rPr lang="en-AU" altLang="en-US" dirty="0"/>
              <a:t>” shall act independently of others, including employers </a:t>
            </a:r>
          </a:p>
        </p:txBody>
      </p:sp>
      <p:sp>
        <p:nvSpPr>
          <p:cNvPr id="8195" name="Content Placeholder 2"/>
          <p:cNvSpPr>
            <a:spLocks noGrp="1"/>
          </p:cNvSpPr>
          <p:nvPr>
            <p:ph idx="1"/>
          </p:nvPr>
        </p:nvSpPr>
        <p:spPr>
          <a:xfrm>
            <a:off x="914400" y="1981199"/>
            <a:ext cx="10363200" cy="4494213"/>
          </a:xfrm>
        </p:spPr>
        <p:txBody>
          <a:bodyPr>
            <a:normAutofit fontScale="77500" lnSpcReduction="20000"/>
          </a:bodyPr>
          <a:lstStyle/>
          <a:p>
            <a:pPr lvl="1"/>
            <a:r>
              <a:rPr lang="en-AU" altLang="en-US" dirty="0"/>
              <a:t>The </a:t>
            </a:r>
            <a:r>
              <a:rPr lang="en-AU" altLang="en-US" u="sng" dirty="0">
                <a:hlinkClick r:id="rId3"/>
              </a:rPr>
              <a:t>IEEE-SA Standards Board Bylaws</a:t>
            </a:r>
            <a:r>
              <a:rPr lang="en-AU" altLang="en-US" dirty="0"/>
              <a:t> require that “</a:t>
            </a:r>
            <a:r>
              <a:rPr lang="en-AU" altLang="en-US" i="1" dirty="0"/>
              <a:t>participants in the IEEE standards development individual process shall act based on their qualifications and experience”</a:t>
            </a:r>
            <a:endParaRPr lang="en-AU" altLang="en-US" dirty="0"/>
          </a:p>
          <a:p>
            <a:pPr lvl="1"/>
            <a:r>
              <a:rPr lang="en-AU" altLang="en-US" dirty="0"/>
              <a:t>This means participants:</a:t>
            </a:r>
          </a:p>
          <a:p>
            <a:pPr lvl="2"/>
            <a:r>
              <a:rPr lang="en-AU" altLang="en-US" b="1" dirty="0">
                <a:solidFill>
                  <a:srgbClr val="00B050"/>
                </a:solidFill>
              </a:rPr>
              <a:t>Shall act &amp; vote </a:t>
            </a:r>
            <a:r>
              <a:rPr lang="en-AU" altLang="en-US" dirty="0"/>
              <a:t>based on their personal &amp; independent opinions derived from their expertise, knowledge, and qualifications</a:t>
            </a:r>
          </a:p>
          <a:p>
            <a:pPr lvl="2"/>
            <a:r>
              <a:rPr lang="en-AU" altLang="en-US" b="1" dirty="0">
                <a:solidFill>
                  <a:srgbClr val="FF0000"/>
                </a:solidFill>
              </a:rPr>
              <a:t>Shall not act or vote </a:t>
            </a:r>
            <a:r>
              <a:rPr lang="en-AU" altLang="en-US" dirty="0"/>
              <a:t>based on any obligation to or any direction from any other person or organization, including an employer or client, regardless of any external commitments, agreements, contracts, or orders</a:t>
            </a:r>
          </a:p>
          <a:p>
            <a:pPr lvl="2"/>
            <a:r>
              <a:rPr lang="en-AU" altLang="en-US" b="1" dirty="0">
                <a:solidFill>
                  <a:srgbClr val="FF0000"/>
                </a:solidFill>
              </a:rPr>
              <a:t>Shall not direct </a:t>
            </a:r>
            <a:r>
              <a:rPr lang="en-AU" altLang="en-US" dirty="0"/>
              <a:t>the actions or votes of other participants or retaliate against other participants for fulfilling their responsibility to act &amp; vote based on their personal &amp; independently developed opinions</a:t>
            </a:r>
          </a:p>
          <a:p>
            <a:pPr lvl="1"/>
            <a:r>
              <a:rPr lang="en-AU" altLang="en-US" dirty="0"/>
              <a:t>By participating in standards activities using the “</a:t>
            </a:r>
            <a:r>
              <a:rPr lang="en-AU" altLang="en-US" i="1" dirty="0"/>
              <a:t>individual process</a:t>
            </a:r>
            <a:r>
              <a:rPr lang="en-AU" altLang="en-US" dirty="0"/>
              <a:t>”, you are deemed to accept these requirements; if you are unable to satisfy these requirements then you shall immediately cease any participation</a:t>
            </a:r>
          </a:p>
          <a:p>
            <a:pPr lvl="2"/>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2</a:t>
            </a:r>
          </a:p>
        </p:txBody>
      </p:sp>
    </p:spTree>
    <p:extLst>
      <p:ext uri="{BB962C8B-B14F-4D97-AF65-F5344CB8AC3E}">
        <p14:creationId xmlns:p14="http://schemas.microsoft.com/office/powerpoint/2010/main" val="387071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a:t>IEEE-SA standards activities shall allow the fair &amp; equitable consideration of all viewpoints </a:t>
            </a:r>
          </a:p>
        </p:txBody>
      </p:sp>
      <p:sp>
        <p:nvSpPr>
          <p:cNvPr id="10243" name="Content Placeholder 2"/>
          <p:cNvSpPr>
            <a:spLocks noGrp="1"/>
          </p:cNvSpPr>
          <p:nvPr>
            <p:ph idx="1"/>
          </p:nvPr>
        </p:nvSpPr>
        <p:spPr>
          <a:xfrm>
            <a:off x="914400" y="1981199"/>
            <a:ext cx="10363200" cy="4494213"/>
          </a:xfrm>
        </p:spPr>
        <p:txBody>
          <a:bodyPr>
            <a:normAutofit fontScale="92500" lnSpcReduction="20000"/>
          </a:bodyPr>
          <a:lstStyle/>
          <a:p>
            <a:pPr lvl="1"/>
            <a:r>
              <a:rPr lang="en-AU" altLang="en-US" dirty="0"/>
              <a:t>The </a:t>
            </a:r>
            <a:r>
              <a:rPr lang="en-AU" altLang="en-US" u="sng" dirty="0">
                <a:hlinkClick r:id="rId3"/>
              </a:rPr>
              <a:t>IEEE-SA Standards Board Bylaws</a:t>
            </a:r>
            <a:r>
              <a:rPr lang="en-AU" altLang="en-US" dirty="0"/>
              <a:t> (clause 5.2.1.3) specifies that “</a:t>
            </a:r>
            <a:r>
              <a:rPr lang="en-AU" altLang="en-US" i="1" dirty="0"/>
              <a:t>the standards development process shall not be dominated by any single interest category, individual, or organization”</a:t>
            </a:r>
            <a:endParaRPr lang="en-AU" altLang="en-US" dirty="0"/>
          </a:p>
          <a:p>
            <a:pPr lvl="2"/>
            <a:r>
              <a:rPr lang="en-AU" altLang="en-US" dirty="0"/>
              <a:t>This means no participant may exercise</a:t>
            </a:r>
            <a:r>
              <a:rPr lang="en-AU" altLang="en-US" i="1" dirty="0"/>
              <a:t> “authority, leadership, or influence by reason of superior leverage, strength, or representation to the exclusion of fair and equitable consideration of other viewpoints”</a:t>
            </a:r>
            <a:r>
              <a:rPr lang="en-AU" altLang="en-US" dirty="0"/>
              <a:t> or </a:t>
            </a:r>
            <a:r>
              <a:rPr lang="en-AU" altLang="en-US" b="1" dirty="0"/>
              <a:t>“</a:t>
            </a:r>
            <a:r>
              <a:rPr lang="en-AU" altLang="en-US" b="1" i="1" dirty="0"/>
              <a:t>to hinder the progress of the standards development activity”</a:t>
            </a:r>
            <a:endParaRPr lang="en-AU" altLang="en-US" b="1" dirty="0"/>
          </a:p>
          <a:p>
            <a:pPr lvl="1"/>
            <a:r>
              <a:rPr lang="en-AU" altLang="en-US" dirty="0"/>
              <a:t>This rule applies equally to those participating in a standards development project and to that project’s leadership group</a:t>
            </a:r>
          </a:p>
          <a:p>
            <a:pPr lvl="1"/>
            <a:r>
              <a:rPr lang="en-AU" altLang="en-US" dirty="0"/>
              <a:t>Any person who reasonably suspects that dominance is occurring in a standards development project is encouraged to bring the issue to the attention of the Standards Committee or the project’s IEEE-SA Program Manager</a:t>
            </a:r>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3</a:t>
            </a:r>
          </a:p>
        </p:txBody>
      </p:sp>
    </p:spTree>
    <p:extLst>
      <p:ext uri="{BB962C8B-B14F-4D97-AF65-F5344CB8AC3E}">
        <p14:creationId xmlns:p14="http://schemas.microsoft.com/office/powerpoint/2010/main" val="66002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18</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7"/>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19</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November 2024 802 Plenary Session</a:t>
            </a:r>
          </a:p>
          <a:p>
            <a:r>
              <a:rPr lang="en-US" sz="2800" dirty="0"/>
              <a:t>Mixed Mode</a:t>
            </a:r>
          </a:p>
          <a:p>
            <a:r>
              <a:rPr lang="en-US" sz="2800" dirty="0"/>
              <a:t>Live from</a:t>
            </a:r>
          </a:p>
          <a:p>
            <a:r>
              <a:rPr lang="en-US" sz="2800" dirty="0"/>
              <a:t>Vancouver, BC, Canada</a:t>
            </a:r>
          </a:p>
        </p:txBody>
      </p:sp>
      <p:pic>
        <p:nvPicPr>
          <p:cNvPr id="4" name="Picture 3">
            <a:extLst>
              <a:ext uri="{FF2B5EF4-FFF2-40B4-BE49-F238E27FC236}">
                <a16:creationId xmlns:a16="http://schemas.microsoft.com/office/drawing/2014/main" id="{9E59244F-9419-2A58-BA51-CDF0A0D7D2A5}"/>
              </a:ext>
            </a:extLst>
          </p:cNvPr>
          <p:cNvPicPr>
            <a:picLocks noChangeAspect="1"/>
          </p:cNvPicPr>
          <p:nvPr/>
        </p:nvPicPr>
        <p:blipFill>
          <a:blip r:embed="rId3"/>
          <a:stretch>
            <a:fillRect/>
          </a:stretch>
        </p:blipFill>
        <p:spPr>
          <a:xfrm>
            <a:off x="7792617" y="3212069"/>
            <a:ext cx="3657600" cy="2743200"/>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19E-7E93-C373-3B88-F3B3D747587F}"/>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AA896DF0-652F-FC20-3300-7E76D9D5D780}"/>
              </a:ext>
            </a:extLst>
          </p:cNvPr>
          <p:cNvSpPr>
            <a:spLocks noGrp="1"/>
          </p:cNvSpPr>
          <p:nvPr>
            <p:ph type="body" sz="half" idx="1"/>
          </p:nvPr>
        </p:nvSpPr>
        <p:spPr/>
        <p:txBody>
          <a:bodyPr>
            <a:normAutofit fontScale="92500" lnSpcReduction="10000"/>
          </a:bodyPr>
          <a:lstStyle/>
          <a:p>
            <a:r>
              <a:rPr lang="en-US" dirty="0">
                <a:solidFill>
                  <a:srgbClr val="FF0000"/>
                </a:solidFill>
              </a:rPr>
              <a:t>You are reminded NOW that all the 802 and IEEE rules you heard at the opening plenary apply to every meeting. This is your final reminder!</a:t>
            </a:r>
            <a:endParaRPr lang="en-US" dirty="0"/>
          </a:p>
          <a:p>
            <a:r>
              <a:rPr lang="en-US" dirty="0"/>
              <a:t>Meeting time constraints means that sometimes questions and discussions may be deferred:  </a:t>
            </a:r>
            <a:r>
              <a:rPr lang="en-US" b="1" dirty="0">
                <a:solidFill>
                  <a:schemeClr val="accent5">
                    <a:lumMod val="50000"/>
                  </a:schemeClr>
                </a:solidFill>
              </a:rPr>
              <a:t>Use the email reflector to continue discussion!</a:t>
            </a:r>
            <a:r>
              <a:rPr lang="en-US" dirty="0"/>
              <a:t> </a:t>
            </a:r>
          </a:p>
          <a:p>
            <a:r>
              <a:rPr lang="en-US" dirty="0">
                <a:solidFill>
                  <a:schemeClr val="accent1">
                    <a:lumMod val="50000"/>
                  </a:schemeClr>
                </a:solidFill>
              </a:rPr>
              <a:t>Take advantage of coffee breaks and other ad hoc time as well as the reflector, and</a:t>
            </a:r>
          </a:p>
          <a:p>
            <a:r>
              <a:rPr lang="en-US" dirty="0">
                <a:solidFill>
                  <a:schemeClr val="accent1">
                    <a:lumMod val="50000"/>
                  </a:schemeClr>
                </a:solidFill>
              </a:rPr>
              <a:t>Don’t forget about remote attendees!  </a:t>
            </a:r>
          </a:p>
          <a:p>
            <a:endParaRPr lang="en-US" dirty="0"/>
          </a:p>
        </p:txBody>
      </p:sp>
      <p:sp>
        <p:nvSpPr>
          <p:cNvPr id="4" name="Slide Number Placeholder 3">
            <a:extLst>
              <a:ext uri="{FF2B5EF4-FFF2-40B4-BE49-F238E27FC236}">
                <a16:creationId xmlns:a16="http://schemas.microsoft.com/office/drawing/2014/main" id="{360CA128-8B2C-6DB9-68B3-92C134952B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280813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t>(check mentor for latest version)</a:t>
            </a:r>
          </a:p>
          <a:p>
            <a:pPr marL="0" indent="0">
              <a:buNone/>
            </a:pPr>
            <a:r>
              <a:rPr lang="en-US" dirty="0">
                <a:hlinkClick r:id="rId2"/>
              </a:rPr>
              <a:t>https://mentor.ieee.org/802.15/dcn/24/15-24-0582-01-04ab-tg4ab-detailed-agenda-november-2024.xlsx</a:t>
            </a: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D098-53F5-FA78-750F-5C1044E29566}"/>
              </a:ext>
            </a:extLst>
          </p:cNvPr>
          <p:cNvSpPr>
            <a:spLocks noGrp="1"/>
          </p:cNvSpPr>
          <p:nvPr>
            <p:ph type="title"/>
          </p:nvPr>
        </p:nvSpPr>
        <p:spPr/>
        <p:txBody>
          <a:bodyPr/>
          <a:lstStyle/>
          <a:p>
            <a:r>
              <a:rPr lang="en-US" dirty="0"/>
              <a:t>Approvals of Minutes</a:t>
            </a:r>
          </a:p>
        </p:txBody>
      </p:sp>
      <p:sp>
        <p:nvSpPr>
          <p:cNvPr id="3" name="Text Placeholder 2">
            <a:extLst>
              <a:ext uri="{FF2B5EF4-FFF2-40B4-BE49-F238E27FC236}">
                <a16:creationId xmlns:a16="http://schemas.microsoft.com/office/drawing/2014/main" id="{A4D0CCEE-B3A5-AC22-57CB-EE376E44BD54}"/>
              </a:ext>
            </a:extLst>
          </p:cNvPr>
          <p:cNvSpPr>
            <a:spLocks noGrp="1"/>
          </p:cNvSpPr>
          <p:nvPr>
            <p:ph type="body" sz="half" idx="1"/>
          </p:nvPr>
        </p:nvSpPr>
        <p:spPr>
          <a:xfrm>
            <a:off x="914400" y="1981200"/>
            <a:ext cx="10363200" cy="4419600"/>
          </a:xfrm>
        </p:spPr>
        <p:txBody>
          <a:bodyPr>
            <a:normAutofit fontScale="62500" lnSpcReduction="20000"/>
          </a:bodyPr>
          <a:lstStyle/>
          <a:p>
            <a:pPr marL="0" indent="0">
              <a:buNone/>
            </a:pPr>
            <a:r>
              <a:rPr lang="en-US" dirty="0"/>
              <a:t>Motion to approve minutes contained in documents 15-24-0584-00 and 15-24-0585</a:t>
            </a:r>
          </a:p>
          <a:p>
            <a:pPr marL="0" indent="0">
              <a:buNone/>
            </a:pPr>
            <a:endParaRPr lang="en-US" dirty="0"/>
          </a:p>
          <a:p>
            <a:r>
              <a:rPr lang="en-US" dirty="0"/>
              <a:t>Moved by:  </a:t>
            </a:r>
          </a:p>
          <a:p>
            <a:r>
              <a:rPr lang="en-US" dirty="0"/>
              <a:t>Second by: </a:t>
            </a:r>
          </a:p>
          <a:p>
            <a:r>
              <a:rPr lang="en-US" dirty="0"/>
              <a:t>Discussion: </a:t>
            </a:r>
          </a:p>
          <a:p>
            <a:endParaRPr lang="en-US" dirty="0"/>
          </a:p>
          <a:p>
            <a:pPr marL="0" indent="0">
              <a:buNone/>
            </a:pPr>
            <a:r>
              <a:rPr lang="en-US" dirty="0"/>
              <a:t>Minutes of September interim:</a:t>
            </a:r>
          </a:p>
          <a:p>
            <a:pPr marL="0" indent="0">
              <a:buNone/>
            </a:pPr>
            <a:endParaRPr lang="en-US" sz="2200" dirty="0">
              <a:solidFill>
                <a:srgbClr val="2A3132"/>
              </a:solidFill>
              <a:latin typeface="Ubuntu"/>
              <a:sym typeface="Ubuntu"/>
            </a:endParaRPr>
          </a:p>
          <a:p>
            <a:pPr marL="0" indent="0">
              <a:buNone/>
            </a:pPr>
            <a:r>
              <a:rPr lang="en-US" dirty="0"/>
              <a:t>	</a:t>
            </a:r>
            <a:r>
              <a:rPr lang="en-US" dirty="0">
                <a:hlinkClick r:id="rId2"/>
              </a:rPr>
              <a:t>https://mentor.ieee.org/802.15/dcn/24/15-24-0584-00-04ab-tg4ab-sep-interim-mins.docx</a:t>
            </a:r>
            <a:endParaRPr lang="en-US" dirty="0"/>
          </a:p>
          <a:p>
            <a:pPr marL="0" indent="0">
              <a:buNone/>
            </a:pPr>
            <a:endParaRPr lang="en-US" dirty="0"/>
          </a:p>
          <a:p>
            <a:pPr marL="0" indent="0">
              <a:buNone/>
            </a:pPr>
            <a:r>
              <a:rPr lang="en-US" dirty="0"/>
              <a:t>Minutes of Conference Calls September through November</a:t>
            </a:r>
          </a:p>
          <a:p>
            <a:pPr marL="0" indent="0">
              <a:buNone/>
            </a:pPr>
            <a:r>
              <a:rPr lang="en-US" dirty="0"/>
              <a:t>	</a:t>
            </a:r>
            <a:r>
              <a:rPr lang="en-US" dirty="0">
                <a:hlinkClick r:id="rId3"/>
              </a:rPr>
              <a:t>https://mentor.ieee.org/802.15/dcn/24/15-24-0585-00-04ab-tg4ab-conf-call-mins-sep-to-nov-2024.docx</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6B8B3C-BFC3-E239-FF4E-3DE1E15B664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graphicFrame>
        <p:nvGraphicFramePr>
          <p:cNvPr id="5" name="Table 4">
            <a:extLst>
              <a:ext uri="{FF2B5EF4-FFF2-40B4-BE49-F238E27FC236}">
                <a16:creationId xmlns:a16="http://schemas.microsoft.com/office/drawing/2014/main" id="{80C9EEEA-273E-8B4D-27F1-97596170278B}"/>
              </a:ext>
            </a:extLst>
          </p:cNvPr>
          <p:cNvGraphicFramePr>
            <a:graphicFrameLocks noGrp="1"/>
          </p:cNvGraphicFramePr>
          <p:nvPr>
            <p:extLst>
              <p:ext uri="{D42A27DB-BD31-4B8C-83A1-F6EECF244321}">
                <p14:modId xmlns:p14="http://schemas.microsoft.com/office/powerpoint/2010/main" val="2528433779"/>
              </p:ext>
            </p:extLst>
          </p:nvPr>
        </p:nvGraphicFramePr>
        <p:xfrm>
          <a:off x="-838200" y="1584960"/>
          <a:ext cx="1676400" cy="33528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3327331234"/>
                    </a:ext>
                  </a:extLst>
                </a:gridCol>
                <a:gridCol w="774700">
                  <a:extLst>
                    <a:ext uri="{9D8B030D-6E8A-4147-A177-3AD203B41FA5}">
                      <a16:colId xmlns:a16="http://schemas.microsoft.com/office/drawing/2014/main" val="3075779576"/>
                    </a:ext>
                  </a:extLst>
                </a:gridCol>
              </a:tblGrid>
              <a:tr h="167640">
                <a:tc>
                  <a:txBody>
                    <a:bodyPr/>
                    <a:lstStyle/>
                    <a:p>
                      <a:pPr algn="l" fontAlgn="b"/>
                      <a:r>
                        <a:rPr lang="en-US" sz="1000" u="none" strike="noStrike" dirty="0">
                          <a:effectLst/>
                        </a:rPr>
                        <a:t>15-24-0345-01</a:t>
                      </a:r>
                      <a:endParaRPr lang="en-US" sz="1000" b="0" i="0" u="none" strike="noStrike" dirty="0">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19717940"/>
                  </a:ext>
                </a:extLst>
              </a:tr>
              <a:tr h="167640">
                <a:tc>
                  <a:txBody>
                    <a:bodyPr/>
                    <a:lstStyle/>
                    <a:p>
                      <a:pPr algn="l" fontAlgn="b"/>
                      <a:r>
                        <a:rPr lang="en-US" sz="1000" u="none" strike="noStrike">
                          <a:effectLst/>
                        </a:rPr>
                        <a:t>15-24-0366-00</a:t>
                      </a:r>
                      <a:endParaRPr lang="en-US" sz="1000" b="0" i="0" u="none" strike="noStrike">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07806937"/>
                  </a:ext>
                </a:extLst>
              </a:tr>
            </a:tbl>
          </a:graphicData>
        </a:graphic>
      </p:graphicFrame>
    </p:spTree>
    <p:extLst>
      <p:ext uri="{BB962C8B-B14F-4D97-AF65-F5344CB8AC3E}">
        <p14:creationId xmlns:p14="http://schemas.microsoft.com/office/powerpoint/2010/main" val="365735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Resolve ballot comments</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58374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22555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49003402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1" i="0" u="none" strike="noStrike" dirty="0">
                          <a:solidFill>
                            <a:srgbClr val="C00000"/>
                          </a:solidFill>
                          <a:effectLst/>
                          <a:latin typeface="Calibri" panose="020F0502020204030204" pitchFamily="34" charset="0"/>
                        </a:rPr>
                        <a:t>Start: July 2024</a:t>
                      </a:r>
                    </a:p>
                    <a:p>
                      <a:pPr algn="l" fontAlgn="b"/>
                      <a:r>
                        <a:rPr lang="en-US" sz="1400" b="1"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7330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
        <p:nvSpPr>
          <p:cNvPr id="2" name="Rectangle 1">
            <a:extLst>
              <a:ext uri="{FF2B5EF4-FFF2-40B4-BE49-F238E27FC236}">
                <a16:creationId xmlns:a16="http://schemas.microsoft.com/office/drawing/2014/main" id="{41DF2610-CE79-B29A-8940-F589F4A07CF3}"/>
              </a:ext>
            </a:extLst>
          </p:cNvPr>
          <p:cNvSpPr/>
          <p:nvPr/>
        </p:nvSpPr>
        <p:spPr bwMode="auto">
          <a:xfrm>
            <a:off x="6096000" y="5486400"/>
            <a:ext cx="3428999" cy="3810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6" name="Picture 5">
            <a:extLst>
              <a:ext uri="{FF2B5EF4-FFF2-40B4-BE49-F238E27FC236}">
                <a16:creationId xmlns:a16="http://schemas.microsoft.com/office/drawing/2014/main" id="{958CA7A2-813B-18B9-6DFA-4BE266AEEEA3}"/>
              </a:ext>
            </a:extLst>
          </p:cNvPr>
          <p:cNvPicPr>
            <a:picLocks noChangeAspect="1"/>
          </p:cNvPicPr>
          <p:nvPr/>
        </p:nvPicPr>
        <p:blipFill>
          <a:blip r:embed="rId3"/>
          <a:stretch>
            <a:fillRect/>
          </a:stretch>
        </p:blipFill>
        <p:spPr>
          <a:xfrm>
            <a:off x="3124200" y="2685983"/>
            <a:ext cx="1752845" cy="952633"/>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1363-E897-7A23-30FF-482F34478C38}"/>
              </a:ext>
            </a:extLst>
          </p:cNvPr>
          <p:cNvSpPr>
            <a:spLocks noGrp="1"/>
          </p:cNvSpPr>
          <p:nvPr>
            <p:ph type="title"/>
          </p:nvPr>
        </p:nvSpPr>
        <p:spPr>
          <a:xfrm>
            <a:off x="762000" y="43543"/>
            <a:ext cx="10363200" cy="533400"/>
          </a:xfrm>
        </p:spPr>
        <p:txBody>
          <a:bodyPr/>
          <a:lstStyle/>
          <a:p>
            <a:r>
              <a:rPr lang="en-US" dirty="0"/>
              <a:t>Overview of Comments</a:t>
            </a:r>
          </a:p>
        </p:txBody>
      </p:sp>
      <p:sp>
        <p:nvSpPr>
          <p:cNvPr id="4" name="Slide Number Placeholder 3">
            <a:extLst>
              <a:ext uri="{FF2B5EF4-FFF2-40B4-BE49-F238E27FC236}">
                <a16:creationId xmlns:a16="http://schemas.microsoft.com/office/drawing/2014/main" id="{23793E01-063E-75AC-942D-DE5CA68213F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dirty="0"/>
          </a:p>
        </p:txBody>
      </p:sp>
      <p:sp>
        <p:nvSpPr>
          <p:cNvPr id="5" name="Text Placeholder 4">
            <a:extLst>
              <a:ext uri="{FF2B5EF4-FFF2-40B4-BE49-F238E27FC236}">
                <a16:creationId xmlns:a16="http://schemas.microsoft.com/office/drawing/2014/main" id="{CEE43B6D-0C3D-D0E9-74D6-65546CEF66A6}"/>
              </a:ext>
            </a:extLst>
          </p:cNvPr>
          <p:cNvSpPr>
            <a:spLocks noGrp="1"/>
          </p:cNvSpPr>
          <p:nvPr>
            <p:ph type="body" sz="half" idx="1"/>
          </p:nvPr>
        </p:nvSpPr>
        <p:spPr>
          <a:xfrm>
            <a:off x="2819400" y="1828800"/>
            <a:ext cx="6248400" cy="2514600"/>
          </a:xfrm>
        </p:spPr>
        <p:txBody>
          <a:bodyPr/>
          <a:lstStyle/>
          <a:p>
            <a:pPr marL="0" indent="0" algn="ctr">
              <a:buNone/>
            </a:pPr>
            <a:r>
              <a:rPr lang="en-US" sz="3600" dirty="0"/>
              <a:t>Update from </a:t>
            </a:r>
          </a:p>
          <a:p>
            <a:pPr marL="0" indent="0" algn="ctr">
              <a:buNone/>
            </a:pPr>
            <a:r>
              <a:rPr lang="en-US" sz="3600" dirty="0">
                <a:hlinkClick r:id="rId2"/>
              </a:rPr>
              <a:t>15-24-0371-26</a:t>
            </a:r>
            <a:endParaRPr lang="en-US" sz="3600" dirty="0"/>
          </a:p>
          <a:p>
            <a:pPr marL="0" indent="0" algn="ctr">
              <a:buNone/>
            </a:pPr>
            <a:endParaRPr lang="en-US" sz="3600" dirty="0"/>
          </a:p>
        </p:txBody>
      </p:sp>
    </p:spTree>
    <p:extLst>
      <p:ext uri="{BB962C8B-B14F-4D97-AF65-F5344CB8AC3E}">
        <p14:creationId xmlns:p14="http://schemas.microsoft.com/office/powerpoint/2010/main" val="12914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8F69-7516-4277-29E5-7A1F3DCF3222}"/>
              </a:ext>
            </a:extLst>
          </p:cNvPr>
          <p:cNvSpPr>
            <a:spLocks noGrp="1"/>
          </p:cNvSpPr>
          <p:nvPr>
            <p:ph type="title"/>
          </p:nvPr>
        </p:nvSpPr>
        <p:spPr>
          <a:xfrm>
            <a:off x="914400" y="685800"/>
            <a:ext cx="10363200" cy="533400"/>
          </a:xfrm>
        </p:spPr>
        <p:txBody>
          <a:bodyPr/>
          <a:lstStyle/>
          <a:p>
            <a:r>
              <a:rPr lang="en-US" dirty="0"/>
              <a:t>Comment Resolution Reminders</a:t>
            </a:r>
          </a:p>
        </p:txBody>
      </p:sp>
      <p:sp>
        <p:nvSpPr>
          <p:cNvPr id="3" name="Text Placeholder 2">
            <a:extLst>
              <a:ext uri="{FF2B5EF4-FFF2-40B4-BE49-F238E27FC236}">
                <a16:creationId xmlns:a16="http://schemas.microsoft.com/office/drawing/2014/main" id="{6CCB843A-378F-68A6-9006-E5D73A37D650}"/>
              </a:ext>
            </a:extLst>
          </p:cNvPr>
          <p:cNvSpPr>
            <a:spLocks noGrp="1"/>
          </p:cNvSpPr>
          <p:nvPr>
            <p:ph type="body" sz="half" idx="1"/>
          </p:nvPr>
        </p:nvSpPr>
        <p:spPr>
          <a:xfrm>
            <a:off x="914400" y="1524000"/>
            <a:ext cx="10363200" cy="4724400"/>
          </a:xfrm>
        </p:spPr>
        <p:txBody>
          <a:bodyPr>
            <a:normAutofit fontScale="70000" lnSpcReduction="20000"/>
          </a:bodyPr>
          <a:lstStyle/>
          <a:p>
            <a:r>
              <a:rPr lang="en-US" dirty="0"/>
              <a:t>Collaboration is good</a:t>
            </a:r>
          </a:p>
          <a:p>
            <a:r>
              <a:rPr lang="en-US" dirty="0"/>
              <a:t>We have meeting resources for breakouts</a:t>
            </a:r>
          </a:p>
          <a:p>
            <a:pPr lvl="1"/>
            <a:r>
              <a:rPr lang="en-US" dirty="0"/>
              <a:t>Requests:  TG officers and WG chair must coordinate</a:t>
            </a:r>
          </a:p>
          <a:p>
            <a:pPr lvl="1"/>
            <a:r>
              <a:rPr lang="en-US" dirty="0"/>
              <a:t>TG4ab room when shown on schedule as TG4ab</a:t>
            </a:r>
          </a:p>
          <a:p>
            <a:pPr lvl="1"/>
            <a:r>
              <a:rPr lang="en-US" dirty="0"/>
              <a:t>No Second breakout room but there’s a lovely patio</a:t>
            </a:r>
          </a:p>
          <a:p>
            <a:pPr lvl="1"/>
            <a:r>
              <a:rPr lang="en-US" dirty="0"/>
              <a:t>We can ask WG chair for an extra Webex for breakout if needed</a:t>
            </a:r>
          </a:p>
          <a:p>
            <a:pPr marL="0" indent="0">
              <a:buNone/>
            </a:pPr>
            <a:endParaRPr lang="en-US" dirty="0"/>
          </a:p>
          <a:p>
            <a:pPr marL="0" indent="0">
              <a:buNone/>
            </a:pPr>
            <a:r>
              <a:rPr lang="en-US" dirty="0"/>
              <a:t>Please review and use the following guidelines (good habits):</a:t>
            </a:r>
          </a:p>
          <a:p>
            <a:r>
              <a:rPr lang="en-US" dirty="0"/>
              <a:t>We will follow RevCom guidelines for resolutions:</a:t>
            </a:r>
          </a:p>
          <a:p>
            <a:pPr lvl="1"/>
            <a:r>
              <a:rPr lang="en-US" dirty="0">
                <a:hlinkClick r:id="rId2"/>
              </a:rPr>
              <a:t>https://standards.ieee.org/wp-content/uploads/import/governance/revcom/guidelines.pdf</a:t>
            </a:r>
            <a:endParaRPr lang="en-US" dirty="0"/>
          </a:p>
          <a:p>
            <a:r>
              <a:rPr lang="en-US" dirty="0"/>
              <a:t>RevCom guidelines for commenting on draft standards:</a:t>
            </a:r>
          </a:p>
          <a:p>
            <a:pPr lvl="1"/>
            <a:r>
              <a:rPr lang="en-US" dirty="0">
                <a:hlinkClick r:id="rId3"/>
              </a:rPr>
              <a:t>https://standards.ieee.org/wp-content/uploads/import/governance/revcom/Guidelines_for_commenting_on-draft_standards.pdf</a:t>
            </a: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A2D02345-BDA4-BA5C-FD7E-9281764F7CF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169994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wireless </a:t>
            </a:r>
            <a:r>
              <a:rPr lang="en-US" sz="2800" b="1" u="sng" kern="0" dirty="0" err="1">
                <a:solidFill>
                  <a:srgbClr val="FF0000"/>
                </a:solidFill>
              </a:rPr>
              <a:t>inerim</a:t>
            </a:r>
            <a:r>
              <a:rPr lang="en-US" sz="2800" b="1" u="sng" kern="0" dirty="0">
                <a:solidFill>
                  <a:srgbClr val="FF0000"/>
                </a:solidFill>
              </a:rPr>
              <a:t>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https://web.cvent.com/event/cfbda833-a1ae-4e62-b6c3-fa156738a349/summary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76DE-CB7C-8C87-D28C-3C1A7A13AB6F}"/>
              </a:ext>
            </a:extLst>
          </p:cNvPr>
          <p:cNvSpPr>
            <a:spLocks noGrp="1"/>
          </p:cNvSpPr>
          <p:nvPr>
            <p:ph type="title"/>
          </p:nvPr>
        </p:nvSpPr>
        <p:spPr/>
        <p:txBody>
          <a:bodyPr/>
          <a:lstStyle/>
          <a:p>
            <a:r>
              <a:rPr lang="en-US" dirty="0"/>
              <a:t>Valid Comment Resolution Status</a:t>
            </a:r>
          </a:p>
        </p:txBody>
      </p:sp>
      <p:sp>
        <p:nvSpPr>
          <p:cNvPr id="3" name="Text Placeholder 2">
            <a:extLst>
              <a:ext uri="{FF2B5EF4-FFF2-40B4-BE49-F238E27FC236}">
                <a16:creationId xmlns:a16="http://schemas.microsoft.com/office/drawing/2014/main" id="{2B256AC5-6A0E-2A8A-E0B5-7582D917867B}"/>
              </a:ext>
            </a:extLst>
          </p:cNvPr>
          <p:cNvSpPr>
            <a:spLocks noGrp="1"/>
          </p:cNvSpPr>
          <p:nvPr>
            <p:ph type="body" sz="half" idx="1"/>
          </p:nvPr>
        </p:nvSpPr>
        <p:spPr/>
        <p:txBody>
          <a:bodyPr>
            <a:normAutofit fontScale="70000" lnSpcReduction="20000"/>
          </a:bodyPr>
          <a:lstStyle/>
          <a:p>
            <a:r>
              <a:rPr lang="en-US" dirty="0"/>
              <a:t>Accepted:  Do exactly what the comment proposes</a:t>
            </a:r>
          </a:p>
          <a:p>
            <a:pPr lvl="1"/>
            <a:r>
              <a:rPr lang="en-US" dirty="0"/>
              <a:t>No resolution detail! We don’t explain why we accepting!</a:t>
            </a:r>
          </a:p>
          <a:p>
            <a:pPr lvl="1"/>
            <a:r>
              <a:rPr lang="en-US" dirty="0"/>
              <a:t>Accepted should not be the disposition status when the commenter asks a question, proposes alternate resolutions, or does not offer specific changes that can be applied verbatim</a:t>
            </a:r>
          </a:p>
          <a:p>
            <a:r>
              <a:rPr lang="en-US" dirty="0"/>
              <a:t>Revised: Do something to the draft, but not exactly what the comment proposes</a:t>
            </a:r>
          </a:p>
          <a:p>
            <a:pPr lvl="1"/>
            <a:r>
              <a:rPr lang="en-US" dirty="0"/>
              <a:t>Resolution detail describes the change</a:t>
            </a:r>
          </a:p>
          <a:p>
            <a:pPr lvl="1"/>
            <a:r>
              <a:rPr lang="en-US" dirty="0"/>
              <a:t>Used when commenter asks a question, proposes multiple resolution options at least one of which we accept.</a:t>
            </a:r>
          </a:p>
          <a:p>
            <a:r>
              <a:rPr lang="en-US" dirty="0"/>
              <a:t>Rejected: Doing </a:t>
            </a:r>
            <a:r>
              <a:rPr lang="en-US" b="1" i="1" u="sng" dirty="0"/>
              <a:t>nothing</a:t>
            </a:r>
            <a:r>
              <a:rPr lang="en-US" dirty="0"/>
              <a:t> to the draft and have a valid reason for doing nothing</a:t>
            </a:r>
          </a:p>
          <a:p>
            <a:pPr lvl="1"/>
            <a:r>
              <a:rPr lang="en-US" dirty="0"/>
              <a:t>DO NOT ARGUE WITH THE VOTER</a:t>
            </a:r>
          </a:p>
          <a:p>
            <a:pPr lvl="1"/>
            <a:r>
              <a:rPr lang="en-US" dirty="0"/>
              <a:t>Just the facts</a:t>
            </a:r>
          </a:p>
        </p:txBody>
      </p:sp>
      <p:sp>
        <p:nvSpPr>
          <p:cNvPr id="4" name="Slide Number Placeholder 3">
            <a:extLst>
              <a:ext uri="{FF2B5EF4-FFF2-40B4-BE49-F238E27FC236}">
                <a16:creationId xmlns:a16="http://schemas.microsoft.com/office/drawing/2014/main" id="{802FE69B-7E5D-01CF-6A83-7E8BFBE991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3609903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dire, unresolvable deadlock</a:t>
            </a:r>
          </a:p>
          <a:p>
            <a:pPr lvl="1"/>
            <a:r>
              <a:rPr lang="en-US" dirty="0"/>
              <a:t>The CRG cannot come to a consensus to make changes necessary to address the comment. </a:t>
            </a:r>
          </a:p>
          <a:p>
            <a:pPr lvl="1"/>
            <a:r>
              <a:rPr lang="en-US" dirty="0"/>
              <a:t>CRG documenting that it failed at it’s primary responsibility to reach consensus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10973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339594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3976740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  </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44A-158B-F784-E8C0-CD821DE16C07}"/>
              </a:ext>
            </a:extLst>
          </p:cNvPr>
          <p:cNvSpPr>
            <a:spLocks noGrp="1"/>
          </p:cNvSpPr>
          <p:nvPr>
            <p:ph type="title"/>
          </p:nvPr>
        </p:nvSpPr>
        <p:spPr/>
        <p:txBody>
          <a:bodyPr/>
          <a:lstStyle/>
          <a:p>
            <a:r>
              <a:rPr lang="en-US" dirty="0"/>
              <a:t>Hybrid Meeting Conduct: Other</a:t>
            </a:r>
          </a:p>
        </p:txBody>
      </p:sp>
      <p:sp>
        <p:nvSpPr>
          <p:cNvPr id="3" name="Text Placeholder 2">
            <a:extLst>
              <a:ext uri="{FF2B5EF4-FFF2-40B4-BE49-F238E27FC236}">
                <a16:creationId xmlns:a16="http://schemas.microsoft.com/office/drawing/2014/main" id="{7C0420DF-12BC-3723-CC1D-78D3BEE01663}"/>
              </a:ext>
            </a:extLst>
          </p:cNvPr>
          <p:cNvSpPr>
            <a:spLocks noGrp="1"/>
          </p:cNvSpPr>
          <p:nvPr>
            <p:ph type="body" sz="half" idx="1"/>
          </p:nvPr>
        </p:nvSpPr>
        <p:spPr/>
        <p:txBody>
          <a:bodyPr>
            <a:normAutofit fontScale="92500" lnSpcReduction="20000"/>
          </a:bodyPr>
          <a:lstStyle/>
          <a:p>
            <a:pPr marL="0" indent="0">
              <a:buNone/>
            </a:pPr>
            <a:r>
              <a:rPr lang="en-US" dirty="0"/>
              <a:t>In room breakouts:</a:t>
            </a:r>
          </a:p>
          <a:p>
            <a:r>
              <a:rPr lang="en-US" dirty="0"/>
              <a:t>We have the TG4ab Meeting rooms (physical and virtual) during our scheduled meeting times</a:t>
            </a:r>
          </a:p>
          <a:p>
            <a:r>
              <a:rPr lang="en-US" dirty="0"/>
              <a:t>If leading a breakout – get with TG chair or VC for </a:t>
            </a:r>
            <a:r>
              <a:rPr lang="en-US" dirty="0" err="1"/>
              <a:t>webex</a:t>
            </a:r>
            <a:r>
              <a:rPr lang="en-US" dirty="0"/>
              <a:t> details</a:t>
            </a:r>
          </a:p>
          <a:p>
            <a:r>
              <a:rPr lang="en-US" dirty="0"/>
              <a:t>Keep in mind we have remote attendees in inconvenient time zones and so the best we can (use email reflector, </a:t>
            </a:r>
            <a:r>
              <a:rPr lang="en-US" dirty="0" err="1"/>
              <a:t>etc</a:t>
            </a:r>
            <a:r>
              <a:rPr lang="en-US" dirty="0"/>
              <a:t>)</a:t>
            </a:r>
          </a:p>
          <a:p>
            <a:r>
              <a:rPr lang="en-US" dirty="0"/>
              <a:t>We’ve been doing this for a while but we’re still learning</a:t>
            </a:r>
          </a:p>
        </p:txBody>
      </p:sp>
      <p:sp>
        <p:nvSpPr>
          <p:cNvPr id="4" name="Slide Number Placeholder 3">
            <a:extLst>
              <a:ext uri="{FF2B5EF4-FFF2-40B4-BE49-F238E27FC236}">
                <a16:creationId xmlns:a16="http://schemas.microsoft.com/office/drawing/2014/main" id="{FC831635-9572-BD66-A641-460E159D108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282524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204D-96FC-8ABF-84D1-37BBB7BB42A2}"/>
              </a:ext>
            </a:extLst>
          </p:cNvPr>
          <p:cNvSpPr>
            <a:spLocks noGrp="1"/>
          </p:cNvSpPr>
          <p:nvPr>
            <p:ph type="title"/>
          </p:nvPr>
        </p:nvSpPr>
        <p:spPr/>
        <p:txBody>
          <a:bodyPr/>
          <a:lstStyle/>
          <a:p>
            <a:r>
              <a:rPr lang="en-US" dirty="0"/>
              <a:t>Time Management</a:t>
            </a:r>
          </a:p>
        </p:txBody>
      </p:sp>
      <p:sp>
        <p:nvSpPr>
          <p:cNvPr id="3" name="Text Placeholder 2">
            <a:extLst>
              <a:ext uri="{FF2B5EF4-FFF2-40B4-BE49-F238E27FC236}">
                <a16:creationId xmlns:a16="http://schemas.microsoft.com/office/drawing/2014/main" id="{88F177ED-8E8A-F563-8EE7-D97347E4B7A2}"/>
              </a:ext>
            </a:extLst>
          </p:cNvPr>
          <p:cNvSpPr>
            <a:spLocks noGrp="1"/>
          </p:cNvSpPr>
          <p:nvPr>
            <p:ph type="body" sz="half" idx="1"/>
          </p:nvPr>
        </p:nvSpPr>
        <p:spPr/>
        <p:txBody>
          <a:bodyPr/>
          <a:lstStyle/>
          <a:p>
            <a:r>
              <a:rPr lang="en-US" dirty="0"/>
              <a:t>If less than the allocated time is used in a time slot, we’ll start the next time slot</a:t>
            </a:r>
          </a:p>
          <a:p>
            <a:r>
              <a:rPr lang="en-US" dirty="0"/>
              <a:t>Agility is our friend </a:t>
            </a:r>
            <a:r>
              <a:rPr lang="en-US" dirty="0">
                <a:sym typeface="Wingdings" panose="05000000000000000000" pitchFamily="2" charset="2"/>
              </a:rPr>
              <a:t>.  Be ready to go if possible ahead of your scheduled timeslot.</a:t>
            </a:r>
            <a:endParaRPr lang="en-US" dirty="0"/>
          </a:p>
          <a:p>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FD55ED54-BB1F-F159-8269-BD1C917DC6B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423110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AE06-8A99-F5A2-FF2A-996344DE8476}"/>
              </a:ext>
            </a:extLst>
          </p:cNvPr>
          <p:cNvSpPr>
            <a:spLocks noGrp="1"/>
          </p:cNvSpPr>
          <p:nvPr>
            <p:ph type="title"/>
          </p:nvPr>
        </p:nvSpPr>
        <p:spPr>
          <a:xfrm>
            <a:off x="914400" y="685800"/>
            <a:ext cx="10363200" cy="609600"/>
          </a:xfrm>
        </p:spPr>
        <p:txBody>
          <a:bodyPr/>
          <a:lstStyle/>
          <a:p>
            <a:r>
              <a:rPr lang="en-US" dirty="0"/>
              <a:t>Additional Reminders</a:t>
            </a:r>
          </a:p>
        </p:txBody>
      </p:sp>
      <p:sp>
        <p:nvSpPr>
          <p:cNvPr id="3" name="Text Placeholder 2">
            <a:extLst>
              <a:ext uri="{FF2B5EF4-FFF2-40B4-BE49-F238E27FC236}">
                <a16:creationId xmlns:a16="http://schemas.microsoft.com/office/drawing/2014/main" id="{80851E5A-7623-547A-0D0A-E7184C848B15}"/>
              </a:ext>
            </a:extLst>
          </p:cNvPr>
          <p:cNvSpPr>
            <a:spLocks noGrp="1"/>
          </p:cNvSpPr>
          <p:nvPr>
            <p:ph type="body" sz="half" idx="1"/>
          </p:nvPr>
        </p:nvSpPr>
        <p:spPr/>
        <p:txBody>
          <a:bodyPr>
            <a:normAutofit lnSpcReduction="10000"/>
          </a:bodyPr>
          <a:lstStyle/>
          <a:p>
            <a:pPr lvl="0"/>
            <a:r>
              <a:rPr lang="en-GB" dirty="0"/>
              <a:t>No Photography or recording is allowed</a:t>
            </a:r>
          </a:p>
          <a:p>
            <a:pPr lvl="0"/>
            <a:r>
              <a:rPr lang="en-GB" dirty="0"/>
              <a:t>Press (i.e., anyone reporting publicly on this meeting) are to announce their presence (Jan 2019 IEEE-SA Standards Board Ops Manual 5.3.3.2)</a:t>
            </a:r>
            <a:endParaRPr lang="en-GB" sz="1400" dirty="0"/>
          </a:p>
          <a:p>
            <a:pPr lvl="0"/>
            <a:r>
              <a:rPr lang="en-GB" dirty="0"/>
              <a:t>In-person attendees: </a:t>
            </a:r>
            <a:r>
              <a:rPr lang="en-GB" dirty="0">
                <a:highlight>
                  <a:srgbClr val="FFFF00"/>
                </a:highlight>
              </a:rPr>
              <a:t>Wear badges at all times in meeting areas</a:t>
            </a:r>
            <a:r>
              <a:rPr lang="en-GB" dirty="0"/>
              <a:t> </a:t>
            </a:r>
            <a:endParaRPr lang="en-GB" sz="1000" dirty="0"/>
          </a:p>
          <a:p>
            <a:pPr lvl="1"/>
            <a:r>
              <a:rPr lang="en-GB" dirty="0"/>
              <a:t>Badges are optional for remote attendees (you have to make your own)</a:t>
            </a:r>
          </a:p>
        </p:txBody>
      </p:sp>
      <p:sp>
        <p:nvSpPr>
          <p:cNvPr id="4" name="Slide Number Placeholder 3">
            <a:extLst>
              <a:ext uri="{FF2B5EF4-FFF2-40B4-BE49-F238E27FC236}">
                <a16:creationId xmlns:a16="http://schemas.microsoft.com/office/drawing/2014/main" id="{78FB0769-60C3-450E-BD8B-09D92016D0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93571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269992511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60489</TotalTime>
  <Words>3915</Words>
  <Application>Microsoft Office PowerPoint</Application>
  <PresentationFormat>Widescreen</PresentationFormat>
  <Paragraphs>378</Paragraphs>
  <Slides>36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Lucida Grande</vt:lpstr>
      <vt:lpstr>Monotype Sorts</vt:lpstr>
      <vt:lpstr>Open Sans</vt:lpstr>
      <vt:lpstr>Times New Roman</vt:lpstr>
      <vt:lpstr>Ubuntu</vt:lpstr>
      <vt:lpstr>Wingdings</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Hybrid Meeting Conduct: Other</vt:lpstr>
      <vt:lpstr>Time Management</vt:lpstr>
      <vt:lpstr>Additional Reminders</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in IEEE-SA activities is guided by the IEEE Codes of Ethics &amp; Conduct</vt:lpstr>
      <vt:lpstr>Participants in the IEEE-SA “individual process” shall act independently of others, including employers </vt:lpstr>
      <vt:lpstr>IEEE-SA standards activities shall allow the fair &amp; equitable consideration of all viewpoints </vt:lpstr>
      <vt:lpstr>IEEE SA Copyright Policy</vt:lpstr>
      <vt:lpstr>IEEE SA Copyright Policy</vt:lpstr>
      <vt:lpstr>Reminders</vt:lpstr>
      <vt:lpstr>Agenda</vt:lpstr>
      <vt:lpstr>Approvals of Minutes</vt:lpstr>
      <vt:lpstr>Session Objectives</vt:lpstr>
      <vt:lpstr>5.2.b Scope of the project (As approved):</vt:lpstr>
      <vt:lpstr>PowerPoint Presentation</vt:lpstr>
      <vt:lpstr>Editor’s Corner</vt:lpstr>
      <vt:lpstr>Comment Resolution</vt:lpstr>
      <vt:lpstr>Overview of Comments</vt:lpstr>
      <vt:lpstr>Comment Resolution Reminders</vt:lpstr>
      <vt:lpstr>Valid Comment Resolution Status</vt:lpstr>
      <vt:lpstr>Rejecting a comment correctly</vt:lpstr>
      <vt:lpstr>Rejecting a comment correctly: Detail</vt:lpstr>
      <vt:lpstr>General Guidelines</vt:lpstr>
      <vt:lpstr>Recess</vt:lpstr>
      <vt:lpstr>Resume from Recess</vt:lpstr>
      <vt:lpstr>Participants have a duty to inform the IEEE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1302</cp:revision>
  <cp:lastPrinted>2000-07-07T01:25:49Z</cp:lastPrinted>
  <dcterms:created xsi:type="dcterms:W3CDTF">1999-06-22T06:24:01Z</dcterms:created>
  <dcterms:modified xsi:type="dcterms:W3CDTF">2024-11-11T20:31:46Z</dcterms:modified>
  <cp:category/>
</cp:coreProperties>
</file>