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324"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325"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326"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327"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328"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984A7ED4-5223-479F-83E3-CBAB93B10039}"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3288600" y="9736920"/>
            <a:ext cx="867600" cy="774000"/>
          </a:xfrm>
          <a:prstGeom prst="rect">
            <a:avLst/>
          </a:prstGeom>
          <a:noFill/>
          <a:ln w="0">
            <a:noFill/>
          </a:ln>
        </p:spPr>
        <p:style>
          <a:lnRef idx="0"/>
          <a:fillRef idx="0"/>
          <a:effectRef idx="0"/>
          <a:fontRef idx="minor"/>
        </p:style>
        <p:txBody>
          <a:bodyPr lIns="0" rIns="0" tIns="0" bIns="0" anchor="t">
            <a:noAutofit/>
          </a:bodyPr>
          <a:p>
            <a:pPr algn="r">
              <a:lnSpc>
                <a:spcPct val="100000"/>
              </a:lnSpc>
            </a:pPr>
            <a:fld id="{B0426F9D-C29B-471D-91AC-A65EC620D1C8}" type="slidenum">
              <a:rPr b="0" lang="en-IE" sz="1300" spc="-1" strike="noStrike">
                <a:solidFill>
                  <a:srgbClr val="000000"/>
                </a:solidFill>
                <a:latin typeface="Times New Roman"/>
                <a:ea typeface="MS PGothic"/>
              </a:rPr>
              <a:t>15</a:t>
            </a:fld>
            <a:endParaRPr b="0" lang="en-US" sz="1300" spc="-1" strike="noStrike">
              <a:solidFill>
                <a:srgbClr val="000000"/>
              </a:solidFill>
              <a:latin typeface="Arial"/>
            </a:endParaRPr>
          </a:p>
        </p:txBody>
      </p:sp>
      <p:sp>
        <p:nvSpPr>
          <p:cNvPr id="366" name="PlaceHolder 1"/>
          <p:cNvSpPr>
            <a:spLocks noGrp="1"/>
          </p:cNvSpPr>
          <p:nvPr>
            <p:ph type="body"/>
          </p:nvPr>
        </p:nvSpPr>
        <p:spPr>
          <a:xfrm>
            <a:off x="1036080" y="4777200"/>
            <a:ext cx="5670000" cy="449604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67" name="PlaceHolder 2"/>
          <p:cNvSpPr>
            <a:spLocks noGrp="1"/>
          </p:cNvSpPr>
          <p:nvPr>
            <p:ph type="sldImg"/>
          </p:nvPr>
        </p:nvSpPr>
        <p:spPr>
          <a:xfrm>
            <a:off x="1282680" y="760320"/>
            <a:ext cx="5182200" cy="372852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0240" cy="1911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802.15-24-0600-01</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6480" cy="2829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6480" cy="2829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F0DD11D0-7686-44EB-B4A0-B60C02CF0BE9}"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16480" cy="2829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2040" cy="1911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0240" cy="1911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802.15-24-0600-01</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6480" cy="2829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6480" cy="2829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303F1824-5594-43E1-A1F6-75547E23DF2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16480" cy="2829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2040" cy="1911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0240" cy="1911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802.15-24-0600-01</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6480" cy="2829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6480" cy="2829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931A979F-BABE-4371-985A-E0029F25F67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16480" cy="2829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2040" cy="1911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0240" cy="1911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802.15-24-0600-01</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6480" cy="2829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6480" cy="2829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16625BE7-268C-4761-BEF4-21B9FFE7BFF6}"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16480" cy="2829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2040" cy="1911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a:t>
            </a:r>
            <a:r>
              <a:rPr b="0" lang="en-US" sz="1800" spc="-1" strike="noStrike">
                <a:solidFill>
                  <a:srgbClr val="000000"/>
                </a:solidFill>
                <a:latin typeface="Arial"/>
              </a:rPr>
              <a:t>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a:t>
            </a:r>
            <a:r>
              <a:rPr b="0" lang="en-US" sz="1800" spc="-1" strike="noStrike">
                <a:solidFill>
                  <a:srgbClr val="000000"/>
                </a:solidFill>
                <a:latin typeface="Arial"/>
              </a:rPr>
              <a:t>Outline </a:t>
            </a:r>
            <a:r>
              <a:rPr b="0" lang="en-US" sz="1800" spc="-1" strike="noStrike">
                <a:solidFill>
                  <a:srgbClr val="000000"/>
                </a:solidFill>
                <a:latin typeface="Arial"/>
              </a:rPr>
              <a:t>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0240" cy="1911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802.15-24-0600-01</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6480" cy="2829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6480" cy="2829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05D9EF24-6966-428B-B964-824CF2009C04}"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16480" cy="2829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2040" cy="1911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0240" cy="1911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802.15-24-0600-01</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16480" cy="2829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16480" cy="2829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28C29CA7-65D5-4292-85F5-B5D99DF43BF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16480" cy="2829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2040" cy="1911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40240" cy="1911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802.15-24-0600-01</a:t>
            </a:r>
            <a:endParaRPr b="0" lang="en-US"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16480" cy="2829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16480" cy="2829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BBE849FC-4125-4FE8-AFE6-5F6610948BA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83" name="CustomShape 7"/>
          <p:cNvSpPr/>
          <p:nvPr/>
        </p:nvSpPr>
        <p:spPr>
          <a:xfrm>
            <a:off x="7040160" y="6490080"/>
            <a:ext cx="1716480" cy="2829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84" name="CustomShape 8"/>
          <p:cNvSpPr/>
          <p:nvPr/>
        </p:nvSpPr>
        <p:spPr>
          <a:xfrm>
            <a:off x="685800" y="365760"/>
            <a:ext cx="2552040" cy="1911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483-01-04ae-sept-2024-tg4ae-minutes.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4/15-24-0466-00-04ae-tg4ae-project-task-list.xlsx" TargetMode="External"/><Relationship Id="rId2" Type="http://schemas.openxmlformats.org/officeDocument/2006/relationships/hyperlink" Target="https://csrc.nist.gov/pubs/sp/800/232/ipd" TargetMode="External"/><Relationship Id="rId3"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69400" cy="460404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TG4ae Report, Agenda and Closing report for November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10</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November,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TG4ae ASCON Meeting in November</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TG4ae ASCON November Session.</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50080" cy="10447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0872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November</a:t>
            </a:r>
            <a:endParaRPr b="0" lang="en-US" sz="4400" spc="-1" strike="noStrike">
              <a:solidFill>
                <a:srgbClr val="000000"/>
              </a:solidFill>
              <a:latin typeface="Arial"/>
            </a:endParaRPr>
          </a:p>
        </p:txBody>
      </p:sp>
      <p:sp>
        <p:nvSpPr>
          <p:cNvPr id="350" name="CustomShape 3"/>
          <p:cNvSpPr/>
          <p:nvPr/>
        </p:nvSpPr>
        <p:spPr>
          <a:xfrm>
            <a:off x="457200" y="1604520"/>
            <a:ext cx="8208720" cy="39567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07280" cy="395532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 call for participation</a:t>
            </a:r>
            <a:endParaRPr b="0" lang="en-US"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Send it out</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 a list of changes needed to the IEEE Std 802.15.4 for adding ASCON cryptographic cipher to it.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3400" cy="11289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November</a:t>
            </a:r>
            <a:endParaRPr b="0" lang="en-US" sz="4400" spc="-1" strike="noStrike">
              <a:solidFill>
                <a:srgbClr val="000000"/>
              </a:solidFill>
              <a:latin typeface="Arial"/>
            </a:endParaRPr>
          </a:p>
        </p:txBody>
      </p:sp>
      <p:sp>
        <p:nvSpPr>
          <p:cNvPr id="353" name="CustomShape 2"/>
          <p:cNvSpPr/>
          <p:nvPr/>
        </p:nvSpPr>
        <p:spPr>
          <a:xfrm>
            <a:off x="457200" y="1604520"/>
            <a:ext cx="7759440" cy="3961440"/>
          </a:xfrm>
          <a:prstGeom prst="rect">
            <a:avLst/>
          </a:prstGeom>
          <a:noFill/>
          <a:ln w="0">
            <a:noFill/>
          </a:ln>
        </p:spPr>
        <p:style>
          <a:lnRef idx="0"/>
          <a:fillRef idx="0"/>
          <a:effectRef idx="0"/>
          <a:fontRef idx="minor"/>
        </p:style>
        <p:txBody>
          <a:bodyPr lIns="0" rIns="0" tIns="0" bIns="0" anchor="t">
            <a:normAutofit fontScale="65000"/>
          </a:bodyPr>
          <a:p>
            <a:pPr marL="17028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Monday 11</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November 16:00-18:00</a:t>
            </a:r>
            <a:endParaRPr b="0" lang="en-US" sz="3200" spc="-1" strike="noStrike">
              <a:solidFill>
                <a:srgbClr val="000000"/>
              </a:solidFill>
              <a:latin typeface="Arial"/>
            </a:endParaRPr>
          </a:p>
          <a:p>
            <a:pPr lvl="1" marL="31356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1" marL="31356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15-24-0600-01</a:t>
            </a:r>
            <a:endParaRPr b="0" lang="en-US" sz="3200" spc="-1" strike="noStrike">
              <a:solidFill>
                <a:srgbClr val="000000"/>
              </a:solidFill>
              <a:latin typeface="Arial"/>
            </a:endParaRPr>
          </a:p>
          <a:p>
            <a:pPr lvl="1" marL="31356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15-24-0483-01</a:t>
            </a:r>
            <a:endParaRPr b="0" lang="en-US" sz="3200" spc="-1" strike="noStrike">
              <a:solidFill>
                <a:srgbClr val="000000"/>
              </a:solidFill>
              <a:latin typeface="Arial"/>
            </a:endParaRPr>
          </a:p>
          <a:p>
            <a:pPr lvl="1" marL="31356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 and send out call for participation and call for proposals.</a:t>
            </a:r>
            <a:endParaRPr b="0" lang="en-US" sz="3200" spc="-1" strike="noStrike">
              <a:solidFill>
                <a:srgbClr val="000000"/>
              </a:solidFill>
              <a:latin typeface="Arial"/>
            </a:endParaRPr>
          </a:p>
          <a:p>
            <a:pPr lvl="1" marL="31356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 document listing changes needed.</a:t>
            </a:r>
            <a:endParaRPr b="0" lang="en-US" sz="3200" spc="-1" strike="noStrike">
              <a:solidFill>
                <a:srgbClr val="000000"/>
              </a:solidFill>
              <a:latin typeface="Arial"/>
            </a:endParaRPr>
          </a:p>
          <a:p>
            <a:pPr marL="17028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Wednesday 13</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November 09:00-10:00</a:t>
            </a:r>
            <a:endParaRPr b="0" lang="en-US" sz="3200" spc="-1" strike="noStrike">
              <a:solidFill>
                <a:srgbClr val="000000"/>
              </a:solidFill>
              <a:latin typeface="Arial"/>
            </a:endParaRPr>
          </a:p>
          <a:p>
            <a:pPr lvl="1" marL="31356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 document listing changes needed.</a:t>
            </a:r>
            <a:endParaRPr b="0" lang="en-US" sz="3200" spc="-1" strike="noStrike">
              <a:solidFill>
                <a:srgbClr val="000000"/>
              </a:solidFill>
              <a:latin typeface="Arial"/>
            </a:endParaRPr>
          </a:p>
          <a:p>
            <a:pPr lvl="1" marL="313560" indent="-14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17360" cy="11329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55" name="CustomShape 2"/>
          <p:cNvSpPr/>
          <p:nvPr/>
        </p:nvSpPr>
        <p:spPr>
          <a:xfrm>
            <a:off x="457200" y="1604520"/>
            <a:ext cx="8217720" cy="396504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1"/>
              </a:rPr>
              <a:t>15-24-0466-00</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NIST document SP 800-232:</a:t>
            </a:r>
            <a:endParaRPr b="0" lang="en-US"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2"/>
              </a:rPr>
              <a:t>https://csrc.nist.gov/pubs/sp/800/232/ipd</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p:nvPr/>
        </p:nvSpPr>
        <p:spPr>
          <a:xfrm>
            <a:off x="457200" y="273600"/>
            <a:ext cx="8220600" cy="11361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en-US" sz="4400" spc="-1" strike="noStrike">
              <a:solidFill>
                <a:srgbClr val="000000"/>
              </a:solidFill>
              <a:latin typeface="Arial"/>
            </a:endParaRPr>
          </a:p>
        </p:txBody>
      </p:sp>
      <p:sp>
        <p:nvSpPr>
          <p:cNvPr id="357" name="TextShape 2"/>
          <p:cNvSpPr/>
          <p:nvPr/>
        </p:nvSpPr>
        <p:spPr>
          <a:xfrm>
            <a:off x="457200" y="1604520"/>
            <a:ext cx="8220600" cy="396864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5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noStrike">
                          <a:solidFill>
                            <a:srgbClr val="000000"/>
                          </a:solidFill>
                          <a:latin typeface="Arial"/>
                        </a:rPr>
                        <a:t>Finalize the list of issues to be solved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Nov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2026</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2026</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Shape 3"/>
          <p:cNvSpPr/>
          <p:nvPr/>
        </p:nvSpPr>
        <p:spPr>
          <a:xfrm>
            <a:off x="457200" y="273600"/>
            <a:ext cx="8220600" cy="11361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60" name="TextShape 4"/>
          <p:cNvSpPr/>
          <p:nvPr/>
        </p:nvSpPr>
        <p:spPr>
          <a:xfrm>
            <a:off x="457200" y="1604520"/>
            <a:ext cx="8220600" cy="396864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61" name="PlaceHolder 1"/>
          <p:cNvSpPr>
            <a:spLocks noGrp="1"/>
          </p:cNvSpPr>
          <p:nvPr>
            <p:ph type="title"/>
          </p:nvPr>
        </p:nvSpPr>
        <p:spPr>
          <a:xfrm>
            <a:off x="457200" y="273600"/>
            <a:ext cx="8228160" cy="114372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en-US" sz="4400" spc="-1" strike="noStrike">
              <a:solidFill>
                <a:srgbClr val="000000"/>
              </a:solidFill>
              <a:latin typeface="Arial"/>
            </a:endParaRPr>
          </a:p>
        </p:txBody>
      </p:sp>
      <p:sp>
        <p:nvSpPr>
          <p:cNvPr id="362" name="PlaceHolder 2"/>
          <p:cNvSpPr>
            <a:spLocks noGrp="1"/>
          </p:cNvSpPr>
          <p:nvPr>
            <p:ph/>
          </p:nvPr>
        </p:nvSpPr>
        <p:spPr>
          <a:xfrm>
            <a:off x="457200" y="1604520"/>
            <a:ext cx="8228160" cy="397620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Sent out call for participation and call for proposals document 15-24-0482-02.</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Updated document 15-24-0484-00 listing changes needed for IEEE Std 802.15.4.</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TextShape 1"/>
          <p:cNvSpPr/>
          <p:nvPr/>
        </p:nvSpPr>
        <p:spPr>
          <a:xfrm>
            <a:off x="457200" y="273600"/>
            <a:ext cx="8450640" cy="11361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TG4ae for January</a:t>
            </a:r>
            <a:endParaRPr b="0" lang="en-US" sz="4400" spc="-1" strike="noStrike">
              <a:solidFill>
                <a:srgbClr val="000000"/>
              </a:solidFill>
              <a:latin typeface="Arial"/>
            </a:endParaRPr>
          </a:p>
        </p:txBody>
      </p:sp>
      <p:sp>
        <p:nvSpPr>
          <p:cNvPr id="364" name="TextShape 2"/>
          <p:cNvSpPr/>
          <p:nvPr/>
        </p:nvSpPr>
        <p:spPr>
          <a:xfrm>
            <a:off x="457200" y="1604520"/>
            <a:ext cx="8220600" cy="396864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meetings</a:t>
            </a:r>
            <a:endParaRPr b="0" lang="en-US"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overlap with TG9a, or TG4ac.</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Prepare comments for NIST SP 800-232 from TG4ae.</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Stat working on the draft.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2240" cy="55288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331" name="CustomShape 2"/>
          <p:cNvSpPr/>
          <p:nvPr/>
        </p:nvSpPr>
        <p:spPr>
          <a:xfrm>
            <a:off x="685800" y="533520"/>
            <a:ext cx="7751520" cy="58860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332" name="CustomShape 3"/>
          <p:cNvSpPr/>
          <p:nvPr/>
        </p:nvSpPr>
        <p:spPr>
          <a:xfrm>
            <a:off x="685800" y="-228600"/>
            <a:ext cx="7751520" cy="10490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37320" cy="55418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18200" cy="375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335" name="CustomShape 2"/>
          <p:cNvSpPr/>
          <p:nvPr/>
        </p:nvSpPr>
        <p:spPr>
          <a:xfrm>
            <a:off x="34920" y="1413000"/>
            <a:ext cx="9123120" cy="485604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1520" cy="807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337" name="CustomShape 2"/>
          <p:cNvSpPr/>
          <p:nvPr/>
        </p:nvSpPr>
        <p:spPr>
          <a:xfrm>
            <a:off x="0" y="1557360"/>
            <a:ext cx="8970840" cy="336384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65920" cy="11221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339" name="CustomShape 2"/>
          <p:cNvSpPr/>
          <p:nvPr/>
        </p:nvSpPr>
        <p:spPr>
          <a:xfrm>
            <a:off x="609480" y="1773360"/>
            <a:ext cx="7743600" cy="44463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65920" cy="11221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341" name="CustomShape 2"/>
          <p:cNvSpPr/>
          <p:nvPr/>
        </p:nvSpPr>
        <p:spPr>
          <a:xfrm>
            <a:off x="609480" y="1773360"/>
            <a:ext cx="7743600" cy="44463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65920" cy="11221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343" name="CustomShape 2"/>
          <p:cNvSpPr/>
          <p:nvPr/>
        </p:nvSpPr>
        <p:spPr>
          <a:xfrm>
            <a:off x="609480" y="1773360"/>
            <a:ext cx="7743600" cy="44463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65920" cy="11221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5" name="CustomShape 2"/>
          <p:cNvSpPr/>
          <p:nvPr/>
        </p:nvSpPr>
        <p:spPr>
          <a:xfrm>
            <a:off x="609480" y="1773360"/>
            <a:ext cx="7743600" cy="44463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65920" cy="11221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7" name="CustomShape 2"/>
          <p:cNvSpPr/>
          <p:nvPr/>
        </p:nvSpPr>
        <p:spPr>
          <a:xfrm>
            <a:off x="609480" y="1773360"/>
            <a:ext cx="8426520" cy="44463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12582</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2024-11-11T16:45:31Z</dcterms:modified>
  <cp:revision>190</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