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59" r:id="rId2"/>
    <p:sldId id="2366" r:id="rId3"/>
    <p:sldId id="2372" r:id="rId4"/>
    <p:sldId id="290" r:id="rId5"/>
    <p:sldId id="2369" r:id="rId6"/>
    <p:sldId id="2376" r:id="rId7"/>
    <p:sldId id="2375" r:id="rId8"/>
    <p:sldId id="2370" r:id="rId9"/>
    <p:sldId id="2379" r:id="rId10"/>
    <p:sldId id="2381" r:id="rId11"/>
    <p:sldId id="2382" r:id="rId12"/>
    <p:sldId id="2380" r:id="rId13"/>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379"/>
            <p14:sldId id="2381"/>
            <p14:sldId id="2382"/>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97" d="100"/>
          <a:sy n="97" d="100"/>
        </p:scale>
        <p:origin x="165"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5427F25E-188C-40CE-B0B4-F690D9C1ECD7}"/>
    <pc:docChg chg="custSel modSld">
      <pc:chgData name="Phil Beecher" userId="8e59e9d451c39ba5" providerId="LiveId" clId="{5427F25E-188C-40CE-B0B4-F690D9C1ECD7}" dt="2024-11-14T23:58:31.745" v="525" actId="20577"/>
      <pc:docMkLst>
        <pc:docMk/>
      </pc:docMkLst>
      <pc:sldChg chg="modSp mod">
        <pc:chgData name="Phil Beecher" userId="8e59e9d451c39ba5" providerId="LiveId" clId="{5427F25E-188C-40CE-B0B4-F690D9C1ECD7}" dt="2024-11-13T22:49:11.236" v="267" actId="14100"/>
        <pc:sldMkLst>
          <pc:docMk/>
          <pc:sldMk cId="0" sldId="2370"/>
        </pc:sldMkLst>
        <pc:spChg chg="mod">
          <ac:chgData name="Phil Beecher" userId="8e59e9d451c39ba5" providerId="LiveId" clId="{5427F25E-188C-40CE-B0B4-F690D9C1ECD7}" dt="2024-11-13T22:49:11.236" v="267" actId="14100"/>
          <ac:spMkLst>
            <pc:docMk/>
            <pc:sldMk cId="0" sldId="2370"/>
            <ac:spMk id="21510" creationId="{00000000-0000-0000-0000-000000000000}"/>
          </ac:spMkLst>
        </pc:spChg>
      </pc:sldChg>
      <pc:sldChg chg="modSp mod">
        <pc:chgData name="Phil Beecher" userId="8e59e9d451c39ba5" providerId="LiveId" clId="{5427F25E-188C-40CE-B0B4-F690D9C1ECD7}" dt="2024-11-14T23:58:31.745" v="525" actId="20577"/>
        <pc:sldMkLst>
          <pc:docMk/>
          <pc:sldMk cId="515066158" sldId="2380"/>
        </pc:sldMkLst>
        <pc:spChg chg="mod">
          <ac:chgData name="Phil Beecher" userId="8e59e9d451c39ba5" providerId="LiveId" clId="{5427F25E-188C-40CE-B0B4-F690D9C1ECD7}" dt="2024-11-14T23:58:31.745" v="525" actId="20577"/>
          <ac:spMkLst>
            <pc:docMk/>
            <pc:sldMk cId="515066158" sldId="2380"/>
            <ac:spMk id="215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3529-C2B6-4D09-F841-26083A6B6C27}"/>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A2CAAC98-0912-6847-7827-19C4A1734227}"/>
              </a:ext>
            </a:extLst>
          </p:cNvPr>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a:extLst>
              <a:ext uri="{FF2B5EF4-FFF2-40B4-BE49-F238E27FC236}">
                <a16:creationId xmlns:a16="http://schemas.microsoft.com/office/drawing/2014/main" id="{60458B48-185C-4D5E-B0C4-A48014AECDBF}"/>
              </a:ext>
            </a:extLst>
          </p:cNvPr>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a:extLst>
              <a:ext uri="{FF2B5EF4-FFF2-40B4-BE49-F238E27FC236}">
                <a16:creationId xmlns:a16="http://schemas.microsoft.com/office/drawing/2014/main" id="{FB2105D7-905E-EEAE-B050-C6CD98FD851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a:extLst>
              <a:ext uri="{FF2B5EF4-FFF2-40B4-BE49-F238E27FC236}">
                <a16:creationId xmlns:a16="http://schemas.microsoft.com/office/drawing/2014/main" id="{24DEA472-4891-1AF3-F93A-0E2DD77E6640}"/>
              </a:ext>
            </a:extLst>
          </p:cNvPr>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a:extLst>
              <a:ext uri="{FF2B5EF4-FFF2-40B4-BE49-F238E27FC236}">
                <a16:creationId xmlns:a16="http://schemas.microsoft.com/office/drawing/2014/main" id="{CB7A3893-0DF1-5545-4F82-B8DDBE8B3526}"/>
              </a:ext>
            </a:extLst>
          </p:cNvPr>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a:extLst>
              <a:ext uri="{FF2B5EF4-FFF2-40B4-BE49-F238E27FC236}">
                <a16:creationId xmlns:a16="http://schemas.microsoft.com/office/drawing/2014/main" id="{977F47B5-C54C-0B36-A7FA-DFF6F9ADD261}"/>
              </a:ext>
            </a:extLst>
          </p:cNvPr>
          <p:cNvSpPr>
            <a:spLocks noGrp="1" noRot="1" noChangeAspect="1" noChangeArrowheads="1" noTextEdit="1"/>
          </p:cNvSpPr>
          <p:nvPr>
            <p:ph type="sldImg"/>
          </p:nvPr>
        </p:nvSpPr>
        <p:spPr>
          <a:xfrm>
            <a:off x="387350" y="701675"/>
            <a:ext cx="6164263" cy="3468688"/>
          </a:xfrm>
          <a:ln/>
        </p:spPr>
      </p:sp>
      <p:sp>
        <p:nvSpPr>
          <p:cNvPr id="22535" name="Rectangle 3">
            <a:extLst>
              <a:ext uri="{FF2B5EF4-FFF2-40B4-BE49-F238E27FC236}">
                <a16:creationId xmlns:a16="http://schemas.microsoft.com/office/drawing/2014/main" id="{ED7AFE7B-21AB-1BA1-8263-F150A4287D3B}"/>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4188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35432-EE19-4240-C446-FD224ADF3B8F}"/>
            </a:ext>
          </a:extLst>
        </p:cNvPr>
        <p:cNvGrpSpPr/>
        <p:nvPr/>
      </p:nvGrpSpPr>
      <p:grpSpPr>
        <a:xfrm>
          <a:off x="0" y="0"/>
          <a:ext cx="0" cy="0"/>
          <a:chOff x="0" y="0"/>
          <a:chExt cx="0" cy="0"/>
        </a:xfrm>
      </p:grpSpPr>
      <p:sp>
        <p:nvSpPr>
          <p:cNvPr id="22529" name="Rectangle 2">
            <a:extLst>
              <a:ext uri="{FF2B5EF4-FFF2-40B4-BE49-F238E27FC236}">
                <a16:creationId xmlns:a16="http://schemas.microsoft.com/office/drawing/2014/main" id="{DB7DE143-787A-225A-BA41-0EDD13AAD086}"/>
              </a:ext>
            </a:extLst>
          </p:cNvPr>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a:extLst>
              <a:ext uri="{FF2B5EF4-FFF2-40B4-BE49-F238E27FC236}">
                <a16:creationId xmlns:a16="http://schemas.microsoft.com/office/drawing/2014/main" id="{272B46E1-DB71-8286-A41C-07290D680C3B}"/>
              </a:ext>
            </a:extLst>
          </p:cNvPr>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a:extLst>
              <a:ext uri="{FF2B5EF4-FFF2-40B4-BE49-F238E27FC236}">
                <a16:creationId xmlns:a16="http://schemas.microsoft.com/office/drawing/2014/main" id="{EF53BB41-8534-6938-554B-A64CF3EAABE2}"/>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11</a:t>
            </a:fld>
            <a:endParaRPr lang="en-US"/>
          </a:p>
        </p:txBody>
      </p:sp>
      <p:sp>
        <p:nvSpPr>
          <p:cNvPr id="22532" name="Rectangle 3">
            <a:extLst>
              <a:ext uri="{FF2B5EF4-FFF2-40B4-BE49-F238E27FC236}">
                <a16:creationId xmlns:a16="http://schemas.microsoft.com/office/drawing/2014/main" id="{6833AA95-44C1-8497-0193-B2917416A58F}"/>
              </a:ext>
            </a:extLst>
          </p:cNvPr>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a:extLst>
              <a:ext uri="{FF2B5EF4-FFF2-40B4-BE49-F238E27FC236}">
                <a16:creationId xmlns:a16="http://schemas.microsoft.com/office/drawing/2014/main" id="{737F214F-319B-553B-63E5-F88552F5A824}"/>
              </a:ext>
            </a:extLst>
          </p:cNvPr>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11</a:t>
            </a:fld>
            <a:endParaRPr lang="en-US"/>
          </a:p>
        </p:txBody>
      </p:sp>
      <p:sp>
        <p:nvSpPr>
          <p:cNvPr id="22534" name="Rectangle 2">
            <a:extLst>
              <a:ext uri="{FF2B5EF4-FFF2-40B4-BE49-F238E27FC236}">
                <a16:creationId xmlns:a16="http://schemas.microsoft.com/office/drawing/2014/main" id="{65876BBA-190A-52B9-9A32-F27EB07EE179}"/>
              </a:ext>
            </a:extLst>
          </p:cNvPr>
          <p:cNvSpPr>
            <a:spLocks noGrp="1" noRot="1" noChangeAspect="1" noChangeArrowheads="1" noTextEdit="1"/>
          </p:cNvSpPr>
          <p:nvPr>
            <p:ph type="sldImg"/>
          </p:nvPr>
        </p:nvSpPr>
        <p:spPr>
          <a:xfrm>
            <a:off x="387350" y="701675"/>
            <a:ext cx="6164263" cy="3468688"/>
          </a:xfrm>
          <a:ln/>
        </p:spPr>
      </p:sp>
      <p:sp>
        <p:nvSpPr>
          <p:cNvPr id="22535" name="Rectangle 3">
            <a:extLst>
              <a:ext uri="{FF2B5EF4-FFF2-40B4-BE49-F238E27FC236}">
                <a16:creationId xmlns:a16="http://schemas.microsoft.com/office/drawing/2014/main" id="{182E3601-EDA4-17D1-A13F-764D82C6342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7821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12</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12</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802.15-24-0596-00-0mag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PARs.s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mentor.ieee.org/802.11/dcn/24/11-24-0549-05-immw-immw-draft-proposed-csd.docx" TargetMode="External"/><Relationship Id="rId4" Type="http://schemas.openxmlformats.org/officeDocument/2006/relationships/hyperlink" Target="https://mentor.ieee.org/802.11/dcn/24/11-24-1312-01-immw-draft-p802-11bq-par.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1/dcn/24/11-24-0549-05-immw-immw-draft-proposed-csd.docx" TargetMode="External"/><Relationship Id="rId3" Type="http://schemas.openxmlformats.org/officeDocument/2006/relationships/hyperlink" Target="https://www.ieee802.org/PARs.shtml" TargetMode="External"/><Relationship Id="rId7" Type="http://schemas.openxmlformats.org/officeDocument/2006/relationships/hyperlink" Target="https://mentor.ieee.org/802.11/dcn/24/11-24-1312-01-immw-draft-p802-11bq-par.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eee802.org/1/files/public/docs2024/ec-draft-CSD-0924-v01.pdf" TargetMode="External"/><Relationship Id="rId5" Type="http://schemas.openxmlformats.org/officeDocument/2006/relationships/hyperlink" Target="https://www.ieee802.org/1/files/public/docs2024/ec-draft-PAR-0924-v01.pdf" TargetMode="External"/><Relationship Id="rId4" Type="http://schemas.openxmlformats.org/officeDocument/2006/relationships/hyperlink" Target="https://www.ieee802.org/1/files/public/docs2024/cb-Hantel-draft-PAR-0924-v01.pdf" TargetMode="External"/><Relationship Id="rId9" Type="http://schemas.openxmlformats.org/officeDocument/2006/relationships/hyperlink" Target="https://mentor.ieee.org/802.15/dcn/24/15-24-0519-00-016t-draft-revision-par-for-802-16-20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November 2024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10 November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err="1">
                <a:solidFill>
                  <a:srgbClr val="FF0000"/>
                </a:solidFill>
                <a:latin typeface="Calibri" panose="020F0502020204030204" pitchFamily="34" charset="0"/>
                <a:ea typeface="ＭＳ Ｐゴシック" pitchFamily="-65" charset="-128"/>
                <a:cs typeface="Calibri" panose="020F0502020204030204" pitchFamily="34" charset="0"/>
              </a:rPr>
              <a:t>Aldrington</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November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November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4A502-82CE-2C4A-12DE-648658D075A5}"/>
            </a:ext>
          </a:extLst>
        </p:cNvPr>
        <p:cNvGrpSpPr/>
        <p:nvPr/>
      </p:nvGrpSpPr>
      <p:grpSpPr>
        <a:xfrm>
          <a:off x="0" y="0"/>
          <a:ext cx="0" cy="0"/>
          <a:chOff x="0" y="0"/>
          <a:chExt cx="0" cy="0"/>
        </a:xfrm>
      </p:grpSpPr>
      <p:sp>
        <p:nvSpPr>
          <p:cNvPr id="21507" name="Slide Number Placeholder 3">
            <a:extLst>
              <a:ext uri="{FF2B5EF4-FFF2-40B4-BE49-F238E27FC236}">
                <a16:creationId xmlns:a16="http://schemas.microsoft.com/office/drawing/2014/main" id="{A80C56FB-59EB-D693-9F5F-83DE94E2A8E3}"/>
              </a:ext>
            </a:extLst>
          </p:cNvPr>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a:extLst>
              <a:ext uri="{FF2B5EF4-FFF2-40B4-BE49-F238E27FC236}">
                <a16:creationId xmlns:a16="http://schemas.microsoft.com/office/drawing/2014/main" id="{3BA4CA89-CD32-F663-1A70-031923798FC8}"/>
              </a:ext>
            </a:extLst>
          </p:cNvPr>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a:extLst>
              <a:ext uri="{FF2B5EF4-FFF2-40B4-BE49-F238E27FC236}">
                <a16:creationId xmlns:a16="http://schemas.microsoft.com/office/drawing/2014/main" id="{ABC4B5D0-628C-6484-AF6E-75BA52A440BF}"/>
              </a:ext>
            </a:extLst>
          </p:cNvPr>
          <p:cNvSpPr>
            <a:spLocks noChangeArrowheads="1"/>
          </p:cNvSpPr>
          <p:nvPr/>
        </p:nvSpPr>
        <p:spPr bwMode="auto">
          <a:xfrm>
            <a:off x="838201" y="1144586"/>
            <a:ext cx="10591800" cy="487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lgn="l">
              <a:buFont typeface="Arial" panose="020B0604020202020204" pitchFamily="34" charset="0"/>
              <a:buChar char="•"/>
            </a:pPr>
            <a:r>
              <a:rPr lang="en-GB" sz="1600" b="0" i="0" dirty="0">
                <a:solidFill>
                  <a:srgbClr val="000000"/>
                </a:solidFill>
                <a:effectLst/>
                <a:latin typeface="+mn-lt"/>
              </a:rPr>
              <a:t>Information at </a:t>
            </a:r>
            <a:r>
              <a:rPr lang="en-GB" sz="1600" b="0" i="0" dirty="0">
                <a:solidFill>
                  <a:srgbClr val="000000"/>
                </a:solidFill>
                <a:effectLst/>
                <a:latin typeface="+mn-lt"/>
                <a:hlinkClick r:id="rId3"/>
              </a:rPr>
              <a:t>https://www.ieee802.org/PARs.shtml</a:t>
            </a:r>
            <a:endParaRPr lang="en-GB" sz="1600" b="0" i="0" dirty="0">
              <a:solidFill>
                <a:srgbClr val="000000"/>
              </a:solidFill>
              <a:effectLst/>
              <a:latin typeface="+mn-lt"/>
            </a:endParaRPr>
          </a:p>
          <a:p>
            <a:pPr algn="l">
              <a:buFont typeface="Arial" panose="020B0604020202020204" pitchFamily="34" charset="0"/>
              <a:buChar char="•"/>
            </a:pPr>
            <a:endParaRPr lang="en-GB" sz="1600" dirty="0">
              <a:solidFill>
                <a:srgbClr val="000000"/>
              </a:solidFill>
              <a:latin typeface="+mn-lt"/>
            </a:endParaRPr>
          </a:p>
          <a:p>
            <a:pPr algn="l">
              <a:buFont typeface="Arial" panose="020B0604020202020204" pitchFamily="34" charset="0"/>
              <a:buChar char="•"/>
            </a:pPr>
            <a:r>
              <a:rPr lang="en-GB" sz="1600" b="0" i="0" dirty="0">
                <a:solidFill>
                  <a:srgbClr val="000000"/>
                </a:solidFill>
                <a:effectLst/>
                <a:latin typeface="+mn-lt"/>
              </a:rPr>
              <a:t>P802.11bq - Amendment - Enhancements for Integrated </a:t>
            </a:r>
            <a:r>
              <a:rPr lang="en-GB" sz="1600" b="0" i="0" dirty="0" err="1">
                <a:solidFill>
                  <a:srgbClr val="000000"/>
                </a:solidFill>
                <a:effectLst/>
                <a:latin typeface="+mn-lt"/>
              </a:rPr>
              <a:t>mmWave</a:t>
            </a:r>
            <a:r>
              <a:rPr lang="en-GB" sz="1600" b="0" i="0" dirty="0">
                <a:solidFill>
                  <a:srgbClr val="000000"/>
                </a:solidFill>
                <a:effectLst/>
                <a:latin typeface="+mn-lt"/>
              </a:rPr>
              <a:t> (IMMW) WLAN, </a:t>
            </a:r>
            <a:r>
              <a:rPr lang="en-GB" sz="1600" b="0" i="0" dirty="0">
                <a:solidFill>
                  <a:srgbClr val="000000"/>
                </a:solidFill>
                <a:effectLst/>
                <a:latin typeface="+mn-lt"/>
                <a:hlinkClick r:id="rId4"/>
              </a:rPr>
              <a:t>PAR</a:t>
            </a:r>
            <a:r>
              <a:rPr lang="en-GB" sz="1600" b="0" i="0" dirty="0">
                <a:solidFill>
                  <a:srgbClr val="000000"/>
                </a:solidFill>
                <a:effectLst/>
                <a:latin typeface="+mn-lt"/>
              </a:rPr>
              <a:t> and </a:t>
            </a:r>
            <a:r>
              <a:rPr lang="en-GB" sz="1600" b="0" i="0" dirty="0">
                <a:solidFill>
                  <a:srgbClr val="000000"/>
                </a:solidFill>
                <a:effectLst/>
                <a:latin typeface="+mn-lt"/>
                <a:hlinkClick r:id="rId5"/>
              </a:rPr>
              <a:t>CSD</a:t>
            </a:r>
            <a:endParaRPr lang="en-GB" sz="1600" b="0" i="0" dirty="0">
              <a:solidFill>
                <a:srgbClr val="000000"/>
              </a:solidFill>
              <a:effectLst/>
              <a:latin typeface="+mn-lt"/>
            </a:endParaRPr>
          </a:p>
          <a:p>
            <a:pPr algn="l"/>
            <a:endParaRPr lang="en-GB" sz="1600" dirty="0">
              <a:solidFill>
                <a:srgbClr val="000000"/>
              </a:solidFill>
              <a:latin typeface="+mn-lt"/>
            </a:endParaRPr>
          </a:p>
          <a:p>
            <a:pPr algn="l"/>
            <a:r>
              <a:rPr lang="en-GB" sz="1600" dirty="0">
                <a:solidFill>
                  <a:srgbClr val="000000"/>
                </a:solidFill>
                <a:latin typeface="+mn-lt"/>
              </a:rPr>
              <a:t>Comments on 802.11bq PAR:</a:t>
            </a:r>
          </a:p>
          <a:p>
            <a:pPr algn="l"/>
            <a:r>
              <a:rPr lang="en-GB" sz="1600" dirty="0"/>
              <a:t>5.2.b Scope of the project: This amendment defines standardized modifications to both the IEEE Std 802.11 physical layer (PHY) and the IEEE Std 802.11 Medium Access Control (MAC) that allows Wireless Local Area Network (WLAN) non-standalone operation in unlicensed bands between 42 GHz and 71 GHz using single-user (SU) OFDM based transmissions. The amendment requires that an 802.11 device supporting this amendment also supports at least one of the 2.4 GHz to 7.25 GHz (sub-7 GHz) unlicensed bands. The amendment expands the multi-link operation defined in the sub-7 GHz band specifications to support non-standalone operation in the unlicensed bands between 42 GHz and 71 GHz. This amendment on PHY and MAC operation in unlicensed bands between 42 GHz and 71 GHz leverages or reuses existing PHY and MAC specifications defined for the operation in sub-7 GHz bands, e.g. SU transmission PPDU format and MAC frames, and defines bandwidth modes operating in non-overlapping channels. This amendment provides coexistence mechanisms with legacy </a:t>
            </a:r>
            <a:r>
              <a:rPr lang="en-GB" sz="1600" dirty="0">
                <a:highlight>
                  <a:srgbClr val="FFFF00"/>
                </a:highlight>
              </a:rPr>
              <a:t>IEEE 802.11 </a:t>
            </a:r>
            <a:r>
              <a:rPr lang="en-GB" sz="1600" dirty="0">
                <a:highlight>
                  <a:srgbClr val="00FF00"/>
                </a:highlight>
              </a:rPr>
              <a:t>and other IEEE 802 wireless devices (including 802.15.3 devices)</a:t>
            </a:r>
            <a:r>
              <a:rPr lang="en-GB" sz="1600" dirty="0">
                <a:highlight>
                  <a:srgbClr val="FFFF00"/>
                </a:highlight>
              </a:rPr>
              <a:t> operating in the unlicensed bands between 42 GHz and 71 GHz</a:t>
            </a:r>
            <a:r>
              <a:rPr lang="en-GB" sz="1600" dirty="0"/>
              <a:t>.</a:t>
            </a:r>
            <a:endParaRPr lang="en-GB" sz="1600" dirty="0">
              <a:solidFill>
                <a:srgbClr val="000000"/>
              </a:solidFill>
              <a:latin typeface="+mn-lt"/>
            </a:endParaRPr>
          </a:p>
          <a:p>
            <a:pPr algn="l"/>
            <a:endParaRPr lang="en-GB" sz="1600" dirty="0">
              <a:solidFill>
                <a:srgbClr val="000000"/>
              </a:solidFill>
              <a:latin typeface="+mn-lt"/>
            </a:endParaRPr>
          </a:p>
          <a:p>
            <a:pPr algn="l"/>
            <a:endParaRPr lang="en-GB" sz="1600" dirty="0">
              <a:solidFill>
                <a:srgbClr val="000000"/>
              </a:solidFill>
              <a:latin typeface="+mn-lt"/>
            </a:endParaRPr>
          </a:p>
        </p:txBody>
      </p:sp>
      <p:sp>
        <p:nvSpPr>
          <p:cNvPr id="2" name="Footer Placeholder 2">
            <a:extLst>
              <a:ext uri="{FF2B5EF4-FFF2-40B4-BE49-F238E27FC236}">
                <a16:creationId xmlns:a16="http://schemas.microsoft.com/office/drawing/2014/main" id="{882620DA-0E93-2F70-913B-1A44B49A62E0}"/>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48984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E2C24-79F6-9C74-8977-069D111AB67E}"/>
            </a:ext>
          </a:extLst>
        </p:cNvPr>
        <p:cNvGrpSpPr/>
        <p:nvPr/>
      </p:nvGrpSpPr>
      <p:grpSpPr>
        <a:xfrm>
          <a:off x="0" y="0"/>
          <a:ext cx="0" cy="0"/>
          <a:chOff x="0" y="0"/>
          <a:chExt cx="0" cy="0"/>
        </a:xfrm>
      </p:grpSpPr>
      <p:sp>
        <p:nvSpPr>
          <p:cNvPr id="21507" name="Slide Number Placeholder 3">
            <a:extLst>
              <a:ext uri="{FF2B5EF4-FFF2-40B4-BE49-F238E27FC236}">
                <a16:creationId xmlns:a16="http://schemas.microsoft.com/office/drawing/2014/main" id="{A7200384-C1FF-D247-0EE8-D04863DD8BD9}"/>
              </a:ext>
            </a:extLst>
          </p:cNvPr>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11</a:t>
            </a:fld>
            <a:endParaRPr lang="en-US"/>
          </a:p>
        </p:txBody>
      </p:sp>
      <p:sp>
        <p:nvSpPr>
          <p:cNvPr id="21509" name="Rectangle 2">
            <a:extLst>
              <a:ext uri="{FF2B5EF4-FFF2-40B4-BE49-F238E27FC236}">
                <a16:creationId xmlns:a16="http://schemas.microsoft.com/office/drawing/2014/main" id="{3EDEE894-496F-DF04-F902-9FFFFCB97AEE}"/>
              </a:ext>
            </a:extLst>
          </p:cNvPr>
          <p:cNvSpPr>
            <a:spLocks noGrp="1" noChangeArrowheads="1"/>
          </p:cNvSpPr>
          <p:nvPr>
            <p:ph type="title" idx="4294967295"/>
          </p:nvPr>
        </p:nvSpPr>
        <p:spPr>
          <a:xfrm>
            <a:off x="1828800" y="2971800"/>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802.15 SCM is recessed until 14:15</a:t>
            </a:r>
            <a:endParaRPr lang="en-US" sz="3200" dirty="0">
              <a:latin typeface="Calibri" panose="020F0502020204030204" pitchFamily="34" charset="0"/>
              <a:ea typeface="ＭＳ Ｐゴシック" charset="0"/>
              <a:cs typeface="Calibri" panose="020F0502020204030204" pitchFamily="34" charset="0"/>
            </a:endParaRPr>
          </a:p>
        </p:txBody>
      </p:sp>
      <p:sp>
        <p:nvSpPr>
          <p:cNvPr id="2" name="Footer Placeholder 2">
            <a:extLst>
              <a:ext uri="{FF2B5EF4-FFF2-40B4-BE49-F238E27FC236}">
                <a16:creationId xmlns:a16="http://schemas.microsoft.com/office/drawing/2014/main" id="{E3416E16-1A54-3674-6663-6443505B3155}"/>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32599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12</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PARs / CSDs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Reviewed comments and questions on existing or new standards – in January we’ll work on Corrigendum PAR for 802.15.4 .  </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Prepared motions for ISO/IEC JTC1/SC6 comment resolution submissions </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Updated </a:t>
            </a:r>
            <a:r>
              <a:rPr lang="en-US" sz="2000">
                <a:latin typeface="Calibri" panose="020F0502020204030204" pitchFamily="34" charset="0"/>
                <a:cs typeface="Calibri" panose="020F0502020204030204" pitchFamily="34" charset="0"/>
              </a:rPr>
              <a:t>example motions 15-23-0506-04-0mag</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16B39CF-BF15-3ABB-EEA1-3591769B5720}"/>
              </a:ext>
            </a:extLst>
          </p:cNvPr>
          <p:cNvGraphicFramePr>
            <a:graphicFrameLocks noChangeAspect="1"/>
          </p:cNvGraphicFramePr>
          <p:nvPr>
            <p:extLst>
              <p:ext uri="{D42A27DB-BD31-4B8C-83A1-F6EECF244321}">
                <p14:modId xmlns:p14="http://schemas.microsoft.com/office/powerpoint/2010/main" val="149870915"/>
              </p:ext>
            </p:extLst>
          </p:nvPr>
        </p:nvGraphicFramePr>
        <p:xfrm>
          <a:off x="609600" y="533400"/>
          <a:ext cx="10737910" cy="5715000"/>
        </p:xfrm>
        <a:graphic>
          <a:graphicData uri="http://schemas.openxmlformats.org/presentationml/2006/ole">
            <mc:AlternateContent xmlns:mc="http://schemas.openxmlformats.org/markup-compatibility/2006">
              <mc:Choice xmlns:v="urn:schemas-microsoft-com:vml" Requires="v">
                <p:oleObj name="Worksheet" r:id="rId2" imgW="14658861" imgH="7800975" progId="Excel.Sheet.12">
                  <p:embed/>
                </p:oleObj>
              </mc:Choice>
              <mc:Fallback>
                <p:oleObj name="Worksheet" r:id="rId2" imgW="14658861" imgH="7800975" progId="Excel.Sheet.12">
                  <p:embed/>
                  <p:pic>
                    <p:nvPicPr>
                      <p:cNvPr id="2" name="Object 1">
                        <a:extLst>
                          <a:ext uri="{FF2B5EF4-FFF2-40B4-BE49-F238E27FC236}">
                            <a16:creationId xmlns:a16="http://schemas.microsoft.com/office/drawing/2014/main" id="{216B39CF-BF15-3ABB-EEA1-3591769B5720}"/>
                          </a:ext>
                        </a:extLst>
                      </p:cNvPr>
                      <p:cNvPicPr/>
                      <p:nvPr/>
                    </p:nvPicPr>
                    <p:blipFill>
                      <a:blip r:embed="rId3"/>
                      <a:stretch>
                        <a:fillRect/>
                      </a:stretch>
                    </p:blipFill>
                    <p:spPr>
                      <a:xfrm>
                        <a:off x="609600" y="533400"/>
                        <a:ext cx="10737910" cy="57150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a:xfrm>
            <a:off x="6412500" y="6551613"/>
            <a:ext cx="535403" cy="184666"/>
          </a:xfrm>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2438400" y="3581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8610600" y="2057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839200" y="65516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6622774" y="3581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3" name="Oval 2">
            <a:extLst>
              <a:ext uri="{FF2B5EF4-FFF2-40B4-BE49-F238E27FC236}">
                <a16:creationId xmlns:a16="http://schemas.microsoft.com/office/drawing/2014/main" id="{5E098712-F819-98AE-93B4-C70EB91F0E12}"/>
              </a:ext>
            </a:extLst>
          </p:cNvPr>
          <p:cNvSpPr/>
          <p:nvPr/>
        </p:nvSpPr>
        <p:spPr bwMode="auto">
          <a:xfrm>
            <a:off x="4498167" y="35814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15988"/>
            <a:ext cx="10591800" cy="5254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1&amp;2 (Monday and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reviews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3 Wednesday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comment received from IEC/ISO/JTC1/SC6 for IEEE Std 802.15.9</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comments or questions on existing or new standards</a:t>
            </a:r>
          </a:p>
          <a:p>
            <a:pPr marL="914400" lvl="3"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Corrigendum for 802.15.4: 15-24-0635 contains the comment responses. Write PAR in January 2025</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Motion templates (JTC1 motions, Draft Sharing motions)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Project Checklist – n/a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Recess until 9:00am Thursday</a:t>
            </a:r>
          </a:p>
          <a:p>
            <a:pPr marL="0" lvl="2">
              <a:spcAft>
                <a:spcPts val="300"/>
              </a:spcAft>
            </a:pPr>
            <a:endParaRPr lang="en-US" sz="2000" dirty="0">
              <a:latin typeface="Calibri" panose="020F0502020204030204" pitchFamily="34" charset="0"/>
              <a:cs typeface="Calibri" panose="020F0502020204030204" pitchFamily="34" charset="0"/>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4 Thursday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Joint meeting with TG7a for IEC/ISO JTC1 question(s)  8:00 to 9:00am</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SCM </a:t>
            </a: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144586"/>
            <a:ext cx="10591800" cy="487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lgn="l">
              <a:buFont typeface="Arial" panose="020B0604020202020204" pitchFamily="34" charset="0"/>
              <a:buChar char="•"/>
            </a:pPr>
            <a:r>
              <a:rPr lang="en-GB" sz="2000" b="0" i="0" dirty="0">
                <a:solidFill>
                  <a:srgbClr val="000000"/>
                </a:solidFill>
                <a:effectLst/>
                <a:latin typeface="+mn-lt"/>
              </a:rPr>
              <a:t>Information at </a:t>
            </a:r>
            <a:r>
              <a:rPr lang="en-GB" sz="2000" b="0" i="0" dirty="0">
                <a:solidFill>
                  <a:srgbClr val="000000"/>
                </a:solidFill>
                <a:effectLst/>
                <a:latin typeface="+mn-lt"/>
                <a:hlinkClick r:id="rId3"/>
              </a:rPr>
              <a:t>https://www.ieee802.org/PARs.shtml</a:t>
            </a:r>
            <a:endParaRPr lang="en-GB" sz="2000" b="0" i="0" dirty="0">
              <a:solidFill>
                <a:srgbClr val="000000"/>
              </a:solidFill>
              <a:effectLst/>
              <a:latin typeface="+mn-lt"/>
            </a:endParaRPr>
          </a:p>
          <a:p>
            <a:pPr algn="l">
              <a:buFont typeface="Arial" panose="020B0604020202020204" pitchFamily="34" charset="0"/>
              <a:buChar char="•"/>
            </a:pPr>
            <a:endParaRPr lang="en-GB" sz="2000" dirty="0">
              <a:solidFill>
                <a:srgbClr val="000000"/>
              </a:solidFill>
              <a:latin typeface="+mn-lt"/>
            </a:endParaRPr>
          </a:p>
          <a:p>
            <a:pPr algn="l"/>
            <a:r>
              <a:rPr lang="en-GB" sz="2000" b="1" i="0" dirty="0">
                <a:solidFill>
                  <a:srgbClr val="000000"/>
                </a:solidFill>
                <a:effectLst/>
                <a:latin typeface="+mn-lt"/>
              </a:rPr>
              <a:t>Nov 10-15, 2024 Vancouver, BC, CA</a:t>
            </a:r>
          </a:p>
          <a:p>
            <a:pPr algn="l">
              <a:buFont typeface="Arial" panose="020B0604020202020204" pitchFamily="34" charset="0"/>
              <a:buChar char="•"/>
            </a:pPr>
            <a:r>
              <a:rPr lang="en-GB" sz="2000" b="0" i="0" dirty="0">
                <a:solidFill>
                  <a:srgbClr val="000000"/>
                </a:solidFill>
                <a:effectLst/>
                <a:latin typeface="+mn-lt"/>
              </a:rPr>
              <a:t>P802.1CB - Standard - Frame Replication and Elimination for Reliability - Revision to IEEE Standard 802.1CB-2017, </a:t>
            </a:r>
            <a:r>
              <a:rPr lang="en-GB" sz="2000" b="0" i="0" dirty="0">
                <a:solidFill>
                  <a:srgbClr val="000000"/>
                </a:solidFill>
                <a:effectLst/>
                <a:latin typeface="+mn-lt"/>
                <a:hlinkClick r:id="rId4"/>
              </a:rPr>
              <a:t>PAR</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P802.1CBec - Amendment - Guidance </a:t>
            </a:r>
            <a:r>
              <a:rPr lang="en-GB" sz="2000" b="0" i="0" dirty="0" err="1">
                <a:solidFill>
                  <a:srgbClr val="000000"/>
                </a:solidFill>
                <a:effectLst/>
                <a:latin typeface="+mn-lt"/>
              </a:rPr>
              <a:t>ffor</a:t>
            </a:r>
            <a:r>
              <a:rPr lang="en-GB" sz="2000" b="0" i="0" dirty="0">
                <a:solidFill>
                  <a:srgbClr val="000000"/>
                </a:solidFill>
                <a:effectLst/>
                <a:latin typeface="+mn-lt"/>
              </a:rPr>
              <a:t> Sequence Recovery Function Parameter Configuration, </a:t>
            </a:r>
            <a:r>
              <a:rPr lang="en-GB" sz="2000" b="0" i="0" dirty="0">
                <a:solidFill>
                  <a:srgbClr val="000000"/>
                </a:solidFill>
                <a:effectLst/>
                <a:latin typeface="+mn-lt"/>
                <a:hlinkClick r:id="rId5"/>
              </a:rPr>
              <a:t>PAR</a:t>
            </a:r>
            <a:r>
              <a:rPr lang="en-GB" sz="2000" b="0" i="0" dirty="0">
                <a:solidFill>
                  <a:srgbClr val="000000"/>
                </a:solidFill>
                <a:effectLst/>
                <a:latin typeface="+mn-lt"/>
              </a:rPr>
              <a:t> and </a:t>
            </a:r>
            <a:r>
              <a:rPr lang="en-GB" sz="2000" b="0" i="0" dirty="0">
                <a:solidFill>
                  <a:srgbClr val="000000"/>
                </a:solidFill>
                <a:effectLst/>
                <a:latin typeface="+mn-lt"/>
                <a:hlinkClick r:id="rId6"/>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P802.11bq - Amendment - Enhancements for Integrated </a:t>
            </a:r>
            <a:r>
              <a:rPr lang="en-GB" sz="2000" b="0" i="0" dirty="0" err="1">
                <a:solidFill>
                  <a:srgbClr val="000000"/>
                </a:solidFill>
                <a:effectLst/>
                <a:latin typeface="+mn-lt"/>
              </a:rPr>
              <a:t>mmWave</a:t>
            </a:r>
            <a:r>
              <a:rPr lang="en-GB" sz="2000" b="0" i="0" dirty="0">
                <a:solidFill>
                  <a:srgbClr val="000000"/>
                </a:solidFill>
                <a:effectLst/>
                <a:latin typeface="+mn-lt"/>
              </a:rPr>
              <a:t> (IMMW) WLAN, </a:t>
            </a:r>
            <a:r>
              <a:rPr lang="en-GB" sz="2000" b="0" i="0" dirty="0">
                <a:solidFill>
                  <a:srgbClr val="000000"/>
                </a:solidFill>
                <a:effectLst/>
                <a:latin typeface="+mn-lt"/>
                <a:hlinkClick r:id="rId7"/>
              </a:rPr>
              <a:t>PAR</a:t>
            </a:r>
            <a:r>
              <a:rPr lang="en-GB" sz="2000" b="0" i="0" dirty="0">
                <a:solidFill>
                  <a:srgbClr val="000000"/>
                </a:solidFill>
                <a:effectLst/>
                <a:latin typeface="+mn-lt"/>
              </a:rPr>
              <a:t> and </a:t>
            </a:r>
            <a:r>
              <a:rPr lang="en-GB" sz="2000" b="0" i="0" dirty="0">
                <a:solidFill>
                  <a:srgbClr val="000000"/>
                </a:solidFill>
                <a:effectLst/>
                <a:latin typeface="+mn-lt"/>
                <a:hlinkClick r:id="rId8"/>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P802.16 - Standard for Air Interface for Broadband Wireless Access Systems - Revision to IEEE Standard 802.16-2017, </a:t>
            </a:r>
            <a:r>
              <a:rPr lang="en-GB" sz="2000" b="0" i="0" dirty="0">
                <a:solidFill>
                  <a:srgbClr val="000000"/>
                </a:solidFill>
                <a:effectLst/>
                <a:latin typeface="+mn-lt"/>
                <a:hlinkClick r:id="rId9"/>
              </a:rPr>
              <a:t>PAR</a:t>
            </a:r>
            <a:endParaRPr lang="en-GB" sz="2000" b="0" i="0" dirty="0">
              <a:solidFill>
                <a:srgbClr val="000000"/>
              </a:solidFill>
              <a:effectLst/>
              <a:latin typeface="+mn-lt"/>
            </a:endParaRPr>
          </a:p>
          <a:p>
            <a:pPr algn="l">
              <a:buFont typeface="Arial" panose="020B0604020202020204" pitchFamily="34" charset="0"/>
              <a:buChar char="•"/>
            </a:pPr>
            <a:endParaRPr lang="en-GB" sz="2000" dirty="0">
              <a:solidFill>
                <a:srgbClr val="000000"/>
              </a:solidFill>
              <a:latin typeface="+mn-lt"/>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6107193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72531</TotalTime>
  <Words>1393</Words>
  <Application>Microsoft Office PowerPoint</Application>
  <PresentationFormat>Widescreen</PresentationFormat>
  <Paragraphs>148</Paragraphs>
  <Slides>12</Slides>
  <Notes>6</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802 PARs for Review</vt:lpstr>
      <vt:lpstr>802 PARs for Review</vt:lpstr>
      <vt:lpstr>802.15 SCM is recessed until 14:15</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1140</cp:revision>
  <cp:lastPrinted>2016-07-25T16:00:41Z</cp:lastPrinted>
  <dcterms:created xsi:type="dcterms:W3CDTF">2009-07-12T16:25:16Z</dcterms:created>
  <dcterms:modified xsi:type="dcterms:W3CDTF">2024-11-14T23:58:39Z</dcterms:modified>
  <cp:category/>
</cp:coreProperties>
</file>