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8"/>
  </p:notesMasterIdLst>
  <p:handoutMasterIdLst>
    <p:handoutMasterId r:id="rId9"/>
  </p:handoutMasterIdLst>
  <p:sldIdLst>
    <p:sldId id="359" r:id="rId2"/>
    <p:sldId id="442" r:id="rId3"/>
    <p:sldId id="444" r:id="rId4"/>
    <p:sldId id="443" r:id="rId5"/>
    <p:sldId id="445" r:id="rId6"/>
    <p:sldId id="441" r:id="rId7"/>
  </p:sldIdLst>
  <p:sldSz cx="12192000" cy="6858000"/>
  <p:notesSz cx="6797675" cy="9926638"/>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0" name="Author" initials="A" lastIdx="0" clrIdx="9"/>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7000B"/>
    <a:srgbClr val="FF0000"/>
    <a:srgbClr val="00B14F"/>
    <a:srgbClr val="26D5BC"/>
    <a:srgbClr val="BED8EF"/>
    <a:srgbClr val="6F2AA1"/>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770" autoAdjust="0"/>
    <p:restoredTop sz="95776" autoAdjust="0"/>
  </p:normalViewPr>
  <p:slideViewPr>
    <p:cSldViewPr>
      <p:cViewPr varScale="1">
        <p:scale>
          <a:sx n="98" d="100"/>
          <a:sy n="98" d="100"/>
        </p:scale>
        <p:origin x="184" y="6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7" d="100"/>
          <a:sy n="87" d="100"/>
        </p:scale>
        <p:origin x="3822"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81635" y="202269"/>
            <a:ext cx="226433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&lt;November 2021&gt;</a:t>
            </a:r>
          </a:p>
        </p:txBody>
      </p:sp>
      <p:sp>
        <p:nvSpPr>
          <p:cNvPr id="3076" name="Rectangle 4"/>
          <p:cNvSpPr>
            <a:spLocks noGrp="1" noChangeArrowheads="1"/>
          </p:cNvSpPr>
          <p:nvPr>
            <p:ph type="ftr" sz="quarter" idx="2"/>
          </p:nvPr>
        </p:nvSpPr>
        <p:spPr bwMode="auto">
          <a:xfrm>
            <a:off x="4078917" y="9607410"/>
            <a:ext cx="2114935"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t>
            </a:r>
            <a:r>
              <a:rPr lang="en-US" altLang="en-US" dirty="0" err="1"/>
              <a:t>Xiaohui</a:t>
            </a:r>
            <a:r>
              <a:rPr lang="en-US" altLang="en-US" dirty="0"/>
              <a:t> Peng&gt;, &lt;Huawei&gt;</a:t>
            </a:r>
          </a:p>
        </p:txBody>
      </p:sp>
      <p:sp>
        <p:nvSpPr>
          <p:cNvPr id="3077" name="Rectangle 5"/>
          <p:cNvSpPr>
            <a:spLocks noGrp="1" noChangeArrowheads="1"/>
          </p:cNvSpPr>
          <p:nvPr>
            <p:ph type="sldNum" sz="quarter" idx="3"/>
          </p:nvPr>
        </p:nvSpPr>
        <p:spPr bwMode="auto">
          <a:xfrm>
            <a:off x="2644060" y="9607410"/>
            <a:ext cx="1358601"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80079" y="414317"/>
            <a:ext cx="543751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80079" y="9607410"/>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80079" y="9595524"/>
            <a:ext cx="558847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41173" y="117369"/>
            <a:ext cx="268296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01600" y="750888"/>
            <a:ext cx="6594475" cy="3709987"/>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5734" y="4715408"/>
            <a:ext cx="4986207" cy="4467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697636" y="9610806"/>
            <a:ext cx="246042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875939" y="9610806"/>
            <a:ext cx="785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09648" y="9610806"/>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09648" y="9609108"/>
            <a:ext cx="53783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34948" y="317531"/>
            <a:ext cx="55277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xfrm>
            <a:off x="2875939" y="9610806"/>
            <a:ext cx="785904" cy="7386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33392" y="115671"/>
            <a:ext cx="265495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844815" y="9564960"/>
            <a:ext cx="776566"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82550" y="747713"/>
            <a:ext cx="6561138" cy="3690937"/>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896397" y="4693334"/>
            <a:ext cx="4923957" cy="443863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728061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r>
              <a:rPr lang="en-US" altLang="zh-CN" dirty="0"/>
              <a:t>Aug. 2025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Panpan Li, Huawei</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a:t>Aug. 2025</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a:t>Panpan Li, Huawei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5829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344958"/>
            <a:ext cx="10363200" cy="4751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a:t>Aug. 2025</a:t>
            </a:r>
            <a:endParaRPr lang="en-US" altLang="en-US" dirty="0"/>
          </a:p>
        </p:txBody>
      </p:sp>
      <p:sp>
        <p:nvSpPr>
          <p:cNvPr id="1029" name="Rectangle 5"/>
          <p:cNvSpPr>
            <a:spLocks noGrp="1" noChangeArrowheads="1"/>
          </p:cNvSpPr>
          <p:nvPr>
            <p:ph type="ftr" sz="quarter" idx="3"/>
          </p:nvPr>
        </p:nvSpPr>
        <p:spPr bwMode="auto">
          <a:xfrm>
            <a:off x="73152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Panpan Li,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4175787" y="394156"/>
            <a:ext cx="7101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a:t>
            </a:r>
            <a:r>
              <a:rPr lang="en-US" altLang="en-US" sz="1400" b="1" baseline="0" dirty="0"/>
              <a:t> IEEE 15-</a:t>
            </a:r>
            <a:r>
              <a:rPr lang="en-US" altLang="zh-CN" sz="1400" b="1" baseline="0" dirty="0"/>
              <a:t>24</a:t>
            </a:r>
            <a:r>
              <a:rPr lang="en-US" altLang="en-US" sz="1400" b="1" baseline="0" dirty="0"/>
              <a:t>-0579-</a:t>
            </a:r>
            <a:r>
              <a:rPr lang="en-US" altLang="zh-CN" sz="1400" b="1" baseline="0" dirty="0"/>
              <a:t>03</a:t>
            </a:r>
            <a:r>
              <a:rPr lang="en-US" altLang="en-US" sz="1400" b="1" baseline="0" dirty="0"/>
              <a:t>-04ab</a:t>
            </a:r>
            <a:endParaRPr lang="en-US" altLang="en-US" sz="1400" b="1" dirty="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Font typeface="Wingdings" panose="05000000000000000000" pitchFamily="2" charset="2"/>
        <a:buChar char="q"/>
        <a:defRPr sz="1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1600">
          <a:solidFill>
            <a:schemeClr val="tx1"/>
          </a:solidFill>
          <a:latin typeface="+mn-lt"/>
        </a:defRPr>
      </a:lvl2pPr>
      <a:lvl3pPr marL="1085850" indent="-228600" algn="l" rtl="0" eaLnBrk="1" fontAlgn="base" hangingPunct="1">
        <a:spcBef>
          <a:spcPct val="20000"/>
        </a:spcBef>
        <a:spcAft>
          <a:spcPct val="0"/>
        </a:spcAft>
        <a:buChar char="•"/>
        <a:defRPr sz="1600">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11B74706-8CE8-446F-ADD5-944A55CFBC25}"/>
              </a:ext>
            </a:extLst>
          </p:cNvPr>
          <p:cNvSpPr>
            <a:spLocks noChangeArrowheads="1"/>
          </p:cNvSpPr>
          <p:nvPr/>
        </p:nvSpPr>
        <p:spPr bwMode="auto">
          <a:xfrm>
            <a:off x="911424" y="1052736"/>
            <a:ext cx="10369152" cy="3880166"/>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just" eaLnBrk="1" hangingPunct="1">
              <a:spcBef>
                <a:spcPct val="0"/>
              </a:spcBef>
              <a:buClrTx/>
              <a:buFontTx/>
              <a:buNone/>
              <a:defRPr/>
            </a:pPr>
            <a:r>
              <a:rPr lang="en-US" altLang="en-US" sz="1800" b="1" u="sng" dirty="0">
                <a:effectLst>
                  <a:outerShdw blurRad="38100" dist="38100" dir="2700000" algn="tl">
                    <a:srgbClr val="C0C0C0"/>
                  </a:outerShdw>
                </a:effectLst>
                <a:latin typeface="+mj-lt"/>
              </a:rPr>
              <a:t>Project: IEEE P802.15 Working Group for Wireless Specialty Networks (WSN)</a:t>
            </a:r>
          </a:p>
          <a:p>
            <a:pPr algn="just" eaLnBrk="1" hangingPunct="1">
              <a:spcBef>
                <a:spcPct val="0"/>
              </a:spcBef>
              <a:buClrTx/>
              <a:buFontTx/>
              <a:buNone/>
              <a:defRPr/>
            </a:pPr>
            <a:endParaRPr lang="en-US" altLang="en-US" sz="2000" dirty="0">
              <a:latin typeface="+mj-lt"/>
            </a:endParaRPr>
          </a:p>
          <a:p>
            <a:pPr algn="just" eaLnBrk="1" hangingPunct="1">
              <a:spcBef>
                <a:spcPct val="0"/>
              </a:spcBef>
              <a:buClrTx/>
              <a:buFontTx/>
              <a:buNone/>
              <a:defRPr/>
            </a:pPr>
            <a:r>
              <a:rPr lang="en-US" altLang="en-US" sz="1600" b="1" dirty="0">
                <a:latin typeface="+mj-lt"/>
              </a:rPr>
              <a:t>Submission Title: Frequency Stitching Channel </a:t>
            </a:r>
            <a:r>
              <a:rPr lang="en-US" altLang="zh-CN" sz="1600" b="1" dirty="0">
                <a:latin typeface="+mj-lt"/>
              </a:rPr>
              <a:t>Usage Method</a:t>
            </a:r>
            <a:endParaRPr lang="en-US" altLang="en-US" sz="1600" dirty="0">
              <a:latin typeface="+mj-lt"/>
            </a:endParaRPr>
          </a:p>
          <a:p>
            <a:pPr algn="just" eaLnBrk="1" hangingPunct="1">
              <a:spcBef>
                <a:spcPct val="0"/>
              </a:spcBef>
              <a:buClrTx/>
              <a:buFontTx/>
              <a:buNone/>
              <a:defRPr/>
            </a:pPr>
            <a:r>
              <a:rPr lang="en-US" altLang="en-US" sz="1600" b="1" dirty="0">
                <a:latin typeface="+mj-lt"/>
              </a:rPr>
              <a:t>Source:</a:t>
            </a:r>
            <a:r>
              <a:rPr lang="en-US" altLang="en-US" sz="1600" dirty="0">
                <a:latin typeface="+mj-lt"/>
              </a:rPr>
              <a:t> 	Panpan Li, Bin Qian, Lei Huang, David </a:t>
            </a:r>
            <a:r>
              <a:rPr lang="en-US" altLang="en-US" sz="1600" dirty="0" err="1">
                <a:latin typeface="+mj-lt"/>
              </a:rPr>
              <a:t>Xun</a:t>
            </a:r>
            <a:r>
              <a:rPr lang="en-US" altLang="en-US" sz="1600" dirty="0">
                <a:latin typeface="+mj-lt"/>
              </a:rPr>
              <a:t> Yang (Huawei Technologies)</a:t>
            </a:r>
          </a:p>
          <a:p>
            <a:pPr algn="just" eaLnBrk="1" hangingPunct="1">
              <a:spcBef>
                <a:spcPct val="0"/>
              </a:spcBef>
              <a:buClrTx/>
              <a:buFontTx/>
              <a:buNone/>
              <a:defRPr/>
            </a:pPr>
            <a:r>
              <a:rPr lang="en-US" altLang="en-US" sz="1600" b="1" dirty="0">
                <a:latin typeface="+mj-lt"/>
              </a:rPr>
              <a:t>Address : </a:t>
            </a:r>
            <a:r>
              <a:rPr lang="en-US" altLang="en-US" sz="1600" dirty="0">
                <a:latin typeface="+mj-lt"/>
                <a:cs typeface="Times New Roman" panose="02020603050405020304" pitchFamily="18" charset="0"/>
              </a:rPr>
              <a:t>[</a:t>
            </a:r>
            <a:r>
              <a:rPr lang="en-US" altLang="en-US" sz="1600" dirty="0">
                <a:solidFill>
                  <a:schemeClr val="tx1"/>
                </a:solidFill>
                <a:latin typeface="+mj-lt"/>
                <a:cs typeface="Times New Roman" panose="02020603050405020304" pitchFamily="18" charset="0"/>
              </a:rPr>
              <a:t>Huawei </a:t>
            </a:r>
            <a:r>
              <a:rPr lang="en-US" altLang="en-US" sz="1600" dirty="0" err="1">
                <a:solidFill>
                  <a:schemeClr val="tx1"/>
                </a:solidFill>
                <a:latin typeface="+mj-lt"/>
                <a:cs typeface="Times New Roman" panose="02020603050405020304" pitchFamily="18" charset="0"/>
              </a:rPr>
              <a:t>Bantian</a:t>
            </a:r>
            <a:r>
              <a:rPr lang="en-US" altLang="en-US" sz="1600" dirty="0">
                <a:solidFill>
                  <a:schemeClr val="tx1"/>
                </a:solidFill>
                <a:latin typeface="+mj-lt"/>
                <a:cs typeface="Times New Roman" panose="02020603050405020304" pitchFamily="18" charset="0"/>
              </a:rPr>
              <a:t> Base, </a:t>
            </a:r>
            <a:r>
              <a:rPr lang="en-US" altLang="en-US" sz="1600" dirty="0" err="1">
                <a:solidFill>
                  <a:schemeClr val="tx1"/>
                </a:solidFill>
                <a:latin typeface="+mj-lt"/>
                <a:cs typeface="Times New Roman" panose="02020603050405020304" pitchFamily="18" charset="0"/>
              </a:rPr>
              <a:t>Longgang</a:t>
            </a:r>
            <a:r>
              <a:rPr lang="en-US" altLang="en-US" sz="1600" dirty="0">
                <a:solidFill>
                  <a:schemeClr val="tx1"/>
                </a:solidFill>
                <a:latin typeface="+mj-lt"/>
                <a:cs typeface="Times New Roman" panose="02020603050405020304" pitchFamily="18" charset="0"/>
              </a:rPr>
              <a:t> District, Shenzhen, 518129 China]</a:t>
            </a:r>
          </a:p>
          <a:p>
            <a:pPr algn="just" eaLnBrk="1" hangingPunct="1">
              <a:spcBef>
                <a:spcPct val="0"/>
              </a:spcBef>
              <a:buClrTx/>
              <a:buFontTx/>
              <a:buNone/>
              <a:defRPr/>
            </a:pPr>
            <a:r>
              <a:rPr lang="en-US" altLang="en-US" sz="1600" b="1" dirty="0">
                <a:latin typeface="+mj-lt"/>
              </a:rPr>
              <a:t>E-Mail</a:t>
            </a:r>
            <a:r>
              <a:rPr lang="en-US" altLang="en-US" sz="1600" dirty="0">
                <a:latin typeface="+mj-lt"/>
              </a:rPr>
              <a:t>:    [lipanpan25@huawei.com]	</a:t>
            </a:r>
          </a:p>
          <a:p>
            <a:pPr eaLnBrk="1" hangingPunct="1">
              <a:spcBef>
                <a:spcPct val="0"/>
              </a:spcBef>
              <a:buClrTx/>
              <a:buFontTx/>
              <a:buNone/>
              <a:defRPr/>
            </a:pPr>
            <a:r>
              <a:rPr lang="en-US" altLang="en-US" sz="1600" b="1" dirty="0">
                <a:latin typeface="+mj-lt"/>
              </a:rPr>
              <a:t>Re:</a:t>
            </a:r>
            <a:r>
              <a:rPr lang="en-US" altLang="en-US" sz="1600" dirty="0">
                <a:latin typeface="+mj-lt"/>
              </a:rPr>
              <a:t> 	</a:t>
            </a:r>
            <a:r>
              <a:rPr lang="en-US" altLang="en-US" sz="1600" b="1" dirty="0">
                <a:solidFill>
                  <a:srgbClr val="FF0000"/>
                </a:solidFill>
                <a:latin typeface="+mj-lt"/>
              </a:rPr>
              <a:t>Task Group 4ab: UWB Next Generation for 802.15.4</a:t>
            </a:r>
          </a:p>
          <a:p>
            <a:pPr algn="just" eaLnBrk="1" hangingPunct="1">
              <a:spcBef>
                <a:spcPct val="0"/>
              </a:spcBef>
              <a:buClrTx/>
              <a:defRPr/>
            </a:pPr>
            <a:r>
              <a:rPr lang="en-US" altLang="en-US" sz="1600" b="1" dirty="0">
                <a:latin typeface="+mj-lt"/>
              </a:rPr>
              <a:t>Abstract: </a:t>
            </a:r>
            <a:r>
              <a:rPr lang="en-US" altLang="en-US" sz="1600" dirty="0">
                <a:solidFill>
                  <a:srgbClr val="FF0000"/>
                </a:solidFill>
                <a:latin typeface="+mj-lt"/>
              </a:rPr>
              <a:t> </a:t>
            </a:r>
            <a:r>
              <a:rPr lang="en-US" altLang="en-US" sz="1600" dirty="0">
                <a:solidFill>
                  <a:schemeClr val="tx1"/>
                </a:solidFill>
                <a:latin typeface="+mj-lt"/>
                <a:cs typeface="Times New Roman" panose="02020603050405020304" pitchFamily="18" charset="0"/>
              </a:rPr>
              <a:t>[NB, UWB</a:t>
            </a:r>
            <a:r>
              <a:rPr lang="en-US" altLang="en-US" sz="1600" dirty="0">
                <a:solidFill>
                  <a:schemeClr val="tx2"/>
                </a:solidFill>
                <a:latin typeface="+mj-lt"/>
                <a:cs typeface="Times New Roman" panose="02020603050405020304" pitchFamily="18" charset="0"/>
              </a:rPr>
              <a:t>]</a:t>
            </a:r>
          </a:p>
          <a:p>
            <a:pPr algn="just" eaLnBrk="1" hangingPunct="1">
              <a:spcBef>
                <a:spcPct val="0"/>
              </a:spcBef>
              <a:buClrTx/>
              <a:buFontTx/>
              <a:buNone/>
              <a:defRPr/>
            </a:pPr>
            <a:r>
              <a:rPr lang="en-US" altLang="en-US" sz="1600" b="1" dirty="0">
                <a:latin typeface="+mj-lt"/>
              </a:rPr>
              <a:t>Purpose: </a:t>
            </a:r>
            <a:r>
              <a:rPr lang="en-US" altLang="en-US" sz="1600" dirty="0">
                <a:latin typeface="+mj-lt"/>
              </a:rPr>
              <a:t> </a:t>
            </a:r>
          </a:p>
          <a:p>
            <a:pPr algn="just" eaLnBrk="1" hangingPunct="1">
              <a:spcBef>
                <a:spcPct val="0"/>
              </a:spcBef>
              <a:buClrTx/>
              <a:buFontTx/>
              <a:buNone/>
              <a:defRPr/>
            </a:pPr>
            <a:r>
              <a:rPr lang="en-US" altLang="en-US" sz="1600" b="1" dirty="0">
                <a:latin typeface="+mj-lt"/>
              </a:rPr>
              <a:t>Notice:</a:t>
            </a:r>
            <a:r>
              <a:rPr lang="en-US" altLang="en-US" sz="1600" dirty="0">
                <a:latin typeface="+mj-lt"/>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1" hangingPunct="1">
              <a:spcBef>
                <a:spcPct val="0"/>
              </a:spcBef>
              <a:buClrTx/>
              <a:buFontTx/>
              <a:buNone/>
              <a:defRPr/>
            </a:pPr>
            <a:r>
              <a:rPr lang="en-US" altLang="en-US" sz="1600" b="1" dirty="0">
                <a:latin typeface="+mj-lt"/>
              </a:rPr>
              <a:t>Release:</a:t>
            </a:r>
            <a:r>
              <a:rPr lang="en-US" altLang="en-US" sz="1600" dirty="0">
                <a:latin typeface="+mj-lt"/>
              </a:rPr>
              <a:t>	The contributor acknowledges and accepts that this contribution becomes the property of IEEE and may be made publicly available by P802.15.	</a:t>
            </a:r>
          </a:p>
        </p:txBody>
      </p:sp>
      <p:sp>
        <p:nvSpPr>
          <p:cNvPr id="4" name="Date Placeholder 3">
            <a:extLst>
              <a:ext uri="{FF2B5EF4-FFF2-40B4-BE49-F238E27FC236}">
                <a16:creationId xmlns:a16="http://schemas.microsoft.com/office/drawing/2014/main" id="{B3DF8B93-288D-45CC-93B2-2B271A86D14F}"/>
              </a:ext>
            </a:extLst>
          </p:cNvPr>
          <p:cNvSpPr>
            <a:spLocks noGrp="1"/>
          </p:cNvSpPr>
          <p:nvPr>
            <p:ph type="dt" sz="half" idx="10"/>
          </p:nvPr>
        </p:nvSpPr>
        <p:spPr>
          <a:xfrm>
            <a:off x="914400" y="378281"/>
            <a:ext cx="2133600" cy="215444"/>
          </a:xfrm>
        </p:spPr>
        <p:txBody>
          <a:bodyPr/>
          <a:lstStyle/>
          <a:p>
            <a:r>
              <a:rPr lang="en-US" altLang="zh-CN" dirty="0"/>
              <a:t>Aug. 2025</a:t>
            </a:r>
            <a:endParaRPr lang="en-US" altLang="en-US" dirty="0"/>
          </a:p>
        </p:txBody>
      </p:sp>
    </p:spTree>
    <p:extLst>
      <p:ext uri="{BB962C8B-B14F-4D97-AF65-F5344CB8AC3E}">
        <p14:creationId xmlns:p14="http://schemas.microsoft.com/office/powerpoint/2010/main" val="51325306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8ADD0-0BFE-4F9E-8D36-CD98FB30FEBF}"/>
              </a:ext>
            </a:extLst>
          </p:cNvPr>
          <p:cNvSpPr>
            <a:spLocks noGrp="1"/>
          </p:cNvSpPr>
          <p:nvPr>
            <p:ph type="title"/>
          </p:nvPr>
        </p:nvSpPr>
        <p:spPr/>
        <p:txBody>
          <a:bodyPr/>
          <a:lstStyle/>
          <a:p>
            <a:r>
              <a:rPr lang="en-SG" dirty="0"/>
              <a:t>Introduction </a:t>
            </a:r>
          </a:p>
        </p:txBody>
      </p:sp>
      <p:sp>
        <p:nvSpPr>
          <p:cNvPr id="3" name="Content Placeholder 2">
            <a:extLst>
              <a:ext uri="{FF2B5EF4-FFF2-40B4-BE49-F238E27FC236}">
                <a16:creationId xmlns:a16="http://schemas.microsoft.com/office/drawing/2014/main" id="{2938CDB5-70B5-49E3-B004-0E93CA55171C}"/>
              </a:ext>
            </a:extLst>
          </p:cNvPr>
          <p:cNvSpPr>
            <a:spLocks noGrp="1"/>
          </p:cNvSpPr>
          <p:nvPr>
            <p:ph idx="1"/>
          </p:nvPr>
        </p:nvSpPr>
        <p:spPr>
          <a:xfrm>
            <a:off x="914400" y="1344958"/>
            <a:ext cx="5829672" cy="4751043"/>
          </a:xfrm>
        </p:spPr>
        <p:txBody>
          <a:bodyPr/>
          <a:lstStyle/>
          <a:p>
            <a:r>
              <a:rPr lang="en-SG" dirty="0"/>
              <a:t>Comment #120 pointed out the conflict text regarding frequency stitching.</a:t>
            </a:r>
          </a:p>
          <a:p>
            <a:r>
              <a:rPr lang="en-SG" dirty="0"/>
              <a:t>DCN #15-25-339-01 proposed to stick to the consensus reached in DCN #15-24-679 and delete the conflict paragraph.</a:t>
            </a:r>
          </a:p>
          <a:p>
            <a:r>
              <a:rPr lang="en-SG" dirty="0"/>
              <a:t>The contribution will present out views regarding this topic.</a:t>
            </a:r>
          </a:p>
        </p:txBody>
      </p:sp>
      <p:sp>
        <p:nvSpPr>
          <p:cNvPr id="4" name="Date Placeholder 3">
            <a:extLst>
              <a:ext uri="{FF2B5EF4-FFF2-40B4-BE49-F238E27FC236}">
                <a16:creationId xmlns:a16="http://schemas.microsoft.com/office/drawing/2014/main" id="{0AD08D0C-C98A-4429-AA75-CD012C88420D}"/>
              </a:ext>
            </a:extLst>
          </p:cNvPr>
          <p:cNvSpPr>
            <a:spLocks noGrp="1"/>
          </p:cNvSpPr>
          <p:nvPr>
            <p:ph type="dt" sz="half" idx="10"/>
          </p:nvPr>
        </p:nvSpPr>
        <p:spPr/>
        <p:txBody>
          <a:bodyPr/>
          <a:lstStyle/>
          <a:p>
            <a:r>
              <a:rPr lang="en-US" altLang="zh-CN" dirty="0"/>
              <a:t>Aug. 2025</a:t>
            </a:r>
            <a:endParaRPr lang="en-US" altLang="en-US" dirty="0"/>
          </a:p>
        </p:txBody>
      </p:sp>
      <p:sp>
        <p:nvSpPr>
          <p:cNvPr id="5" name="Footer Placeholder 4">
            <a:extLst>
              <a:ext uri="{FF2B5EF4-FFF2-40B4-BE49-F238E27FC236}">
                <a16:creationId xmlns:a16="http://schemas.microsoft.com/office/drawing/2014/main" id="{647A4AD2-0C9B-4175-92D3-ABE117D7706D}"/>
              </a:ext>
            </a:extLst>
          </p:cNvPr>
          <p:cNvSpPr>
            <a:spLocks noGrp="1"/>
          </p:cNvSpPr>
          <p:nvPr>
            <p:ph type="ftr" sz="quarter" idx="11"/>
          </p:nvPr>
        </p:nvSpPr>
        <p:spPr/>
        <p:txBody>
          <a:bodyPr/>
          <a:lstStyle/>
          <a:p>
            <a:r>
              <a:rPr lang="en-US" altLang="en-US"/>
              <a:t>Panpan Li, Huawei</a:t>
            </a:r>
            <a:endParaRPr lang="en-US" altLang="en-US" dirty="0"/>
          </a:p>
        </p:txBody>
      </p:sp>
      <p:sp>
        <p:nvSpPr>
          <p:cNvPr id="6" name="Slide Number Placeholder 5">
            <a:extLst>
              <a:ext uri="{FF2B5EF4-FFF2-40B4-BE49-F238E27FC236}">
                <a16:creationId xmlns:a16="http://schemas.microsoft.com/office/drawing/2014/main" id="{8E448653-A06C-4228-8CE0-0151F68831B7}"/>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2</a:t>
            </a:fld>
            <a:endParaRPr lang="en-US" altLang="en-US" dirty="0"/>
          </a:p>
        </p:txBody>
      </p:sp>
      <p:pic>
        <p:nvPicPr>
          <p:cNvPr id="10" name="Picture 9">
            <a:extLst>
              <a:ext uri="{FF2B5EF4-FFF2-40B4-BE49-F238E27FC236}">
                <a16:creationId xmlns:a16="http://schemas.microsoft.com/office/drawing/2014/main" id="{2BE8570E-2E3B-4934-8E6F-18EA7B443A1D}"/>
              </a:ext>
            </a:extLst>
          </p:cNvPr>
          <p:cNvPicPr>
            <a:picLocks noChangeAspect="1"/>
          </p:cNvPicPr>
          <p:nvPr/>
        </p:nvPicPr>
        <p:blipFill>
          <a:blip r:embed="rId2"/>
          <a:stretch>
            <a:fillRect/>
          </a:stretch>
        </p:blipFill>
        <p:spPr>
          <a:xfrm>
            <a:off x="6927025" y="1484784"/>
            <a:ext cx="4553775" cy="4322020"/>
          </a:xfrm>
          <a:prstGeom prst="rect">
            <a:avLst/>
          </a:prstGeom>
        </p:spPr>
      </p:pic>
    </p:spTree>
    <p:extLst>
      <p:ext uri="{BB962C8B-B14F-4D97-AF65-F5344CB8AC3E}">
        <p14:creationId xmlns:p14="http://schemas.microsoft.com/office/powerpoint/2010/main" val="616038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68FDB-19F9-4FA9-80E8-147E86868A4A}"/>
              </a:ext>
            </a:extLst>
          </p:cNvPr>
          <p:cNvSpPr>
            <a:spLocks noGrp="1"/>
          </p:cNvSpPr>
          <p:nvPr>
            <p:ph type="title"/>
          </p:nvPr>
        </p:nvSpPr>
        <p:spPr/>
        <p:txBody>
          <a:bodyPr/>
          <a:lstStyle/>
          <a:p>
            <a:r>
              <a:rPr lang="en-SG" dirty="0"/>
              <a:t>Recap of Timeline </a:t>
            </a:r>
          </a:p>
        </p:txBody>
      </p:sp>
      <p:sp>
        <p:nvSpPr>
          <p:cNvPr id="3" name="Content Placeholder 2">
            <a:extLst>
              <a:ext uri="{FF2B5EF4-FFF2-40B4-BE49-F238E27FC236}">
                <a16:creationId xmlns:a16="http://schemas.microsoft.com/office/drawing/2014/main" id="{98819628-8D13-42D8-8E9C-A8D315861CEB}"/>
              </a:ext>
            </a:extLst>
          </p:cNvPr>
          <p:cNvSpPr>
            <a:spLocks noGrp="1"/>
          </p:cNvSpPr>
          <p:nvPr>
            <p:ph idx="1"/>
          </p:nvPr>
        </p:nvSpPr>
        <p:spPr>
          <a:xfrm>
            <a:off x="914400" y="1344958"/>
            <a:ext cx="10363200" cy="4964362"/>
          </a:xfrm>
        </p:spPr>
        <p:txBody>
          <a:bodyPr/>
          <a:lstStyle/>
          <a:p>
            <a:r>
              <a:rPr lang="en-SG" sz="1600" dirty="0"/>
              <a:t>CID #901, 1253, 264 for Draft 0.1 pointed out the problem that </a:t>
            </a:r>
            <a:r>
              <a:rPr lang="en-US" sz="1600" dirty="0"/>
              <a:t>the transmission of SHR in each sensing packet is missing.</a:t>
            </a:r>
          </a:p>
          <a:p>
            <a:r>
              <a:rPr lang="en-SG" sz="1600" dirty="0"/>
              <a:t>In September 2024, DCN #15-24-0462-00 proposed that </a:t>
            </a:r>
            <a:r>
              <a:rPr lang="en-US" sz="1600" dirty="0"/>
              <a:t>SHR will be transmitted with first sensing segment and received the feedback that the length of </a:t>
            </a:r>
            <a:r>
              <a:rPr lang="en-US" sz="1600" dirty="0" err="1"/>
              <a:t>SHR+segment</a:t>
            </a:r>
            <a:r>
              <a:rPr lang="en-US" sz="1600" dirty="0"/>
              <a:t> is longer than length of segment, thus resulting power backoff. Group expected to transmit SHR separately.</a:t>
            </a:r>
          </a:p>
          <a:p>
            <a:r>
              <a:rPr lang="en-US" sz="1600" dirty="0"/>
              <a:t>In Nov-Dec 2024, DCN #15-24-0579 r0-r2 presented two options:</a:t>
            </a:r>
          </a:p>
          <a:p>
            <a:pPr lvl="1"/>
            <a:r>
              <a:rPr lang="en-US" dirty="0"/>
              <a:t>Option 1: SHR will be transmitted with first sensing segment as one transmission</a:t>
            </a:r>
          </a:p>
          <a:p>
            <a:pPr lvl="1"/>
            <a:r>
              <a:rPr lang="en-US" dirty="0"/>
              <a:t>Option 2: Just let all transmissions at different channels</a:t>
            </a:r>
          </a:p>
          <a:p>
            <a:pPr lvl="1"/>
            <a:r>
              <a:rPr lang="en-US" dirty="0"/>
              <a:t>A straw poll was run and Option 1 was preferred.</a:t>
            </a:r>
          </a:p>
          <a:p>
            <a:pPr lvl="1"/>
            <a:endParaRPr lang="en-US" dirty="0"/>
          </a:p>
          <a:p>
            <a:pPr lvl="1"/>
            <a:endParaRPr lang="en-US" dirty="0"/>
          </a:p>
          <a:p>
            <a:pPr lvl="1"/>
            <a:endParaRPr lang="en-US" dirty="0"/>
          </a:p>
          <a:p>
            <a:pPr lvl="1"/>
            <a:endParaRPr lang="en-US" dirty="0"/>
          </a:p>
          <a:p>
            <a:pPr lvl="1"/>
            <a:endParaRPr lang="en-US" dirty="0"/>
          </a:p>
          <a:p>
            <a:pPr lvl="1"/>
            <a:endParaRPr lang="en-US" dirty="0"/>
          </a:p>
          <a:p>
            <a:r>
              <a:rPr lang="en-US" sz="1600" dirty="0"/>
              <a:t>In Dec 2024, DCN #15-24-0679-01 proposed the resolution aligning with the discussion result in DCN #15-24-0579 and was accepted.</a:t>
            </a:r>
          </a:p>
          <a:p>
            <a:endParaRPr lang="en-SG" dirty="0"/>
          </a:p>
        </p:txBody>
      </p:sp>
      <p:sp>
        <p:nvSpPr>
          <p:cNvPr id="4" name="Date Placeholder 3">
            <a:extLst>
              <a:ext uri="{FF2B5EF4-FFF2-40B4-BE49-F238E27FC236}">
                <a16:creationId xmlns:a16="http://schemas.microsoft.com/office/drawing/2014/main" id="{A0496FEF-2296-4390-8F23-BF27C82DA2D8}"/>
              </a:ext>
            </a:extLst>
          </p:cNvPr>
          <p:cNvSpPr>
            <a:spLocks noGrp="1"/>
          </p:cNvSpPr>
          <p:nvPr>
            <p:ph type="dt" sz="half" idx="10"/>
          </p:nvPr>
        </p:nvSpPr>
        <p:spPr/>
        <p:txBody>
          <a:bodyPr/>
          <a:lstStyle/>
          <a:p>
            <a:r>
              <a:rPr lang="en-US" altLang="zh-CN"/>
              <a:t>Aug. 2025</a:t>
            </a:r>
            <a:endParaRPr lang="en-US" altLang="en-US" dirty="0"/>
          </a:p>
        </p:txBody>
      </p:sp>
      <p:sp>
        <p:nvSpPr>
          <p:cNvPr id="5" name="Footer Placeholder 4">
            <a:extLst>
              <a:ext uri="{FF2B5EF4-FFF2-40B4-BE49-F238E27FC236}">
                <a16:creationId xmlns:a16="http://schemas.microsoft.com/office/drawing/2014/main" id="{0597D444-CB1B-43AF-8A3F-799870A928DF}"/>
              </a:ext>
            </a:extLst>
          </p:cNvPr>
          <p:cNvSpPr>
            <a:spLocks noGrp="1"/>
          </p:cNvSpPr>
          <p:nvPr>
            <p:ph type="ftr" sz="quarter" idx="11"/>
          </p:nvPr>
        </p:nvSpPr>
        <p:spPr/>
        <p:txBody>
          <a:bodyPr/>
          <a:lstStyle/>
          <a:p>
            <a:r>
              <a:rPr lang="en-US" altLang="en-US" dirty="0"/>
              <a:t>Panpan Li, Huawei</a:t>
            </a:r>
          </a:p>
        </p:txBody>
      </p:sp>
      <p:sp>
        <p:nvSpPr>
          <p:cNvPr id="6" name="Slide Number Placeholder 5">
            <a:extLst>
              <a:ext uri="{FF2B5EF4-FFF2-40B4-BE49-F238E27FC236}">
                <a16:creationId xmlns:a16="http://schemas.microsoft.com/office/drawing/2014/main" id="{2D839F7D-C6E3-49E3-A931-00E7035E6BFA}"/>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3</a:t>
            </a:fld>
            <a:endParaRPr lang="en-US" altLang="en-US" dirty="0"/>
          </a:p>
        </p:txBody>
      </p:sp>
      <p:pic>
        <p:nvPicPr>
          <p:cNvPr id="7" name="Picture 6">
            <a:extLst>
              <a:ext uri="{FF2B5EF4-FFF2-40B4-BE49-F238E27FC236}">
                <a16:creationId xmlns:a16="http://schemas.microsoft.com/office/drawing/2014/main" id="{1B19F5BF-F772-4EB5-BA03-2CD5A76C6FAC}"/>
              </a:ext>
            </a:extLst>
          </p:cNvPr>
          <p:cNvPicPr>
            <a:picLocks noChangeAspect="1"/>
          </p:cNvPicPr>
          <p:nvPr/>
        </p:nvPicPr>
        <p:blipFill>
          <a:blip r:embed="rId2"/>
          <a:stretch>
            <a:fillRect/>
          </a:stretch>
        </p:blipFill>
        <p:spPr>
          <a:xfrm>
            <a:off x="2891306" y="3861048"/>
            <a:ext cx="5975587" cy="1855192"/>
          </a:xfrm>
          <a:prstGeom prst="rect">
            <a:avLst/>
          </a:prstGeom>
        </p:spPr>
      </p:pic>
    </p:spTree>
    <p:extLst>
      <p:ext uri="{BB962C8B-B14F-4D97-AF65-F5344CB8AC3E}">
        <p14:creationId xmlns:p14="http://schemas.microsoft.com/office/powerpoint/2010/main" val="1997498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68FDB-19F9-4FA9-80E8-147E86868A4A}"/>
              </a:ext>
            </a:extLst>
          </p:cNvPr>
          <p:cNvSpPr>
            <a:spLocks noGrp="1"/>
          </p:cNvSpPr>
          <p:nvPr>
            <p:ph type="title"/>
          </p:nvPr>
        </p:nvSpPr>
        <p:spPr/>
        <p:txBody>
          <a:bodyPr/>
          <a:lstStyle/>
          <a:p>
            <a:r>
              <a:rPr lang="en-SG" dirty="0"/>
              <a:t>Recap of Timeline  </a:t>
            </a:r>
          </a:p>
        </p:txBody>
      </p:sp>
      <p:sp>
        <p:nvSpPr>
          <p:cNvPr id="3" name="Content Placeholder 2">
            <a:extLst>
              <a:ext uri="{FF2B5EF4-FFF2-40B4-BE49-F238E27FC236}">
                <a16:creationId xmlns:a16="http://schemas.microsoft.com/office/drawing/2014/main" id="{98819628-8D13-42D8-8E9C-A8D315861CEB}"/>
              </a:ext>
            </a:extLst>
          </p:cNvPr>
          <p:cNvSpPr>
            <a:spLocks noGrp="1"/>
          </p:cNvSpPr>
          <p:nvPr>
            <p:ph idx="1"/>
          </p:nvPr>
        </p:nvSpPr>
        <p:spPr>
          <a:xfrm>
            <a:off x="914400" y="1344958"/>
            <a:ext cx="6106840" cy="4751043"/>
          </a:xfrm>
        </p:spPr>
        <p:txBody>
          <a:bodyPr/>
          <a:lstStyle/>
          <a:p>
            <a:r>
              <a:rPr lang="en-US" sz="1600" dirty="0"/>
              <a:t>In Nov 2024, DCN #15-24-0675-01 was accepted.</a:t>
            </a:r>
          </a:p>
          <a:p>
            <a:pPr lvl="1"/>
            <a:r>
              <a:rPr lang="en-US" sz="1400" dirty="0"/>
              <a:t>To address CID 1283, 1284, some frequency stitching related primitives were defined and sentences describing the usage of defined primitives.</a:t>
            </a:r>
          </a:p>
          <a:p>
            <a:pPr lvl="1"/>
            <a:r>
              <a:rPr lang="en-US" sz="1400" dirty="0"/>
              <a:t>The author didn’t realize the conflict of these added sentences with parallel discussions regarding DCN 579.</a:t>
            </a:r>
          </a:p>
          <a:p>
            <a:pPr lvl="1"/>
            <a:r>
              <a:rPr lang="en-US" sz="1400" dirty="0"/>
              <a:t>No objection from group.</a:t>
            </a:r>
          </a:p>
          <a:p>
            <a:endParaRPr lang="en-SG" dirty="0"/>
          </a:p>
        </p:txBody>
      </p:sp>
      <p:sp>
        <p:nvSpPr>
          <p:cNvPr id="4" name="Date Placeholder 3">
            <a:extLst>
              <a:ext uri="{FF2B5EF4-FFF2-40B4-BE49-F238E27FC236}">
                <a16:creationId xmlns:a16="http://schemas.microsoft.com/office/drawing/2014/main" id="{A0496FEF-2296-4390-8F23-BF27C82DA2D8}"/>
              </a:ext>
            </a:extLst>
          </p:cNvPr>
          <p:cNvSpPr>
            <a:spLocks noGrp="1"/>
          </p:cNvSpPr>
          <p:nvPr>
            <p:ph type="dt" sz="half" idx="10"/>
          </p:nvPr>
        </p:nvSpPr>
        <p:spPr/>
        <p:txBody>
          <a:bodyPr/>
          <a:lstStyle/>
          <a:p>
            <a:r>
              <a:rPr lang="en-US" altLang="zh-CN"/>
              <a:t>Aug. 2025</a:t>
            </a:r>
            <a:endParaRPr lang="en-US" altLang="en-US" dirty="0"/>
          </a:p>
        </p:txBody>
      </p:sp>
      <p:sp>
        <p:nvSpPr>
          <p:cNvPr id="5" name="Footer Placeholder 4">
            <a:extLst>
              <a:ext uri="{FF2B5EF4-FFF2-40B4-BE49-F238E27FC236}">
                <a16:creationId xmlns:a16="http://schemas.microsoft.com/office/drawing/2014/main" id="{0597D444-CB1B-43AF-8A3F-799870A928DF}"/>
              </a:ext>
            </a:extLst>
          </p:cNvPr>
          <p:cNvSpPr>
            <a:spLocks noGrp="1"/>
          </p:cNvSpPr>
          <p:nvPr>
            <p:ph type="ftr" sz="quarter" idx="11"/>
          </p:nvPr>
        </p:nvSpPr>
        <p:spPr/>
        <p:txBody>
          <a:bodyPr/>
          <a:lstStyle/>
          <a:p>
            <a:r>
              <a:rPr lang="en-US" altLang="en-US"/>
              <a:t>Panpan Li, Huawei</a:t>
            </a:r>
            <a:endParaRPr lang="en-US" altLang="en-US" dirty="0"/>
          </a:p>
        </p:txBody>
      </p:sp>
      <p:sp>
        <p:nvSpPr>
          <p:cNvPr id="6" name="Slide Number Placeholder 5">
            <a:extLst>
              <a:ext uri="{FF2B5EF4-FFF2-40B4-BE49-F238E27FC236}">
                <a16:creationId xmlns:a16="http://schemas.microsoft.com/office/drawing/2014/main" id="{2D839F7D-C6E3-49E3-A931-00E7035E6BFA}"/>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4</a:t>
            </a:fld>
            <a:endParaRPr lang="en-US" altLang="en-US" dirty="0"/>
          </a:p>
        </p:txBody>
      </p:sp>
      <p:pic>
        <p:nvPicPr>
          <p:cNvPr id="8" name="Picture 7">
            <a:extLst>
              <a:ext uri="{FF2B5EF4-FFF2-40B4-BE49-F238E27FC236}">
                <a16:creationId xmlns:a16="http://schemas.microsoft.com/office/drawing/2014/main" id="{CF3FD134-9CB3-405D-B97A-BB4D4E9C04AC}"/>
              </a:ext>
            </a:extLst>
          </p:cNvPr>
          <p:cNvPicPr>
            <a:picLocks noChangeAspect="1"/>
          </p:cNvPicPr>
          <p:nvPr/>
        </p:nvPicPr>
        <p:blipFill>
          <a:blip r:embed="rId2"/>
          <a:stretch>
            <a:fillRect/>
          </a:stretch>
        </p:blipFill>
        <p:spPr>
          <a:xfrm>
            <a:off x="7902066" y="802662"/>
            <a:ext cx="3954574" cy="5578666"/>
          </a:xfrm>
          <a:prstGeom prst="rect">
            <a:avLst/>
          </a:prstGeom>
        </p:spPr>
      </p:pic>
      <p:pic>
        <p:nvPicPr>
          <p:cNvPr id="10" name="Picture 9">
            <a:extLst>
              <a:ext uri="{FF2B5EF4-FFF2-40B4-BE49-F238E27FC236}">
                <a16:creationId xmlns:a16="http://schemas.microsoft.com/office/drawing/2014/main" id="{32745D65-CDB2-4385-9EC2-15CDC95D09E5}"/>
              </a:ext>
            </a:extLst>
          </p:cNvPr>
          <p:cNvPicPr>
            <a:picLocks noChangeAspect="1"/>
          </p:cNvPicPr>
          <p:nvPr/>
        </p:nvPicPr>
        <p:blipFill>
          <a:blip r:embed="rId3"/>
          <a:stretch>
            <a:fillRect/>
          </a:stretch>
        </p:blipFill>
        <p:spPr>
          <a:xfrm>
            <a:off x="2207568" y="3140968"/>
            <a:ext cx="3352870" cy="3103240"/>
          </a:xfrm>
          <a:prstGeom prst="rect">
            <a:avLst/>
          </a:prstGeom>
        </p:spPr>
      </p:pic>
    </p:spTree>
    <p:extLst>
      <p:ext uri="{BB962C8B-B14F-4D97-AF65-F5344CB8AC3E}">
        <p14:creationId xmlns:p14="http://schemas.microsoft.com/office/powerpoint/2010/main" val="875811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B224F-FA5F-485C-BE48-C63936969DF4}"/>
              </a:ext>
            </a:extLst>
          </p:cNvPr>
          <p:cNvSpPr>
            <a:spLocks noGrp="1"/>
          </p:cNvSpPr>
          <p:nvPr>
            <p:ph type="title"/>
          </p:nvPr>
        </p:nvSpPr>
        <p:spPr/>
        <p:txBody>
          <a:bodyPr/>
          <a:lstStyle/>
          <a:p>
            <a:r>
              <a:rPr lang="en-SG" dirty="0"/>
              <a:t>Next Step</a:t>
            </a:r>
          </a:p>
        </p:txBody>
      </p:sp>
      <p:sp>
        <p:nvSpPr>
          <p:cNvPr id="3" name="Content Placeholder 2">
            <a:extLst>
              <a:ext uri="{FF2B5EF4-FFF2-40B4-BE49-F238E27FC236}">
                <a16:creationId xmlns:a16="http://schemas.microsoft.com/office/drawing/2014/main" id="{C3AB0423-1BAB-428E-92C5-2DA02DA0F13C}"/>
              </a:ext>
            </a:extLst>
          </p:cNvPr>
          <p:cNvSpPr>
            <a:spLocks noGrp="1"/>
          </p:cNvSpPr>
          <p:nvPr>
            <p:ph idx="1"/>
          </p:nvPr>
        </p:nvSpPr>
        <p:spPr/>
        <p:txBody>
          <a:bodyPr/>
          <a:lstStyle/>
          <a:p>
            <a:r>
              <a:rPr lang="en-SG" dirty="0"/>
              <a:t>Both schemes have pros and cons</a:t>
            </a:r>
          </a:p>
          <a:p>
            <a:pPr lvl="1"/>
            <a:r>
              <a:rPr lang="en-US" dirty="0"/>
              <a:t>Option 1: SHR will be transmitted with first sensing segment as one transmission</a:t>
            </a:r>
          </a:p>
          <a:p>
            <a:pPr lvl="2"/>
            <a:r>
              <a:rPr lang="en-US" dirty="0"/>
              <a:t>Pros: easier for implementation</a:t>
            </a:r>
          </a:p>
          <a:p>
            <a:pPr lvl="2"/>
            <a:r>
              <a:rPr lang="en-US" dirty="0"/>
              <a:t>Cons: suffer power penalty </a:t>
            </a:r>
          </a:p>
          <a:p>
            <a:pPr lvl="1"/>
            <a:r>
              <a:rPr lang="en-US" dirty="0"/>
              <a:t>Option 2: SHR and the first sensing segment are transmitted in different channels</a:t>
            </a:r>
          </a:p>
          <a:p>
            <a:pPr lvl="2"/>
            <a:r>
              <a:rPr lang="en-US" dirty="0"/>
              <a:t>Pros: no power penalty</a:t>
            </a:r>
          </a:p>
          <a:p>
            <a:pPr lvl="2"/>
            <a:r>
              <a:rPr lang="en-US" dirty="0"/>
              <a:t>Cons: sensing performance penalty because of not utilizing all bandwidth</a:t>
            </a:r>
          </a:p>
          <a:p>
            <a:pPr lvl="1"/>
            <a:r>
              <a:rPr lang="en-SG" dirty="0"/>
              <a:t>Option 3: </a:t>
            </a:r>
            <a:r>
              <a:rPr lang="en-US" dirty="0"/>
              <a:t>configurable channel usage</a:t>
            </a:r>
            <a:endParaRPr lang="en-SG" dirty="0"/>
          </a:p>
          <a:p>
            <a:pPr lvl="2"/>
            <a:r>
              <a:rPr lang="en-SG" dirty="0"/>
              <a:t>Pros: flexible</a:t>
            </a:r>
          </a:p>
          <a:p>
            <a:pPr lvl="2"/>
            <a:r>
              <a:rPr lang="en-SG" dirty="0"/>
              <a:t>Cons: increased implementation complexity</a:t>
            </a:r>
          </a:p>
          <a:p>
            <a:endParaRPr lang="en-SG" dirty="0"/>
          </a:p>
          <a:p>
            <a:r>
              <a:rPr lang="en-SG" dirty="0"/>
              <a:t>Suggest stick to the consensus reached in </a:t>
            </a:r>
            <a:r>
              <a:rPr lang="en-US" sz="1800" dirty="0"/>
              <a:t>DCN #15-24-0579-02.</a:t>
            </a:r>
          </a:p>
          <a:p>
            <a:endParaRPr lang="en-US" dirty="0"/>
          </a:p>
          <a:p>
            <a:r>
              <a:rPr lang="en-US" dirty="0"/>
              <a:t>Support the proposed resolution in </a:t>
            </a:r>
            <a:r>
              <a:rPr lang="en-SG" dirty="0"/>
              <a:t>#15-25-0339-01.</a:t>
            </a:r>
          </a:p>
          <a:p>
            <a:pPr lvl="1"/>
            <a:endParaRPr lang="en-SG" dirty="0"/>
          </a:p>
        </p:txBody>
      </p:sp>
      <p:sp>
        <p:nvSpPr>
          <p:cNvPr id="4" name="Date Placeholder 3">
            <a:extLst>
              <a:ext uri="{FF2B5EF4-FFF2-40B4-BE49-F238E27FC236}">
                <a16:creationId xmlns:a16="http://schemas.microsoft.com/office/drawing/2014/main" id="{DAA95AB1-468E-4C7A-8015-C654A0447BFB}"/>
              </a:ext>
            </a:extLst>
          </p:cNvPr>
          <p:cNvSpPr>
            <a:spLocks noGrp="1"/>
          </p:cNvSpPr>
          <p:nvPr>
            <p:ph type="dt" sz="half" idx="10"/>
          </p:nvPr>
        </p:nvSpPr>
        <p:spPr/>
        <p:txBody>
          <a:bodyPr/>
          <a:lstStyle/>
          <a:p>
            <a:r>
              <a:rPr lang="en-US" altLang="zh-CN"/>
              <a:t>Aug. 2025</a:t>
            </a:r>
            <a:endParaRPr lang="en-US" altLang="en-US" dirty="0"/>
          </a:p>
        </p:txBody>
      </p:sp>
      <p:sp>
        <p:nvSpPr>
          <p:cNvPr id="5" name="Footer Placeholder 4">
            <a:extLst>
              <a:ext uri="{FF2B5EF4-FFF2-40B4-BE49-F238E27FC236}">
                <a16:creationId xmlns:a16="http://schemas.microsoft.com/office/drawing/2014/main" id="{9CDACC2E-F1C7-4D65-BDFB-2C0090228291}"/>
              </a:ext>
            </a:extLst>
          </p:cNvPr>
          <p:cNvSpPr>
            <a:spLocks noGrp="1"/>
          </p:cNvSpPr>
          <p:nvPr>
            <p:ph type="ftr" sz="quarter" idx="11"/>
          </p:nvPr>
        </p:nvSpPr>
        <p:spPr/>
        <p:txBody>
          <a:bodyPr/>
          <a:lstStyle/>
          <a:p>
            <a:r>
              <a:rPr lang="en-US" altLang="en-US"/>
              <a:t>Panpan Li, Huawei</a:t>
            </a:r>
            <a:endParaRPr lang="en-US" altLang="en-US" dirty="0"/>
          </a:p>
        </p:txBody>
      </p:sp>
      <p:sp>
        <p:nvSpPr>
          <p:cNvPr id="6" name="Slide Number Placeholder 5">
            <a:extLst>
              <a:ext uri="{FF2B5EF4-FFF2-40B4-BE49-F238E27FC236}">
                <a16:creationId xmlns:a16="http://schemas.microsoft.com/office/drawing/2014/main" id="{DD2106BC-57D2-4E9D-9D9F-C45A656E092C}"/>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5</a:t>
            </a:fld>
            <a:endParaRPr lang="en-US" altLang="en-US" dirty="0"/>
          </a:p>
        </p:txBody>
      </p:sp>
    </p:spTree>
    <p:extLst>
      <p:ext uri="{BB962C8B-B14F-4D97-AF65-F5344CB8AC3E}">
        <p14:creationId xmlns:p14="http://schemas.microsoft.com/office/powerpoint/2010/main" val="2402655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C3591-1BAC-4A2C-99E6-90C311A28446}"/>
              </a:ext>
            </a:extLst>
          </p:cNvPr>
          <p:cNvSpPr>
            <a:spLocks noGrp="1"/>
          </p:cNvSpPr>
          <p:nvPr>
            <p:ph type="title"/>
          </p:nvPr>
        </p:nvSpPr>
        <p:spPr/>
        <p:txBody>
          <a:bodyPr/>
          <a:lstStyle/>
          <a:p>
            <a:r>
              <a:rPr lang="en-SG" dirty="0"/>
              <a:t>SP</a:t>
            </a:r>
          </a:p>
        </p:txBody>
      </p:sp>
      <p:sp>
        <p:nvSpPr>
          <p:cNvPr id="3" name="Content Placeholder 2">
            <a:extLst>
              <a:ext uri="{FF2B5EF4-FFF2-40B4-BE49-F238E27FC236}">
                <a16:creationId xmlns:a16="http://schemas.microsoft.com/office/drawing/2014/main" id="{7B35AE24-2C2D-4215-8A00-B1AA5C7672B8}"/>
              </a:ext>
            </a:extLst>
          </p:cNvPr>
          <p:cNvSpPr>
            <a:spLocks noGrp="1"/>
          </p:cNvSpPr>
          <p:nvPr>
            <p:ph idx="1"/>
          </p:nvPr>
        </p:nvSpPr>
        <p:spPr/>
        <p:txBody>
          <a:bodyPr/>
          <a:lstStyle/>
          <a:p>
            <a:r>
              <a:rPr lang="en-SG" dirty="0"/>
              <a:t>Which one do you like ?</a:t>
            </a:r>
          </a:p>
          <a:p>
            <a:pPr lvl="1"/>
            <a:r>
              <a:rPr lang="en-US" dirty="0"/>
              <a:t>Option 1: SHR will be transmitted with first sensing segment as one transmission</a:t>
            </a:r>
          </a:p>
          <a:p>
            <a:pPr lvl="1"/>
            <a:r>
              <a:rPr lang="en-US" dirty="0"/>
              <a:t>Option 2: SHR and the first sensing segment are transmitted in different channels</a:t>
            </a:r>
          </a:p>
          <a:p>
            <a:pPr lvl="1"/>
            <a:r>
              <a:rPr lang="en-US" dirty="0"/>
              <a:t>Option 3: configurable channel usage</a:t>
            </a:r>
          </a:p>
          <a:p>
            <a:pPr lvl="1"/>
            <a:r>
              <a:rPr lang="en-SG" dirty="0"/>
              <a:t>Abstain</a:t>
            </a:r>
          </a:p>
        </p:txBody>
      </p:sp>
      <p:sp>
        <p:nvSpPr>
          <p:cNvPr id="4" name="Date Placeholder 3">
            <a:extLst>
              <a:ext uri="{FF2B5EF4-FFF2-40B4-BE49-F238E27FC236}">
                <a16:creationId xmlns:a16="http://schemas.microsoft.com/office/drawing/2014/main" id="{96F6F533-1EE4-4FD6-9DBA-A49FCBEE3EA7}"/>
              </a:ext>
            </a:extLst>
          </p:cNvPr>
          <p:cNvSpPr>
            <a:spLocks noGrp="1"/>
          </p:cNvSpPr>
          <p:nvPr>
            <p:ph type="dt" sz="half" idx="10"/>
          </p:nvPr>
        </p:nvSpPr>
        <p:spPr/>
        <p:txBody>
          <a:bodyPr/>
          <a:lstStyle/>
          <a:p>
            <a:r>
              <a:rPr lang="en-US" altLang="zh-CN"/>
              <a:t>Dec. 2024</a:t>
            </a:r>
            <a:endParaRPr lang="en-US" altLang="en-US" dirty="0"/>
          </a:p>
        </p:txBody>
      </p:sp>
      <p:sp>
        <p:nvSpPr>
          <p:cNvPr id="5" name="Footer Placeholder 4">
            <a:extLst>
              <a:ext uri="{FF2B5EF4-FFF2-40B4-BE49-F238E27FC236}">
                <a16:creationId xmlns:a16="http://schemas.microsoft.com/office/drawing/2014/main" id="{05614A1C-3CD2-493D-9C2E-A03A58559E63}"/>
              </a:ext>
            </a:extLst>
          </p:cNvPr>
          <p:cNvSpPr>
            <a:spLocks noGrp="1"/>
          </p:cNvSpPr>
          <p:nvPr>
            <p:ph type="ftr" sz="quarter" idx="11"/>
          </p:nvPr>
        </p:nvSpPr>
        <p:spPr/>
        <p:txBody>
          <a:bodyPr/>
          <a:lstStyle/>
          <a:p>
            <a:r>
              <a:rPr lang="en-US" altLang="en-US"/>
              <a:t>Panpan Li, Huawei</a:t>
            </a:r>
            <a:endParaRPr lang="en-US" altLang="en-US" dirty="0"/>
          </a:p>
        </p:txBody>
      </p:sp>
      <p:sp>
        <p:nvSpPr>
          <p:cNvPr id="6" name="Slide Number Placeholder 5">
            <a:extLst>
              <a:ext uri="{FF2B5EF4-FFF2-40B4-BE49-F238E27FC236}">
                <a16:creationId xmlns:a16="http://schemas.microsoft.com/office/drawing/2014/main" id="{77D122CE-DFD4-4B64-B410-0ED16D9E7F5C}"/>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6</a:t>
            </a:fld>
            <a:endParaRPr lang="en-US" altLang="en-US" dirty="0"/>
          </a:p>
        </p:txBody>
      </p:sp>
    </p:spTree>
    <p:extLst>
      <p:ext uri="{BB962C8B-B14F-4D97-AF65-F5344CB8AC3E}">
        <p14:creationId xmlns:p14="http://schemas.microsoft.com/office/powerpoint/2010/main" val="252835376"/>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629</Words>
  <Application>Microsoft Office PowerPoint</Application>
  <PresentationFormat>Widescreen</PresentationFormat>
  <Paragraphs>75</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Times New Roman</vt:lpstr>
      <vt:lpstr>Wingdings</vt:lpstr>
      <vt:lpstr>IEEE-P802_15</vt:lpstr>
      <vt:lpstr>PowerPoint Presentation</vt:lpstr>
      <vt:lpstr>Introduction </vt:lpstr>
      <vt:lpstr>Recap of Timeline </vt:lpstr>
      <vt:lpstr>Recap of Timeline  </vt:lpstr>
      <vt:lpstr>Next Step</vt:lpstr>
      <vt:lpstr>SP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2025-08-18T07:04:18Z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(3)VWaY79P7vjWu8R0Knf8Anxowi9p6Sd8L0ouG90v/snfnrr7Xp+HDlCGERDnlQ9KiYYdyTkLH
++3rzKszrC5TYKy/77VGK87X8B7i/rhe5W10D0Jl+DfWEJDl+Wq29n5oDnBBAhNys4KBL20W
x2b6bPvv1kn8e7fGZ82iHCdkoewgr0aWRWVDO9NtWuNl+eRXxVu/LxiW+I4uRCqrpL7H0aal
VHnzRlezFfo91XEl4m</vt:lpwstr>
  </property>
  <property fmtid="{D5CDD505-2E9C-101B-9397-08002B2CF9AE}" pid="3" name="_2015_ms_pID_7253431">
    <vt:lpwstr>UPkDukKm+6ImzrKjZ4ykMLO8bvHG5GM8R95jtf1OuDT46KHUqRniv7
KE39sQ/3Kia/YIGuCRST/1NX4+I0gmAr7sXrq+M6P5nKvQyVdRAeVlgwGJyTqhylifPtLYoi
krJygJIwTTVBC/xyFPiGa5WgVaradQWZAvwFfLsMFMK0Aarc/Ey514wULNUomZxTgbxQbTiJ
tIJ+ZsSDPWqvk5EBDndAsc2umwZwpgskLdfB</vt:lpwstr>
  </property>
  <property fmtid="{D5CDD505-2E9C-101B-9397-08002B2CF9AE}" pid="4" name="_2015_ms_pID_7253432">
    <vt:lpwstr>Hg==</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1646731555</vt:lpwstr>
  </property>
</Properties>
</file>