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259" r:id="rId5"/>
    <p:sldId id="260" r:id="rId6"/>
    <p:sldId id="5621" r:id="rId7"/>
    <p:sldId id="5610" r:id="rId8"/>
    <p:sldId id="256" r:id="rId9"/>
    <p:sldId id="5880" r:id="rId10"/>
    <p:sldId id="5881" r:id="rId11"/>
    <p:sldId id="285" r:id="rId12"/>
    <p:sldId id="5830"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8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6</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802.15-24-0533-00-06ma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2024]</a:t>
            </a:r>
          </a:p>
          <a:p>
            <a:r>
              <a:rPr lang="en-US" altLang="ja-JP" sz="1600" b="1" dirty="0">
                <a:ea typeface="ＭＳ Ｐゴシック" charset="-128"/>
              </a:rPr>
              <a:t>Date Submitted: </a:t>
            </a:r>
            <a:r>
              <a:rPr lang="en-US" altLang="ja-JP" sz="1600" dirty="0">
                <a:ea typeface="ＭＳ Ｐゴシック" charset="-128"/>
              </a:rPr>
              <a:t>[12</a:t>
            </a:r>
            <a:r>
              <a:rPr lang="en-US" altLang="ja-JP" sz="1600" baseline="30000" dirty="0">
                <a:ea typeface="ＭＳ Ｐゴシック" charset="-128"/>
              </a:rPr>
              <a:t>th</a:t>
            </a:r>
            <a:r>
              <a:rPr lang="en-US" altLang="ja-JP" sz="1600" dirty="0">
                <a:ea typeface="ＭＳ Ｐゴシック" charset="-128"/>
              </a:rPr>
              <a:t> September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10</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Waikoloa, Hawaii, USA</a:t>
            </a:r>
            <a:br>
              <a:rPr lang="en-US" altLang="ja-JP" sz="2800" dirty="0">
                <a:ea typeface="ＭＳ Ｐゴシック" pitchFamily="50" charset="-128"/>
              </a:rPr>
            </a:br>
            <a:r>
              <a:rPr lang="en-US" altLang="ja-JP" sz="2800" dirty="0">
                <a:ea typeface="ＭＳ Ｐゴシック" pitchFamily="50" charset="-128"/>
              </a:rPr>
              <a:t>September 12</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draft#2.5  of Draft Proposals for Pre-Ballot</a:t>
            </a:r>
          </a:p>
          <a:p>
            <a:pPr marL="0" indent="0">
              <a:lnSpc>
                <a:spcPts val="1900"/>
              </a:lnSpc>
              <a:buNone/>
            </a:pPr>
            <a:r>
              <a:rPr lang="en-US" altLang="ja-JP" sz="1600" dirty="0">
                <a:solidFill>
                  <a:srgbClr val="FF0000"/>
                </a:solidFill>
                <a:highlight>
                  <a:srgbClr val="FFFF00"/>
                </a:highlight>
              </a:rPr>
              <a:t>•Comment resolution for draft#2.5</a:t>
            </a:r>
          </a:p>
          <a:p>
            <a:pPr marL="0" indent="0">
              <a:lnSpc>
                <a:spcPts val="1900"/>
              </a:lnSpc>
              <a:buNone/>
            </a:pPr>
            <a:r>
              <a:rPr lang="en-US" altLang="ja-JP" sz="1600" dirty="0">
                <a:solidFill>
                  <a:srgbClr val="FF0000"/>
                </a:solidFill>
                <a:highlight>
                  <a:srgbClr val="FFFF00"/>
                </a:highlight>
              </a:rPr>
              <a:t>•</a:t>
            </a:r>
            <a:r>
              <a:rPr lang="en-US" altLang="ja-JP" sz="1600" dirty="0" err="1">
                <a:solidFill>
                  <a:srgbClr val="FF0000"/>
                </a:solidFill>
                <a:highlight>
                  <a:srgbClr val="FFFF00"/>
                </a:highlight>
              </a:rPr>
              <a:t>Formarized</a:t>
            </a:r>
            <a:r>
              <a:rPr lang="en-US" altLang="ja-JP" sz="1600" dirty="0">
                <a:solidFill>
                  <a:srgbClr val="FF0000"/>
                </a:solidFill>
                <a:highlight>
                  <a:srgbClr val="FFFF00"/>
                </a:highlight>
              </a:rPr>
              <a:t> draft D03 after WG Technical Editor’s </a:t>
            </a:r>
            <a:r>
              <a:rPr lang="en-US" altLang="ja-JP" sz="1600" dirty="0" err="1">
                <a:solidFill>
                  <a:srgbClr val="FF0000"/>
                </a:solidFill>
                <a:highlight>
                  <a:srgbClr val="FFFF00"/>
                </a:highlight>
              </a:rPr>
              <a:t>Approva</a:t>
            </a:r>
            <a:r>
              <a:rPr lang="en-US" altLang="ja-JP" sz="1600" dirty="0">
                <a:solidFill>
                  <a:srgbClr val="FF0000"/>
                </a:solidFill>
                <a:highlight>
                  <a:srgbClr val="FFFF00"/>
                </a:highlight>
              </a:rPr>
              <a:t>;</a:t>
            </a:r>
          </a:p>
          <a:p>
            <a:pPr marL="0" indent="0">
              <a:lnSpc>
                <a:spcPts val="1900"/>
              </a:lnSpc>
              <a:buNone/>
            </a:pPr>
            <a:r>
              <a:rPr lang="en-US" altLang="ja-JP" sz="1600" dirty="0">
                <a:solidFill>
                  <a:srgbClr val="FF0000"/>
                </a:solidFill>
                <a:highlight>
                  <a:srgbClr val="FFFF00"/>
                </a:highlight>
              </a:rPr>
              <a:t>•Performance Evaluation of Technologies in PHY and MAC; Channel Coding According to 8 QoS Levels of Packets and  Coexistence Levels, Interference Mitigation,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•TG and WG Motions to LB</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Comment Resolution for Letter Ballot for D03</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4089262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3"/>
          <a:stretch>
            <a:fillRect/>
          </a:stretch>
        </p:blipFill>
        <p:spPr>
          <a:xfrm>
            <a:off x="127596" y="2495406"/>
            <a:ext cx="1343212" cy="3830965"/>
          </a:xfrm>
          <a:prstGeom prst="rect">
            <a:avLst/>
          </a:prstGeom>
        </p:spPr>
      </p:pic>
      <p:pic>
        <p:nvPicPr>
          <p:cNvPr id="6" name="図 5">
            <a:extLst>
              <a:ext uri="{FF2B5EF4-FFF2-40B4-BE49-F238E27FC236}">
                <a16:creationId xmlns:a16="http://schemas.microsoft.com/office/drawing/2014/main" id="{87DCDC65-24E3-95CF-96C4-CADE8CD21E47}"/>
              </a:ext>
            </a:extLst>
          </p:cNvPr>
          <p:cNvPicPr>
            <a:picLocks noChangeAspect="1"/>
          </p:cNvPicPr>
          <p:nvPr/>
        </p:nvPicPr>
        <p:blipFill>
          <a:blip r:embed="rId4"/>
          <a:stretch>
            <a:fillRect/>
          </a:stretch>
        </p:blipFill>
        <p:spPr>
          <a:xfrm>
            <a:off x="1470808" y="2508974"/>
            <a:ext cx="7673192" cy="3830965"/>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doc.#15-24-0448-00-06ma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15-24-0405-00</a:t>
            </a:r>
            <a:r>
              <a:rPr lang="en-US" altLang="ja-JP" sz="1200" dirty="0"/>
              <a:t>-06ma</a:t>
            </a:r>
          </a:p>
          <a:p>
            <a:pPr>
              <a:lnSpc>
                <a:spcPts val="1300"/>
              </a:lnSpc>
            </a:pPr>
            <a:r>
              <a:rPr lang="en-US" altLang="ja-JP" sz="1200" dirty="0"/>
              <a:t>Agenda of TG15.6ma September Meeting                                                                                    doc.#15-24-0447-01-06ma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doc.#15-23-0455-04-06ma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Necessary Documents for Letter Ballot(LB)                                                           doc.#15-24-0489-00-06ma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draft#2.5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#15-23-0576-05-06ma         2.  Evaluation of IEEE 802.15.6 Ultra-wideband Physical Layer Utilizing Super Orthogonal Convolutional 22-0562-11-06ma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doc.#15-24-0248-02-06ma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4. Introduction of initial evaluation results for UWB data communication in the automotive environment     24-0451-00-06ma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Formant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LB                                                                                                                   doc.#15-24-0489-00-06ma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indent="0">
              <a:lnSpc>
                <a:spcPts val="1200"/>
              </a:lnSpc>
              <a:buNone/>
            </a:pPr>
            <a:r>
              <a:rPr lang="en-US" altLang="ja-JP" sz="1200" dirty="0">
                <a:solidFill>
                  <a:srgbClr val="000000"/>
                </a:solidFill>
                <a:latin typeface="Arial"/>
                <a:cs typeface="Times New Roman" pitchFamily="18" charset="0"/>
              </a:rPr>
              <a:t>           16. Overview of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for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a:t>
            </a:r>
            <a:r>
              <a:rPr lang="fi-FI" altLang="ja-JP" sz="1200" dirty="0">
                <a:solidFill>
                  <a:srgbClr val="000000"/>
                </a:solidFill>
                <a:latin typeface="Arial"/>
                <a:cs typeface="Times New Roman" pitchFamily="18" charset="0"/>
              </a:rPr>
              <a:t>5-24-0536-00-06ma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17.</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Overview of MAC of 6ma                                                                                           </a:t>
            </a:r>
            <a:r>
              <a:rPr lang="ja-JP" altLang="fi-FI"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a:t>
            </a:r>
            <a:r>
              <a:rPr lang="fi-FI" altLang="ja-JP" sz="1200" dirty="0">
                <a:solidFill>
                  <a:srgbClr val="000000"/>
                </a:solidFill>
                <a:latin typeface="Arial"/>
                <a:cs typeface="Times New Roman" pitchFamily="18" charset="0"/>
              </a:rPr>
              <a:t>5-24-0535-00-06ma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18. </a:t>
            </a:r>
            <a:r>
              <a:rPr lang="fi-FI" altLang="ja-JP" sz="1200" dirty="0">
                <a:solidFill>
                  <a:srgbClr val="000000"/>
                </a:solidFill>
                <a:latin typeface="Arial"/>
                <a:cs typeface="Times New Roman" pitchFamily="18" charset="0"/>
              </a:rPr>
              <a:t>Project </a:t>
            </a:r>
            <a:r>
              <a:rPr lang="fi-FI" altLang="ja-JP" sz="1200" dirty="0" err="1">
                <a:solidFill>
                  <a:srgbClr val="000000"/>
                </a:solidFill>
                <a:latin typeface="Arial"/>
                <a:cs typeface="Times New Roman" pitchFamily="18" charset="0"/>
              </a:rPr>
              <a:t>Task</a:t>
            </a:r>
            <a:r>
              <a:rPr lang="fi-FI" altLang="ja-JP" sz="1200" dirty="0">
                <a:solidFill>
                  <a:srgbClr val="000000"/>
                </a:solidFill>
                <a:latin typeface="Arial"/>
                <a:cs typeface="Times New Roman" pitchFamily="18" charset="0"/>
              </a:rPr>
              <a:t> </a:t>
            </a:r>
            <a:r>
              <a:rPr lang="fi-FI" altLang="ja-JP" sz="1200" dirty="0" err="1">
                <a:solidFill>
                  <a:srgbClr val="000000"/>
                </a:solidFill>
                <a:latin typeface="Arial"/>
                <a:cs typeface="Times New Roman" pitchFamily="18" charset="0"/>
              </a:rPr>
              <a:t>List</a:t>
            </a:r>
            <a:r>
              <a:rPr lang="fi-FI" altLang="ja-JP" sz="1200" dirty="0">
                <a:solidFill>
                  <a:srgbClr val="000000"/>
                </a:solidFill>
                <a:latin typeface="Arial"/>
                <a:cs typeface="Times New Roman" pitchFamily="18" charset="0"/>
              </a:rPr>
              <a:t> of TG6ma                                                                                                 doc.#15-23-0536-00-06ma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19.</a:t>
            </a:r>
            <a:r>
              <a:rPr lang="ja-JP" altLang="en-US" sz="1200" dirty="0">
                <a:solidFill>
                  <a:srgbClr val="000000"/>
                </a:solidFill>
                <a:latin typeface="Arial"/>
                <a:cs typeface="Times New Roman" pitchFamily="18" charset="0"/>
              </a:rPr>
              <a:t> </a:t>
            </a:r>
            <a:r>
              <a:rPr lang="fi-FI" altLang="ja-JP" sz="1200" dirty="0" err="1">
                <a:solidFill>
                  <a:srgbClr val="000000"/>
                </a:solidFill>
                <a:latin typeface="Arial"/>
                <a:cs typeface="Times New Roman" pitchFamily="18" charset="0"/>
              </a:rPr>
              <a:t>Progress</a:t>
            </a:r>
            <a:r>
              <a:rPr lang="fi-FI" altLang="ja-JP" sz="1200" dirty="0">
                <a:solidFill>
                  <a:srgbClr val="000000"/>
                </a:solidFill>
                <a:latin typeface="Arial"/>
                <a:cs typeface="Times New Roman" pitchFamily="18" charset="0"/>
              </a:rPr>
              <a:t> Report of TG6ma                                                                                                  doc.#15-23-0056-08-06ma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20.Timeline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21. TG15.6ma Closing Report for September 2024                                                                   doc.#15-24-0533-00-06ma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22. TG15.6ma Meeting Minutes for September 2024                                                                 doc.#15-24-0534-00-06ma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September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6</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7666656"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28625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17005"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444878"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56239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4975254" y="3772910"/>
            <a:ext cx="1102549" cy="1658699"/>
            <a:chOff x="4758751" y="2157579"/>
            <a:chExt cx="92375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5875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January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300869" y="1515791"/>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149592"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608757"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079073"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538237"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5969532"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361789" y="3282596"/>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681568"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45947"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September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3686749201"/>
              </p:ext>
            </p:extLst>
          </p:nvPr>
        </p:nvGraphicFramePr>
        <p:xfrm>
          <a:off x="88164" y="986445"/>
          <a:ext cx="9055836" cy="5271069"/>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47897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Adding MAC text.</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Revise PHY text.</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429844">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September 2024 meeting                                              15-24-0448-01-06ma</a:t>
            </a:r>
          </a:p>
          <a:p>
            <a:pPr marL="0" indent="0">
              <a:lnSpc>
                <a:spcPts val="1100"/>
              </a:lnSpc>
              <a:buNone/>
            </a:pPr>
            <a:r>
              <a:rPr lang="ja-JP" altLang="en-US" sz="1400" dirty="0"/>
              <a:t>・</a:t>
            </a:r>
            <a:r>
              <a:rPr lang="is-IS" altLang="ja-JP" sz="1400" dirty="0"/>
              <a:t>TG15.6ma Agenda of  September Meeting in 2024                                                     15-24-0447-07-06ma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15-23-0056-07-06ma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Dependability15-23-0455-03-06ma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a:t>
            </a:r>
            <a:r>
              <a:rPr lang="fi-FI" altLang="ja-JP" sz="1400" dirty="0">
                <a:solidFill>
                  <a:srgbClr val="000000"/>
                </a:solidFill>
                <a:latin typeface="Arial"/>
                <a:cs typeface="Times New Roman" pitchFamily="18" charset="0"/>
              </a:rPr>
              <a:t>echnical-editor-comments-to-the-p802-15-6ma-d1-18                                                15-24-04811-00-006a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24-247-01</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23-0576-04</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15-22-0562-09</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15-23-0408-02-06ma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be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specified</a:t>
            </a:r>
            <a:r>
              <a:rPr lang="fi-FI" altLang="ja-JP" sz="1400" dirty="0">
                <a:solidFill>
                  <a:srgbClr val="000000"/>
                </a:solidFill>
                <a:latin typeface="Arial"/>
                <a:cs typeface="Times New Roman" pitchFamily="18" charset="0"/>
              </a:rPr>
              <a:t>                                                                                         15-24-0352-00-06ma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Group MAC </a:t>
            </a:r>
            <a:r>
              <a:rPr lang="fi-FI" altLang="ja-JP" sz="1400" dirty="0" err="1">
                <a:solidFill>
                  <a:srgbClr val="000000"/>
                </a:solidFill>
                <a:latin typeface="Arial"/>
                <a:cs typeface="Times New Roman" pitchFamily="18" charset="0"/>
              </a:rPr>
              <a:t>service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15-24-0353-00-06ma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15.6ma MAC </a:t>
            </a:r>
            <a:r>
              <a:rPr lang="fi-FI" altLang="ja-JP" sz="1400" dirty="0" err="1">
                <a:solidFill>
                  <a:srgbClr val="000000"/>
                </a:solidFill>
                <a:latin typeface="Arial"/>
                <a:cs typeface="Times New Roman" pitchFamily="18" charset="0"/>
              </a:rPr>
              <a:t>compared</a:t>
            </a:r>
            <a:r>
              <a:rPr lang="fi-FI" altLang="ja-JP" sz="1400" dirty="0">
                <a:solidFill>
                  <a:srgbClr val="000000"/>
                </a:solidFill>
                <a:latin typeface="Arial"/>
                <a:cs typeface="Times New Roman" pitchFamily="18" charset="0"/>
              </a:rPr>
              <a:t> to 15.4-2020 MAC and 15.6-2012 MAC                                  15-24-0354-00-06ma </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MAC of 6ma                                                                                           </a:t>
            </a:r>
            <a:r>
              <a:rPr lang="ja-JP" altLang="fi-FI"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5-24-0535-00-06ma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15-23-0056-08-06ma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5.23-0361-07-06ma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eptember</a:t>
            </a:r>
            <a:r>
              <a:rPr lang="fi-FI" altLang="ja-JP" sz="1400" dirty="0">
                <a:solidFill>
                  <a:srgbClr val="000000"/>
                </a:solidFill>
                <a:latin typeface="Arial"/>
                <a:cs typeface="Times New Roman" pitchFamily="18" charset="0"/>
              </a:rPr>
              <a:t> 2024                                                               15-24-0533-00-06ma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September</a:t>
            </a:r>
            <a:r>
              <a:rPr lang="fi-FI" altLang="ja-JP" sz="1400" dirty="0">
                <a:solidFill>
                  <a:srgbClr val="000000"/>
                </a:solidFill>
                <a:latin typeface="Arial"/>
                <a:cs typeface="Times New Roman" pitchFamily="18" charset="0"/>
              </a:rPr>
              <a:t> 2024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15-24-0534-00-06ma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9</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3.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43055</TotalTime>
  <Words>2006</Words>
  <Application>Microsoft Office PowerPoint</Application>
  <PresentationFormat>画面に合わせる (4:3)</PresentationFormat>
  <Paragraphs>251</Paragraphs>
  <Slides>10</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Waikoloa, Hawaii, USA September 12th, 2024 Ryuji Kohno Yokohama National University(YNU), YRP International Alliance Institute(YRP-IAI) </vt:lpstr>
      <vt:lpstr>Objectives of TG 6ma – Enhanced Dependability Body Area Network (ED-BAN)</vt:lpstr>
      <vt:lpstr>TG15.6ma Plenary Session Schedule for 8-12th, September 2024</vt:lpstr>
      <vt:lpstr>Agenda items for the week</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267</cp:revision>
  <dcterms:created xsi:type="dcterms:W3CDTF">2018-03-06T17:15:04Z</dcterms:created>
  <dcterms:modified xsi:type="dcterms:W3CDTF">2024-09-12T21:39:24Z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