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290" r:id="rId3"/>
    <p:sldId id="289" r:id="rId4"/>
    <p:sldId id="319" r:id="rId5"/>
    <p:sldId id="320" r:id="rId6"/>
    <p:sldId id="316" r:id="rId7"/>
    <p:sldId id="314" r:id="rId8"/>
    <p:sldId id="315" r:id="rId9"/>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46" autoAdjust="0"/>
  </p:normalViewPr>
  <p:slideViewPr>
    <p:cSldViewPr>
      <p:cViewPr varScale="1">
        <p:scale>
          <a:sx n="78" d="100"/>
          <a:sy n="78" d="100"/>
        </p:scale>
        <p:origin x="854"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5423925" y="412234"/>
            <a:ext cx="5955275"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15-24-0510-00-0000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903819" y="685801"/>
            <a:ext cx="1046479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927959" y="1371601"/>
            <a:ext cx="1043728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2057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IG Access Closing Report and Minutes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11 Sept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and minutes for the </a:t>
            </a:r>
            <a:r>
              <a:rPr lang="en-US" altLang="en-US" sz="1600" b="1" dirty="0">
                <a:solidFill>
                  <a:schemeClr val="tx1"/>
                </a:solidFill>
                <a:highlight>
                  <a:srgbClr val="00FFFF"/>
                </a:highlight>
                <a:latin typeface="Times New Roman" panose="02020603050405020304" pitchFamily="18" charset="0"/>
              </a:rPr>
              <a:t>September Wireless Interim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911424" y="685800"/>
            <a:ext cx="10441160" cy="2383160"/>
          </a:xfrm>
        </p:spPr>
        <p:txBody>
          <a:bodyPr>
            <a:normAutofit/>
          </a:bodyPr>
          <a:lstStyle/>
          <a:p>
            <a:r>
              <a:rPr lang="en-US" dirty="0"/>
              <a:t>September 2024 802 Wireless Interim Session</a:t>
            </a:r>
            <a:br>
              <a:rPr lang="en-US" dirty="0"/>
            </a:br>
            <a:r>
              <a:rPr lang="en-US" dirty="0"/>
              <a:t>Interest Group, Spectrum Access</a:t>
            </a:r>
          </a:p>
        </p:txBody>
      </p:sp>
      <p:pic>
        <p:nvPicPr>
          <p:cNvPr id="3" name="Picture 2">
            <a:extLst>
              <a:ext uri="{FF2B5EF4-FFF2-40B4-BE49-F238E27FC236}">
                <a16:creationId xmlns:a16="http://schemas.microsoft.com/office/drawing/2014/main" id="{FC3E0724-2B7C-FA6E-520F-C8885206FB3B}"/>
              </a:ext>
            </a:extLst>
          </p:cNvPr>
          <p:cNvPicPr>
            <a:picLocks noChangeAspect="1"/>
          </p:cNvPicPr>
          <p:nvPr/>
        </p:nvPicPr>
        <p:blipFill>
          <a:blip r:embed="rId2"/>
          <a:stretch>
            <a:fillRect/>
          </a:stretch>
        </p:blipFill>
        <p:spPr>
          <a:xfrm>
            <a:off x="4508415" y="3284984"/>
            <a:ext cx="3391194" cy="25757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1D47-C4C5-A23D-B2EE-9CCBA12F43EE}"/>
              </a:ext>
            </a:extLst>
          </p:cNvPr>
          <p:cNvSpPr>
            <a:spLocks noGrp="1"/>
          </p:cNvSpPr>
          <p:nvPr>
            <p:ph type="title"/>
          </p:nvPr>
        </p:nvSpPr>
        <p:spPr>
          <a:xfrm>
            <a:off x="1055440" y="617538"/>
            <a:ext cx="10464799" cy="754063"/>
          </a:xfrm>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p:txBody>
          <a:bodyPr>
            <a:normAutofit/>
          </a:bodyPr>
          <a:lstStyle/>
          <a:p>
            <a:pPr marL="0" indent="0" algn="ctr">
              <a:defRPr/>
            </a:pPr>
            <a:endParaRPr lang="en-US" dirty="0"/>
          </a:p>
          <a:p>
            <a:pPr marL="514350" indent="-514350">
              <a:buFont typeface="+mj-lt"/>
              <a:buAutoNum type="arabicPeriod"/>
              <a:defRPr/>
            </a:pPr>
            <a:r>
              <a:rPr lang="en-US" sz="2800" dirty="0"/>
              <a:t>Opening and Meeting Reminders</a:t>
            </a:r>
          </a:p>
          <a:p>
            <a:pPr marL="514350" indent="-514350">
              <a:buFont typeface="+mj-lt"/>
              <a:buAutoNum type="arabicPeriod"/>
              <a:defRPr/>
            </a:pPr>
            <a:r>
              <a:rPr lang="en-US" sz="2800" dirty="0"/>
              <a:t>Overview of Interest Group</a:t>
            </a:r>
          </a:p>
          <a:p>
            <a:pPr marL="514350" indent="-514350">
              <a:buFont typeface="+mj-lt"/>
              <a:buAutoNum type="arabicPeriod"/>
              <a:defRPr/>
            </a:pPr>
            <a:r>
              <a:rPr lang="en-US" sz="2800" dirty="0"/>
              <a:t>Meeting objectives</a:t>
            </a:r>
          </a:p>
          <a:p>
            <a:pPr marL="514350" indent="-514350">
              <a:buFont typeface="+mj-lt"/>
              <a:buAutoNum type="arabicPeriod"/>
              <a:defRPr/>
            </a:pPr>
            <a:r>
              <a:rPr lang="en-US" sz="2800" dirty="0"/>
              <a:t>Technical Presentation(s) and Discussion(s)</a:t>
            </a:r>
            <a:endParaRPr lang="en-US" sz="1600" dirty="0"/>
          </a:p>
          <a:p>
            <a:pPr marL="514350" indent="-514350">
              <a:buFont typeface="+mj-lt"/>
              <a:buAutoNum type="arabicPeriod"/>
              <a:defRPr/>
            </a:pPr>
            <a:r>
              <a:rPr lang="en-US" sz="2800" dirty="0"/>
              <a:t>Next Steps</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5A8-B31F-1634-2B87-18E9757C4D86}"/>
              </a:ext>
            </a:extLst>
          </p:cNvPr>
          <p:cNvSpPr>
            <a:spLocks noGrp="1"/>
          </p:cNvSpPr>
          <p:nvPr>
            <p:ph type="title"/>
          </p:nvPr>
        </p:nvSpPr>
        <p:spPr/>
        <p:txBody>
          <a:bodyPr/>
          <a:lstStyle/>
          <a:p>
            <a:r>
              <a:rPr lang="en-US" dirty="0"/>
              <a:t>Meeting Overhead</a:t>
            </a:r>
          </a:p>
        </p:txBody>
      </p:sp>
      <p:sp>
        <p:nvSpPr>
          <p:cNvPr id="3" name="Content Placeholder 2">
            <a:extLst>
              <a:ext uri="{FF2B5EF4-FFF2-40B4-BE49-F238E27FC236}">
                <a16:creationId xmlns:a16="http://schemas.microsoft.com/office/drawing/2014/main" id="{16118E97-1AF8-B617-4CCB-7BA9D6943526}"/>
              </a:ext>
            </a:extLst>
          </p:cNvPr>
          <p:cNvSpPr>
            <a:spLocks noGrp="1"/>
          </p:cNvSpPr>
          <p:nvPr>
            <p:ph idx="1"/>
          </p:nvPr>
        </p:nvSpPr>
        <p:spPr/>
        <p:txBody>
          <a:bodyPr>
            <a:normAutofit fontScale="62500" lnSpcReduction="20000"/>
          </a:bodyPr>
          <a:lstStyle/>
          <a:p>
            <a:pPr marL="514350" indent="-514350">
              <a:buFont typeface="+mj-lt"/>
              <a:buAutoNum type="arabicPeriod"/>
            </a:pPr>
            <a:r>
              <a:rPr lang="en-US" dirty="0"/>
              <a:t>Meeting opening</a:t>
            </a:r>
          </a:p>
          <a:p>
            <a:pPr marL="914400" lvl="1" indent="-514350">
              <a:buFont typeface="+mj-lt"/>
              <a:buAutoNum type="arabicPeriod"/>
            </a:pPr>
            <a:r>
              <a:rPr lang="en-US" dirty="0"/>
              <a:t>Called to order at 10:30 HST</a:t>
            </a:r>
          </a:p>
          <a:p>
            <a:pPr marL="914400" lvl="1" indent="-514350">
              <a:buFont typeface="+mj-lt"/>
              <a:buAutoNum type="arabicPeriod"/>
            </a:pPr>
            <a:r>
              <a:rPr lang="en-US" dirty="0"/>
              <a:t>Attendance requirements reminder</a:t>
            </a:r>
          </a:p>
          <a:p>
            <a:pPr marL="914400" lvl="1" indent="-514350">
              <a:buFont typeface="+mj-lt"/>
              <a:buAutoNum type="arabicPeriod"/>
            </a:pPr>
            <a:r>
              <a:rPr lang="en-US" dirty="0"/>
              <a:t>Review IEEE Policy slides for pre-PAR activity</a:t>
            </a:r>
          </a:p>
          <a:p>
            <a:pPr marL="914400" lvl="1" indent="-514350">
              <a:buFont typeface="+mj-lt"/>
              <a:buAutoNum type="arabicPeriod"/>
            </a:pPr>
            <a:r>
              <a:rPr lang="en-US" dirty="0"/>
              <a:t>Review agenda in 15-24-0492-01</a:t>
            </a:r>
          </a:p>
          <a:p>
            <a:pPr marL="1314450" lvl="2" indent="-514350">
              <a:buFont typeface="+mj-lt"/>
              <a:buAutoNum type="arabicPeriod"/>
            </a:pPr>
            <a:r>
              <a:rPr lang="en-US" dirty="0"/>
              <a:t>Following neither discussion nor objection, agenda approved by unanimous consent</a:t>
            </a:r>
          </a:p>
          <a:p>
            <a:pPr marL="514350" indent="-514350">
              <a:buFont typeface="+mj-lt"/>
              <a:buAutoNum type="arabicPeriod"/>
            </a:pPr>
            <a:r>
              <a:rPr lang="en-US" dirty="0"/>
              <a:t>Chair presents overview </a:t>
            </a:r>
          </a:p>
          <a:p>
            <a:pPr marL="514350" indent="-514350">
              <a:buFont typeface="+mj-lt"/>
              <a:buAutoNum type="arabicPeriod"/>
            </a:pPr>
            <a:r>
              <a:rPr lang="en-US" dirty="0"/>
              <a:t>Chair presents meeting objectives</a:t>
            </a:r>
          </a:p>
          <a:p>
            <a:pPr marL="514350" indent="-514350">
              <a:buFont typeface="+mj-lt"/>
              <a:buAutoNum type="arabicPeriod"/>
            </a:pPr>
            <a:r>
              <a:rPr lang="en-US" dirty="0"/>
              <a:t>Technical contribution: contained in 15-24-0492-01</a:t>
            </a:r>
          </a:p>
          <a:p>
            <a:pPr marL="914400" lvl="1" indent="-514350">
              <a:buFont typeface="+mj-lt"/>
              <a:buAutoNum type="arabicPeriod"/>
            </a:pPr>
            <a:r>
              <a:rPr lang="en-US" dirty="0"/>
              <a:t>Presented by B. Rolfe</a:t>
            </a:r>
          </a:p>
          <a:p>
            <a:pPr marL="914400" lvl="1" indent="-514350">
              <a:buFont typeface="+mj-lt"/>
              <a:buAutoNum type="arabicPeriod"/>
            </a:pPr>
            <a:r>
              <a:rPr lang="en-US" dirty="0"/>
              <a:t>Discussion follows</a:t>
            </a:r>
          </a:p>
          <a:p>
            <a:pPr marL="514350" indent="-514350">
              <a:buFont typeface="+mj-lt"/>
              <a:buAutoNum type="arabicPeriod"/>
              <a:defRPr/>
            </a:pPr>
            <a:r>
              <a:rPr lang="en-US" sz="3200" dirty="0"/>
              <a:t>Next Steps: </a:t>
            </a:r>
          </a:p>
          <a:p>
            <a:pPr marL="914400" lvl="1" indent="-514350">
              <a:buFont typeface="+mj-lt"/>
              <a:buAutoNum type="arabicPeriod"/>
              <a:defRPr/>
            </a:pPr>
            <a:r>
              <a:rPr lang="en-US" dirty="0"/>
              <a:t>Chair conducts poll on interest: </a:t>
            </a:r>
            <a:r>
              <a:rPr lang="en-US" b="1" dirty="0"/>
              <a:t>Yes/No: 22/0  </a:t>
            </a:r>
            <a:r>
              <a:rPr lang="en-US" dirty="0"/>
              <a:t>[25 remote attendees; 12 in-room]</a:t>
            </a:r>
          </a:p>
          <a:p>
            <a:pPr marL="514350" indent="-514350">
              <a:buFont typeface="+mj-lt"/>
              <a:buAutoNum type="arabicPeriod"/>
              <a:defRPr/>
            </a:pPr>
            <a:r>
              <a:rPr lang="en-US" sz="3200" dirty="0"/>
              <a:t>Any other business: non heard</a:t>
            </a:r>
          </a:p>
          <a:p>
            <a:pPr marL="514350" indent="-514350">
              <a:buFont typeface="+mj-lt"/>
              <a:buAutoNum type="arabicPeriod"/>
              <a:defRPr/>
            </a:pPr>
            <a:r>
              <a:rPr lang="en-US" sz="3200" dirty="0"/>
              <a:t>Adjourn at 11:32 HST</a:t>
            </a:r>
          </a:p>
          <a:p>
            <a:pPr marL="514350" indent="-514350">
              <a:buFont typeface="+mj-lt"/>
              <a:buAutoNum type="arabicPeriod"/>
            </a:pPr>
            <a:endParaRPr lang="en-US" dirty="0"/>
          </a:p>
          <a:p>
            <a:pPr marL="800100" lvl="2" indent="0"/>
            <a:endParaRPr lang="en-US" dirty="0"/>
          </a:p>
          <a:p>
            <a:pPr marL="1314450" lvl="2"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93700D9-D34C-BF9A-886D-C59A5BE7295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2565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831F-C133-AF50-8573-D8F6FDD9FDD4}"/>
              </a:ext>
            </a:extLst>
          </p:cNvPr>
          <p:cNvSpPr>
            <a:spLocks noGrp="1"/>
          </p:cNvSpPr>
          <p:nvPr>
            <p:ph type="title"/>
          </p:nvPr>
        </p:nvSpPr>
        <p:spPr>
          <a:xfrm>
            <a:off x="903819" y="685802"/>
            <a:ext cx="10464799" cy="446088"/>
          </a:xfrm>
        </p:spPr>
        <p:txBody>
          <a:bodyPr/>
          <a:lstStyle/>
          <a:p>
            <a:r>
              <a:rPr lang="en-US" dirty="0"/>
              <a:t>Overview of Interest Group</a:t>
            </a:r>
          </a:p>
        </p:txBody>
      </p:sp>
      <p:sp>
        <p:nvSpPr>
          <p:cNvPr id="3" name="Content Placeholder 2">
            <a:extLst>
              <a:ext uri="{FF2B5EF4-FFF2-40B4-BE49-F238E27FC236}">
                <a16:creationId xmlns:a16="http://schemas.microsoft.com/office/drawing/2014/main" id="{ECC6C97F-537F-19DF-09C8-A667714B9BCB}"/>
              </a:ext>
            </a:extLst>
          </p:cNvPr>
          <p:cNvSpPr>
            <a:spLocks noGrp="1"/>
          </p:cNvSpPr>
          <p:nvPr>
            <p:ph idx="1"/>
          </p:nvPr>
        </p:nvSpPr>
        <p:spPr>
          <a:xfrm>
            <a:off x="407368" y="1336751"/>
            <a:ext cx="5472607" cy="4468513"/>
          </a:xfrm>
        </p:spPr>
        <p:txBody>
          <a:bodyPr>
            <a:normAutofit fontScale="85000" lnSpcReduction="20000"/>
          </a:bodyPr>
          <a:lstStyle/>
          <a:p>
            <a:pPr algn="ctr"/>
            <a:r>
              <a:rPr lang="en-US" dirty="0"/>
              <a:t>July IG Results (outputs):</a:t>
            </a:r>
          </a:p>
          <a:p>
            <a:pPr marL="457200" indent="-457200">
              <a:buFont typeface="Arial" panose="020B0604020202020204" pitchFamily="34" charset="0"/>
              <a:buChar char="•"/>
            </a:pPr>
            <a:r>
              <a:rPr lang="en-US" dirty="0"/>
              <a:t>Short term focus:  U-NII 6 GHz band</a:t>
            </a:r>
          </a:p>
          <a:p>
            <a:pPr marL="857250" lvl="1" indent="-457200">
              <a:buFont typeface="Arial" panose="020B0604020202020204" pitchFamily="34" charset="0"/>
              <a:buChar char="•"/>
            </a:pPr>
            <a:r>
              <a:rPr lang="en-US" dirty="0"/>
              <a:t>Consider present occupants</a:t>
            </a:r>
          </a:p>
          <a:p>
            <a:pPr marL="857250" lvl="1" indent="-457200">
              <a:buFont typeface="Arial" panose="020B0604020202020204" pitchFamily="34" charset="0"/>
              <a:buChar char="•"/>
            </a:pPr>
            <a:r>
              <a:rPr lang="en-US" dirty="0"/>
              <a:t>Consider future growth in occupation</a:t>
            </a:r>
          </a:p>
          <a:p>
            <a:pPr marL="1257300" lvl="2" indent="-457200">
              <a:buFont typeface="Arial" panose="020B0604020202020204" pitchFamily="34" charset="0"/>
              <a:buChar char="•"/>
            </a:pPr>
            <a:r>
              <a:rPr lang="en-US" dirty="0"/>
              <a:t>Consider that many current and future users will not be 802 compliant</a:t>
            </a:r>
          </a:p>
          <a:p>
            <a:pPr marL="857250" lvl="1" indent="-457200">
              <a:buFont typeface="Arial" panose="020B0604020202020204" pitchFamily="34" charset="0"/>
              <a:buChar char="•"/>
            </a:pPr>
            <a:r>
              <a:rPr lang="en-US" dirty="0"/>
              <a:t>Expand consideration  to NB+RLAN+UWB coexistence</a:t>
            </a:r>
          </a:p>
          <a:p>
            <a:pPr marL="857250" lvl="1" indent="-457200">
              <a:buFont typeface="Arial" panose="020B0604020202020204" pitchFamily="34" charset="0"/>
              <a:buChar char="•"/>
            </a:pPr>
            <a:r>
              <a:rPr lang="en-US" dirty="0"/>
              <a:t>Support (Not pre-empt) efforts in other projects</a:t>
            </a:r>
          </a:p>
          <a:p>
            <a:pPr marL="400050" lvl="1" indent="0"/>
            <a:endParaRPr lang="en-US" dirty="0"/>
          </a:p>
          <a:p>
            <a:endParaRPr lang="en-US" dirty="0"/>
          </a:p>
        </p:txBody>
      </p:sp>
      <p:sp>
        <p:nvSpPr>
          <p:cNvPr id="4" name="Slide Number Placeholder 3">
            <a:extLst>
              <a:ext uri="{FF2B5EF4-FFF2-40B4-BE49-F238E27FC236}">
                <a16:creationId xmlns:a16="http://schemas.microsoft.com/office/drawing/2014/main" id="{80FF6171-012C-834B-13DB-1CCC09ADA0AA}"/>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5" name="Content Placeholder 2">
            <a:extLst>
              <a:ext uri="{FF2B5EF4-FFF2-40B4-BE49-F238E27FC236}">
                <a16:creationId xmlns:a16="http://schemas.microsoft.com/office/drawing/2014/main" id="{476A9C03-7550-9107-F2A9-A9395909FB04}"/>
              </a:ext>
            </a:extLst>
          </p:cNvPr>
          <p:cNvSpPr txBox="1">
            <a:spLocks/>
          </p:cNvSpPr>
          <p:nvPr/>
        </p:nvSpPr>
        <p:spPr bwMode="auto">
          <a:xfrm>
            <a:off x="6168008" y="1371602"/>
            <a:ext cx="5616624" cy="50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62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r>
              <a:rPr lang="en-US" dirty="0"/>
              <a:t>Ground Rules for This IG </a:t>
            </a:r>
            <a:endParaRPr lang="en-US" kern="0" dirty="0"/>
          </a:p>
          <a:p>
            <a:pPr marL="457200" indent="-457200">
              <a:buFont typeface="Arial" panose="020B0604020202020204" pitchFamily="34" charset="0"/>
              <a:buChar char="•"/>
            </a:pPr>
            <a:r>
              <a:rPr lang="en-US" kern="0" dirty="0"/>
              <a:t>There are many 802 wireless technologies  </a:t>
            </a:r>
          </a:p>
          <a:p>
            <a:pPr marL="857250" lvl="1" indent="-457200">
              <a:buFont typeface="Arial" panose="020B0604020202020204" pitchFamily="34" charset="0"/>
              <a:buChar char="•"/>
            </a:pPr>
            <a:r>
              <a:rPr lang="en-US" b="1" i="1" kern="0" dirty="0"/>
              <a:t>All are important</a:t>
            </a:r>
          </a:p>
          <a:p>
            <a:pPr marL="857250" lvl="1" indent="-457200">
              <a:buFont typeface="Arial" panose="020B0604020202020204" pitchFamily="34" charset="0"/>
              <a:buChar char="•"/>
            </a:pPr>
            <a:r>
              <a:rPr lang="en-US" kern="0" dirty="0"/>
              <a:t>None are more important (in the system view) than others</a:t>
            </a:r>
          </a:p>
          <a:p>
            <a:pPr marL="857250" lvl="1" indent="-457200">
              <a:buFont typeface="Arial" panose="020B0604020202020204" pitchFamily="34" charset="0"/>
              <a:buChar char="•"/>
            </a:pPr>
            <a:r>
              <a:rPr lang="en-US" i="1" u="sng" kern="0" dirty="0"/>
              <a:t>Diversity of uses </a:t>
            </a:r>
            <a:r>
              <a:rPr lang="en-US" kern="0" dirty="0"/>
              <a:t>is an important metric for spectrum efficiency</a:t>
            </a:r>
          </a:p>
          <a:p>
            <a:pPr marL="857250" lvl="1" indent="-457200">
              <a:buFont typeface="Arial" panose="020B0604020202020204" pitchFamily="34" charset="0"/>
              <a:buChar char="•"/>
            </a:pPr>
            <a:r>
              <a:rPr lang="en-US" kern="0" dirty="0"/>
              <a:t>Diversity of technologies is a strength of 802</a:t>
            </a:r>
          </a:p>
          <a:p>
            <a:pPr marL="457200" indent="-457200">
              <a:buFont typeface="Arial" panose="020B0604020202020204" pitchFamily="34" charset="0"/>
              <a:buChar char="•"/>
            </a:pPr>
            <a:r>
              <a:rPr lang="en-US" kern="0" dirty="0"/>
              <a:t>There are other technologies we have to expect (or some uses of our standard)</a:t>
            </a:r>
          </a:p>
          <a:p>
            <a:pPr marL="857250" lvl="1" indent="-457200">
              <a:buFont typeface="Arial" panose="020B0604020202020204" pitchFamily="34" charset="0"/>
              <a:buChar char="•"/>
            </a:pPr>
            <a:r>
              <a:rPr lang="en-US" kern="0" dirty="0"/>
              <a:t>Won’t abide by our protocols and limitations</a:t>
            </a:r>
          </a:p>
          <a:p>
            <a:pPr marL="857250" lvl="1" indent="-457200">
              <a:buFont typeface="Arial" panose="020B0604020202020204" pitchFamily="34" charset="0"/>
              <a:buChar char="•"/>
            </a:pPr>
            <a:r>
              <a:rPr lang="en-US" kern="0" dirty="0"/>
              <a:t>Must abide by regulations</a:t>
            </a:r>
          </a:p>
          <a:p>
            <a:pPr marL="457200" indent="-457200">
              <a:buFont typeface="Arial" panose="020B0604020202020204" pitchFamily="34" charset="0"/>
              <a:buChar char="•"/>
            </a:pPr>
            <a:r>
              <a:rPr lang="en-US" kern="0" dirty="0"/>
              <a:t>802 is not a regulatory body</a:t>
            </a:r>
          </a:p>
          <a:p>
            <a:pPr marL="857250" lvl="1" indent="-457200">
              <a:buFont typeface="Arial" panose="020B0604020202020204" pitchFamily="34" charset="0"/>
              <a:buChar char="•"/>
            </a:pPr>
            <a:r>
              <a:rPr lang="en-US" kern="0" dirty="0"/>
              <a:t>Influence opportunity:  if we present great ideas, people are likely to adopt</a:t>
            </a:r>
          </a:p>
          <a:p>
            <a:pPr marL="857250" lvl="1" indent="-457200">
              <a:buFont typeface="Arial" panose="020B0604020202020204" pitchFamily="34" charset="0"/>
              <a:buChar char="•"/>
            </a:pPr>
            <a:r>
              <a:rPr lang="en-US" kern="0" dirty="0"/>
              <a:t>People are often more influenced by the carrot than the stick</a:t>
            </a:r>
          </a:p>
          <a:p>
            <a:pPr marL="0" indent="0"/>
            <a:endParaRPr lang="en-US" kern="0" dirty="0"/>
          </a:p>
          <a:p>
            <a:pPr marL="457200" indent="-457200">
              <a:buFont typeface="Arial" panose="020B0604020202020204" pitchFamily="34" charset="0"/>
              <a:buChar char="•"/>
            </a:pPr>
            <a:endParaRPr lang="en-US" kern="0" dirty="0"/>
          </a:p>
        </p:txBody>
      </p:sp>
    </p:spTree>
    <p:extLst>
      <p:ext uri="{BB962C8B-B14F-4D97-AF65-F5344CB8AC3E}">
        <p14:creationId xmlns:p14="http://schemas.microsoft.com/office/powerpoint/2010/main" val="14098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DD4D-7C79-549C-FB5B-5AE5390E4458}"/>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C98537C5-EB99-3559-939E-22783D1F8438}"/>
              </a:ext>
            </a:extLst>
          </p:cNvPr>
          <p:cNvSpPr>
            <a:spLocks noGrp="1"/>
          </p:cNvSpPr>
          <p:nvPr>
            <p:ph idx="1"/>
          </p:nvPr>
        </p:nvSpPr>
        <p:spPr/>
        <p:txBody>
          <a:bodyPr/>
          <a:lstStyle/>
          <a:p>
            <a:pPr marL="514350" indent="-514350">
              <a:buFont typeface="Wingdings" panose="05000000000000000000" pitchFamily="2" charset="2"/>
              <a:buChar char="ü"/>
            </a:pPr>
            <a:r>
              <a:rPr lang="en-US" dirty="0"/>
              <a:t>Determine if there is interest in improving spectrum access techniques</a:t>
            </a:r>
          </a:p>
          <a:p>
            <a:pPr marL="514350" indent="-514350">
              <a:buFont typeface="Wingdings" panose="05000000000000000000" pitchFamily="2" charset="2"/>
              <a:buChar char="ü"/>
            </a:pPr>
            <a:r>
              <a:rPr lang="en-US" dirty="0"/>
              <a:t>Determine if there is sufficient interest to move forward with IG</a:t>
            </a:r>
          </a:p>
          <a:p>
            <a:pPr marL="514350" indent="-514350">
              <a:buFont typeface="Wingdings" panose="05000000000000000000" pitchFamily="2" charset="2"/>
              <a:buChar char="ü"/>
            </a:pPr>
            <a:r>
              <a:rPr lang="en-US" dirty="0"/>
              <a:t>Review and update prior contribution</a:t>
            </a:r>
          </a:p>
        </p:txBody>
      </p:sp>
      <p:sp>
        <p:nvSpPr>
          <p:cNvPr id="4" name="Slide Number Placeholder 3">
            <a:extLst>
              <a:ext uri="{FF2B5EF4-FFF2-40B4-BE49-F238E27FC236}">
                <a16:creationId xmlns:a16="http://schemas.microsoft.com/office/drawing/2014/main" id="{EF04DF7C-8E1D-E4ED-C683-31232C11FBC9}"/>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6</a:t>
            </a:fld>
            <a:endParaRPr lang="en-US" altLang="en-US"/>
          </a:p>
        </p:txBody>
      </p:sp>
    </p:spTree>
    <p:extLst>
      <p:ext uri="{BB962C8B-B14F-4D97-AF65-F5344CB8AC3E}">
        <p14:creationId xmlns:p14="http://schemas.microsoft.com/office/powerpoint/2010/main" val="302446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255E-F994-70A2-B048-84BC660DEAD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BBC38-A3B5-0B57-746D-46335133CFDE}"/>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Assess interest:</a:t>
            </a:r>
          </a:p>
          <a:p>
            <a:pPr marL="914400" lvl="1" indent="-514350">
              <a:buFont typeface="+mj-lt"/>
              <a:buAutoNum type="arabicPeriod"/>
            </a:pPr>
            <a:r>
              <a:rPr lang="en-US" dirty="0"/>
              <a:t>Question:  How many people are interested in continuing to explore better access methods and new ideas for effective sharing?</a:t>
            </a:r>
          </a:p>
          <a:p>
            <a:pPr marL="800100" lvl="2" indent="0"/>
            <a:r>
              <a:rPr lang="en-US" dirty="0">
                <a:highlight>
                  <a:srgbClr val="FFFF00"/>
                </a:highlight>
              </a:rPr>
              <a:t>Yes/No: 22/0</a:t>
            </a:r>
          </a:p>
          <a:p>
            <a:pPr marL="800100" lvl="2" indent="0"/>
            <a:r>
              <a:rPr lang="en-US" dirty="0">
                <a:highlight>
                  <a:srgbClr val="FFFF00"/>
                </a:highlight>
              </a:rPr>
              <a:t>[25 remote attendees; 12 in-room]</a:t>
            </a:r>
          </a:p>
          <a:p>
            <a:pPr marL="457200" indent="-457200">
              <a:buFont typeface="Arial" panose="020B0604020202020204" pitchFamily="34" charset="0"/>
              <a:buChar char="•"/>
            </a:pPr>
            <a:r>
              <a:rPr lang="en-US" dirty="0"/>
              <a:t>Next Meeting (contribution driven):</a:t>
            </a:r>
          </a:p>
          <a:p>
            <a:pPr marL="857250" lvl="1" indent="-457200">
              <a:buFont typeface="Arial" panose="020B0604020202020204" pitchFamily="34" charset="0"/>
              <a:buChar char="•"/>
            </a:pPr>
            <a:r>
              <a:rPr lang="en-US" dirty="0"/>
              <a:t>Determine if SG is warranted</a:t>
            </a:r>
          </a:p>
          <a:p>
            <a:pPr marL="1257300" lvl="2" indent="-457200">
              <a:buFont typeface="Arial" panose="020B0604020202020204" pitchFamily="34" charset="0"/>
              <a:buChar char="•"/>
            </a:pPr>
            <a:r>
              <a:rPr lang="en-US" dirty="0"/>
              <a:t>Explore technical options available now (current standards)</a:t>
            </a:r>
          </a:p>
          <a:p>
            <a:pPr marL="1257300" lvl="2" indent="-457200">
              <a:buFont typeface="Arial" panose="020B0604020202020204" pitchFamily="34" charset="0"/>
              <a:buChar char="•"/>
            </a:pPr>
            <a:r>
              <a:rPr lang="en-US" dirty="0"/>
              <a:t>Explore new, promising approaches </a:t>
            </a:r>
          </a:p>
          <a:p>
            <a:pPr marL="1257300" lvl="2" indent="-457200">
              <a:buFont typeface="Arial" panose="020B0604020202020204" pitchFamily="34" charset="0"/>
              <a:buChar char="•"/>
            </a:pPr>
            <a:r>
              <a:rPr lang="en-US" dirty="0"/>
              <a:t>Define project options and discuss</a:t>
            </a:r>
          </a:p>
        </p:txBody>
      </p:sp>
      <p:sp>
        <p:nvSpPr>
          <p:cNvPr id="4" name="Slide Number Placeholder 3">
            <a:extLst>
              <a:ext uri="{FF2B5EF4-FFF2-40B4-BE49-F238E27FC236}">
                <a16:creationId xmlns:a16="http://schemas.microsoft.com/office/drawing/2014/main" id="{2A03D557-D084-5AEF-3205-A4F39DEED39C}"/>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7</a:t>
            </a:fld>
            <a:endParaRPr lang="en-US" altLang="en-US"/>
          </a:p>
        </p:txBody>
      </p:sp>
    </p:spTree>
    <p:extLst>
      <p:ext uri="{BB962C8B-B14F-4D97-AF65-F5344CB8AC3E}">
        <p14:creationId xmlns:p14="http://schemas.microsoft.com/office/powerpoint/2010/main" val="23099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7261-16FD-593E-495A-948631B4D99F}"/>
              </a:ext>
            </a:extLst>
          </p:cNvPr>
          <p:cNvSpPr>
            <a:spLocks noGrp="1"/>
          </p:cNvSpPr>
          <p:nvPr>
            <p:ph type="title"/>
          </p:nvPr>
        </p:nvSpPr>
        <p:spPr>
          <a:xfrm>
            <a:off x="887785" y="672889"/>
            <a:ext cx="10464799" cy="1159023"/>
          </a:xfrm>
          <a:ln>
            <a:solidFill>
              <a:schemeClr val="accent1">
                <a:lumMod val="50000"/>
              </a:schemeClr>
            </a:solidFill>
          </a:ln>
        </p:spPr>
        <p:txBody>
          <a:bodyPr>
            <a:noAutofit/>
          </a:bodyPr>
          <a:lstStyle/>
          <a:p>
            <a:r>
              <a:rPr lang="en-US" sz="3200" dirty="0"/>
              <a:t>Call for contributions and</a:t>
            </a:r>
            <a:br>
              <a:rPr lang="en-US" sz="3200" dirty="0"/>
            </a:br>
            <a:r>
              <a:rPr lang="en-US" sz="3200" dirty="0"/>
              <a:t>Proposed Direction for IG</a:t>
            </a:r>
          </a:p>
        </p:txBody>
      </p:sp>
      <p:sp>
        <p:nvSpPr>
          <p:cNvPr id="3" name="Content Placeholder 2">
            <a:extLst>
              <a:ext uri="{FF2B5EF4-FFF2-40B4-BE49-F238E27FC236}">
                <a16:creationId xmlns:a16="http://schemas.microsoft.com/office/drawing/2014/main" id="{21E4B7E6-9D6F-57A0-E1BF-906E61F86E54}"/>
              </a:ext>
            </a:extLst>
          </p:cNvPr>
          <p:cNvSpPr>
            <a:spLocks noGrp="1"/>
          </p:cNvSpPr>
          <p:nvPr>
            <p:ph idx="1"/>
          </p:nvPr>
        </p:nvSpPr>
        <p:spPr>
          <a:xfrm>
            <a:off x="927959" y="2060848"/>
            <a:ext cx="10437283" cy="4179616"/>
          </a:xfrm>
        </p:spPr>
        <p:txBody>
          <a:bodyPr>
            <a:normAutofit fontScale="85000" lnSpcReduction="20000"/>
          </a:bodyPr>
          <a:lstStyle/>
          <a:p>
            <a:pPr marL="457200" indent="-457200">
              <a:buFont typeface="Arial" panose="020B0604020202020204" pitchFamily="34" charset="0"/>
              <a:buChar char="•"/>
            </a:pPr>
            <a:r>
              <a:rPr lang="en-US" dirty="0"/>
              <a:t>Consider spectrum access recommendations within the scope of 802</a:t>
            </a:r>
          </a:p>
          <a:p>
            <a:pPr marL="857250" lvl="1" indent="-457200">
              <a:buFont typeface="Arial" panose="020B0604020202020204" pitchFamily="34" charset="0"/>
              <a:buChar char="•"/>
            </a:pPr>
            <a:r>
              <a:rPr lang="en-US" dirty="0"/>
              <a:t>Can be “above the MAC” (e.g. 802.15.5 and 802.15.10) and/or spanning use of multiple standards (e.g. 802.19.3)</a:t>
            </a:r>
          </a:p>
          <a:p>
            <a:pPr marL="1257300" lvl="2" indent="-457200">
              <a:buFont typeface="Arial" panose="020B0604020202020204" pitchFamily="34" charset="0"/>
              <a:buChar char="•"/>
            </a:pPr>
            <a:r>
              <a:rPr lang="en-US" dirty="0"/>
              <a:t>How to use features of the MAC to achieve a specific function </a:t>
            </a:r>
          </a:p>
          <a:p>
            <a:pPr marL="1257300" lvl="2" indent="-457200">
              <a:buFont typeface="Arial" panose="020B0604020202020204" pitchFamily="34" charset="0"/>
              <a:buChar char="•"/>
            </a:pPr>
            <a:r>
              <a:rPr lang="en-US" dirty="0"/>
              <a:t>How to use features of the MAC to address different optimization scenarios</a:t>
            </a:r>
          </a:p>
          <a:p>
            <a:pPr marL="857250" lvl="1" indent="-457200">
              <a:buFont typeface="Arial" panose="020B0604020202020204" pitchFamily="34" charset="0"/>
              <a:buChar char="•"/>
            </a:pPr>
            <a:r>
              <a:rPr lang="en-US" dirty="0"/>
              <a:t>Can be recommendations for new features in 802 MACs</a:t>
            </a:r>
          </a:p>
          <a:p>
            <a:pPr marL="1257300" lvl="2" indent="-457200">
              <a:buFont typeface="Arial" panose="020B0604020202020204" pitchFamily="34" charset="0"/>
              <a:buChar char="•"/>
            </a:pPr>
            <a:r>
              <a:rPr lang="en-US" dirty="0"/>
              <a:t>Recommend a project in WG 15</a:t>
            </a:r>
          </a:p>
          <a:p>
            <a:pPr marL="1257300" lvl="2" indent="-457200">
              <a:buFont typeface="Arial" panose="020B0604020202020204" pitchFamily="34" charset="0"/>
              <a:buChar char="•"/>
            </a:pPr>
            <a:r>
              <a:rPr lang="en-US" dirty="0"/>
              <a:t>Recommend a project in WG 11</a:t>
            </a:r>
          </a:p>
          <a:p>
            <a:pPr marL="857250" lvl="1" indent="-457200">
              <a:buFont typeface="Arial" panose="020B0604020202020204" pitchFamily="34" charset="0"/>
              <a:buChar char="•"/>
            </a:pPr>
            <a:r>
              <a:rPr lang="en-US" dirty="0"/>
              <a:t>Think beyond “one size fits all” </a:t>
            </a:r>
          </a:p>
          <a:p>
            <a:pPr marL="857250" lvl="1" indent="-457200">
              <a:buFont typeface="Arial" panose="020B0604020202020204" pitchFamily="34" charset="0"/>
              <a:buChar char="•"/>
            </a:pPr>
            <a:r>
              <a:rPr lang="en-US" dirty="0"/>
              <a:t>Think beyond “what we already have done”</a:t>
            </a:r>
          </a:p>
          <a:p>
            <a:pPr marL="857250" lvl="1" indent="-457200">
              <a:buFont typeface="Arial" panose="020B0604020202020204" pitchFamily="34" charset="0"/>
              <a:buChar char="•"/>
            </a:pPr>
            <a:endParaRPr lang="en-US" dirty="0"/>
          </a:p>
          <a:p>
            <a:pPr marL="400050" lvl="1" indent="0"/>
            <a:endParaRPr lang="en-US" dirty="0"/>
          </a:p>
        </p:txBody>
      </p:sp>
      <p:sp>
        <p:nvSpPr>
          <p:cNvPr id="4" name="Slide Number Placeholder 3">
            <a:extLst>
              <a:ext uri="{FF2B5EF4-FFF2-40B4-BE49-F238E27FC236}">
                <a16:creationId xmlns:a16="http://schemas.microsoft.com/office/drawing/2014/main" id="{6F1C2F0B-C8E4-61D0-58C7-D83E6D30CB61}"/>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8</a:t>
            </a:fld>
            <a:endParaRPr lang="en-US" altLang="en-US"/>
          </a:p>
        </p:txBody>
      </p:sp>
    </p:spTree>
    <p:extLst>
      <p:ext uri="{BB962C8B-B14F-4D97-AF65-F5344CB8AC3E}">
        <p14:creationId xmlns:p14="http://schemas.microsoft.com/office/powerpoint/2010/main" val="15821555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15119</TotalTime>
  <Words>705</Words>
  <Application>Microsoft Office PowerPoint</Application>
  <PresentationFormat>Widescreen</PresentationFormat>
  <Paragraphs>95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Unicode MS</vt:lpstr>
      <vt:lpstr>Arial</vt:lpstr>
      <vt:lpstr>Times New Roman</vt:lpstr>
      <vt:lpstr>Wingdings</vt:lpstr>
      <vt:lpstr>Office Theme</vt:lpstr>
      <vt:lpstr>PowerPoint Presentation</vt:lpstr>
      <vt:lpstr>September 2024 802 Wireless Interim Session Interest Group, Spectrum Access</vt:lpstr>
      <vt:lpstr>Agenda</vt:lpstr>
      <vt:lpstr>Meeting Overhead</vt:lpstr>
      <vt:lpstr>Overview of Interest Group</vt:lpstr>
      <vt:lpstr>Meeting Objectives</vt:lpstr>
      <vt:lpstr>Next Steps</vt:lpstr>
      <vt:lpstr>Call for contributions and Proposed Direction for IG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134</cp:revision>
  <cp:lastPrinted>2000-03-07T00:55:37Z</cp:lastPrinted>
  <dcterms:created xsi:type="dcterms:W3CDTF">2016-01-17T22:48:36Z</dcterms:created>
  <dcterms:modified xsi:type="dcterms:W3CDTF">2024-09-11T19:59:26Z</dcterms:modified>
  <cp:category/>
</cp:coreProperties>
</file>