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8_8AC32C0E.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259" r:id="rId2"/>
    <p:sldId id="2366" r:id="rId3"/>
    <p:sldId id="2372" r:id="rId4"/>
    <p:sldId id="290" r:id="rId5"/>
    <p:sldId id="2369" r:id="rId6"/>
    <p:sldId id="369" r:id="rId7"/>
    <p:sldId id="370" r:id="rId8"/>
    <p:sldId id="371" r:id="rId9"/>
    <p:sldId id="2422" r:id="rId10"/>
    <p:sldId id="2423" r:id="rId11"/>
    <p:sldId id="2424" r:id="rId12"/>
    <p:sldId id="401" r:id="rId13"/>
    <p:sldId id="402" r:id="rId14"/>
    <p:sldId id="2378" r:id="rId15"/>
    <p:sldId id="2376" r:id="rId16"/>
    <p:sldId id="2377" r:id="rId17"/>
    <p:sldId id="2375" r:id="rId18"/>
    <p:sldId id="264" r:id="rId19"/>
    <p:sldId id="2425" r:id="rId20"/>
    <p:sldId id="2426" r:id="rId21"/>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369"/>
            <p14:sldId id="370"/>
            <p14:sldId id="371"/>
            <p14:sldId id="2422"/>
            <p14:sldId id="2423"/>
            <p14:sldId id="2424"/>
            <p14:sldId id="401"/>
            <p14:sldId id="402"/>
            <p14:sldId id="2378"/>
            <p14:sldId id="2376"/>
            <p14:sldId id="2377"/>
            <p14:sldId id="2375"/>
            <p14:sldId id="264"/>
          </p14:sldIdLst>
        </p14:section>
        <p14:section name="Closing Slide" id="{17524BA6-C3AC-EE4D-BA9D-E46A8CDB0646}">
          <p14:sldIdLst>
            <p14:sldId id="2425"/>
            <p14:sldId id="24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58F92-56E1-E5F6-834E-10CC12C75D7A}" name="Phil Beecher" initials="PB" userId="8e59e9d451c39b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17AEE6-6A3D-4F49-8EF5-5BD07E38AB54}" v="13" dt="2024-09-07T18:09:13.2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84" d="100"/>
          <a:sy n="84" d="100"/>
        </p:scale>
        <p:origin x="663" y="4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8217AEE6-6A3D-4F49-8EF5-5BD07E38AB54}"/>
    <pc:docChg chg="undo custSel modSld sldOrd modMainMaster modSection">
      <pc:chgData name="Phil Beecher" userId="8e59e9d451c39ba5" providerId="LiveId" clId="{8217AEE6-6A3D-4F49-8EF5-5BD07E38AB54}" dt="2024-09-09T18:40:09.261" v="264" actId="20577"/>
      <pc:docMkLst>
        <pc:docMk/>
      </pc:docMkLst>
      <pc:sldChg chg="modSp mod">
        <pc:chgData name="Phil Beecher" userId="8e59e9d451c39ba5" providerId="LiveId" clId="{8217AEE6-6A3D-4F49-8EF5-5BD07E38AB54}" dt="2024-09-07T17:55:53.028" v="49" actId="20577"/>
        <pc:sldMkLst>
          <pc:docMk/>
          <pc:sldMk cId="0" sldId="259"/>
        </pc:sldMkLst>
        <pc:spChg chg="mod">
          <ac:chgData name="Phil Beecher" userId="8e59e9d451c39ba5" providerId="LiveId" clId="{8217AEE6-6A3D-4F49-8EF5-5BD07E38AB54}" dt="2024-09-07T17:55:53.028" v="49" actId="20577"/>
          <ac:spMkLst>
            <pc:docMk/>
            <pc:sldMk cId="0" sldId="259"/>
            <ac:spMk id="27651" creationId="{00000000-0000-0000-0000-000000000000}"/>
          </ac:spMkLst>
        </pc:spChg>
      </pc:sldChg>
      <pc:sldChg chg="addSp delSp modSp mod">
        <pc:chgData name="Phil Beecher" userId="8e59e9d451c39ba5" providerId="LiveId" clId="{8217AEE6-6A3D-4F49-8EF5-5BD07E38AB54}" dt="2024-09-07T18:11:07.806" v="241" actId="20577"/>
        <pc:sldMkLst>
          <pc:docMk/>
          <pc:sldMk cId="2328046606" sldId="264"/>
        </pc:sldMkLst>
        <pc:spChg chg="add mod">
          <ac:chgData name="Phil Beecher" userId="8e59e9d451c39ba5" providerId="LiveId" clId="{8217AEE6-6A3D-4F49-8EF5-5BD07E38AB54}" dt="2024-09-07T18:09:13.270" v="187"/>
          <ac:spMkLst>
            <pc:docMk/>
            <pc:sldMk cId="2328046606" sldId="264"/>
            <ac:spMk id="2" creationId="{05502AE0-8D95-8615-21F0-4AE2F016F11F}"/>
          </ac:spMkLst>
        </pc:spChg>
        <pc:spChg chg="del mod">
          <ac:chgData name="Phil Beecher" userId="8e59e9d451c39ba5" providerId="LiveId" clId="{8217AEE6-6A3D-4F49-8EF5-5BD07E38AB54}" dt="2024-09-07T18:08:59.209" v="186" actId="478"/>
          <ac:spMkLst>
            <pc:docMk/>
            <pc:sldMk cId="2328046606" sldId="264"/>
            <ac:spMk id="5" creationId="{00000000-0000-0000-0000-000000000000}"/>
          </ac:spMkLst>
        </pc:spChg>
        <pc:spChg chg="mod">
          <ac:chgData name="Phil Beecher" userId="8e59e9d451c39ba5" providerId="LiveId" clId="{8217AEE6-6A3D-4F49-8EF5-5BD07E38AB54}" dt="2024-09-07T18:08:12.007" v="184" actId="20577"/>
          <ac:spMkLst>
            <pc:docMk/>
            <pc:sldMk cId="2328046606" sldId="264"/>
            <ac:spMk id="7" creationId="{00000000-0000-0000-0000-000000000000}"/>
          </ac:spMkLst>
        </pc:spChg>
        <pc:spChg chg="mod">
          <ac:chgData name="Phil Beecher" userId="8e59e9d451c39ba5" providerId="LiveId" clId="{8217AEE6-6A3D-4F49-8EF5-5BD07E38AB54}" dt="2024-09-07T18:11:07.806" v="241" actId="20577"/>
          <ac:spMkLst>
            <pc:docMk/>
            <pc:sldMk cId="2328046606" sldId="264"/>
            <ac:spMk id="4099" creationId="{00000000-0000-0000-0000-000000000000}"/>
          </ac:spMkLst>
        </pc:spChg>
      </pc:sldChg>
      <pc:sldChg chg="delSp modSp mod">
        <pc:chgData name="Phil Beecher" userId="8e59e9d451c39ba5" providerId="LiveId" clId="{8217AEE6-6A3D-4F49-8EF5-5BD07E38AB54}" dt="2024-09-07T18:03:02.991" v="73" actId="1076"/>
        <pc:sldMkLst>
          <pc:docMk/>
          <pc:sldMk cId="1944720935" sldId="2375"/>
        </pc:sldMkLst>
        <pc:spChg chg="mod">
          <ac:chgData name="Phil Beecher" userId="8e59e9d451c39ba5" providerId="LiveId" clId="{8217AEE6-6A3D-4F49-8EF5-5BD07E38AB54}" dt="2024-09-07T18:02:56.721" v="72" actId="1076"/>
          <ac:spMkLst>
            <pc:docMk/>
            <pc:sldMk cId="1944720935" sldId="2375"/>
            <ac:spMk id="3" creationId="{C944DE5D-2B60-F84B-413F-B95333294AF3}"/>
          </ac:spMkLst>
        </pc:spChg>
        <pc:spChg chg="mod">
          <ac:chgData name="Phil Beecher" userId="8e59e9d451c39ba5" providerId="LiveId" clId="{8217AEE6-6A3D-4F49-8EF5-5BD07E38AB54}" dt="2024-09-07T18:02:44.870" v="70" actId="1076"/>
          <ac:spMkLst>
            <pc:docMk/>
            <pc:sldMk cId="1944720935" sldId="2375"/>
            <ac:spMk id="4" creationId="{C36C0730-E989-7186-4DE6-2243BA450DA2}"/>
          </ac:spMkLst>
        </pc:spChg>
        <pc:spChg chg="mod">
          <ac:chgData name="Phil Beecher" userId="8e59e9d451c39ba5" providerId="LiveId" clId="{8217AEE6-6A3D-4F49-8EF5-5BD07E38AB54}" dt="2024-09-07T18:02:50.227" v="71" actId="1076"/>
          <ac:spMkLst>
            <pc:docMk/>
            <pc:sldMk cId="1944720935" sldId="2375"/>
            <ac:spMk id="10" creationId="{02B1D539-4F46-9315-FC85-568F229C68EC}"/>
          </ac:spMkLst>
        </pc:spChg>
        <pc:spChg chg="mod">
          <ac:chgData name="Phil Beecher" userId="8e59e9d451c39ba5" providerId="LiveId" clId="{8217AEE6-6A3D-4F49-8EF5-5BD07E38AB54}" dt="2024-09-07T18:03:02.991" v="73" actId="1076"/>
          <ac:spMkLst>
            <pc:docMk/>
            <pc:sldMk cId="1944720935" sldId="2375"/>
            <ac:spMk id="11" creationId="{53180258-1EFD-8D49-76FA-51C685316D65}"/>
          </ac:spMkLst>
        </pc:spChg>
        <pc:graphicFrameChg chg="mod ord">
          <ac:chgData name="Phil Beecher" userId="8e59e9d451c39ba5" providerId="LiveId" clId="{8217AEE6-6A3D-4F49-8EF5-5BD07E38AB54}" dt="2024-09-07T17:58:09.759" v="54" actId="167"/>
          <ac:graphicFrameMkLst>
            <pc:docMk/>
            <pc:sldMk cId="1944720935" sldId="2375"/>
            <ac:graphicFrameMk id="2" creationId="{F7781DB6-77D3-4A6C-7209-2A65BD79457B}"/>
          </ac:graphicFrameMkLst>
        </pc:graphicFrameChg>
        <pc:graphicFrameChg chg="del">
          <ac:chgData name="Phil Beecher" userId="8e59e9d451c39ba5" providerId="LiveId" clId="{8217AEE6-6A3D-4F49-8EF5-5BD07E38AB54}" dt="2024-09-07T17:56:35.688" v="50" actId="478"/>
          <ac:graphicFrameMkLst>
            <pc:docMk/>
            <pc:sldMk cId="1944720935" sldId="2375"/>
            <ac:graphicFrameMk id="6" creationId="{2ABBEE6C-5BF0-B8D6-8B4E-F2602C3F1891}"/>
          </ac:graphicFrameMkLst>
        </pc:graphicFrameChg>
        <pc:graphicFrameChg chg="mod ord">
          <ac:chgData name="Phil Beecher" userId="8e59e9d451c39ba5" providerId="LiveId" clId="{8217AEE6-6A3D-4F49-8EF5-5BD07E38AB54}" dt="2024-09-07T18:01:28.463" v="66" actId="167"/>
          <ac:graphicFrameMkLst>
            <pc:docMk/>
            <pc:sldMk cId="1944720935" sldId="2375"/>
            <ac:graphicFrameMk id="7" creationId="{5244D95C-A326-B931-CED7-24C763B42612}"/>
          </ac:graphicFrameMkLst>
        </pc:graphicFrameChg>
        <pc:graphicFrameChg chg="mod ord">
          <ac:chgData name="Phil Beecher" userId="8e59e9d451c39ba5" providerId="LiveId" clId="{8217AEE6-6A3D-4F49-8EF5-5BD07E38AB54}" dt="2024-09-07T18:02:38.545" v="69" actId="14100"/>
          <ac:graphicFrameMkLst>
            <pc:docMk/>
            <pc:sldMk cId="1944720935" sldId="2375"/>
            <ac:graphicFrameMk id="8" creationId="{B5C44FFE-C410-954D-76F7-1F6C13EAF07B}"/>
          </ac:graphicFrameMkLst>
        </pc:graphicFrameChg>
      </pc:sldChg>
      <pc:sldChg chg="modSp mod ord">
        <pc:chgData name="Phil Beecher" userId="8e59e9d451c39ba5" providerId="LiveId" clId="{8217AEE6-6A3D-4F49-8EF5-5BD07E38AB54}" dt="2024-09-09T18:39:44.051" v="244" actId="20577"/>
        <pc:sldMkLst>
          <pc:docMk/>
          <pc:sldMk cId="1003608405" sldId="2425"/>
        </pc:sldMkLst>
        <pc:spChg chg="mod">
          <ac:chgData name="Phil Beecher" userId="8e59e9d451c39ba5" providerId="LiveId" clId="{8217AEE6-6A3D-4F49-8EF5-5BD07E38AB54}" dt="2024-09-07T18:09:23.837" v="188" actId="121"/>
          <ac:spMkLst>
            <pc:docMk/>
            <pc:sldMk cId="1003608405" sldId="2425"/>
            <ac:spMk id="2" creationId="{2D12B545-F93C-67F0-CA57-EBD1CC91D7F6}"/>
          </ac:spMkLst>
        </pc:spChg>
        <pc:spChg chg="mod">
          <ac:chgData name="Phil Beecher" userId="8e59e9d451c39ba5" providerId="LiveId" clId="{8217AEE6-6A3D-4F49-8EF5-5BD07E38AB54}" dt="2024-09-09T18:39:44.051" v="244" actId="20577"/>
          <ac:spMkLst>
            <pc:docMk/>
            <pc:sldMk cId="1003608405" sldId="2425"/>
            <ac:spMk id="4099" creationId="{00000000-0000-0000-0000-000000000000}"/>
          </ac:spMkLst>
        </pc:spChg>
      </pc:sldChg>
      <pc:sldChg chg="modSp mod ord">
        <pc:chgData name="Phil Beecher" userId="8e59e9d451c39ba5" providerId="LiveId" clId="{8217AEE6-6A3D-4F49-8EF5-5BD07E38AB54}" dt="2024-09-09T18:40:09.261" v="264" actId="20577"/>
        <pc:sldMkLst>
          <pc:docMk/>
          <pc:sldMk cId="1896336511" sldId="2426"/>
        </pc:sldMkLst>
        <pc:spChg chg="mod">
          <ac:chgData name="Phil Beecher" userId="8e59e9d451c39ba5" providerId="LiveId" clId="{8217AEE6-6A3D-4F49-8EF5-5BD07E38AB54}" dt="2024-09-07T18:09:39.015" v="190" actId="14100"/>
          <ac:spMkLst>
            <pc:docMk/>
            <pc:sldMk cId="1896336511" sldId="2426"/>
            <ac:spMk id="2" creationId="{D200773C-9BCD-4DD6-430B-0B084D3FA5DA}"/>
          </ac:spMkLst>
        </pc:spChg>
        <pc:spChg chg="mod">
          <ac:chgData name="Phil Beecher" userId="8e59e9d451c39ba5" providerId="LiveId" clId="{8217AEE6-6A3D-4F49-8EF5-5BD07E38AB54}" dt="2024-09-09T18:40:09.261" v="264" actId="20577"/>
          <ac:spMkLst>
            <pc:docMk/>
            <pc:sldMk cId="1896336511" sldId="2426"/>
            <ac:spMk id="4099" creationId="{00000000-0000-0000-0000-000000000000}"/>
          </ac:spMkLst>
        </pc:spChg>
      </pc:sldChg>
      <pc:sldMasterChg chg="modSp mod">
        <pc:chgData name="Phil Beecher" userId="8e59e9d451c39ba5" providerId="LiveId" clId="{8217AEE6-6A3D-4F49-8EF5-5BD07E38AB54}" dt="2024-09-07T18:03:45.514" v="90" actId="20577"/>
        <pc:sldMasterMkLst>
          <pc:docMk/>
          <pc:sldMasterMk cId="0" sldId="2147483648"/>
        </pc:sldMasterMkLst>
        <pc:spChg chg="mod">
          <ac:chgData name="Phil Beecher" userId="8e59e9d451c39ba5" providerId="LiveId" clId="{8217AEE6-6A3D-4F49-8EF5-5BD07E38AB54}" dt="2024-09-07T18:03:31.597" v="82" actId="20577"/>
          <ac:spMkLst>
            <pc:docMk/>
            <pc:sldMasterMk cId="0" sldId="2147483648"/>
            <ac:spMk id="13" creationId="{3CB784B2-5860-4B3C-BF6D-C8234231458E}"/>
          </ac:spMkLst>
        </pc:spChg>
        <pc:spChg chg="mod">
          <ac:chgData name="Phil Beecher" userId="8e59e9d451c39ba5" providerId="LiveId" clId="{8217AEE6-6A3D-4F49-8EF5-5BD07E38AB54}" dt="2024-09-07T18:03:45.514" v="90" actId="20577"/>
          <ac:spMkLst>
            <pc:docMk/>
            <pc:sldMasterMk cId="0" sldId="2147483648"/>
            <ac:spMk id="1031" creationId="{00000000-0000-0000-0000-000000000000}"/>
          </ac:spMkLst>
        </pc:spChg>
      </pc:sldMasterChg>
    </pc:docChg>
  </pc:docChgLst>
</pc:chgInfo>
</file>

<file path=ppt/comments/modernComment_108_8AC32C0E.xml><?xml version="1.0" encoding="utf-8"?>
<p188:cmLst xmlns:a="http://schemas.openxmlformats.org/drawingml/2006/main" xmlns:r="http://schemas.openxmlformats.org/officeDocument/2006/relationships" xmlns:p188="http://schemas.microsoft.com/office/powerpoint/2018/8/main">
  <p188:cm id="{6AA8951B-4A42-4887-8DEF-E0CCC06E2361}" authorId="{15C58F92-56E1-E5F6-834E-10CC12C75D7A}" created="2024-09-07T18:11:29.638">
    <ac:txMkLst xmlns:ac="http://schemas.microsoft.com/office/drawing/2013/main/command">
      <pc:docMk xmlns:pc="http://schemas.microsoft.com/office/powerpoint/2013/main/command"/>
      <pc:sldMk xmlns:pc="http://schemas.microsoft.com/office/powerpoint/2013/main/command" cId="2328046606" sldId="264"/>
      <ac:spMk id="4099" creationId="{00000000-0000-0000-0000-000000000000}"/>
      <ac:txMk cp="141" len="16">
        <ac:context len="303" hash="246283418"/>
      </ac:txMk>
    </ac:txMkLst>
    <p188:pos x="2136710" y="1895669"/>
    <p188:txBody>
      <a:bodyPr/>
      <a:lstStyle/>
      <a:p>
        <a:r>
          <a:rPr lang="en-GB"/>
          <a:t>Check mentor for presentations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18</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524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19</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65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20</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879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48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a:t>
            </a:r>
            <a:r>
              <a:rPr lang="en-GB" sz="1400" b="0" i="0" dirty="0">
                <a:solidFill>
                  <a:srgbClr val="000000"/>
                </a:solidFill>
                <a:effectLst/>
                <a:highlight>
                  <a:srgbClr val="FFFFFF"/>
                </a:highlight>
                <a:latin typeface="+mj-lt"/>
              </a:rPr>
              <a:t>15-24-0460-00-04ad</a:t>
            </a:r>
            <a:endParaRPr lang="en-US" sz="1400" b="0" dirty="0">
              <a:latin typeface="+mj-lt"/>
              <a:cs typeface="Calibri" panose="020F0502020204030204" pitchFamily="34" charset="0"/>
            </a:endParaRP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September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8.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08_8AC32C0E.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TG4ad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Opening / Closing Report for September 2024 Interim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7 September 2024</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TG4ad Report for September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September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TG4ad NG SUN PHYs]</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7742267" cy="5755183"/>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914400" y="1752600"/>
            <a:ext cx="10363200" cy="4114800"/>
          </a:xfrm>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a:bodyPr>
          <a:lstStyle/>
          <a:p>
            <a:pPr>
              <a:defRPr/>
            </a:pPr>
            <a:r>
              <a:rPr lang="en-US" sz="2800" b="1" dirty="0"/>
              <a:t>Call for Patents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14</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533400" y="1447801"/>
            <a:ext cx="10896599" cy="494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457200" lvl="1" indent="0">
              <a:buSzPct val="150000"/>
              <a:buNone/>
              <a:defRPr/>
            </a:pPr>
            <a:r>
              <a:rPr lang="en-US" altLang="en-US" sz="2000" b="1" dirty="0">
                <a:latin typeface="Calibri" panose="020F0502020204030204" pitchFamily="34" charset="0"/>
                <a:cs typeface="Calibri" panose="020F0502020204030204" pitchFamily="34" charset="0"/>
              </a:rPr>
              <a:t>Participants have a duty to inform the IEEE </a:t>
            </a:r>
            <a:r>
              <a:rPr lang="en-US" altLang="en-US" sz="2000" b="1" dirty="0">
                <a:solidFill>
                  <a:schemeClr val="tx1"/>
                </a:solidFill>
                <a:latin typeface="Calibri" panose="020F0502020204030204" pitchFamily="34" charset="0"/>
                <a:cs typeface="Calibri" panose="020F0502020204030204" pitchFamily="34" charset="0"/>
              </a:rPr>
              <a:t>of the identity of each holder of any potential Essential Patent Claims of which they are personally aware if the claims are owned or controlled by the participant or the entity the participant is from, employed by, or otherwise represents</a:t>
            </a:r>
          </a:p>
          <a:p>
            <a:pPr marL="457200" lvl="1" indent="0">
              <a:buSzPct val="150000"/>
              <a:buNone/>
              <a:defRPr/>
            </a:pPr>
            <a:endParaRPr lang="en-US" altLang="en-US" sz="2000" b="1" dirty="0">
              <a:solidFill>
                <a:schemeClr val="tx1"/>
              </a:solidFill>
              <a:latin typeface="Calibri" panose="020F0502020204030204" pitchFamily="34" charset="0"/>
              <a:cs typeface="Calibri" panose="020F0502020204030204" pitchFamily="34" charset="0"/>
            </a:endParaRPr>
          </a:p>
          <a:p>
            <a:pPr marL="457200" lvl="1" indent="0">
              <a:buSzPct val="150000"/>
              <a:buNone/>
              <a:defRPr/>
            </a:pPr>
            <a:r>
              <a:rPr lang="en-US" altLang="en-US" sz="2000" b="1" dirty="0">
                <a:latin typeface="Calibri" panose="020F0502020204030204" pitchFamily="34" charset="0"/>
                <a:cs typeface="Calibri" panose="020F0502020204030204" pitchFamily="34" charset="0"/>
              </a:rPr>
              <a:t>Please see the entire policy at this link:</a:t>
            </a:r>
          </a:p>
          <a:p>
            <a:pPr marL="457200" lvl="1" indent="0">
              <a:buSzPct val="150000"/>
              <a:buNone/>
              <a:defRPr/>
            </a:pPr>
            <a:r>
              <a:rPr lang="en-US" altLang="en-US" sz="2000" b="1" dirty="0">
                <a:latin typeface="Calibri" panose="020F0502020204030204" pitchFamily="34" charset="0"/>
                <a:cs typeface="Calibri" panose="020F0502020204030204" pitchFamily="34" charset="0"/>
                <a:hlinkClick r:id="rId2"/>
              </a:rPr>
              <a:t>https://development.standards.ieee.org/myproject/Public/mytools/mob/slideset.pdf</a:t>
            </a:r>
            <a:endParaRPr lang="en-US" altLang="en-US" sz="2000" b="1" dirty="0">
              <a:latin typeface="Calibri" panose="020F0502020204030204" pitchFamily="34" charset="0"/>
              <a:cs typeface="Calibri" panose="020F0502020204030204" pitchFamily="34" charset="0"/>
            </a:endParaRPr>
          </a:p>
          <a:p>
            <a:pPr marL="457200" lvl="1" indent="0">
              <a:buSzPct val="150000"/>
              <a:buNone/>
              <a:defRPr/>
            </a:pPr>
            <a:endParaRPr lang="en-US" altLang="en-US" sz="2000" b="1"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42768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15</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TG4ad Leadership</a:t>
            </a:r>
          </a:p>
        </p:txBody>
      </p:sp>
      <p:sp>
        <p:nvSpPr>
          <p:cNvPr id="3" name="Content Placeholder 2"/>
          <p:cNvSpPr>
            <a:spLocks noGrp="1"/>
          </p:cNvSpPr>
          <p:nvPr>
            <p:ph idx="1"/>
          </p:nvPr>
        </p:nvSpPr>
        <p:spPr>
          <a:xfrm>
            <a:off x="609600" y="1628801"/>
            <a:ext cx="10668000"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Chair:  Phil Beecher (Wi-SUN Alliance)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Joerg Robert (</a:t>
            </a:r>
            <a:r>
              <a:rPr lang="en-US" altLang="de-DE" sz="3200" dirty="0"/>
              <a:t>TU Ilmenau/Fraunhofer IIS</a:t>
            </a:r>
            <a:r>
              <a:rPr lang="en-US" altLang="de-DE" sz="32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Hiroshi Harada (Kyoto University)</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Secretary: vacancy – let me know if you want to volunteer?</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29849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B5C44FFE-C410-954D-76F7-1F6C13EAF07B}"/>
              </a:ext>
            </a:extLst>
          </p:cNvPr>
          <p:cNvGraphicFramePr>
            <a:graphicFrameLocks noChangeAspect="1"/>
          </p:cNvGraphicFramePr>
          <p:nvPr>
            <p:extLst>
              <p:ext uri="{D42A27DB-BD31-4B8C-83A1-F6EECF244321}">
                <p14:modId xmlns:p14="http://schemas.microsoft.com/office/powerpoint/2010/main" val="1725648598"/>
              </p:ext>
            </p:extLst>
          </p:nvPr>
        </p:nvGraphicFramePr>
        <p:xfrm>
          <a:off x="1325060" y="535781"/>
          <a:ext cx="9571540" cy="5737315"/>
        </p:xfrm>
        <a:graphic>
          <a:graphicData uri="http://schemas.openxmlformats.org/presentationml/2006/ole">
            <mc:AlternateContent xmlns:mc="http://schemas.openxmlformats.org/markup-compatibility/2006">
              <mc:Choice xmlns:v="urn:schemas-microsoft-com:vml" Requires="v">
                <p:oleObj name="Worksheet" r:id="rId2" imgW="13016121" imgH="7800975" progId="Excel.Sheet.12">
                  <p:embed/>
                </p:oleObj>
              </mc:Choice>
              <mc:Fallback>
                <p:oleObj name="Worksheet" r:id="rId2" imgW="13016121" imgH="7800975" progId="Excel.Sheet.12">
                  <p:embed/>
                  <p:pic>
                    <p:nvPicPr>
                      <p:cNvPr id="8" name="Object 7">
                        <a:extLst>
                          <a:ext uri="{FF2B5EF4-FFF2-40B4-BE49-F238E27FC236}">
                            <a16:creationId xmlns:a16="http://schemas.microsoft.com/office/drawing/2014/main" id="{B5C44FFE-C410-954D-76F7-1F6C13EAF07B}"/>
                          </a:ext>
                        </a:extLst>
                      </p:cNvPr>
                      <p:cNvPicPr/>
                      <p:nvPr/>
                    </p:nvPicPr>
                    <p:blipFill>
                      <a:blip r:embed="rId3"/>
                      <a:stretch>
                        <a:fillRect/>
                      </a:stretch>
                    </p:blipFill>
                    <p:spPr>
                      <a:xfrm>
                        <a:off x="1325060" y="535781"/>
                        <a:ext cx="9571540" cy="5737315"/>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17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4876800" y="3546848"/>
            <a:ext cx="838200" cy="609600"/>
          </a:xfrm>
          <a:prstGeom prst="ellipse">
            <a:avLst/>
          </a:prstGeom>
          <a:no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9029700" y="3567673"/>
            <a:ext cx="838200" cy="609600"/>
          </a:xfrm>
          <a:prstGeom prst="ellipse">
            <a:avLst/>
          </a:prstGeom>
          <a:no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C944DE5D-2B60-F84B-413F-B95333294AF3}"/>
              </a:ext>
            </a:extLst>
          </p:cNvPr>
          <p:cNvSpPr/>
          <p:nvPr/>
        </p:nvSpPr>
        <p:spPr bwMode="auto">
          <a:xfrm>
            <a:off x="6934200" y="4267200"/>
            <a:ext cx="838200" cy="609600"/>
          </a:xfrm>
          <a:prstGeom prst="ellipse">
            <a:avLst/>
          </a:prstGeom>
          <a:no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4" name="Oval 3">
            <a:extLst>
              <a:ext uri="{FF2B5EF4-FFF2-40B4-BE49-F238E27FC236}">
                <a16:creationId xmlns:a16="http://schemas.microsoft.com/office/drawing/2014/main" id="{C36C0730-E989-7186-4DE6-2243BA450DA2}"/>
              </a:ext>
            </a:extLst>
          </p:cNvPr>
          <p:cNvSpPr/>
          <p:nvPr/>
        </p:nvSpPr>
        <p:spPr bwMode="auto">
          <a:xfrm>
            <a:off x="2819400" y="4267200"/>
            <a:ext cx="838200" cy="609600"/>
          </a:xfrm>
          <a:prstGeom prst="ellipse">
            <a:avLst/>
          </a:prstGeom>
          <a:no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62000" y="990600"/>
            <a:ext cx="5168396" cy="5334000"/>
          </a:xfrm>
          <a:ln/>
        </p:spPr>
        <p:txBody>
          <a:bodyPr/>
          <a:lstStyle/>
          <a:p>
            <a:pPr marL="0" indent="0">
              <a:buNone/>
            </a:pPr>
            <a:r>
              <a:rPr lang="en-US" altLang="de-DE" sz="1600" dirty="0"/>
              <a:t>Monday PM2:</a:t>
            </a:r>
          </a:p>
          <a:p>
            <a:pPr marL="514350" indent="-514350">
              <a:buFont typeface="+mj-lt"/>
              <a:buAutoNum type="arabicPeriod"/>
            </a:pPr>
            <a:r>
              <a:rPr lang="en-US" altLang="de-DE" sz="1600" dirty="0"/>
              <a:t>Policies and guidelines</a:t>
            </a:r>
          </a:p>
          <a:p>
            <a:pPr marL="514350" indent="-514350">
              <a:buFont typeface="+mj-lt"/>
              <a:buAutoNum type="arabicPeriod"/>
            </a:pPr>
            <a:r>
              <a:rPr lang="en-US" altLang="de-DE" sz="1600" dirty="0"/>
              <a:t>Call for Patents</a:t>
            </a:r>
          </a:p>
          <a:p>
            <a:pPr marL="514350" indent="-514350">
              <a:buFont typeface="+mj-lt"/>
              <a:buAutoNum type="arabicPeriod"/>
            </a:pPr>
            <a:r>
              <a:rPr lang="en-US" altLang="de-DE" sz="1600" dirty="0"/>
              <a:t>Approval of the agenda</a:t>
            </a:r>
          </a:p>
          <a:p>
            <a:pPr marL="514350" indent="-514350">
              <a:buFont typeface="+mj-lt"/>
              <a:buAutoNum type="arabicPeriod"/>
            </a:pPr>
            <a:r>
              <a:rPr lang="en-US" altLang="de-DE" sz="1600" dirty="0"/>
              <a:t>Approval of July meeting minutes</a:t>
            </a:r>
          </a:p>
          <a:p>
            <a:pPr marL="514350" indent="-514350">
              <a:buFont typeface="+mj-lt"/>
              <a:buAutoNum type="arabicPeriod"/>
            </a:pPr>
            <a:r>
              <a:rPr lang="en-US" altLang="de-DE" sz="1600" dirty="0"/>
              <a:t>Presentations and Contributions</a:t>
            </a:r>
          </a:p>
          <a:p>
            <a:pPr marL="514350" indent="-514350">
              <a:buFont typeface="+mj-lt"/>
              <a:buAutoNum type="arabicPeriod"/>
            </a:pPr>
            <a:r>
              <a:rPr lang="en-US" altLang="de-DE" sz="1600" dirty="0"/>
              <a:t>[ check mentor ]</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Tuesday PM1:</a:t>
            </a:r>
          </a:p>
          <a:p>
            <a:pPr marL="514350" indent="-514350">
              <a:buFont typeface="+mj-lt"/>
              <a:buAutoNum type="arabicPeriod"/>
            </a:pPr>
            <a:r>
              <a:rPr lang="en-US" altLang="de-DE" sz="1600" dirty="0"/>
              <a:t>Presentations and Contributions</a:t>
            </a:r>
            <a:endParaRPr lang="en-US" altLang="de-DE" sz="1200" dirty="0"/>
          </a:p>
          <a:p>
            <a:pPr marL="514350" indent="-514350">
              <a:buFont typeface="+mj-lt"/>
              <a:buAutoNum type="arabicPeriod"/>
            </a:pPr>
            <a:r>
              <a:rPr lang="en-US" altLang="de-DE" sz="1600" dirty="0"/>
              <a:t>Channel Model and Interference Model discussions </a:t>
            </a:r>
            <a:r>
              <a:rPr lang="en-US" altLang="de-DE" sz="1600" dirty="0" err="1"/>
              <a:t>w.r.t.</a:t>
            </a:r>
            <a:r>
              <a:rPr lang="en-US" altLang="de-DE" sz="1600" dirty="0"/>
              <a:t> Technical Guidance Document</a:t>
            </a:r>
          </a:p>
          <a:p>
            <a:pPr marL="514350" indent="-514350">
              <a:buFont typeface="+mj-lt"/>
              <a:buAutoNum type="arabicPeriod"/>
            </a:pPr>
            <a:r>
              <a:rPr lang="en-US" altLang="de-DE" sz="1600" dirty="0"/>
              <a:t>Recess</a:t>
            </a:r>
          </a:p>
          <a:p>
            <a:pPr marL="514350" indent="-514350">
              <a:buFont typeface="+mj-lt"/>
              <a:buAutoNum type="arabicPeriod"/>
            </a:pPr>
            <a:endParaRPr lang="en-US" altLang="de-DE" sz="2000" dirty="0"/>
          </a:p>
        </p:txBody>
      </p:sp>
      <p:sp>
        <p:nvSpPr>
          <p:cNvPr id="4098" name="Rectangle 2"/>
          <p:cNvSpPr>
            <a:spLocks noGrp="1" noChangeArrowheads="1"/>
          </p:cNvSpPr>
          <p:nvPr>
            <p:ph type="title"/>
          </p:nvPr>
        </p:nvSpPr>
        <p:spPr>
          <a:xfrm>
            <a:off x="965201" y="457994"/>
            <a:ext cx="10363200" cy="685800"/>
          </a:xfrm>
          <a:ln/>
        </p:spPr>
        <p:txBody>
          <a:bodyPr/>
          <a:lstStyle/>
          <a:p>
            <a:r>
              <a:rPr lang="de-DE" altLang="de-DE" sz="3200" dirty="0" err="1"/>
              <a:t>Draft</a:t>
            </a:r>
            <a:r>
              <a:rPr lang="de-DE" altLang="de-DE" sz="3200" dirty="0"/>
              <a:t> Agenda</a:t>
            </a:r>
          </a:p>
        </p:txBody>
      </p:sp>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18</a:t>
            </a:fld>
            <a:endParaRPr lang="en-US" altLang="de-DE"/>
          </a:p>
        </p:txBody>
      </p:sp>
      <p:sp>
        <p:nvSpPr>
          <p:cNvPr id="7" name="Rectangle 3"/>
          <p:cNvSpPr txBox="1">
            <a:spLocks noChangeArrowheads="1"/>
          </p:cNvSpPr>
          <p:nvPr/>
        </p:nvSpPr>
        <p:spPr bwMode="auto">
          <a:xfrm>
            <a:off x="6781800" y="1524000"/>
            <a:ext cx="480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600" dirty="0"/>
              <a:t>Wednesday PM2:</a:t>
            </a:r>
          </a:p>
          <a:p>
            <a:pPr marL="514350" indent="-514350">
              <a:buFont typeface="+mj-lt"/>
              <a:buAutoNum type="arabicPeriod"/>
            </a:pPr>
            <a:r>
              <a:rPr lang="en-US" altLang="de-DE" sz="1600" dirty="0"/>
              <a:t>Technical Guidance Document</a:t>
            </a:r>
          </a:p>
          <a:p>
            <a:pPr marL="514350" indent="-514350">
              <a:buFont typeface="+mj-lt"/>
              <a:buAutoNum type="arabicPeriod"/>
            </a:pPr>
            <a:r>
              <a:rPr lang="en-US" altLang="de-DE" sz="1600" dirty="0"/>
              <a:t>Call for Intent for November Session</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Thursday PM1:</a:t>
            </a:r>
          </a:p>
          <a:p>
            <a:pPr marL="514350" indent="-514350">
              <a:buFont typeface="+mj-lt"/>
              <a:buAutoNum type="arabicPeriod"/>
            </a:pPr>
            <a:r>
              <a:rPr lang="en-US" altLang="de-DE" sz="1600" dirty="0"/>
              <a:t>Complete Technical Guidance Document</a:t>
            </a:r>
          </a:p>
          <a:p>
            <a:pPr marL="514350" indent="-514350">
              <a:buFont typeface="+mj-lt"/>
              <a:buAutoNum type="arabicPeriod"/>
            </a:pPr>
            <a:r>
              <a:rPr lang="en-US" altLang="de-DE" sz="1600" dirty="0"/>
              <a:t>Next Steps and Timeline</a:t>
            </a:r>
          </a:p>
          <a:p>
            <a:pPr marL="514350" indent="-514350">
              <a:buFont typeface="+mj-lt"/>
              <a:buAutoNum type="arabicPeriod"/>
            </a:pPr>
            <a:r>
              <a:rPr lang="en-US" altLang="de-DE" sz="1600" dirty="0" err="1"/>
              <a:t>AoB</a:t>
            </a:r>
            <a:endParaRPr lang="en-US" altLang="de-DE" sz="1600" dirty="0"/>
          </a:p>
          <a:p>
            <a:pPr marL="514350" indent="-514350">
              <a:buFont typeface="+mj-lt"/>
              <a:buAutoNum type="arabicPeriod"/>
            </a:pPr>
            <a:r>
              <a:rPr lang="en-US" altLang="de-DE" sz="1600" dirty="0"/>
              <a:t>Adjourn</a:t>
            </a:r>
          </a:p>
          <a:p>
            <a:pPr marL="514350" indent="-514350">
              <a:buFont typeface="+mj-lt"/>
              <a:buAutoNum type="arabicPeriod"/>
            </a:pPr>
            <a:endParaRPr lang="en-US" altLang="de-DE" sz="2000" dirty="0"/>
          </a:p>
        </p:txBody>
      </p:sp>
      <p:sp>
        <p:nvSpPr>
          <p:cNvPr id="2" name="Footer Placeholder 2">
            <a:extLst>
              <a:ext uri="{FF2B5EF4-FFF2-40B4-BE49-F238E27FC236}">
                <a16:creationId xmlns:a16="http://schemas.microsoft.com/office/drawing/2014/main" id="{05502AE0-8D95-8615-21F0-4AE2F016F11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2328046606"/>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19</a:t>
            </a:fld>
            <a:endParaRPr lang="en-US" altLang="de-DE"/>
          </a:p>
        </p:txBody>
      </p:sp>
      <p:sp>
        <p:nvSpPr>
          <p:cNvPr id="4098" name="Rectangle 2"/>
          <p:cNvSpPr>
            <a:spLocks noGrp="1" noChangeArrowheads="1"/>
          </p:cNvSpPr>
          <p:nvPr>
            <p:ph type="title"/>
          </p:nvPr>
        </p:nvSpPr>
        <p:spPr>
          <a:xfrm>
            <a:off x="838200" y="452128"/>
            <a:ext cx="10363200" cy="462272"/>
          </a:xfrm>
          <a:ln/>
        </p:spPr>
        <p:txBody>
          <a:bodyPr/>
          <a:lstStyle/>
          <a:p>
            <a:r>
              <a:rPr lang="de-DE" altLang="de-DE" sz="3200" dirty="0"/>
              <a:t>Achievements</a:t>
            </a:r>
          </a:p>
        </p:txBody>
      </p:sp>
      <p:sp>
        <p:nvSpPr>
          <p:cNvPr id="4099" name="Rectangle 3"/>
          <p:cNvSpPr>
            <a:spLocks noGrp="1" noChangeArrowheads="1"/>
          </p:cNvSpPr>
          <p:nvPr>
            <p:ph type="body" idx="1"/>
          </p:nvPr>
        </p:nvSpPr>
        <p:spPr>
          <a:xfrm>
            <a:off x="457200" y="990600"/>
            <a:ext cx="11430000" cy="5257800"/>
          </a:xfrm>
          <a:ln/>
        </p:spPr>
        <p:txBody>
          <a:bodyPr/>
          <a:lstStyle/>
          <a:p>
            <a:pPr marL="514350" indent="-514350">
              <a:buFont typeface="+mj-lt"/>
              <a:buAutoNum type="arabicPeriod"/>
            </a:pPr>
            <a:endParaRPr lang="en-US" altLang="de-DE" sz="2000" dirty="0"/>
          </a:p>
          <a:p>
            <a:pPr marL="514350" indent="-514350">
              <a:buFont typeface="+mj-lt"/>
              <a:buAutoNum type="arabicPeriod"/>
            </a:pPr>
            <a:endParaRPr lang="en-US" altLang="de-DE" sz="2000" dirty="0"/>
          </a:p>
          <a:p>
            <a:pPr>
              <a:buFont typeface="Wingdings" panose="05000000000000000000" pitchFamily="2" charset="2"/>
              <a:buChar char="ü"/>
            </a:pPr>
            <a:r>
              <a:rPr lang="en-US" altLang="de-DE" sz="2000" dirty="0"/>
              <a:t>Approval of July meeting minutes</a:t>
            </a:r>
          </a:p>
          <a:p>
            <a:pPr>
              <a:buFont typeface="Wingdings" panose="05000000000000000000" pitchFamily="2" charset="2"/>
              <a:buChar char="ü"/>
            </a:pPr>
            <a:r>
              <a:rPr lang="en-US" altLang="de-DE" sz="2000" dirty="0"/>
              <a:t>Presentations:</a:t>
            </a:r>
          </a:p>
          <a:p>
            <a:pPr marL="914400" lvl="1" indent="-514350">
              <a:buFont typeface="+mj-lt"/>
              <a:buAutoNum type="arabicPeriod"/>
            </a:pPr>
            <a:r>
              <a:rPr lang="en-US" altLang="de-DE" sz="1600" dirty="0"/>
              <a:t>??</a:t>
            </a:r>
          </a:p>
          <a:p>
            <a:pPr>
              <a:buFont typeface="Wingdings" panose="05000000000000000000" pitchFamily="2" charset="2"/>
              <a:buChar char="ü"/>
            </a:pPr>
            <a:r>
              <a:rPr lang="en-US" altLang="de-DE" sz="2000" dirty="0"/>
              <a:t>Consensus on Channel Model and Interference Model to use</a:t>
            </a:r>
          </a:p>
          <a:p>
            <a:pPr>
              <a:buFont typeface="Wingdings" panose="05000000000000000000" pitchFamily="2" charset="2"/>
              <a:buChar char="ü"/>
            </a:pPr>
            <a:r>
              <a:rPr lang="en-US" altLang="de-DE" sz="2000" dirty="0"/>
              <a:t>Progress on Technical Guidance Document </a:t>
            </a:r>
          </a:p>
          <a:p>
            <a:pPr marL="514350" indent="-514350">
              <a:buFont typeface="+mj-lt"/>
              <a:buAutoNum type="arabicPeriod"/>
            </a:pPr>
            <a:endParaRPr lang="en-US" altLang="de-DE" sz="2000" dirty="0"/>
          </a:p>
          <a:p>
            <a:pPr marL="914400" lvl="1" indent="-514350">
              <a:buFont typeface="+mj-lt"/>
              <a:buAutoNum type="arabicPeriod"/>
            </a:pPr>
            <a:endParaRPr lang="en-US" altLang="de-DE" sz="1600" dirty="0"/>
          </a:p>
          <a:p>
            <a:pPr marL="514350" indent="-514350">
              <a:buFont typeface="+mj-lt"/>
              <a:buAutoNum type="arabicPeriod"/>
            </a:pPr>
            <a:endParaRPr lang="en-US" altLang="de-DE" sz="2000" dirty="0"/>
          </a:p>
        </p:txBody>
      </p:sp>
      <p:sp>
        <p:nvSpPr>
          <p:cNvPr id="2" name="Fußzeilenplatzhalter 4">
            <a:extLst>
              <a:ext uri="{FF2B5EF4-FFF2-40B4-BE49-F238E27FC236}">
                <a16:creationId xmlns:a16="http://schemas.microsoft.com/office/drawing/2014/main" id="{2D12B545-F93C-67F0-CA57-EBD1CC91D7F6}"/>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Tree>
    <p:extLst>
      <p:ext uri="{BB962C8B-B14F-4D97-AF65-F5344CB8AC3E}">
        <p14:creationId xmlns:p14="http://schemas.microsoft.com/office/powerpoint/2010/main" val="10036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20</a:t>
            </a:fld>
            <a:endParaRPr lang="en-US" altLang="de-DE"/>
          </a:p>
        </p:txBody>
      </p:sp>
      <p:sp>
        <p:nvSpPr>
          <p:cNvPr id="4098" name="Rectangle 2"/>
          <p:cNvSpPr>
            <a:spLocks noGrp="1" noChangeArrowheads="1"/>
          </p:cNvSpPr>
          <p:nvPr>
            <p:ph type="title"/>
          </p:nvPr>
        </p:nvSpPr>
        <p:spPr>
          <a:xfrm>
            <a:off x="914400" y="685800"/>
            <a:ext cx="10363200" cy="685800"/>
          </a:xfrm>
          <a:ln/>
        </p:spPr>
        <p:txBody>
          <a:bodyPr/>
          <a:lstStyle/>
          <a:p>
            <a:r>
              <a:rPr lang="de-DE" altLang="de-DE" sz="3200" dirty="0"/>
              <a:t>Provisonal Conference call schedule</a:t>
            </a:r>
          </a:p>
        </p:txBody>
      </p:sp>
      <p:sp>
        <p:nvSpPr>
          <p:cNvPr id="4099" name="Rectangle 3"/>
          <p:cNvSpPr>
            <a:spLocks noGrp="1" noChangeArrowheads="1"/>
          </p:cNvSpPr>
          <p:nvPr>
            <p:ph type="body" idx="1"/>
          </p:nvPr>
        </p:nvSpPr>
        <p:spPr>
          <a:xfrm>
            <a:off x="762000" y="1371600"/>
            <a:ext cx="11125200" cy="4648200"/>
          </a:xfrm>
          <a:ln/>
        </p:spPr>
        <p:txBody>
          <a:bodyPr/>
          <a:lstStyle/>
          <a:p>
            <a:pPr marL="514350" indent="-514350">
              <a:buFont typeface="+mj-lt"/>
              <a:buAutoNum type="arabicPeriod"/>
            </a:pPr>
            <a:endParaRPr lang="en-US" altLang="de-DE" sz="1600" dirty="0"/>
          </a:p>
          <a:p>
            <a:pPr marL="0" indent="0">
              <a:buNone/>
            </a:pPr>
            <a:r>
              <a:rPr lang="en-US" altLang="de-DE" sz="2000" dirty="0"/>
              <a:t>Between now and November session</a:t>
            </a:r>
          </a:p>
          <a:p>
            <a:pPr marL="0" indent="0">
              <a:buNone/>
            </a:pPr>
            <a:endParaRPr lang="en-US" altLang="de-DE" sz="2000" dirty="0"/>
          </a:p>
          <a:p>
            <a:r>
              <a:rPr lang="en-US" altLang="de-DE" sz="2000" dirty="0"/>
              <a:t>Conference call -  ?? - 6am PDT, 8am CDT, 2pm BST, 3pm CET,10pm JST</a:t>
            </a:r>
          </a:p>
          <a:p>
            <a:r>
              <a:rPr lang="en-US" altLang="de-DE" sz="2000" dirty="0"/>
              <a:t>Complete Technical Guidance Document</a:t>
            </a:r>
          </a:p>
          <a:p>
            <a:r>
              <a:rPr lang="en-US" altLang="de-DE" sz="2000" dirty="0"/>
              <a:t>Issue Call </a:t>
            </a:r>
            <a:r>
              <a:rPr lang="en-US" altLang="de-DE" sz="2000"/>
              <a:t>for Proposals</a:t>
            </a:r>
            <a:endParaRPr lang="en-US" altLang="de-DE" sz="2000" dirty="0"/>
          </a:p>
          <a:p>
            <a:endParaRPr lang="en-US" altLang="de-DE" sz="2000" dirty="0"/>
          </a:p>
          <a:p>
            <a:endParaRPr lang="en-US" altLang="de-DE" sz="2000" dirty="0"/>
          </a:p>
        </p:txBody>
      </p:sp>
      <p:sp>
        <p:nvSpPr>
          <p:cNvPr id="2" name="Fußzeilenplatzhalter 4">
            <a:extLst>
              <a:ext uri="{FF2B5EF4-FFF2-40B4-BE49-F238E27FC236}">
                <a16:creationId xmlns:a16="http://schemas.microsoft.com/office/drawing/2014/main" id="{D200773C-9BCD-4DD6-430B-0B084D3FA5DA}"/>
              </a:ext>
            </a:extLst>
          </p:cNvPr>
          <p:cNvSpPr>
            <a:spLocks noGrp="1"/>
          </p:cNvSpPr>
          <p:nvPr>
            <p:ph type="ftr" sz="quarter" idx="11"/>
          </p:nvPr>
        </p:nvSpPr>
        <p:spPr>
          <a:xfrm>
            <a:off x="7924800" y="6475413"/>
            <a:ext cx="3556000" cy="230187"/>
          </a:xfrm>
        </p:spPr>
        <p:txBody>
          <a:bodyPr/>
          <a:lstStyle/>
          <a:p>
            <a:pPr algn="r"/>
            <a:r>
              <a:rPr lang="en-US" altLang="de-DE" dirty="0"/>
              <a:t>Phil Beecher Wi-SUN Alliance</a:t>
            </a:r>
          </a:p>
        </p:txBody>
      </p:sp>
    </p:spTree>
    <p:extLst>
      <p:ext uri="{BB962C8B-B14F-4D97-AF65-F5344CB8AC3E}">
        <p14:creationId xmlns:p14="http://schemas.microsoft.com/office/powerpoint/2010/main" val="189633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802.15.4ad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May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shall</a:t>
            </a:r>
            <a:r>
              <a:rPr lang="en-US" altLang="en-US" sz="2133" b="1" dirty="0">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latin typeface="Calibri" panose="020F0502020204030204" pitchFamily="34" charset="0"/>
              <a:cs typeface="Calibri" panose="020F0502020204030204" pitchFamily="34" charset="0"/>
            </a:endParaRPr>
          </a:p>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should </a:t>
            </a:r>
            <a:r>
              <a:rPr lang="en-US" altLang="en-US" sz="2133" b="1" dirty="0">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marL="0" lvl="1" algn="ctr">
              <a:defRPr/>
            </a:pPr>
            <a:r>
              <a:rPr lang="en-US" altLang="en-US" sz="3200" b="1" dirty="0">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p:spPr>
        <p:txBody>
          <a:bodyPr>
            <a:spAutoFit/>
          </a:bodyPr>
          <a:lstStyle/>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Cause an LOA to be submitted to the IEEE SA (patcom@ieee.org);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Provide the chair of this group with the identity of the holder(s) of any and all such claims as soon as possible;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latin typeface="Calibri" pitchFamily="34" charset="0"/>
              <a:cs typeface="Calibri" pitchFamily="34" charset="0"/>
            </a:endParaRPr>
          </a:p>
          <a:p>
            <a:pPr eaLnBrk="1" hangingPunct="1">
              <a:buClr>
                <a:srgbClr val="C00000"/>
              </a:buClr>
              <a:defRPr/>
            </a:pPr>
            <a:r>
              <a:rPr lang="en-US" altLang="en-US" sz="2133" dirty="0">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latin typeface="Calibri" pitchFamily="34" charset="0"/>
                <a:cs typeface="Calibri" pitchFamily="34" charset="0"/>
              </a:rPr>
            </a:br>
            <a:endParaRPr lang="en-US" altLang="en-US" sz="2133" b="1" dirty="0">
              <a:latin typeface="Calibri" pitchFamily="34" charset="0"/>
              <a:cs typeface="Calibri" pitchFamily="34" charset="0"/>
            </a:endParaRPr>
          </a:p>
          <a:p>
            <a:pPr eaLnBrk="1" hangingPunct="1">
              <a:lnSpc>
                <a:spcPct val="80000"/>
              </a:lnSpc>
              <a:buFont typeface="Monotype Sorts"/>
              <a:buNone/>
              <a:defRPr/>
            </a:pP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specific license rates, terms, or conditions.</a:t>
            </a:r>
          </a:p>
          <a:p>
            <a:pPr marL="767981" lvl="2" indent="-153596">
              <a:lnSpc>
                <a:spcPct val="80000"/>
              </a:lnSpc>
              <a:spcAft>
                <a:spcPts val="800"/>
              </a:spcAft>
              <a:buClr>
                <a:srgbClr val="4AC9E3"/>
              </a:buClr>
              <a:buSzPct val="150000"/>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a:lnSpc>
                <a:spcPct val="80000"/>
              </a:lnSpc>
              <a:spcAft>
                <a:spcPts val="800"/>
              </a:spcAft>
              <a:buClr>
                <a:srgbClr val="4AC9E3"/>
              </a:buClr>
              <a:buSzPct val="150000"/>
              <a:buFont typeface="Arial" panose="020B0604020202020204" pitchFamily="34" charset="0"/>
              <a:buChar char="•"/>
              <a:defRPr/>
            </a:pPr>
            <a:r>
              <a:rPr lang="en-GB" altLang="en-US" sz="1600" b="1" dirty="0">
                <a:latin typeface="Calibri" panose="020F0502020204030204" pitchFamily="34" charset="0"/>
                <a:cs typeface="Calibri" panose="020F0502020204030204" pitchFamily="34" charset="0"/>
              </a:rPr>
              <a:t>Technical considerations remain the primary focus.</a:t>
            </a:r>
            <a:endParaRPr lang="en-US" altLang="en-US" sz="1600" b="1" dirty="0">
              <a:latin typeface="Calibri" panose="020F0502020204030204" pitchFamily="34" charset="0"/>
              <a:cs typeface="Calibri" panose="020F0502020204030204" pitchFamily="34" charset="0"/>
            </a:endParaRP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status or substance of ongoing or threatened litigation.</a:t>
            </a:r>
          </a:p>
          <a:p>
            <a:pPr marL="460788" lvl="1" indent="-152396">
              <a:lnSpc>
                <a:spcPct val="80000"/>
              </a:lnSpc>
              <a:spcAft>
                <a:spcPts val="533"/>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678214"/>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76689</TotalTime>
  <Words>1883</Words>
  <Application>Microsoft Office PowerPoint</Application>
  <PresentationFormat>Widescreen</PresentationFormat>
  <Paragraphs>193</Paragraphs>
  <Slides>20</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Lucida Grande</vt:lpstr>
      <vt:lpstr>Monotype Sorts</vt:lpstr>
      <vt:lpstr>Arial</vt:lpstr>
      <vt:lpstr>Calibri</vt:lpstr>
      <vt:lpstr>Montserrat</vt:lpstr>
      <vt:lpstr>Times New Roman</vt:lpstr>
      <vt:lpstr>Wingdings</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802.15.4ad Reminders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Call for Patents</vt:lpstr>
      <vt:lpstr>IEEE 802 Ground Rules</vt:lpstr>
      <vt:lpstr>TG4ad Leadership</vt:lpstr>
      <vt:lpstr>PowerPoint Presentation</vt:lpstr>
      <vt:lpstr>Draft Agenda</vt:lpstr>
      <vt:lpstr>Achievements</vt:lpstr>
      <vt:lpstr>Provisonal Conference call schedule</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TG4ad Opening/Closing Report</dc:title>
  <dc:subject>IEEE 802.15 TG4ad</dc:subject>
  <dc:creator>Phil Beecher</dc:creator>
  <cp:keywords/>
  <dc:description>15-24-0253-00-04ad</dc:description>
  <cp:lastModifiedBy>Phil Beecher</cp:lastModifiedBy>
  <cp:revision>1140</cp:revision>
  <cp:lastPrinted>2016-07-25T16:00:41Z</cp:lastPrinted>
  <dcterms:created xsi:type="dcterms:W3CDTF">2009-07-12T16:25:16Z</dcterms:created>
  <dcterms:modified xsi:type="dcterms:W3CDTF">2024-09-09T18:40:11Z</dcterms:modified>
  <cp:category/>
</cp:coreProperties>
</file>