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360" r:id="rId2"/>
    <p:sldId id="361" r:id="rId3"/>
    <p:sldId id="370" r:id="rId4"/>
    <p:sldId id="372" r:id="rId5"/>
    <p:sldId id="377" r:id="rId6"/>
    <p:sldId id="388" r:id="rId7"/>
    <p:sldId id="381" r:id="rId8"/>
    <p:sldId id="410" r:id="rId9"/>
    <p:sldId id="383" r:id="rId10"/>
    <p:sldId id="408" r:id="rId11"/>
    <p:sldId id="411" r:id="rId12"/>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82" d="100"/>
          <a:sy n="82" d="100"/>
        </p:scale>
        <p:origin x="883"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802.15-24-0377-01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344-01-04ab-tg4ab-agenda-july-2024.xls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July Plenary TG4ab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12 May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Closing Report for the July 2024 Plenary Session</a:t>
            </a:r>
            <a:endParaRPr lang="en-US" altLang="en-US" sz="1600"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AAF423D-2A9A-77DB-6D4C-F1CFCE1F2F1A}"/>
              </a:ext>
            </a:extLst>
          </p:cNvPr>
          <p:cNvPicPr>
            <a:picLocks noChangeAspect="1"/>
          </p:cNvPicPr>
          <p:nvPr/>
        </p:nvPicPr>
        <p:blipFill>
          <a:blip r:embed="rId2"/>
          <a:stretch>
            <a:fillRect/>
          </a:stretch>
        </p:blipFill>
        <p:spPr>
          <a:xfrm>
            <a:off x="4267742" y="1377060"/>
            <a:ext cx="3858163" cy="3439005"/>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3"/>
          <a:stretch>
            <a:fillRect/>
          </a:stretch>
        </p:blipFill>
        <p:spPr>
          <a:xfrm>
            <a:off x="8125905" y="1199638"/>
            <a:ext cx="3761295" cy="3677162"/>
          </a:xfrm>
          <a:prstGeom prst="rect">
            <a:avLst/>
          </a:prstGeom>
        </p:spPr>
      </p:pic>
      <p:pic>
        <p:nvPicPr>
          <p:cNvPr id="16" name="Picture 15">
            <a:extLst>
              <a:ext uri="{FF2B5EF4-FFF2-40B4-BE49-F238E27FC236}">
                <a16:creationId xmlns:a16="http://schemas.microsoft.com/office/drawing/2014/main" id="{DEC35C89-4197-5DB7-B340-225BC139B98D}"/>
              </a:ext>
            </a:extLst>
          </p:cNvPr>
          <p:cNvPicPr>
            <a:picLocks noChangeAspect="1"/>
          </p:cNvPicPr>
          <p:nvPr/>
        </p:nvPicPr>
        <p:blipFill>
          <a:blip r:embed="rId4"/>
          <a:stretch>
            <a:fillRect/>
          </a:stretch>
        </p:blipFill>
        <p:spPr>
          <a:xfrm>
            <a:off x="381000" y="1199637"/>
            <a:ext cx="3886742" cy="3677163"/>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July thru Sept</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
        <p:nvSpPr>
          <p:cNvPr id="6" name="Rectangle 5">
            <a:extLst>
              <a:ext uri="{FF2B5EF4-FFF2-40B4-BE49-F238E27FC236}">
                <a16:creationId xmlns:a16="http://schemas.microsoft.com/office/drawing/2014/main" id="{E61B60C2-DE18-3AB6-9DCD-91ECD8328E1F}"/>
              </a:ext>
            </a:extLst>
          </p:cNvPr>
          <p:cNvSpPr/>
          <p:nvPr/>
        </p:nvSpPr>
        <p:spPr bwMode="auto">
          <a:xfrm>
            <a:off x="906661" y="3441219"/>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5082870"/>
            <a:ext cx="10363200" cy="1311083"/>
          </a:xfrm>
        </p:spPr>
        <p:txBody>
          <a:bodyPr>
            <a:normAutofit fontScale="85000" lnSpcReduction="20000"/>
          </a:bodyPr>
          <a:lstStyle/>
          <a:p>
            <a:r>
              <a:rPr lang="en-US" dirty="0"/>
              <a:t>Tuesdays, July 30, 06:00 PT (1 hour)</a:t>
            </a:r>
          </a:p>
          <a:p>
            <a:r>
              <a:rPr lang="en-US" dirty="0"/>
              <a:t>Weekly Tuesdays and Thursdays 06:00 (1 hour)</a:t>
            </a:r>
          </a:p>
          <a:p>
            <a:pPr lvl="1"/>
            <a:r>
              <a:rPr lang="en-US" dirty="0"/>
              <a:t>August 6 through September 5.</a:t>
            </a:r>
          </a:p>
        </p:txBody>
      </p:sp>
      <p:sp>
        <p:nvSpPr>
          <p:cNvPr id="18" name="Rectangle 17">
            <a:extLst>
              <a:ext uri="{FF2B5EF4-FFF2-40B4-BE49-F238E27FC236}">
                <a16:creationId xmlns:a16="http://schemas.microsoft.com/office/drawing/2014/main" id="{A208B75B-0259-B6E2-AAB1-9FA02085AE3E}"/>
              </a:ext>
            </a:extLst>
          </p:cNvPr>
          <p:cNvSpPr/>
          <p:nvPr/>
        </p:nvSpPr>
        <p:spPr bwMode="auto">
          <a:xfrm>
            <a:off x="8766516" y="2895600"/>
            <a:ext cx="2130084"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9" name="Oval 18">
            <a:extLst>
              <a:ext uri="{FF2B5EF4-FFF2-40B4-BE49-F238E27FC236}">
                <a16:creationId xmlns:a16="http://schemas.microsoft.com/office/drawing/2014/main" id="{9EFF831B-0AF7-D171-C983-0D54EB61EB36}"/>
              </a:ext>
            </a:extLst>
          </p:cNvPr>
          <p:cNvSpPr/>
          <p:nvPr/>
        </p:nvSpPr>
        <p:spPr bwMode="auto">
          <a:xfrm>
            <a:off x="10439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0" name="Oval 19">
            <a:extLst>
              <a:ext uri="{FF2B5EF4-FFF2-40B4-BE49-F238E27FC236}">
                <a16:creationId xmlns:a16="http://schemas.microsoft.com/office/drawing/2014/main" id="{79C1A53E-24A6-1F68-8787-4C1B1C0F844C}"/>
              </a:ext>
            </a:extLst>
          </p:cNvPr>
          <p:cNvSpPr/>
          <p:nvPr/>
        </p:nvSpPr>
        <p:spPr bwMode="auto">
          <a:xfrm>
            <a:off x="9296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6B1AB1B4-08A2-2E13-877B-2B70F23FCCD3}"/>
              </a:ext>
            </a:extLst>
          </p:cNvPr>
          <p:cNvSpPr/>
          <p:nvPr/>
        </p:nvSpPr>
        <p:spPr bwMode="auto">
          <a:xfrm>
            <a:off x="1592461" y="443181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0B60F037-84E2-B4E0-AB83-FBC5A62B9B42}"/>
              </a:ext>
            </a:extLst>
          </p:cNvPr>
          <p:cNvSpPr/>
          <p:nvPr/>
        </p:nvSpPr>
        <p:spPr bwMode="auto">
          <a:xfrm>
            <a:off x="5486400" y="4525617"/>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8D63CEA6-4724-B2C9-A704-58E6FD8C8D6F}"/>
              </a:ext>
            </a:extLst>
          </p:cNvPr>
          <p:cNvSpPr/>
          <p:nvPr/>
        </p:nvSpPr>
        <p:spPr bwMode="auto">
          <a:xfrm>
            <a:off x="6629400" y="453597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AF450B58-E231-CB49-F965-DB9145E057D1}"/>
              </a:ext>
            </a:extLst>
          </p:cNvPr>
          <p:cNvSpPr/>
          <p:nvPr/>
        </p:nvSpPr>
        <p:spPr bwMode="auto">
          <a:xfrm>
            <a:off x="5486400" y="401222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6629400" y="4022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4CAFFFD6-80AC-15B9-C666-A3E444E14BC6}"/>
              </a:ext>
            </a:extLst>
          </p:cNvPr>
          <p:cNvSpPr/>
          <p:nvPr/>
        </p:nvSpPr>
        <p:spPr bwMode="auto">
          <a:xfrm>
            <a:off x="5486400" y="3505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2221AF3-CDE1-6284-0E42-044E7869808F}"/>
              </a:ext>
            </a:extLst>
          </p:cNvPr>
          <p:cNvSpPr/>
          <p:nvPr/>
        </p:nvSpPr>
        <p:spPr bwMode="auto">
          <a:xfrm>
            <a:off x="6629400" y="35155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FD8C94AE-F7FB-E3D5-DF8E-ADC8C584B2BA}"/>
              </a:ext>
            </a:extLst>
          </p:cNvPr>
          <p:cNvSpPr/>
          <p:nvPr/>
        </p:nvSpPr>
        <p:spPr bwMode="auto">
          <a:xfrm>
            <a:off x="5486400" y="30480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6" name="Oval 35">
            <a:extLst>
              <a:ext uri="{FF2B5EF4-FFF2-40B4-BE49-F238E27FC236}">
                <a16:creationId xmlns:a16="http://schemas.microsoft.com/office/drawing/2014/main" id="{00B4570F-4649-36B7-CFFE-E159EF786CCD}"/>
              </a:ext>
            </a:extLst>
          </p:cNvPr>
          <p:cNvSpPr/>
          <p:nvPr/>
        </p:nvSpPr>
        <p:spPr bwMode="auto">
          <a:xfrm>
            <a:off x="6629400" y="30583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91592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F555C1-B7A6-BC40-4E5C-1814DCA16BA3}"/>
              </a:ext>
            </a:extLst>
          </p:cNvPr>
          <p:cNvSpPr>
            <a:spLocks noGrp="1"/>
          </p:cNvSpPr>
          <p:nvPr>
            <p:ph type="body" sz="half" idx="1"/>
          </p:nvPr>
        </p:nvSpPr>
        <p:spPr>
          <a:xfrm>
            <a:off x="2123008" y="2667000"/>
            <a:ext cx="2982392" cy="3383280"/>
          </a:xfrm>
        </p:spPr>
        <p:txBody>
          <a:bodyPr/>
          <a:lstStyle/>
          <a:p>
            <a:pPr marL="0" indent="0">
              <a:buNone/>
            </a:pPr>
            <a:r>
              <a:rPr lang="en-US" dirty="0"/>
              <a:t>Thanks for listening</a:t>
            </a:r>
          </a:p>
        </p:txBody>
      </p:sp>
      <p:sp>
        <p:nvSpPr>
          <p:cNvPr id="4" name="Slide Number Placeholder 3">
            <a:extLst>
              <a:ext uri="{FF2B5EF4-FFF2-40B4-BE49-F238E27FC236}">
                <a16:creationId xmlns:a16="http://schemas.microsoft.com/office/drawing/2014/main" id="{5FCEE4C0-9133-7EC8-18E9-CA3CD47B46C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pic>
        <p:nvPicPr>
          <p:cNvPr id="1026" name="Picture 2">
            <a:extLst>
              <a:ext uri="{FF2B5EF4-FFF2-40B4-BE49-F238E27FC236}">
                <a16:creationId xmlns:a16="http://schemas.microsoft.com/office/drawing/2014/main" id="{F3430F17-9409-3300-1F26-2303A1B0A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683" y="685801"/>
            <a:ext cx="427963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515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7056784" cy="4039056"/>
          </a:xfrm>
          <a:ln>
            <a:solidFill>
              <a:schemeClr val="bg2">
                <a:lumMod val="20000"/>
                <a:lumOff val="80000"/>
              </a:schemeClr>
            </a:solidFill>
          </a:ln>
        </p:spPr>
        <p:txBody>
          <a:bodyPr/>
          <a:lstStyle/>
          <a:p>
            <a:endParaRPr lang="en-US" sz="2800" dirty="0"/>
          </a:p>
          <a:p>
            <a:endParaRPr lang="en-US" sz="2800" dirty="0"/>
          </a:p>
          <a:p>
            <a:r>
              <a:rPr lang="en-US" sz="2800" dirty="0"/>
              <a:t>July 2024 802 Wireless Plenary Session</a:t>
            </a:r>
          </a:p>
          <a:p>
            <a:r>
              <a:rPr lang="en-US" sz="2800" dirty="0"/>
              <a:t>Mixed Mode</a:t>
            </a:r>
          </a:p>
          <a:p>
            <a:r>
              <a:rPr lang="en-US" sz="2800" dirty="0"/>
              <a:t>Live Montreal, Quebec, Canada</a:t>
            </a:r>
          </a:p>
          <a:p>
            <a:r>
              <a:rPr lang="en-US" sz="2800" b="1" dirty="0">
                <a:solidFill>
                  <a:srgbClr val="00B050"/>
                </a:solidFill>
              </a:rPr>
              <a:t>Closing Report</a:t>
            </a:r>
          </a:p>
        </p:txBody>
      </p:sp>
      <p:pic>
        <p:nvPicPr>
          <p:cNvPr id="4" name="Picture 3">
            <a:extLst>
              <a:ext uri="{FF2B5EF4-FFF2-40B4-BE49-F238E27FC236}">
                <a16:creationId xmlns:a16="http://schemas.microsoft.com/office/drawing/2014/main" id="{2F52EB00-D4F1-AEE8-80D4-2632F098B02D}"/>
              </a:ext>
            </a:extLst>
          </p:cNvPr>
          <p:cNvPicPr>
            <a:picLocks noChangeAspect="1"/>
          </p:cNvPicPr>
          <p:nvPr/>
        </p:nvPicPr>
        <p:blipFill>
          <a:blip r:embed="rId3"/>
          <a:stretch>
            <a:fillRect/>
          </a:stretch>
        </p:blipFill>
        <p:spPr>
          <a:xfrm>
            <a:off x="8534400" y="3253352"/>
            <a:ext cx="2971800" cy="2233048"/>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t>(check mentor for latest version)</a:t>
            </a:r>
          </a:p>
          <a:p>
            <a:pPr marL="0" indent="0">
              <a:buNone/>
            </a:pPr>
            <a:r>
              <a:rPr lang="en-US" dirty="0">
                <a:hlinkClick r:id="rId2"/>
              </a:rPr>
              <a:t>https://mentor.ieee.org/802.15/dcn/24/15-24-0344-02-04ab-tg4ab-agenda-july-2024.xlsx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490B-3DAE-186D-9634-0B183EDE1016}"/>
              </a:ext>
            </a:extLst>
          </p:cNvPr>
          <p:cNvSpPr>
            <a:spLocks noGrp="1"/>
          </p:cNvSpPr>
          <p:nvPr>
            <p:ph type="title"/>
          </p:nvPr>
        </p:nvSpPr>
        <p:spPr/>
        <p:txBody>
          <a:bodyPr/>
          <a:lstStyle/>
          <a:p>
            <a:r>
              <a:rPr lang="en-US" dirty="0"/>
              <a:t>Session Objectives</a:t>
            </a:r>
          </a:p>
        </p:txBody>
      </p:sp>
      <p:sp>
        <p:nvSpPr>
          <p:cNvPr id="3" name="Text Placeholder 2">
            <a:extLst>
              <a:ext uri="{FF2B5EF4-FFF2-40B4-BE49-F238E27FC236}">
                <a16:creationId xmlns:a16="http://schemas.microsoft.com/office/drawing/2014/main" id="{26227B7C-B9BD-77DB-FD11-106E5C7B7E70}"/>
              </a:ext>
            </a:extLst>
          </p:cNvPr>
          <p:cNvSpPr>
            <a:spLocks noGrp="1"/>
          </p:cNvSpPr>
          <p:nvPr>
            <p:ph type="body" sz="half" idx="1"/>
          </p:nvPr>
        </p:nvSpPr>
        <p:spPr/>
        <p:txBody>
          <a:bodyPr/>
          <a:lstStyle/>
          <a:p>
            <a:pPr marL="457200" indent="-457200">
              <a:buFont typeface="Arial" panose="020B0604020202020204" pitchFamily="34" charset="0"/>
              <a:buChar char="•"/>
            </a:pPr>
            <a:r>
              <a:rPr lang="en-US" b="1" dirty="0">
                <a:solidFill>
                  <a:schemeClr val="accent1">
                    <a:lumMod val="50000"/>
                  </a:schemeClr>
                </a:solidFill>
              </a:rPr>
              <a:t>Review and Resolve ballot comments</a:t>
            </a:r>
          </a:p>
          <a:p>
            <a:pPr marL="457200" indent="-457200">
              <a:buFont typeface="Arial" panose="020B0604020202020204" pitchFamily="34" charset="0"/>
              <a:buChar char="•"/>
            </a:pPr>
            <a:r>
              <a:rPr lang="en-US" b="1" dirty="0">
                <a:solidFill>
                  <a:schemeClr val="accent1">
                    <a:lumMod val="50000"/>
                  </a:schemeClr>
                </a:solidFill>
              </a:rPr>
              <a:t>Update the Coexistence Assessment Document</a:t>
            </a:r>
          </a:p>
        </p:txBody>
      </p:sp>
      <p:sp>
        <p:nvSpPr>
          <p:cNvPr id="4" name="Slide Number Placeholder 3">
            <a:extLst>
              <a:ext uri="{FF2B5EF4-FFF2-40B4-BE49-F238E27FC236}">
                <a16:creationId xmlns:a16="http://schemas.microsoft.com/office/drawing/2014/main" id="{3D998053-E143-D1E4-831A-D3182E2D68B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Tree>
    <p:extLst>
      <p:ext uri="{BB962C8B-B14F-4D97-AF65-F5344CB8AC3E}">
        <p14:creationId xmlns:p14="http://schemas.microsoft.com/office/powerpoint/2010/main" val="3583747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322555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1778324611"/>
              </p:ext>
            </p:extLst>
          </p:nvPr>
        </p:nvGraphicFramePr>
        <p:xfrm>
          <a:off x="3200400" y="1238653"/>
          <a:ext cx="6324599" cy="509870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kern="1200" dirty="0">
                          <a:solidFill>
                            <a:schemeClr val="bg1">
                              <a:lumMod val="75000"/>
                            </a:schemeClr>
                          </a:solidFill>
                          <a:effectLst/>
                          <a:latin typeface="+mn-lt"/>
                          <a:ea typeface="+mn-ea"/>
                          <a:cs typeface="+mn-cs"/>
                        </a:rPr>
                        <a:t>Working group pre-ballot review commence</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March – May 2023 (following March meeting)</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July August Sept </a:t>
                      </a:r>
                    </a:p>
                    <a:p>
                      <a:pPr algn="l" fontAlgn="b"/>
                      <a:r>
                        <a:rPr lang="en-US" sz="1400" u="none" strike="noStrike" kern="1200" dirty="0">
                          <a:solidFill>
                            <a:schemeClr val="bg1">
                              <a:lumMod val="75000"/>
                            </a:schemeClr>
                          </a:solidFill>
                          <a:effectLst/>
                          <a:latin typeface="+mn-lt"/>
                          <a:ea typeface="+mn-ea"/>
                          <a:cs typeface="+mn-cs"/>
                        </a:rPr>
                        <a:t>Start: Nov 2023</a:t>
                      </a:r>
                    </a:p>
                    <a:p>
                      <a:pPr algn="l" fontAlgn="b"/>
                      <a:r>
                        <a:rPr lang="en-US" sz="1400" u="none" strike="noStrike" kern="1200" dirty="0">
                          <a:solidFill>
                            <a:schemeClr val="bg1">
                              <a:lumMod val="75000"/>
                            </a:schemeClr>
                          </a:solidFill>
                          <a:effectLst/>
                          <a:latin typeface="+mn-lt"/>
                          <a:ea typeface="+mn-ea"/>
                          <a:cs typeface="+mn-cs"/>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bg1">
                              <a:lumMod val="75000"/>
                            </a:schemeClr>
                          </a:solidFill>
                          <a:effectLst/>
                          <a:latin typeface="+mn-lt"/>
                          <a:ea typeface="+mn-ea"/>
                          <a:cs typeface="+mn-cs"/>
                        </a:rPr>
                        <a:t>Comment Resolution </a:t>
                      </a:r>
                    </a:p>
                  </a:txBody>
                  <a:tcPr marL="5715" marR="5715" marT="5715" marB="0" anchor="ctr"/>
                </a:tc>
                <a:tc>
                  <a:txBody>
                    <a:bodyPr/>
                    <a:lstStyle/>
                    <a:p>
                      <a:pPr algn="l" fontAlgn="b"/>
                      <a:endParaRPr lang="en-US" sz="1400" u="none" strike="noStrike" kern="1200" dirty="0">
                        <a:solidFill>
                          <a:schemeClr val="bg1">
                            <a:lumMod val="75000"/>
                          </a:schemeClr>
                        </a:solidFill>
                        <a:effectLst/>
                        <a:latin typeface="+mn-lt"/>
                        <a:ea typeface="+mn-ea"/>
                        <a:cs typeface="+mn-cs"/>
                      </a:endParaRP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Start: Jan 2024</a:t>
                      </a:r>
                    </a:p>
                    <a:p>
                      <a:pPr algn="l" fontAlgn="b"/>
                      <a:r>
                        <a:rPr lang="en-US" sz="1400" u="none" strike="noStrike" kern="1200" dirty="0">
                          <a:solidFill>
                            <a:schemeClr val="bg1">
                              <a:lumMod val="75000"/>
                            </a:schemeClr>
                          </a:solidFill>
                          <a:effectLst/>
                          <a:latin typeface="+mn-lt"/>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solidFill>
                            <a:schemeClr val="bg1">
                              <a:lumMod val="85000"/>
                            </a:schemeClr>
                          </a:solidFill>
                          <a:effectLst/>
                        </a:rPr>
                        <a:t>First letter ballot</a:t>
                      </a:r>
                      <a:endParaRPr lang="en-US" sz="1400" b="0" i="0" u="none" strike="noStrike" dirty="0">
                        <a:solidFill>
                          <a:schemeClr val="bg1">
                            <a:lumMod val="8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600" b="1"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1" i="0" u="none" strike="noStrike" dirty="0">
                          <a:solidFill>
                            <a:srgbClr val="C00000"/>
                          </a:solidFill>
                          <a:effectLst/>
                          <a:latin typeface="Calibri" panose="020F0502020204030204" pitchFamily="34" charset="0"/>
                        </a:rPr>
                        <a:t>Start: July 2024</a:t>
                      </a:r>
                    </a:p>
                    <a:p>
                      <a:pPr algn="l" fontAlgn="b"/>
                      <a:r>
                        <a:rPr lang="en-US" sz="1400" b="1"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594303" y="541729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373303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
        <p:nvSpPr>
          <p:cNvPr id="2" name="Rectangle 1">
            <a:extLst>
              <a:ext uri="{FF2B5EF4-FFF2-40B4-BE49-F238E27FC236}">
                <a16:creationId xmlns:a16="http://schemas.microsoft.com/office/drawing/2014/main" id="{41DF2610-CE79-B29A-8940-F589F4A07CF3}"/>
              </a:ext>
            </a:extLst>
          </p:cNvPr>
          <p:cNvSpPr/>
          <p:nvPr/>
        </p:nvSpPr>
        <p:spPr bwMode="auto">
          <a:xfrm>
            <a:off x="6096000" y="5486400"/>
            <a:ext cx="3428999" cy="3810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2004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1363-E897-7A23-30FF-482F34478C38}"/>
              </a:ext>
            </a:extLst>
          </p:cNvPr>
          <p:cNvSpPr>
            <a:spLocks noGrp="1"/>
          </p:cNvSpPr>
          <p:nvPr>
            <p:ph type="title"/>
          </p:nvPr>
        </p:nvSpPr>
        <p:spPr>
          <a:xfrm>
            <a:off x="762000" y="43543"/>
            <a:ext cx="10363200" cy="533400"/>
          </a:xfrm>
        </p:spPr>
        <p:txBody>
          <a:bodyPr/>
          <a:lstStyle/>
          <a:p>
            <a:r>
              <a:rPr lang="en-US" dirty="0"/>
              <a:t>Overview of Comments</a:t>
            </a:r>
          </a:p>
        </p:txBody>
      </p:sp>
      <p:sp>
        <p:nvSpPr>
          <p:cNvPr id="4" name="Slide Number Placeholder 3">
            <a:extLst>
              <a:ext uri="{FF2B5EF4-FFF2-40B4-BE49-F238E27FC236}">
                <a16:creationId xmlns:a16="http://schemas.microsoft.com/office/drawing/2014/main" id="{23793E01-063E-75AC-942D-DE5CA68213F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dirty="0"/>
          </a:p>
        </p:txBody>
      </p:sp>
      <p:sp>
        <p:nvSpPr>
          <p:cNvPr id="5" name="Text Placeholder 4">
            <a:extLst>
              <a:ext uri="{FF2B5EF4-FFF2-40B4-BE49-F238E27FC236}">
                <a16:creationId xmlns:a16="http://schemas.microsoft.com/office/drawing/2014/main" id="{CEE43B6D-0C3D-D0E9-74D6-65546CEF66A6}"/>
              </a:ext>
            </a:extLst>
          </p:cNvPr>
          <p:cNvSpPr>
            <a:spLocks noGrp="1"/>
          </p:cNvSpPr>
          <p:nvPr>
            <p:ph type="body" sz="half" idx="1"/>
          </p:nvPr>
        </p:nvSpPr>
        <p:spPr>
          <a:xfrm>
            <a:off x="6553200" y="5664299"/>
            <a:ext cx="4724400" cy="533400"/>
          </a:xfrm>
        </p:spPr>
        <p:txBody>
          <a:bodyPr/>
          <a:lstStyle/>
          <a:p>
            <a:pPr marL="0" indent="0">
              <a:buNone/>
            </a:pPr>
            <a:r>
              <a:rPr lang="en-US" sz="1600" dirty="0"/>
              <a:t>Lots of fun to be had!</a:t>
            </a:r>
          </a:p>
        </p:txBody>
      </p:sp>
      <p:graphicFrame>
        <p:nvGraphicFramePr>
          <p:cNvPr id="6" name="Table 5">
            <a:extLst>
              <a:ext uri="{FF2B5EF4-FFF2-40B4-BE49-F238E27FC236}">
                <a16:creationId xmlns:a16="http://schemas.microsoft.com/office/drawing/2014/main" id="{11B84CF8-921D-A1F6-B154-61694AAB321D}"/>
              </a:ext>
            </a:extLst>
          </p:cNvPr>
          <p:cNvGraphicFramePr>
            <a:graphicFrameLocks noGrp="1"/>
          </p:cNvGraphicFramePr>
          <p:nvPr>
            <p:extLst>
              <p:ext uri="{D42A27DB-BD31-4B8C-83A1-F6EECF244321}">
                <p14:modId xmlns:p14="http://schemas.microsoft.com/office/powerpoint/2010/main" val="3525483471"/>
              </p:ext>
            </p:extLst>
          </p:nvPr>
        </p:nvGraphicFramePr>
        <p:xfrm>
          <a:off x="685800" y="937260"/>
          <a:ext cx="2819400" cy="2524125"/>
        </p:xfrm>
        <a:graphic>
          <a:graphicData uri="http://schemas.openxmlformats.org/drawingml/2006/table">
            <a:tbl>
              <a:tblPr>
                <a:tableStyleId>{5C22544A-7EE6-4342-B048-85BDC9FD1C3A}</a:tableStyleId>
              </a:tblPr>
              <a:tblGrid>
                <a:gridCol w="1476828">
                  <a:extLst>
                    <a:ext uri="{9D8B030D-6E8A-4147-A177-3AD203B41FA5}">
                      <a16:colId xmlns:a16="http://schemas.microsoft.com/office/drawing/2014/main" val="2208303240"/>
                    </a:ext>
                  </a:extLst>
                </a:gridCol>
                <a:gridCol w="1342572">
                  <a:extLst>
                    <a:ext uri="{9D8B030D-6E8A-4147-A177-3AD203B41FA5}">
                      <a16:colId xmlns:a16="http://schemas.microsoft.com/office/drawing/2014/main" val="395117209"/>
                    </a:ext>
                  </a:extLst>
                </a:gridCol>
              </a:tblGrid>
              <a:tr h="510540">
                <a:tc>
                  <a:txBody>
                    <a:bodyPr/>
                    <a:lstStyle/>
                    <a:p>
                      <a:pPr algn="ctr" fontAlgn="ctr"/>
                      <a:r>
                        <a:rPr lang="en-US" sz="1800" u="none" strike="noStrike">
                          <a:effectLst/>
                          <a:highlight>
                            <a:srgbClr val="DDEBF7"/>
                          </a:highlight>
                        </a:rPr>
                        <a:t>Total #  Comments</a:t>
                      </a:r>
                      <a:endParaRPr lang="en-US" sz="1800" b="0" i="0" u="none" strike="noStrike">
                        <a:solidFill>
                          <a:srgbClr val="000000"/>
                        </a:solidFill>
                        <a:effectLst/>
                        <a:highlight>
                          <a:srgbClr val="DDEBF7"/>
                        </a:highlight>
                        <a:latin typeface="Arial" panose="020B0604020202020204" pitchFamily="34" charset="0"/>
                      </a:endParaRPr>
                    </a:p>
                  </a:txBody>
                  <a:tcPr marL="0" marR="0" marT="0" marB="0" anchor="ctr"/>
                </a:tc>
                <a:tc>
                  <a:txBody>
                    <a:bodyPr/>
                    <a:lstStyle/>
                    <a:p>
                      <a:pPr algn="ctr" fontAlgn="ctr"/>
                      <a:r>
                        <a:rPr lang="en-US" sz="1800" u="none" strike="noStrike">
                          <a:effectLst/>
                          <a:highlight>
                            <a:srgbClr val="DDEBF7"/>
                          </a:highlight>
                        </a:rPr>
                        <a:t># with Blank resolution</a:t>
                      </a:r>
                      <a:endParaRPr lang="en-US" sz="1800" b="0" i="0" u="none" strike="noStrike">
                        <a:solidFill>
                          <a:srgbClr val="000000"/>
                        </a:solidFill>
                        <a:effectLst/>
                        <a:highlight>
                          <a:srgbClr val="DDEBF7"/>
                        </a:highlight>
                        <a:latin typeface="Arial" panose="020B0604020202020204" pitchFamily="34" charset="0"/>
                      </a:endParaRPr>
                    </a:p>
                  </a:txBody>
                  <a:tcPr marL="0" marR="0" marT="0" marB="0" anchor="ctr"/>
                </a:tc>
                <a:extLst>
                  <a:ext uri="{0D108BD9-81ED-4DB2-BD59-A6C34878D82A}">
                    <a16:rowId xmlns:a16="http://schemas.microsoft.com/office/drawing/2014/main" val="3689689210"/>
                  </a:ext>
                </a:extLst>
              </a:tr>
              <a:tr h="438150">
                <a:tc>
                  <a:txBody>
                    <a:bodyPr/>
                    <a:lstStyle/>
                    <a:p>
                      <a:pPr algn="ctr" fontAlgn="ctr"/>
                      <a:r>
                        <a:rPr lang="en-US" sz="1800" u="none" strike="noStrike" dirty="0">
                          <a:effectLst/>
                          <a:highlight>
                            <a:srgbClr val="FFF2CC"/>
                          </a:highlight>
                        </a:rPr>
                        <a:t>1470</a:t>
                      </a:r>
                      <a:endParaRPr lang="en-US" sz="1800" b="1" i="0" u="none" strike="noStrike" dirty="0">
                        <a:solidFill>
                          <a:srgbClr val="000000"/>
                        </a:solidFill>
                        <a:effectLst/>
                        <a:highlight>
                          <a:srgbClr val="FFF2CC"/>
                        </a:highlight>
                        <a:latin typeface="Arial" panose="020B0604020202020204" pitchFamily="34" charset="0"/>
                      </a:endParaRPr>
                    </a:p>
                  </a:txBody>
                  <a:tcPr marL="0" marR="0" marT="0" marB="0" anchor="ctr"/>
                </a:tc>
                <a:tc>
                  <a:txBody>
                    <a:bodyPr/>
                    <a:lstStyle/>
                    <a:p>
                      <a:pPr algn="ctr" fontAlgn="ctr"/>
                      <a:r>
                        <a:rPr lang="en-US" sz="1800" u="none" strike="noStrike" dirty="0">
                          <a:effectLst/>
                          <a:highlight>
                            <a:srgbClr val="FFF2CC"/>
                          </a:highlight>
                        </a:rPr>
                        <a:t>1402</a:t>
                      </a:r>
                      <a:endParaRPr lang="en-US" sz="1800" b="0" i="0" u="none" strike="noStrike" dirty="0">
                        <a:solidFill>
                          <a:srgbClr val="000000"/>
                        </a:solidFill>
                        <a:effectLst/>
                        <a:highlight>
                          <a:srgbClr val="FFF2CC"/>
                        </a:highlight>
                        <a:latin typeface="Arial" panose="020B0604020202020204" pitchFamily="34" charset="0"/>
                      </a:endParaRPr>
                    </a:p>
                  </a:txBody>
                  <a:tcPr marL="0" marR="0" marT="0" marB="0" anchor="ctr"/>
                </a:tc>
                <a:extLst>
                  <a:ext uri="{0D108BD9-81ED-4DB2-BD59-A6C34878D82A}">
                    <a16:rowId xmlns:a16="http://schemas.microsoft.com/office/drawing/2014/main" val="1325187292"/>
                  </a:ext>
                </a:extLst>
              </a:tr>
              <a:tr h="171450">
                <a:tc>
                  <a:txBody>
                    <a:bodyPr/>
                    <a:lstStyle/>
                    <a:p>
                      <a:pPr algn="l" fontAlgn="ct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US" sz="1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738513370"/>
                  </a:ext>
                </a:extLst>
              </a:tr>
              <a:tr h="276225">
                <a:tc>
                  <a:txBody>
                    <a:bodyPr/>
                    <a:lstStyle/>
                    <a:p>
                      <a:pPr algn="ctr" fontAlgn="ctr"/>
                      <a:r>
                        <a:rPr lang="en-US" sz="1800" u="none" strike="noStrike">
                          <a:effectLst/>
                          <a:highlight>
                            <a:srgbClr val="DDEBF7"/>
                          </a:highlight>
                        </a:rPr>
                        <a:t>Technical</a:t>
                      </a:r>
                      <a:endParaRPr lang="en-US" sz="1800" b="0" i="0" u="none" strike="noStrike">
                        <a:solidFill>
                          <a:srgbClr val="000000"/>
                        </a:solidFill>
                        <a:effectLst/>
                        <a:highlight>
                          <a:srgbClr val="DDEBF7"/>
                        </a:highlight>
                        <a:latin typeface="Arial" panose="020B0604020202020204" pitchFamily="34" charset="0"/>
                      </a:endParaRPr>
                    </a:p>
                  </a:txBody>
                  <a:tcPr marL="0" marR="0" marT="0" marB="0" anchor="ctr"/>
                </a:tc>
                <a:tc>
                  <a:txBody>
                    <a:bodyPr/>
                    <a:lstStyle/>
                    <a:p>
                      <a:pPr algn="ctr" fontAlgn="ctr"/>
                      <a:r>
                        <a:rPr lang="en-US" sz="1800" u="none" strike="noStrike">
                          <a:effectLst/>
                          <a:highlight>
                            <a:srgbClr val="DDEBF7"/>
                          </a:highlight>
                        </a:rPr>
                        <a:t>Editorial</a:t>
                      </a:r>
                      <a:endParaRPr lang="en-US" sz="1800" b="0" i="0" u="none" strike="noStrike">
                        <a:solidFill>
                          <a:srgbClr val="000000"/>
                        </a:solidFill>
                        <a:effectLst/>
                        <a:highlight>
                          <a:srgbClr val="DDEBF7"/>
                        </a:highlight>
                        <a:latin typeface="Arial" panose="020B0604020202020204" pitchFamily="34" charset="0"/>
                      </a:endParaRPr>
                    </a:p>
                  </a:txBody>
                  <a:tcPr marL="0" marR="0" marT="0" marB="0" anchor="ctr"/>
                </a:tc>
                <a:extLst>
                  <a:ext uri="{0D108BD9-81ED-4DB2-BD59-A6C34878D82A}">
                    <a16:rowId xmlns:a16="http://schemas.microsoft.com/office/drawing/2014/main" val="4227734372"/>
                  </a:ext>
                </a:extLst>
              </a:tr>
              <a:tr h="175260">
                <a:tc>
                  <a:txBody>
                    <a:bodyPr/>
                    <a:lstStyle/>
                    <a:p>
                      <a:pPr algn="ctr" fontAlgn="ctr"/>
                      <a:r>
                        <a:rPr lang="en-US" sz="1800" u="none" strike="noStrike" dirty="0">
                          <a:effectLst/>
                          <a:highlight>
                            <a:srgbClr val="FFF2CC"/>
                          </a:highlight>
                        </a:rPr>
                        <a:t>854</a:t>
                      </a:r>
                      <a:endParaRPr lang="en-US" sz="1800" b="0" i="0" u="none" strike="noStrike" dirty="0">
                        <a:solidFill>
                          <a:srgbClr val="000000"/>
                        </a:solidFill>
                        <a:effectLst/>
                        <a:highlight>
                          <a:srgbClr val="FFF2CC"/>
                        </a:highlight>
                        <a:latin typeface="Arial" panose="020B0604020202020204" pitchFamily="34" charset="0"/>
                      </a:endParaRPr>
                    </a:p>
                  </a:txBody>
                  <a:tcPr marL="0" marR="0" marT="0" marB="0" anchor="ctr"/>
                </a:tc>
                <a:tc>
                  <a:txBody>
                    <a:bodyPr/>
                    <a:lstStyle/>
                    <a:p>
                      <a:pPr algn="ctr" fontAlgn="ctr"/>
                      <a:r>
                        <a:rPr lang="en-US" sz="1800" u="none" strike="noStrike" dirty="0">
                          <a:effectLst/>
                          <a:highlight>
                            <a:srgbClr val="FFF2CC"/>
                          </a:highlight>
                        </a:rPr>
                        <a:t>611</a:t>
                      </a:r>
                      <a:endParaRPr lang="en-US" sz="1800" b="0" i="0" u="none" strike="noStrike" dirty="0">
                        <a:solidFill>
                          <a:srgbClr val="000000"/>
                        </a:solidFill>
                        <a:effectLst/>
                        <a:highlight>
                          <a:srgbClr val="FFF2CC"/>
                        </a:highlight>
                        <a:latin typeface="Arial" panose="020B0604020202020204" pitchFamily="34" charset="0"/>
                      </a:endParaRPr>
                    </a:p>
                  </a:txBody>
                  <a:tcPr marL="0" marR="0" marT="0" marB="0" anchor="ctr"/>
                </a:tc>
                <a:extLst>
                  <a:ext uri="{0D108BD9-81ED-4DB2-BD59-A6C34878D82A}">
                    <a16:rowId xmlns:a16="http://schemas.microsoft.com/office/drawing/2014/main" val="1789022228"/>
                  </a:ext>
                </a:extLst>
              </a:tr>
              <a:tr h="438150">
                <a:tc>
                  <a:txBody>
                    <a:bodyPr/>
                    <a:lstStyle/>
                    <a:p>
                      <a:pPr algn="ctr" fontAlgn="ctr"/>
                      <a:r>
                        <a:rPr lang="en-US" sz="1800" u="none" strike="noStrike">
                          <a:effectLst/>
                          <a:highlight>
                            <a:srgbClr val="DDEBF7"/>
                          </a:highlight>
                        </a:rPr>
                        <a:t>General</a:t>
                      </a:r>
                      <a:endParaRPr lang="en-US" sz="1800" b="0" i="0" u="none" strike="noStrike">
                        <a:solidFill>
                          <a:srgbClr val="000000"/>
                        </a:solidFill>
                        <a:effectLst/>
                        <a:highlight>
                          <a:srgbClr val="DDEBF7"/>
                        </a:highlight>
                        <a:latin typeface="Arial" panose="020B0604020202020204" pitchFamily="34" charset="0"/>
                      </a:endParaRPr>
                    </a:p>
                  </a:txBody>
                  <a:tcPr marL="0" marR="0" marT="0" marB="0" anchor="ct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265808868"/>
                  </a:ext>
                </a:extLst>
              </a:tr>
              <a:tr h="175260">
                <a:tc>
                  <a:txBody>
                    <a:bodyPr/>
                    <a:lstStyle/>
                    <a:p>
                      <a:pPr algn="ctr" fontAlgn="ctr"/>
                      <a:r>
                        <a:rPr lang="en-US" sz="1800" u="none" strike="noStrike">
                          <a:effectLst/>
                          <a:highlight>
                            <a:srgbClr val="FFF2CC"/>
                          </a:highlight>
                        </a:rPr>
                        <a:t>5</a:t>
                      </a:r>
                      <a:endParaRPr lang="en-US" sz="1800" b="0" i="0" u="none" strike="noStrike">
                        <a:solidFill>
                          <a:srgbClr val="000000"/>
                        </a:solidFill>
                        <a:effectLst/>
                        <a:highlight>
                          <a:srgbClr val="FFF2CC"/>
                        </a:highlight>
                        <a:latin typeface="Arial" panose="020B0604020202020204" pitchFamily="34" charset="0"/>
                      </a:endParaRPr>
                    </a:p>
                  </a:txBody>
                  <a:tcPr marL="0" marR="0" marT="0" marB="0" anchor="ctr"/>
                </a:tc>
                <a:tc>
                  <a:txBody>
                    <a:bodyPr/>
                    <a:lstStyle/>
                    <a:p>
                      <a:pPr algn="ctr" fontAlgn="ctr"/>
                      <a:endParaRPr lang="en-US" sz="1800" b="0" i="0" u="none" strike="noStrike" dirty="0">
                        <a:solidFill>
                          <a:srgbClr val="000000"/>
                        </a:solidFill>
                        <a:effectLst/>
                        <a:highlight>
                          <a:srgbClr val="F2F2F2"/>
                        </a:highlight>
                        <a:latin typeface="Arial" panose="020B0604020202020204" pitchFamily="34" charset="0"/>
                      </a:endParaRPr>
                    </a:p>
                  </a:txBody>
                  <a:tcPr marL="0" marR="0" marT="0" marB="0" anchor="ctr"/>
                </a:tc>
                <a:extLst>
                  <a:ext uri="{0D108BD9-81ED-4DB2-BD59-A6C34878D82A}">
                    <a16:rowId xmlns:a16="http://schemas.microsoft.com/office/drawing/2014/main" val="910060875"/>
                  </a:ext>
                </a:extLst>
              </a:tr>
            </a:tbl>
          </a:graphicData>
        </a:graphic>
      </p:graphicFrame>
      <p:graphicFrame>
        <p:nvGraphicFramePr>
          <p:cNvPr id="9" name="Table 8">
            <a:extLst>
              <a:ext uri="{FF2B5EF4-FFF2-40B4-BE49-F238E27FC236}">
                <a16:creationId xmlns:a16="http://schemas.microsoft.com/office/drawing/2014/main" id="{3DE38676-C34D-630A-A082-496C60D13439}"/>
              </a:ext>
            </a:extLst>
          </p:cNvPr>
          <p:cNvGraphicFramePr>
            <a:graphicFrameLocks noGrp="1"/>
          </p:cNvGraphicFramePr>
          <p:nvPr>
            <p:extLst>
              <p:ext uri="{D42A27DB-BD31-4B8C-83A1-F6EECF244321}">
                <p14:modId xmlns:p14="http://schemas.microsoft.com/office/powerpoint/2010/main" val="1117562725"/>
              </p:ext>
            </p:extLst>
          </p:nvPr>
        </p:nvGraphicFramePr>
        <p:xfrm>
          <a:off x="3886200" y="820103"/>
          <a:ext cx="3695701" cy="4495800"/>
        </p:xfrm>
        <a:graphic>
          <a:graphicData uri="http://schemas.openxmlformats.org/drawingml/2006/table">
            <a:tbl>
              <a:tblPr>
                <a:tableStyleId>{5C22544A-7EE6-4342-B048-85BDC9FD1C3A}</a:tableStyleId>
              </a:tblPr>
              <a:tblGrid>
                <a:gridCol w="2014713">
                  <a:extLst>
                    <a:ext uri="{9D8B030D-6E8A-4147-A177-3AD203B41FA5}">
                      <a16:colId xmlns:a16="http://schemas.microsoft.com/office/drawing/2014/main" val="130515995"/>
                    </a:ext>
                  </a:extLst>
                </a:gridCol>
                <a:gridCol w="1002942">
                  <a:extLst>
                    <a:ext uri="{9D8B030D-6E8A-4147-A177-3AD203B41FA5}">
                      <a16:colId xmlns:a16="http://schemas.microsoft.com/office/drawing/2014/main" val="2344627369"/>
                    </a:ext>
                  </a:extLst>
                </a:gridCol>
                <a:gridCol w="678046">
                  <a:extLst>
                    <a:ext uri="{9D8B030D-6E8A-4147-A177-3AD203B41FA5}">
                      <a16:colId xmlns:a16="http://schemas.microsoft.com/office/drawing/2014/main" val="800464756"/>
                    </a:ext>
                  </a:extLst>
                </a:gridCol>
              </a:tblGrid>
              <a:tr h="167640">
                <a:tc>
                  <a:txBody>
                    <a:bodyPr/>
                    <a:lstStyle/>
                    <a:p>
                      <a:pPr algn="l" fontAlgn="b"/>
                      <a:r>
                        <a:rPr lang="en-US" sz="1600" b="1" u="none" strike="noStrike" dirty="0">
                          <a:effectLst/>
                        </a:rPr>
                        <a:t>Technical Category</a:t>
                      </a:r>
                      <a:endParaRPr lang="en-US" sz="1600" b="1" i="0" u="none" strike="noStrike" dirty="0">
                        <a:effectLst/>
                        <a:latin typeface="Arial" panose="020B0604020202020204" pitchFamily="34" charset="0"/>
                      </a:endParaRPr>
                    </a:p>
                  </a:txBody>
                  <a:tcPr marL="7620" marR="7620" marT="7620" marB="0" anchor="b"/>
                </a:tc>
                <a:tc>
                  <a:txBody>
                    <a:bodyPr/>
                    <a:lstStyle/>
                    <a:p>
                      <a:pPr algn="l" fontAlgn="b"/>
                      <a:r>
                        <a:rPr lang="en-US" sz="1600" b="1" u="none" strike="noStrike" dirty="0">
                          <a:effectLst/>
                        </a:rPr>
                        <a:t>Code</a:t>
                      </a:r>
                      <a:endParaRPr lang="en-US" sz="1600" b="1" i="0" u="none" strike="noStrike" dirty="0">
                        <a:effectLst/>
                        <a:latin typeface="Arial" panose="020B0604020202020204" pitchFamily="34" charset="0"/>
                      </a:endParaRPr>
                    </a:p>
                  </a:txBody>
                  <a:tcPr marL="7620" marR="7620" marT="7620" marB="0" anchor="b"/>
                </a:tc>
                <a:tc>
                  <a:txBody>
                    <a:bodyPr/>
                    <a:lstStyle/>
                    <a:p>
                      <a:pPr algn="l" fontAlgn="b"/>
                      <a:r>
                        <a:rPr lang="en-US" sz="1600" b="1" u="none" strike="noStrike" dirty="0">
                          <a:effectLst/>
                        </a:rPr>
                        <a:t># CIDs</a:t>
                      </a:r>
                      <a:endParaRPr lang="en-US" sz="16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876218125"/>
                  </a:ext>
                </a:extLst>
              </a:tr>
              <a:tr h="167640">
                <a:tc>
                  <a:txBody>
                    <a:bodyPr/>
                    <a:lstStyle/>
                    <a:p>
                      <a:pPr algn="l" fontAlgn="b"/>
                      <a:r>
                        <a:rPr lang="en-US" sz="1600" u="none" strike="noStrike">
                          <a:effectLst/>
                        </a:rPr>
                        <a:t>Ack changes</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a:effectLst/>
                        </a:rPr>
                        <a:t>ACK</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2</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432258991"/>
                  </a:ext>
                </a:extLst>
              </a:tr>
              <a:tr h="167640">
                <a:tc>
                  <a:txBody>
                    <a:bodyPr/>
                    <a:lstStyle/>
                    <a:p>
                      <a:pPr algn="l" fontAlgn="b"/>
                      <a:r>
                        <a:rPr lang="en-US" sz="1600" u="none" strike="noStrike" dirty="0">
                          <a:effectLst/>
                        </a:rPr>
                        <a:t>Other channel access</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dirty="0">
                          <a:effectLst/>
                        </a:rPr>
                        <a:t>CHA</a:t>
                      </a:r>
                      <a:endParaRPr lang="en-US" sz="1600" b="0" i="0" u="none" strike="noStrike" dirty="0">
                        <a:effectLst/>
                        <a:latin typeface="Arial" panose="020B0604020202020204" pitchFamily="34" charset="0"/>
                      </a:endParaRPr>
                    </a:p>
                  </a:txBody>
                  <a:tcPr marL="7620" marR="7620" marT="7620" marB="0" anchor="b"/>
                </a:tc>
                <a:tc>
                  <a:txBody>
                    <a:bodyPr/>
                    <a:lstStyle/>
                    <a:p>
                      <a:pPr algn="r" fontAlgn="b"/>
                      <a:r>
                        <a:rPr lang="en-US" sz="1600" u="none" strike="noStrike">
                          <a:effectLst/>
                        </a:rPr>
                        <a:t>3</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03453498"/>
                  </a:ext>
                </a:extLst>
              </a:tr>
              <a:tr h="167640">
                <a:tc>
                  <a:txBody>
                    <a:bodyPr/>
                    <a:lstStyle/>
                    <a:p>
                      <a:pPr algn="l" fontAlgn="b"/>
                      <a:r>
                        <a:rPr lang="en-US" sz="1600" u="none" strike="noStrike" dirty="0">
                          <a:effectLst/>
                        </a:rPr>
                        <a:t>Dynamic Data Rate Mode</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a:effectLst/>
                        </a:rPr>
                        <a:t>DDRN</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0</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053822832"/>
                  </a:ext>
                </a:extLst>
              </a:tr>
              <a:tr h="167640">
                <a:tc>
                  <a:txBody>
                    <a:bodyPr/>
                    <a:lstStyle/>
                    <a:p>
                      <a:pPr algn="l" fontAlgn="b"/>
                      <a:r>
                        <a:rPr lang="en-US" sz="1600" u="none" strike="noStrike">
                          <a:effectLst/>
                        </a:rPr>
                        <a:t>Device discovery </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a:effectLst/>
                        </a:rPr>
                        <a:t>DISC</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36</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917142395"/>
                  </a:ext>
                </a:extLst>
              </a:tr>
              <a:tr h="167640">
                <a:tc>
                  <a:txBody>
                    <a:bodyPr/>
                    <a:lstStyle/>
                    <a:p>
                      <a:pPr algn="l" fontAlgn="b"/>
                      <a:r>
                        <a:rPr lang="en-US" sz="1600" u="none" strike="noStrike">
                          <a:effectLst/>
                        </a:rPr>
                        <a:t>Multi-node ranging / Hyper Block</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a:effectLst/>
                        </a:rPr>
                        <a:t>HB</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66</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824588881"/>
                  </a:ext>
                </a:extLst>
              </a:tr>
              <a:tr h="167640">
                <a:tc>
                  <a:txBody>
                    <a:bodyPr/>
                    <a:lstStyle/>
                    <a:p>
                      <a:pPr algn="l" fontAlgn="b"/>
                      <a:r>
                        <a:rPr lang="en-US" sz="1600" u="none" strike="noStrike">
                          <a:effectLst/>
                        </a:rPr>
                        <a:t>LDPC</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a:effectLst/>
                        </a:rPr>
                        <a:t>LCPC</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0</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4145426066"/>
                  </a:ext>
                </a:extLst>
              </a:tr>
              <a:tr h="167640">
                <a:tc>
                  <a:txBody>
                    <a:bodyPr/>
                    <a:lstStyle/>
                    <a:p>
                      <a:pPr algn="l" fontAlgn="b"/>
                      <a:r>
                        <a:rPr lang="en-US" sz="1600" u="none" strike="noStrike" dirty="0">
                          <a:effectLst/>
                        </a:rPr>
                        <a:t>MAC General</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a:effectLst/>
                        </a:rPr>
                        <a:t>MAC</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23</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700552732"/>
                  </a:ext>
                </a:extLst>
              </a:tr>
              <a:tr h="167640">
                <a:tc>
                  <a:txBody>
                    <a:bodyPr/>
                    <a:lstStyle/>
                    <a:p>
                      <a:pPr algn="l" fontAlgn="b"/>
                      <a:r>
                        <a:rPr lang="en-US" sz="1600" u="none" strike="noStrike">
                          <a:effectLst/>
                        </a:rPr>
                        <a:t>Not another category</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a:effectLst/>
                        </a:rPr>
                        <a:t>MISC</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4</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770364285"/>
                  </a:ext>
                </a:extLst>
              </a:tr>
              <a:tr h="167640">
                <a:tc>
                  <a:txBody>
                    <a:bodyPr/>
                    <a:lstStyle/>
                    <a:p>
                      <a:pPr algn="l" fontAlgn="b"/>
                      <a:r>
                        <a:rPr lang="en-US" sz="1600" u="none" strike="noStrike">
                          <a:effectLst/>
                        </a:rPr>
                        <a:t>MMS general (both)</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a:effectLst/>
                        </a:rPr>
                        <a:t>MMS</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246</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405586409"/>
                  </a:ext>
                </a:extLst>
              </a:tr>
              <a:tr h="167640">
                <a:tc>
                  <a:txBody>
                    <a:bodyPr/>
                    <a:lstStyle/>
                    <a:p>
                      <a:pPr algn="l" fontAlgn="b"/>
                      <a:r>
                        <a:rPr lang="en-US" sz="1600" u="none" strike="noStrike">
                          <a:effectLst/>
                        </a:rPr>
                        <a:t>MMS specific to Narrow Band</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a:effectLst/>
                        </a:rPr>
                        <a:t>MMSNB</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4</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626150240"/>
                  </a:ext>
                </a:extLst>
              </a:tr>
              <a:tr h="167640">
                <a:tc>
                  <a:txBody>
                    <a:bodyPr/>
                    <a:lstStyle/>
                    <a:p>
                      <a:pPr algn="l" fontAlgn="b"/>
                      <a:r>
                        <a:rPr lang="en-US" sz="1600" u="none" strike="noStrike">
                          <a:effectLst/>
                        </a:rPr>
                        <a:t>MMS specific to UWN</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a:effectLst/>
                        </a:rPr>
                        <a:t>MMSUWB</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9</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888717657"/>
                  </a:ext>
                </a:extLst>
              </a:tr>
              <a:tr h="167640">
                <a:tc>
                  <a:txBody>
                    <a:bodyPr/>
                    <a:lstStyle/>
                    <a:p>
                      <a:pPr algn="l" fontAlgn="b"/>
                      <a:r>
                        <a:rPr lang="en-US" sz="1600" u="none" strike="noStrike">
                          <a:effectLst/>
                        </a:rPr>
                        <a:t>Narrow Band specific function</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a:effectLst/>
                        </a:rPr>
                        <a:t>NBF</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31</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85827916"/>
                  </a:ext>
                </a:extLst>
              </a:tr>
              <a:tr h="167640">
                <a:tc>
                  <a:txBody>
                    <a:bodyPr/>
                    <a:lstStyle/>
                    <a:p>
                      <a:pPr algn="l" fontAlgn="b"/>
                      <a:r>
                        <a:rPr lang="en-US" sz="1600" u="none" strike="noStrike">
                          <a:effectLst/>
                        </a:rPr>
                        <a:t>New frame format</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a:effectLst/>
                        </a:rPr>
                        <a:t>NEWFR</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279</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76138357"/>
                  </a:ext>
                </a:extLst>
              </a:tr>
            </a:tbl>
          </a:graphicData>
        </a:graphic>
      </p:graphicFrame>
      <p:graphicFrame>
        <p:nvGraphicFramePr>
          <p:cNvPr id="12" name="Table 11">
            <a:extLst>
              <a:ext uri="{FF2B5EF4-FFF2-40B4-BE49-F238E27FC236}">
                <a16:creationId xmlns:a16="http://schemas.microsoft.com/office/drawing/2014/main" id="{50B9F106-B123-CFEC-F943-4271E6C8F1A8}"/>
              </a:ext>
            </a:extLst>
          </p:cNvPr>
          <p:cNvGraphicFramePr>
            <a:graphicFrameLocks noGrp="1"/>
          </p:cNvGraphicFramePr>
          <p:nvPr>
            <p:extLst>
              <p:ext uri="{D42A27DB-BD31-4B8C-83A1-F6EECF244321}">
                <p14:modId xmlns:p14="http://schemas.microsoft.com/office/powerpoint/2010/main" val="2457467298"/>
              </p:ext>
            </p:extLst>
          </p:nvPr>
        </p:nvGraphicFramePr>
        <p:xfrm>
          <a:off x="8039099" y="820103"/>
          <a:ext cx="3695701" cy="2758440"/>
        </p:xfrm>
        <a:graphic>
          <a:graphicData uri="http://schemas.openxmlformats.org/drawingml/2006/table">
            <a:tbl>
              <a:tblPr>
                <a:tableStyleId>{5C22544A-7EE6-4342-B048-85BDC9FD1C3A}</a:tableStyleId>
              </a:tblPr>
              <a:tblGrid>
                <a:gridCol w="2048554">
                  <a:extLst>
                    <a:ext uri="{9D8B030D-6E8A-4147-A177-3AD203B41FA5}">
                      <a16:colId xmlns:a16="http://schemas.microsoft.com/office/drawing/2014/main" val="1786254471"/>
                    </a:ext>
                  </a:extLst>
                </a:gridCol>
                <a:gridCol w="982752">
                  <a:extLst>
                    <a:ext uri="{9D8B030D-6E8A-4147-A177-3AD203B41FA5}">
                      <a16:colId xmlns:a16="http://schemas.microsoft.com/office/drawing/2014/main" val="2002289967"/>
                    </a:ext>
                  </a:extLst>
                </a:gridCol>
                <a:gridCol w="664395">
                  <a:extLst>
                    <a:ext uri="{9D8B030D-6E8A-4147-A177-3AD203B41FA5}">
                      <a16:colId xmlns:a16="http://schemas.microsoft.com/office/drawing/2014/main" val="3347181632"/>
                    </a:ext>
                  </a:extLst>
                </a:gridCol>
              </a:tblGrid>
              <a:tr h="167640">
                <a:tc>
                  <a:txBody>
                    <a:bodyPr/>
                    <a:lstStyle/>
                    <a:p>
                      <a:pPr algn="l" fontAlgn="b"/>
                      <a:r>
                        <a:rPr lang="en-US" sz="1600" b="1" u="none" strike="noStrike" dirty="0">
                          <a:effectLst/>
                        </a:rPr>
                        <a:t>Technical Category</a:t>
                      </a:r>
                      <a:endParaRPr lang="en-US" sz="1600" b="1" i="0" u="none" strike="noStrike" dirty="0">
                        <a:effectLst/>
                        <a:latin typeface="Arial" panose="020B0604020202020204" pitchFamily="34" charset="0"/>
                      </a:endParaRPr>
                    </a:p>
                  </a:txBody>
                  <a:tcPr marL="7620" marR="7620" marT="7620" marB="0" anchor="b"/>
                </a:tc>
                <a:tc>
                  <a:txBody>
                    <a:bodyPr/>
                    <a:lstStyle/>
                    <a:p>
                      <a:pPr algn="l" fontAlgn="b"/>
                      <a:r>
                        <a:rPr lang="en-US" sz="1600" b="1" u="none" strike="noStrike" dirty="0">
                          <a:effectLst/>
                        </a:rPr>
                        <a:t>Code</a:t>
                      </a:r>
                      <a:endParaRPr lang="en-US" sz="1600" b="1" i="0" u="none" strike="noStrike" dirty="0">
                        <a:effectLst/>
                        <a:latin typeface="Arial" panose="020B0604020202020204" pitchFamily="34" charset="0"/>
                      </a:endParaRPr>
                    </a:p>
                  </a:txBody>
                  <a:tcPr marL="7620" marR="7620" marT="7620" marB="0" anchor="b"/>
                </a:tc>
                <a:tc>
                  <a:txBody>
                    <a:bodyPr/>
                    <a:lstStyle/>
                    <a:p>
                      <a:pPr algn="l" fontAlgn="b"/>
                      <a:r>
                        <a:rPr lang="en-US" sz="1600" b="1" u="none" strike="noStrike" dirty="0">
                          <a:effectLst/>
                        </a:rPr>
                        <a:t># CIDs</a:t>
                      </a:r>
                      <a:endParaRPr lang="en-US" sz="16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4185149981"/>
                  </a:ext>
                </a:extLst>
              </a:tr>
              <a:tr h="167640">
                <a:tc>
                  <a:txBody>
                    <a:bodyPr/>
                    <a:lstStyle/>
                    <a:p>
                      <a:pPr algn="l" fontAlgn="b"/>
                      <a:r>
                        <a:rPr lang="en-US" sz="1600" u="none" strike="noStrike" dirty="0">
                          <a:effectLst/>
                        </a:rPr>
                        <a:t>UWB PHY HRP</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dirty="0">
                          <a:effectLst/>
                        </a:rPr>
                        <a:t>PHYHRP</a:t>
                      </a:r>
                      <a:endParaRPr lang="en-US" sz="1600" b="0" i="0" u="none" strike="noStrike" dirty="0">
                        <a:effectLst/>
                        <a:latin typeface="Arial" panose="020B0604020202020204" pitchFamily="34" charset="0"/>
                      </a:endParaRPr>
                    </a:p>
                  </a:txBody>
                  <a:tcPr marL="7620" marR="7620" marT="7620" marB="0" anchor="b"/>
                </a:tc>
                <a:tc>
                  <a:txBody>
                    <a:bodyPr/>
                    <a:lstStyle/>
                    <a:p>
                      <a:pPr algn="r" fontAlgn="b"/>
                      <a:r>
                        <a:rPr lang="en-US" sz="1600" u="none" strike="noStrike">
                          <a:effectLst/>
                        </a:rPr>
                        <a:t>13</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761088723"/>
                  </a:ext>
                </a:extLst>
              </a:tr>
              <a:tr h="167640">
                <a:tc>
                  <a:txBody>
                    <a:bodyPr/>
                    <a:lstStyle/>
                    <a:p>
                      <a:pPr algn="l" fontAlgn="b"/>
                      <a:r>
                        <a:rPr lang="en-US" sz="1600" u="none" strike="noStrike" dirty="0">
                          <a:effectLst/>
                        </a:rPr>
                        <a:t>UWB PHY LE</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a:effectLst/>
                        </a:rPr>
                        <a:t>PHYLE</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8</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775483270"/>
                  </a:ext>
                </a:extLst>
              </a:tr>
              <a:tr h="167640">
                <a:tc>
                  <a:txBody>
                    <a:bodyPr/>
                    <a:lstStyle/>
                    <a:p>
                      <a:pPr algn="l" fontAlgn="b"/>
                      <a:r>
                        <a:rPr lang="en-US" sz="1600" u="none" strike="noStrike" dirty="0">
                          <a:effectLst/>
                        </a:rPr>
                        <a:t>Narrow Band PHY</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a:effectLst/>
                        </a:rPr>
                        <a:t>PHYNB</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20</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886024222"/>
                  </a:ext>
                </a:extLst>
              </a:tr>
              <a:tr h="167640">
                <a:tc>
                  <a:txBody>
                    <a:bodyPr/>
                    <a:lstStyle/>
                    <a:p>
                      <a:pPr algn="l" fontAlgn="b"/>
                      <a:r>
                        <a:rPr lang="en-US" sz="1600" u="none" strike="noStrike" dirty="0">
                          <a:effectLst/>
                        </a:rPr>
                        <a:t>RSS</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a:effectLst/>
                        </a:rPr>
                        <a:t>RSS</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5</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227204954"/>
                  </a:ext>
                </a:extLst>
              </a:tr>
              <a:tr h="167640">
                <a:tc>
                  <a:txBody>
                    <a:bodyPr/>
                    <a:lstStyle/>
                    <a:p>
                      <a:pPr algn="l" fontAlgn="b"/>
                      <a:r>
                        <a:rPr lang="en-US" sz="1600" u="none" strike="noStrike" dirty="0">
                          <a:effectLst/>
                        </a:rPr>
                        <a:t>Sensing</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a:effectLst/>
                        </a:rPr>
                        <a:t>SENS</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86</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834471430"/>
                  </a:ext>
                </a:extLst>
              </a:tr>
              <a:tr h="167640">
                <a:tc>
                  <a:txBody>
                    <a:bodyPr/>
                    <a:lstStyle/>
                    <a:p>
                      <a:pPr algn="l" fontAlgn="b"/>
                      <a:r>
                        <a:rPr lang="en-US" sz="1600" u="none" strike="noStrike" dirty="0">
                          <a:effectLst/>
                        </a:rPr>
                        <a:t>SSBD</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a:effectLst/>
                        </a:rPr>
                        <a:t>SSBD</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6</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591416484"/>
                  </a:ext>
                </a:extLst>
              </a:tr>
              <a:tr h="167640">
                <a:tc>
                  <a:txBody>
                    <a:bodyPr/>
                    <a:lstStyle/>
                    <a:p>
                      <a:pPr algn="l" fontAlgn="b"/>
                      <a:r>
                        <a:rPr lang="en-US" sz="1600" u="none" strike="noStrike" dirty="0">
                          <a:effectLst/>
                        </a:rPr>
                        <a:t>Assigned to the Technical Editor</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dirty="0">
                          <a:effectLst/>
                        </a:rPr>
                        <a:t>TE</a:t>
                      </a:r>
                      <a:endParaRPr lang="en-US" sz="1600" b="0" i="0" u="none" strike="noStrike" dirty="0">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617</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91222785"/>
                  </a:ext>
                </a:extLst>
              </a:tr>
              <a:tr h="167640">
                <a:tc>
                  <a:txBody>
                    <a:bodyPr/>
                    <a:lstStyle/>
                    <a:p>
                      <a:pPr algn="l" fontAlgn="b"/>
                      <a:r>
                        <a:rPr lang="en-US" sz="1600" u="none" strike="noStrike">
                          <a:effectLst/>
                        </a:rPr>
                        <a:t>UWB data offload</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a:effectLst/>
                        </a:rPr>
                        <a:t>UWBDO</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10</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769666612"/>
                  </a:ext>
                </a:extLst>
              </a:tr>
              <a:tr h="167640">
                <a:tc>
                  <a:txBody>
                    <a:bodyPr/>
                    <a:lstStyle/>
                    <a:p>
                      <a:pPr algn="l" fontAlgn="b"/>
                      <a:r>
                        <a:rPr lang="en-US" sz="1600" u="none" strike="noStrike" dirty="0">
                          <a:effectLst/>
                        </a:rPr>
                        <a:t>Wake-up Radio</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a:effectLst/>
                        </a:rPr>
                        <a:t>WUR</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1</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512130932"/>
                  </a:ext>
                </a:extLst>
              </a:tr>
            </a:tbl>
          </a:graphicData>
        </a:graphic>
      </p:graphicFrame>
      <p:graphicFrame>
        <p:nvGraphicFramePr>
          <p:cNvPr id="14" name="Table 13">
            <a:extLst>
              <a:ext uri="{FF2B5EF4-FFF2-40B4-BE49-F238E27FC236}">
                <a16:creationId xmlns:a16="http://schemas.microsoft.com/office/drawing/2014/main" id="{21E3628C-5550-56DB-B853-F41CF8353562}"/>
              </a:ext>
            </a:extLst>
          </p:cNvPr>
          <p:cNvGraphicFramePr>
            <a:graphicFrameLocks noGrp="1"/>
          </p:cNvGraphicFramePr>
          <p:nvPr>
            <p:extLst>
              <p:ext uri="{D42A27DB-BD31-4B8C-83A1-F6EECF244321}">
                <p14:modId xmlns:p14="http://schemas.microsoft.com/office/powerpoint/2010/main" val="3353140143"/>
              </p:ext>
            </p:extLst>
          </p:nvPr>
        </p:nvGraphicFramePr>
        <p:xfrm>
          <a:off x="762000" y="3962400"/>
          <a:ext cx="2590800" cy="1920240"/>
        </p:xfrm>
        <a:graphic>
          <a:graphicData uri="http://schemas.openxmlformats.org/drawingml/2006/table">
            <a:tbl>
              <a:tblPr>
                <a:tableStyleId>{5C22544A-7EE6-4342-B048-85BDC9FD1C3A}</a:tableStyleId>
              </a:tblPr>
              <a:tblGrid>
                <a:gridCol w="1357086">
                  <a:extLst>
                    <a:ext uri="{9D8B030D-6E8A-4147-A177-3AD203B41FA5}">
                      <a16:colId xmlns:a16="http://schemas.microsoft.com/office/drawing/2014/main" val="1419015376"/>
                    </a:ext>
                  </a:extLst>
                </a:gridCol>
                <a:gridCol w="1233714">
                  <a:extLst>
                    <a:ext uri="{9D8B030D-6E8A-4147-A177-3AD203B41FA5}">
                      <a16:colId xmlns:a16="http://schemas.microsoft.com/office/drawing/2014/main" val="2454385196"/>
                    </a:ext>
                  </a:extLst>
                </a:gridCol>
              </a:tblGrid>
              <a:tr h="175260">
                <a:tc>
                  <a:txBody>
                    <a:bodyPr/>
                    <a:lstStyle/>
                    <a:p>
                      <a:pPr algn="ctr" fontAlgn="ctr"/>
                      <a:r>
                        <a:rPr lang="en-US" sz="1800" u="none" strike="noStrike">
                          <a:effectLst/>
                          <a:highlight>
                            <a:srgbClr val="DDEBF7"/>
                          </a:highlight>
                        </a:rPr>
                        <a:t>Technical</a:t>
                      </a:r>
                      <a:endParaRPr lang="en-US" sz="1800" b="0" i="0" u="none" strike="noStrike">
                        <a:solidFill>
                          <a:srgbClr val="000000"/>
                        </a:solidFill>
                        <a:effectLst/>
                        <a:highlight>
                          <a:srgbClr val="DDEBF7"/>
                        </a:highlight>
                        <a:latin typeface="Arial" panose="020B0604020202020204" pitchFamily="34" charset="0"/>
                      </a:endParaRPr>
                    </a:p>
                  </a:txBody>
                  <a:tcPr marL="0" marR="0" marT="0" marB="0" anchor="ctr"/>
                </a:tc>
                <a:tc>
                  <a:txBody>
                    <a:bodyPr/>
                    <a:lstStyle/>
                    <a:p>
                      <a:pPr algn="ctr" fontAlgn="ctr"/>
                      <a:r>
                        <a:rPr lang="en-US" sz="1800" u="none" strike="noStrike">
                          <a:effectLst/>
                          <a:highlight>
                            <a:srgbClr val="DDEBF7"/>
                          </a:highlight>
                        </a:rPr>
                        <a:t>Editorial</a:t>
                      </a:r>
                      <a:endParaRPr lang="en-US" sz="1800" b="0" i="0" u="none" strike="noStrike">
                        <a:solidFill>
                          <a:srgbClr val="000000"/>
                        </a:solidFill>
                        <a:effectLst/>
                        <a:highlight>
                          <a:srgbClr val="DDEBF7"/>
                        </a:highlight>
                        <a:latin typeface="Arial" panose="020B0604020202020204" pitchFamily="34" charset="0"/>
                      </a:endParaRPr>
                    </a:p>
                  </a:txBody>
                  <a:tcPr marL="0" marR="0" marT="0" marB="0" anchor="ctr"/>
                </a:tc>
                <a:extLst>
                  <a:ext uri="{0D108BD9-81ED-4DB2-BD59-A6C34878D82A}">
                    <a16:rowId xmlns:a16="http://schemas.microsoft.com/office/drawing/2014/main" val="1846100679"/>
                  </a:ext>
                </a:extLst>
              </a:tr>
              <a:tr h="175260">
                <a:tc>
                  <a:txBody>
                    <a:bodyPr/>
                    <a:lstStyle/>
                    <a:p>
                      <a:pPr algn="ctr" fontAlgn="ctr"/>
                      <a:r>
                        <a:rPr lang="en-US" sz="1800" u="none" strike="noStrike">
                          <a:effectLst/>
                          <a:highlight>
                            <a:srgbClr val="FFF2CC"/>
                          </a:highlight>
                        </a:rPr>
                        <a:t>29</a:t>
                      </a:r>
                      <a:endParaRPr lang="en-US" sz="1800" b="0" i="0" u="none" strike="noStrike">
                        <a:solidFill>
                          <a:srgbClr val="000000"/>
                        </a:solidFill>
                        <a:effectLst/>
                        <a:highlight>
                          <a:srgbClr val="FFF2CC"/>
                        </a:highlight>
                        <a:latin typeface="Arial" panose="020B0604020202020204" pitchFamily="34" charset="0"/>
                      </a:endParaRPr>
                    </a:p>
                  </a:txBody>
                  <a:tcPr marL="0" marR="0" marT="0" marB="0" anchor="ctr"/>
                </a:tc>
                <a:tc>
                  <a:txBody>
                    <a:bodyPr/>
                    <a:lstStyle/>
                    <a:p>
                      <a:pPr algn="ctr" fontAlgn="ctr"/>
                      <a:r>
                        <a:rPr lang="en-US" sz="1800" u="none" strike="noStrike">
                          <a:effectLst/>
                          <a:highlight>
                            <a:srgbClr val="FFF2CC"/>
                          </a:highlight>
                        </a:rPr>
                        <a:t>16</a:t>
                      </a:r>
                      <a:endParaRPr lang="en-US" sz="1800" b="0" i="0" u="none" strike="noStrike">
                        <a:solidFill>
                          <a:srgbClr val="000000"/>
                        </a:solidFill>
                        <a:effectLst/>
                        <a:highlight>
                          <a:srgbClr val="FFF2CC"/>
                        </a:highlight>
                        <a:latin typeface="Arial" panose="020B0604020202020204" pitchFamily="34" charset="0"/>
                      </a:endParaRPr>
                    </a:p>
                  </a:txBody>
                  <a:tcPr marL="0" marR="0" marT="0" marB="0" anchor="ctr"/>
                </a:tc>
                <a:extLst>
                  <a:ext uri="{0D108BD9-81ED-4DB2-BD59-A6C34878D82A}">
                    <a16:rowId xmlns:a16="http://schemas.microsoft.com/office/drawing/2014/main" val="2844550130"/>
                  </a:ext>
                </a:extLst>
              </a:tr>
              <a:tr h="175260">
                <a:tc>
                  <a:txBody>
                    <a:bodyPr/>
                    <a:lstStyle/>
                    <a:p>
                      <a:pPr algn="ctr" fontAlgn="ctr"/>
                      <a:r>
                        <a:rPr lang="en-US" sz="1800" u="none" strike="noStrike">
                          <a:effectLst/>
                          <a:highlight>
                            <a:srgbClr val="DDEBF7"/>
                          </a:highlight>
                        </a:rPr>
                        <a:t>General</a:t>
                      </a:r>
                      <a:endParaRPr lang="en-US" sz="1800" b="0" i="0" u="none" strike="noStrike">
                        <a:solidFill>
                          <a:srgbClr val="000000"/>
                        </a:solidFill>
                        <a:effectLst/>
                        <a:highlight>
                          <a:srgbClr val="DDEBF7"/>
                        </a:highlight>
                        <a:latin typeface="Arial" panose="020B0604020202020204" pitchFamily="34" charset="0"/>
                      </a:endParaRPr>
                    </a:p>
                  </a:txBody>
                  <a:tcPr marL="0" marR="0" marT="0" marB="0" anchor="ctr"/>
                </a:tc>
                <a:tc>
                  <a:txBody>
                    <a:bodyPr/>
                    <a:lstStyle/>
                    <a:p>
                      <a:pPr algn="ctr" fontAlgn="ctr"/>
                      <a:r>
                        <a:rPr lang="en-US" sz="1800" u="none" strike="noStrike">
                          <a:effectLst/>
                        </a:rPr>
                        <a:t>Total</a:t>
                      </a:r>
                      <a:endParaRPr lang="en-US" sz="18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416177082"/>
                  </a:ext>
                </a:extLst>
              </a:tr>
              <a:tr h="175260">
                <a:tc>
                  <a:txBody>
                    <a:bodyPr/>
                    <a:lstStyle/>
                    <a:p>
                      <a:pPr algn="ctr" fontAlgn="ctr"/>
                      <a:r>
                        <a:rPr lang="en-US" sz="1800" u="none" strike="noStrike">
                          <a:effectLst/>
                          <a:highlight>
                            <a:srgbClr val="FFF2CC"/>
                          </a:highlight>
                        </a:rPr>
                        <a:t>2</a:t>
                      </a:r>
                      <a:endParaRPr lang="en-US" sz="1800" b="0" i="0" u="none" strike="noStrike">
                        <a:solidFill>
                          <a:srgbClr val="000000"/>
                        </a:solidFill>
                        <a:effectLst/>
                        <a:highlight>
                          <a:srgbClr val="FFF2CC"/>
                        </a:highlight>
                        <a:latin typeface="Arial" panose="020B0604020202020204" pitchFamily="34" charset="0"/>
                      </a:endParaRPr>
                    </a:p>
                  </a:txBody>
                  <a:tcPr marL="0" marR="0" marT="0" marB="0" anchor="ctr"/>
                </a:tc>
                <a:tc>
                  <a:txBody>
                    <a:bodyPr/>
                    <a:lstStyle/>
                    <a:p>
                      <a:pPr algn="ctr" fontAlgn="ctr"/>
                      <a:r>
                        <a:rPr lang="en-US" sz="1800" u="none" strike="noStrike" dirty="0">
                          <a:effectLst/>
                          <a:highlight>
                            <a:srgbClr val="F2F2F2"/>
                          </a:highlight>
                        </a:rPr>
                        <a:t>47</a:t>
                      </a:r>
                      <a:endParaRPr lang="en-US" sz="1800" b="0" i="0" u="none" strike="noStrike" dirty="0">
                        <a:solidFill>
                          <a:srgbClr val="000000"/>
                        </a:solidFill>
                        <a:effectLst/>
                        <a:highlight>
                          <a:srgbClr val="F2F2F2"/>
                        </a:highlight>
                        <a:latin typeface="Arial" panose="020B0604020202020204" pitchFamily="34" charset="0"/>
                      </a:endParaRPr>
                    </a:p>
                  </a:txBody>
                  <a:tcPr marL="0" marR="0" marT="0" marB="0" anchor="ctr"/>
                </a:tc>
                <a:extLst>
                  <a:ext uri="{0D108BD9-81ED-4DB2-BD59-A6C34878D82A}">
                    <a16:rowId xmlns:a16="http://schemas.microsoft.com/office/drawing/2014/main" val="599380773"/>
                  </a:ext>
                </a:extLst>
              </a:tr>
              <a:tr h="175260">
                <a:tc>
                  <a:txBody>
                    <a:bodyPr/>
                    <a:lstStyle/>
                    <a:p>
                      <a:pPr algn="ctr" fontAlgn="ctr"/>
                      <a:r>
                        <a:rPr lang="en-US" sz="1800" b="0" i="0" u="none" strike="noStrike" dirty="0">
                          <a:solidFill>
                            <a:srgbClr val="000000"/>
                          </a:solidFill>
                          <a:effectLst/>
                          <a:highlight>
                            <a:srgbClr val="FFF2CC"/>
                          </a:highlight>
                          <a:latin typeface="Arial" panose="020B0604020202020204" pitchFamily="34" charset="0"/>
                        </a:rPr>
                        <a:t>Proposed Resolutions</a:t>
                      </a:r>
                    </a:p>
                  </a:txBody>
                  <a:tcPr marL="0" marR="0" marT="0" marB="0" anchor="ctr"/>
                </a:tc>
                <a:tc>
                  <a:txBody>
                    <a:bodyPr/>
                    <a:lstStyle/>
                    <a:p>
                      <a:pPr algn="ctr" fontAlgn="ctr"/>
                      <a:endParaRPr lang="en-US" sz="1800" b="0" i="0" u="none" strike="noStrike" dirty="0">
                        <a:solidFill>
                          <a:srgbClr val="000000"/>
                        </a:solidFill>
                        <a:effectLst/>
                        <a:highlight>
                          <a:srgbClr val="F2F2F2"/>
                        </a:highlight>
                        <a:latin typeface="Arial" panose="020B0604020202020204" pitchFamily="34" charset="0"/>
                      </a:endParaRPr>
                    </a:p>
                  </a:txBody>
                  <a:tcPr marL="0" marR="0" marT="0" marB="0" anchor="ctr"/>
                </a:tc>
                <a:extLst>
                  <a:ext uri="{0D108BD9-81ED-4DB2-BD59-A6C34878D82A}">
                    <a16:rowId xmlns:a16="http://schemas.microsoft.com/office/drawing/2014/main" val="2719162954"/>
                  </a:ext>
                </a:extLst>
              </a:tr>
              <a:tr h="175260">
                <a:tc>
                  <a:txBody>
                    <a:bodyPr/>
                    <a:lstStyle/>
                    <a:p>
                      <a:pPr algn="ctr" fontAlgn="ctr"/>
                      <a:r>
                        <a:rPr lang="en-US" sz="1800" b="0" i="0" u="none" strike="noStrike" dirty="0">
                          <a:solidFill>
                            <a:srgbClr val="000000"/>
                          </a:solidFill>
                          <a:effectLst/>
                          <a:highlight>
                            <a:srgbClr val="FFF2CC"/>
                          </a:highlight>
                          <a:latin typeface="Arial" panose="020B0604020202020204" pitchFamily="34" charset="0"/>
                        </a:rPr>
                        <a:t>47</a:t>
                      </a:r>
                    </a:p>
                  </a:txBody>
                  <a:tcPr marL="0" marR="0" marT="0" marB="0" anchor="ctr"/>
                </a:tc>
                <a:tc>
                  <a:txBody>
                    <a:bodyPr/>
                    <a:lstStyle/>
                    <a:p>
                      <a:pPr algn="ctr" fontAlgn="ctr"/>
                      <a:endParaRPr lang="en-US" sz="1800" b="0" i="0" u="none" strike="noStrike" dirty="0">
                        <a:solidFill>
                          <a:srgbClr val="000000"/>
                        </a:solidFill>
                        <a:effectLst/>
                        <a:highlight>
                          <a:srgbClr val="F2F2F2"/>
                        </a:highlight>
                        <a:latin typeface="Arial" panose="020B0604020202020204" pitchFamily="34" charset="0"/>
                      </a:endParaRPr>
                    </a:p>
                  </a:txBody>
                  <a:tcPr marL="0" marR="0" marT="0" marB="0" anchor="ctr"/>
                </a:tc>
                <a:extLst>
                  <a:ext uri="{0D108BD9-81ED-4DB2-BD59-A6C34878D82A}">
                    <a16:rowId xmlns:a16="http://schemas.microsoft.com/office/drawing/2014/main" val="3861868162"/>
                  </a:ext>
                </a:extLst>
              </a:tr>
            </a:tbl>
          </a:graphicData>
        </a:graphic>
      </p:graphicFrame>
    </p:spTree>
    <p:extLst>
      <p:ext uri="{BB962C8B-B14F-4D97-AF65-F5344CB8AC3E}">
        <p14:creationId xmlns:p14="http://schemas.microsoft.com/office/powerpoint/2010/main" val="129142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60333</TotalTime>
  <Words>846</Words>
  <Application>Microsoft Office PowerPoint</Application>
  <PresentationFormat>Widescreen</PresentationFormat>
  <Paragraphs>187</Paragraphs>
  <Slides>11</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Open Sans</vt:lpstr>
      <vt:lpstr>Times New Roman</vt:lpstr>
      <vt:lpstr>IEEE-802_15</vt:lpstr>
      <vt:lpstr>PowerPoint Presentation</vt:lpstr>
      <vt:lpstr>Task Group 15.4ab Next Generation UWB Amendment</vt:lpstr>
      <vt:lpstr>Agenda</vt:lpstr>
      <vt:lpstr>Session Objectives</vt:lpstr>
      <vt:lpstr>5.2.b Scope of the project (As approved):</vt:lpstr>
      <vt:lpstr>PowerPoint Presentation</vt:lpstr>
      <vt:lpstr>Comment Resolution</vt:lpstr>
      <vt:lpstr>Overview of Comments</vt:lpstr>
      <vt:lpstr>Next Steps</vt:lpstr>
      <vt:lpstr>Call schedule, July thru Sept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1293</cp:revision>
  <cp:lastPrinted>2000-07-07T01:25:49Z</cp:lastPrinted>
  <dcterms:created xsi:type="dcterms:W3CDTF">1999-06-22T06:24:01Z</dcterms:created>
  <dcterms:modified xsi:type="dcterms:W3CDTF">2024-07-18T20:16:58Z</dcterms:modified>
  <cp:category/>
</cp:coreProperties>
</file>