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
  </p:notesMasterIdLst>
  <p:sldIdLst>
    <p:sldId id="287" r:id="rId2"/>
    <p:sldId id="290" r:id="rId3"/>
    <p:sldId id="294" r:id="rId4"/>
    <p:sldId id="289" r:id="rId5"/>
    <p:sldId id="299" r:id="rId6"/>
    <p:sldId id="300" r:id="rId7"/>
    <p:sldId id="308" r:id="rId8"/>
    <p:sldId id="301" r:id="rId9"/>
    <p:sldId id="307" r:id="rId10"/>
    <p:sldId id="306" r:id="rId11"/>
    <p:sldId id="303" r:id="rId12"/>
    <p:sldId id="302" r:id="rId13"/>
    <p:sldId id="304" r:id="rId14"/>
    <p:sldId id="305" r:id="rId15"/>
    <p:sldId id="297" r:id="rId16"/>
    <p:sldId id="298" r:id="rId17"/>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46" autoAdjust="0"/>
  </p:normalViewPr>
  <p:slideViewPr>
    <p:cSldViewPr>
      <p:cViewPr varScale="1">
        <p:scale>
          <a:sx n="78" d="100"/>
          <a:sy n="78" d="100"/>
        </p:scale>
        <p:origin x="854" y="6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5423925" y="412234"/>
            <a:ext cx="5955275"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15-24-0412-01-0000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July 2024</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903819" y="685801"/>
            <a:ext cx="10464799"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927959" y="1371601"/>
            <a:ext cx="1043728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2057400" y="762000"/>
            <a:ext cx="8001000" cy="4957384"/>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IG Access July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17 January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tx1"/>
                </a:solidFill>
                <a:highlight>
                  <a:srgbClr val="00FFFF"/>
                </a:highlight>
                <a:latin typeface="Times New Roman" panose="02020603050405020304" pitchFamily="18" charset="0"/>
              </a:rPr>
              <a:t>July 2024 Plenary Session</a:t>
            </a:r>
            <a:r>
              <a:rPr lang="en-US" altLang="en-US" sz="1600" dirty="0">
                <a:latin typeface="Times New Roman" panose="02020603050405020304" pitchFamily="18" charset="0"/>
              </a:rPr>
              <a:t>. Interest group access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2ADE-477B-DA9F-B8BC-674D50288931}"/>
              </a:ext>
            </a:extLst>
          </p:cNvPr>
          <p:cNvSpPr>
            <a:spLocks noGrp="1"/>
          </p:cNvSpPr>
          <p:nvPr>
            <p:ph type="title"/>
          </p:nvPr>
        </p:nvSpPr>
        <p:spPr/>
        <p:txBody>
          <a:bodyPr/>
          <a:lstStyle/>
          <a:p>
            <a:r>
              <a:rPr lang="en-US" dirty="0"/>
              <a:t>Foundation: Sharing</a:t>
            </a:r>
          </a:p>
        </p:txBody>
      </p:sp>
      <p:sp>
        <p:nvSpPr>
          <p:cNvPr id="3" name="Content Placeholder 2">
            <a:extLst>
              <a:ext uri="{FF2B5EF4-FFF2-40B4-BE49-F238E27FC236}">
                <a16:creationId xmlns:a16="http://schemas.microsoft.com/office/drawing/2014/main" id="{165AD88B-D5D6-2BBA-DCFA-AC446F145466}"/>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Sharing means different things</a:t>
            </a:r>
          </a:p>
          <a:p>
            <a:pPr marL="457200" indent="-457200">
              <a:buFont typeface="Arial" panose="020B0604020202020204" pitchFamily="34" charset="0"/>
              <a:buChar char="•"/>
            </a:pPr>
            <a:r>
              <a:rPr lang="en-US" dirty="0"/>
              <a:t>Avoidance is one tool (part) that is familiar</a:t>
            </a:r>
          </a:p>
          <a:p>
            <a:pPr marL="857250" lvl="1" indent="-457200">
              <a:buFont typeface="Arial" panose="020B0604020202020204" pitchFamily="34" charset="0"/>
              <a:buChar char="•"/>
            </a:pPr>
            <a:r>
              <a:rPr lang="en-US" dirty="0"/>
              <a:t>Separation in time, frequency or geography</a:t>
            </a:r>
          </a:p>
          <a:p>
            <a:pPr marL="857250" lvl="1" indent="-457200">
              <a:buFont typeface="Arial" panose="020B0604020202020204" pitchFamily="34" charset="0"/>
              <a:buChar char="•"/>
            </a:pPr>
            <a:r>
              <a:rPr lang="en-US" dirty="0"/>
              <a:t>Unsustainable </a:t>
            </a:r>
          </a:p>
          <a:p>
            <a:pPr marL="457200" indent="-457200">
              <a:buFont typeface="Arial" panose="020B0604020202020204" pitchFamily="34" charset="0"/>
              <a:buChar char="•"/>
            </a:pPr>
            <a:r>
              <a:rPr lang="en-US" dirty="0"/>
              <a:t>Avoidance isn’t enough nor sustainable</a:t>
            </a:r>
          </a:p>
          <a:p>
            <a:pPr marL="457200" indent="-457200">
              <a:buFont typeface="Arial" panose="020B0604020202020204" pitchFamily="34" charset="0"/>
              <a:buChar char="•"/>
            </a:pPr>
            <a:r>
              <a:rPr lang="en-US" dirty="0"/>
              <a:t>Sharing by enabling mutual successful operation is better</a:t>
            </a:r>
          </a:p>
          <a:p>
            <a:pPr marL="857250" lvl="1" indent="-457200">
              <a:buFont typeface="Arial" panose="020B0604020202020204" pitchFamily="34" charset="0"/>
              <a:buChar char="•"/>
            </a:pPr>
            <a:r>
              <a:rPr lang="en-US" dirty="0"/>
              <a:t>This is a working definition  of sharing by coexistence</a:t>
            </a:r>
          </a:p>
          <a:p>
            <a:pPr marL="457200" indent="-457200">
              <a:buFont typeface="Arial" panose="020B0604020202020204" pitchFamily="34" charset="0"/>
              <a:buChar char="•"/>
            </a:pPr>
            <a:r>
              <a:rPr lang="en-US" dirty="0"/>
              <a:t>Coexistence is complicated – no one methods works always, everywhere, for everyone</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E4EC5E8-D9CC-57B8-7485-21D07A2A8DCA}"/>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10</a:t>
            </a:fld>
            <a:endParaRPr lang="en-US" altLang="en-US"/>
          </a:p>
        </p:txBody>
      </p:sp>
    </p:spTree>
    <p:extLst>
      <p:ext uri="{BB962C8B-B14F-4D97-AF65-F5344CB8AC3E}">
        <p14:creationId xmlns:p14="http://schemas.microsoft.com/office/powerpoint/2010/main" val="19728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FE2C-C02D-1B11-AAC7-D417175CE5E2}"/>
              </a:ext>
            </a:extLst>
          </p:cNvPr>
          <p:cNvSpPr>
            <a:spLocks noGrp="1"/>
          </p:cNvSpPr>
          <p:nvPr>
            <p:ph type="title"/>
          </p:nvPr>
        </p:nvSpPr>
        <p:spPr/>
        <p:txBody>
          <a:bodyPr/>
          <a:lstStyle/>
          <a:p>
            <a:r>
              <a:rPr lang="en-US" dirty="0"/>
              <a:t>A Systems View</a:t>
            </a:r>
          </a:p>
        </p:txBody>
      </p:sp>
      <p:sp>
        <p:nvSpPr>
          <p:cNvPr id="3" name="Content Placeholder 2">
            <a:extLst>
              <a:ext uri="{FF2B5EF4-FFF2-40B4-BE49-F238E27FC236}">
                <a16:creationId xmlns:a16="http://schemas.microsoft.com/office/drawing/2014/main" id="{59C3EA41-816E-2954-56D0-2BAF759DDA23}"/>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t>There’s a lot of different things using the spectrum</a:t>
            </a:r>
          </a:p>
          <a:p>
            <a:pPr marL="857250" lvl="1" indent="-457200">
              <a:buFont typeface="Arial" panose="020B0604020202020204" pitchFamily="34" charset="0"/>
              <a:buChar char="•"/>
            </a:pPr>
            <a:r>
              <a:rPr lang="en-US" dirty="0"/>
              <a:t>Not all are “family”</a:t>
            </a:r>
          </a:p>
          <a:p>
            <a:pPr marL="457200" indent="-457200">
              <a:buFont typeface="Arial" panose="020B0604020202020204" pitchFamily="34" charset="0"/>
              <a:buChar char="•"/>
            </a:pPr>
            <a:r>
              <a:rPr lang="en-US" dirty="0"/>
              <a:t>There are a lot of different use cases RF environments, driving different (and often dynamic) requirements</a:t>
            </a:r>
          </a:p>
          <a:p>
            <a:pPr marL="457200" indent="-457200">
              <a:buFont typeface="Arial" panose="020B0604020202020204" pitchFamily="34" charset="0"/>
              <a:buChar char="•"/>
            </a:pPr>
            <a:r>
              <a:rPr lang="en-US" dirty="0"/>
              <a:t>There’s a lot of parts that are useful</a:t>
            </a:r>
          </a:p>
          <a:p>
            <a:pPr marL="857250" lvl="1" indent="-457200">
              <a:buFont typeface="Arial" panose="020B0604020202020204" pitchFamily="34" charset="0"/>
              <a:buChar char="•"/>
            </a:pPr>
            <a:r>
              <a:rPr lang="en-US" dirty="0"/>
              <a:t>Some commonality among our standards</a:t>
            </a:r>
          </a:p>
          <a:p>
            <a:pPr marL="857250" lvl="1" indent="-457200">
              <a:buFont typeface="Arial" panose="020B0604020202020204" pitchFamily="34" charset="0"/>
              <a:buChar char="•"/>
            </a:pPr>
            <a:r>
              <a:rPr lang="en-US" dirty="0"/>
              <a:t>Many, many choices (knobs to twiddle)</a:t>
            </a:r>
          </a:p>
          <a:p>
            <a:pPr marL="457200" indent="-457200">
              <a:buFont typeface="Arial" panose="020B0604020202020204" pitchFamily="34" charset="0"/>
              <a:buChar char="•"/>
            </a:pPr>
            <a:r>
              <a:rPr lang="en-US" dirty="0"/>
              <a:t>There are many trade-offs – what works best depends upon what you need to accomplish</a:t>
            </a:r>
          </a:p>
          <a:p>
            <a:pPr marL="457200" indent="-457200">
              <a:buFont typeface="Arial" panose="020B0604020202020204" pitchFamily="34" charset="0"/>
              <a:buChar char="•"/>
            </a:pPr>
            <a:r>
              <a:rPr lang="en-US" dirty="0"/>
              <a:t>A systems view: do what works best for what you are optimizing (optimal assembly of parts – this is dynamic)</a:t>
            </a:r>
          </a:p>
        </p:txBody>
      </p:sp>
      <p:sp>
        <p:nvSpPr>
          <p:cNvPr id="4" name="Slide Number Placeholder 3">
            <a:extLst>
              <a:ext uri="{FF2B5EF4-FFF2-40B4-BE49-F238E27FC236}">
                <a16:creationId xmlns:a16="http://schemas.microsoft.com/office/drawing/2014/main" id="{9A4B0518-484D-AE67-0485-B852D1B80917}"/>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11</a:t>
            </a:fld>
            <a:endParaRPr lang="en-US" altLang="en-US"/>
          </a:p>
        </p:txBody>
      </p:sp>
    </p:spTree>
    <p:extLst>
      <p:ext uri="{BB962C8B-B14F-4D97-AF65-F5344CB8AC3E}">
        <p14:creationId xmlns:p14="http://schemas.microsoft.com/office/powerpoint/2010/main" val="418756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8F66-C7FB-9544-7041-005030267C90}"/>
              </a:ext>
            </a:extLst>
          </p:cNvPr>
          <p:cNvSpPr>
            <a:spLocks noGrp="1"/>
          </p:cNvSpPr>
          <p:nvPr>
            <p:ph type="title"/>
          </p:nvPr>
        </p:nvSpPr>
        <p:spPr>
          <a:xfrm>
            <a:off x="2201865" y="685801"/>
            <a:ext cx="7848599" cy="510952"/>
          </a:xfrm>
        </p:spPr>
        <p:txBody>
          <a:bodyPr/>
          <a:lstStyle/>
          <a:p>
            <a:r>
              <a:rPr lang="en-US" dirty="0"/>
              <a:t>Coexistence isn’t one thing</a:t>
            </a:r>
          </a:p>
        </p:txBody>
      </p:sp>
      <p:sp>
        <p:nvSpPr>
          <p:cNvPr id="3" name="Content Placeholder 2">
            <a:extLst>
              <a:ext uri="{FF2B5EF4-FFF2-40B4-BE49-F238E27FC236}">
                <a16:creationId xmlns:a16="http://schemas.microsoft.com/office/drawing/2014/main" id="{58FD9D1D-8AF0-1E13-7AFF-6CAE758A29A7}"/>
              </a:ext>
            </a:extLst>
          </p:cNvPr>
          <p:cNvSpPr>
            <a:spLocks noGrp="1"/>
          </p:cNvSpPr>
          <p:nvPr>
            <p:ph idx="1"/>
          </p:nvPr>
        </p:nvSpPr>
        <p:spPr/>
        <p:txBody>
          <a:bodyPr/>
          <a:lstStyle/>
          <a:p>
            <a:pPr marL="457200" indent="-457200">
              <a:buFont typeface="Arial" panose="020B0604020202020204" pitchFamily="34" charset="0"/>
              <a:buChar char="•"/>
            </a:pPr>
            <a:r>
              <a:rPr lang="en-US" dirty="0"/>
              <a:t>Channel sensing can be useful</a:t>
            </a:r>
          </a:p>
          <a:p>
            <a:pPr marL="857250" lvl="1" indent="-457200">
              <a:buFont typeface="Arial" panose="020B0604020202020204" pitchFamily="34" charset="0"/>
              <a:buChar char="•"/>
            </a:pPr>
            <a:r>
              <a:rPr lang="en-US" dirty="0"/>
              <a:t>Traditional LBT (listen, decide) can work sometimes</a:t>
            </a:r>
          </a:p>
          <a:p>
            <a:pPr marL="857250" lvl="1" indent="-457200">
              <a:buFont typeface="Arial" panose="020B0604020202020204" pitchFamily="34" charset="0"/>
              <a:buChar char="•"/>
            </a:pPr>
            <a:r>
              <a:rPr lang="en-US" dirty="0"/>
              <a:t>Traditional LBT doesn’t work sometimes</a:t>
            </a:r>
          </a:p>
          <a:p>
            <a:pPr marL="857250" lvl="1" indent="-457200">
              <a:buFont typeface="Arial" panose="020B0604020202020204" pitchFamily="34" charset="0"/>
              <a:buChar char="•"/>
            </a:pPr>
            <a:r>
              <a:rPr lang="en-US" dirty="0"/>
              <a:t>LBT is part of a solution, not a solution</a:t>
            </a:r>
          </a:p>
          <a:p>
            <a:pPr marL="457200" indent="-457200">
              <a:buFont typeface="Arial" panose="020B0604020202020204" pitchFamily="34" charset="0"/>
              <a:buChar char="•"/>
            </a:pPr>
            <a:r>
              <a:rPr lang="en-US" dirty="0"/>
              <a:t>Obvious examples of LBT:</a:t>
            </a:r>
          </a:p>
          <a:p>
            <a:pPr marL="857250" lvl="1" indent="-457200">
              <a:buFont typeface="Arial" panose="020B0604020202020204" pitchFamily="34" charset="0"/>
              <a:buChar char="•"/>
            </a:pPr>
            <a:r>
              <a:rPr lang="en-US" dirty="0"/>
              <a:t>802.11 CSMA-CA (multiple variations)</a:t>
            </a:r>
          </a:p>
          <a:p>
            <a:pPr marL="857250" lvl="1" indent="-457200">
              <a:buFont typeface="Arial" panose="020B0604020202020204" pitchFamily="34" charset="0"/>
              <a:buChar char="•"/>
            </a:pPr>
            <a:r>
              <a:rPr lang="en-US" dirty="0"/>
              <a:t>802.15.4 CSMA-CA (multiple variations)</a:t>
            </a:r>
          </a:p>
          <a:p>
            <a:pPr marL="457200" indent="-457200">
              <a:buFont typeface="Arial" panose="020B0604020202020204" pitchFamily="34" charset="0"/>
              <a:buChar char="•"/>
            </a:pPr>
            <a:r>
              <a:rPr lang="en-US" dirty="0"/>
              <a:t>Need to look at the whole problem</a:t>
            </a:r>
          </a:p>
        </p:txBody>
      </p:sp>
      <p:sp>
        <p:nvSpPr>
          <p:cNvPr id="4" name="Slide Number Placeholder 3">
            <a:extLst>
              <a:ext uri="{FF2B5EF4-FFF2-40B4-BE49-F238E27FC236}">
                <a16:creationId xmlns:a16="http://schemas.microsoft.com/office/drawing/2014/main" id="{01881564-C448-018D-00D3-CDE93E68869B}"/>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12</a:t>
            </a:fld>
            <a:endParaRPr lang="en-US" altLang="en-US"/>
          </a:p>
        </p:txBody>
      </p:sp>
    </p:spTree>
    <p:extLst>
      <p:ext uri="{BB962C8B-B14F-4D97-AF65-F5344CB8AC3E}">
        <p14:creationId xmlns:p14="http://schemas.microsoft.com/office/powerpoint/2010/main" val="1935879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0EA-853D-343B-D206-CF27479E921A}"/>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9B2B7AE0-6706-F598-9EC5-7FCA63DDDE84}"/>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13</a:t>
            </a:fld>
            <a:endParaRPr lang="en-US" altLang="en-US"/>
          </a:p>
        </p:txBody>
      </p:sp>
      <p:pic>
        <p:nvPicPr>
          <p:cNvPr id="6" name="Picture 5">
            <a:extLst>
              <a:ext uri="{FF2B5EF4-FFF2-40B4-BE49-F238E27FC236}">
                <a16:creationId xmlns:a16="http://schemas.microsoft.com/office/drawing/2014/main" id="{68CA98A3-563C-1A7A-EA2C-81EDC2A0A095}"/>
              </a:ext>
            </a:extLst>
          </p:cNvPr>
          <p:cNvPicPr>
            <a:picLocks noChangeAspect="1"/>
          </p:cNvPicPr>
          <p:nvPr/>
        </p:nvPicPr>
        <p:blipFill>
          <a:blip r:embed="rId2"/>
          <a:stretch>
            <a:fillRect/>
          </a:stretch>
        </p:blipFill>
        <p:spPr>
          <a:xfrm>
            <a:off x="3565941" y="1527645"/>
            <a:ext cx="5060118" cy="3802710"/>
          </a:xfrm>
          <a:prstGeom prst="rect">
            <a:avLst/>
          </a:prstGeom>
        </p:spPr>
      </p:pic>
    </p:spTree>
    <p:extLst>
      <p:ext uri="{BB962C8B-B14F-4D97-AF65-F5344CB8AC3E}">
        <p14:creationId xmlns:p14="http://schemas.microsoft.com/office/powerpoint/2010/main" val="15921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323A-CA6A-D51C-6494-E7CEE1F4C109}"/>
              </a:ext>
            </a:extLst>
          </p:cNvPr>
          <p:cNvSpPr>
            <a:spLocks noGrp="1"/>
          </p:cNvSpPr>
          <p:nvPr>
            <p:ph type="title"/>
          </p:nvPr>
        </p:nvSpPr>
        <p:spPr/>
        <p:txBody>
          <a:bodyPr/>
          <a:lstStyle/>
          <a:p>
            <a:r>
              <a:rPr lang="en-US" dirty="0"/>
              <a:t>IG Results (outputs)</a:t>
            </a:r>
          </a:p>
        </p:txBody>
      </p:sp>
      <p:sp>
        <p:nvSpPr>
          <p:cNvPr id="3" name="Content Placeholder 2">
            <a:extLst>
              <a:ext uri="{FF2B5EF4-FFF2-40B4-BE49-F238E27FC236}">
                <a16:creationId xmlns:a16="http://schemas.microsoft.com/office/drawing/2014/main" id="{8C1E055A-9ABB-C14A-44FF-F1DD43CA601A}"/>
              </a:ext>
            </a:extLst>
          </p:cNvPr>
          <p:cNvSpPr>
            <a:spLocks noGrp="1"/>
          </p:cNvSpPr>
          <p:nvPr>
            <p:ph idx="1"/>
          </p:nvPr>
        </p:nvSpPr>
        <p:spPr>
          <a:xfrm>
            <a:off x="2219969" y="1628801"/>
            <a:ext cx="7827962" cy="4611663"/>
          </a:xfrm>
        </p:spPr>
        <p:txBody>
          <a:bodyPr/>
          <a:lstStyle/>
          <a:p>
            <a:pPr marL="457200" indent="-457200">
              <a:buFont typeface="Arial" panose="020B0604020202020204" pitchFamily="34" charset="0"/>
              <a:buChar char="•"/>
            </a:pPr>
            <a:r>
              <a:rPr lang="en-US" dirty="0"/>
              <a:t>[to be discussed]</a:t>
            </a:r>
          </a:p>
        </p:txBody>
      </p:sp>
      <p:sp>
        <p:nvSpPr>
          <p:cNvPr id="4" name="Slide Number Placeholder 3">
            <a:extLst>
              <a:ext uri="{FF2B5EF4-FFF2-40B4-BE49-F238E27FC236}">
                <a16:creationId xmlns:a16="http://schemas.microsoft.com/office/drawing/2014/main" id="{F2BEEC57-F820-3124-AEC2-4E0696B3D6D0}"/>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14</a:t>
            </a:fld>
            <a:endParaRPr lang="en-US" altLang="en-US"/>
          </a:p>
        </p:txBody>
      </p:sp>
    </p:spTree>
    <p:extLst>
      <p:ext uri="{BB962C8B-B14F-4D97-AF65-F5344CB8AC3E}">
        <p14:creationId xmlns:p14="http://schemas.microsoft.com/office/powerpoint/2010/main" val="2467062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2286001" y="685801"/>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81401" y="1371601"/>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15</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2286001" y="685801"/>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16</a:t>
            </a:fld>
            <a:endParaRPr lang="en-US" altLang="en-US"/>
          </a:p>
        </p:txBody>
      </p:sp>
    </p:spTree>
    <p:extLst>
      <p:ext uri="{BB962C8B-B14F-4D97-AF65-F5344CB8AC3E}">
        <p14:creationId xmlns:p14="http://schemas.microsoft.com/office/powerpoint/2010/main" val="346998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2423592" y="685800"/>
            <a:ext cx="7560840" cy="2383160"/>
          </a:xfrm>
        </p:spPr>
        <p:txBody>
          <a:bodyPr>
            <a:normAutofit/>
          </a:bodyPr>
          <a:lstStyle/>
          <a:p>
            <a:r>
              <a:rPr lang="en-US" dirty="0"/>
              <a:t>July 2024 802 Plenary</a:t>
            </a:r>
            <a:br>
              <a:rPr lang="en-US" dirty="0"/>
            </a:br>
            <a:r>
              <a:rPr lang="en-US" dirty="0"/>
              <a:t>Interest Group, Spectrum Channel Access</a:t>
            </a:r>
          </a:p>
        </p:txBody>
      </p:sp>
      <p:pic>
        <p:nvPicPr>
          <p:cNvPr id="5" name="Picture 4">
            <a:extLst>
              <a:ext uri="{FF2B5EF4-FFF2-40B4-BE49-F238E27FC236}">
                <a16:creationId xmlns:a16="http://schemas.microsoft.com/office/drawing/2014/main" id="{E99981CB-E311-92FD-717A-3F208FFB9226}"/>
              </a:ext>
            </a:extLst>
          </p:cNvPr>
          <p:cNvPicPr>
            <a:picLocks noChangeAspect="1"/>
          </p:cNvPicPr>
          <p:nvPr/>
        </p:nvPicPr>
        <p:blipFill>
          <a:blip r:embed="rId2"/>
          <a:stretch>
            <a:fillRect/>
          </a:stretch>
        </p:blipFill>
        <p:spPr>
          <a:xfrm>
            <a:off x="3962215" y="3252660"/>
            <a:ext cx="4267570" cy="32006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D47-C4C5-A23D-B2EE-9CCBA12F43EE}"/>
              </a:ext>
            </a:extLst>
          </p:cNvPr>
          <p:cNvSpPr>
            <a:spLocks noGrp="1"/>
          </p:cNvSpPr>
          <p:nvPr>
            <p:ph type="title"/>
          </p:nvPr>
        </p:nvSpPr>
        <p:spPr>
          <a:xfrm>
            <a:off x="1055440" y="617538"/>
            <a:ext cx="10464799" cy="754063"/>
          </a:xfrm>
        </p:spPr>
        <p:txBody>
          <a:bodyPr/>
          <a:lstStyle/>
          <a:p>
            <a:r>
              <a:rPr lang="en-US" b="1" dirty="0"/>
              <a:t>Agenda</a:t>
            </a:r>
            <a:endParaRPr lang="en-US" dirty="0"/>
          </a:p>
        </p:txBody>
      </p:sp>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p:txBody>
          <a:bodyPr>
            <a:normAutofit/>
          </a:bodyPr>
          <a:lstStyle/>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Overview of Interest Group</a:t>
            </a:r>
          </a:p>
          <a:p>
            <a:pPr marL="514350" indent="-514350">
              <a:buFont typeface="+mj-lt"/>
              <a:buAutoNum type="arabicPeriod"/>
              <a:defRPr/>
            </a:pPr>
            <a:r>
              <a:rPr lang="en-US" sz="2800" dirty="0"/>
              <a:t>Technical Discussion</a:t>
            </a:r>
            <a:endParaRPr lang="en-US" sz="1600" dirty="0"/>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p:txBody>
          <a:bodyPr/>
          <a:lstStyle/>
          <a:p>
            <a:r>
              <a:rPr lang="en-US" dirty="0"/>
              <a:t>Opportunity Statement</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Need to share spectrum </a:t>
            </a:r>
          </a:p>
          <a:p>
            <a:pPr marL="457200" indent="-457200">
              <a:buFont typeface="Arial" panose="020B0604020202020204" pitchFamily="34" charset="0"/>
              <a:buChar char="•"/>
            </a:pPr>
            <a:r>
              <a:rPr lang="en-US" dirty="0"/>
              <a:t>Need to share with uncoordinated, random access </a:t>
            </a:r>
          </a:p>
          <a:p>
            <a:pPr marL="457200" indent="-457200">
              <a:buFont typeface="Arial" panose="020B0604020202020204" pitchFamily="34" charset="0"/>
              <a:buChar char="•"/>
            </a:pPr>
            <a:r>
              <a:rPr lang="en-US" dirty="0"/>
              <a:t>Sharing through coexistence is essential</a:t>
            </a:r>
          </a:p>
          <a:p>
            <a:pPr marL="457200" indent="-457200">
              <a:buFont typeface="Arial" panose="020B0604020202020204" pitchFamily="34" charset="0"/>
              <a:buChar char="•"/>
            </a:pPr>
            <a:r>
              <a:rPr lang="en-US" dirty="0"/>
              <a:t>Need to accommodate reality</a:t>
            </a:r>
          </a:p>
          <a:p>
            <a:pPr marL="457200" indent="-457200">
              <a:buFont typeface="Arial" panose="020B0604020202020204" pitchFamily="34" charset="0"/>
              <a:buChar char="•"/>
            </a:pPr>
            <a:r>
              <a:rPr lang="en-US" b="1" dirty="0"/>
              <a:t>We need a systems view of coexistence to advance beyond avoidance</a:t>
            </a:r>
          </a:p>
          <a:p>
            <a:pPr marL="857250" lvl="1" indent="-457200">
              <a:buFont typeface="Arial" panose="020B0604020202020204" pitchFamily="34" charset="0"/>
              <a:buChar char="•"/>
            </a:pPr>
            <a:r>
              <a:rPr lang="en-US" dirty="0"/>
              <a:t>Greater than a single amendment to a single standard</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spTree>
    <p:extLst>
      <p:ext uri="{BB962C8B-B14F-4D97-AF65-F5344CB8AC3E}">
        <p14:creationId xmlns:p14="http://schemas.microsoft.com/office/powerpoint/2010/main" val="335804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ACF16-7547-860E-D042-AB51E633B665}"/>
              </a:ext>
            </a:extLst>
          </p:cNvPr>
          <p:cNvSpPr>
            <a:spLocks noGrp="1"/>
          </p:cNvSpPr>
          <p:nvPr>
            <p:ph type="title"/>
          </p:nvPr>
        </p:nvSpPr>
        <p:spPr>
          <a:xfrm>
            <a:off x="2201865" y="685800"/>
            <a:ext cx="7848599" cy="1015008"/>
          </a:xfrm>
        </p:spPr>
        <p:txBody>
          <a:bodyPr/>
          <a:lstStyle/>
          <a:p>
            <a:r>
              <a:rPr lang="en-US" dirty="0"/>
              <a:t>Basis Realities for this IG </a:t>
            </a:r>
            <a:br>
              <a:rPr lang="en-US" dirty="0"/>
            </a:br>
            <a:r>
              <a:rPr lang="en-US" dirty="0"/>
              <a:t>(ground rules)</a:t>
            </a:r>
          </a:p>
        </p:txBody>
      </p:sp>
      <p:sp>
        <p:nvSpPr>
          <p:cNvPr id="3" name="Content Placeholder 2">
            <a:extLst>
              <a:ext uri="{FF2B5EF4-FFF2-40B4-BE49-F238E27FC236}">
                <a16:creationId xmlns:a16="http://schemas.microsoft.com/office/drawing/2014/main" id="{B14C4264-3DA9-A1C6-1C6F-E5FE2ACAD74B}"/>
              </a:ext>
            </a:extLst>
          </p:cNvPr>
          <p:cNvSpPr>
            <a:spLocks noGrp="1"/>
          </p:cNvSpPr>
          <p:nvPr>
            <p:ph idx="1"/>
          </p:nvPr>
        </p:nvSpPr>
        <p:spPr>
          <a:xfrm>
            <a:off x="2228478" y="1769666"/>
            <a:ext cx="7827962" cy="4539655"/>
          </a:xfrm>
        </p:spPr>
        <p:txBody>
          <a:bodyPr>
            <a:normAutofit fontScale="85000" lnSpcReduction="20000"/>
          </a:bodyPr>
          <a:lstStyle/>
          <a:p>
            <a:pPr marL="457200" indent="-457200">
              <a:buFont typeface="Arial" panose="020B0604020202020204" pitchFamily="34" charset="0"/>
              <a:buChar char="•"/>
            </a:pPr>
            <a:r>
              <a:rPr lang="en-US" dirty="0"/>
              <a:t>There are many 802 wireless technologies  </a:t>
            </a:r>
          </a:p>
          <a:p>
            <a:pPr marL="857250" lvl="1" indent="-457200">
              <a:buFont typeface="Arial" panose="020B0604020202020204" pitchFamily="34" charset="0"/>
              <a:buChar char="•"/>
            </a:pPr>
            <a:r>
              <a:rPr lang="en-US" dirty="0"/>
              <a:t>All are important</a:t>
            </a:r>
          </a:p>
          <a:p>
            <a:pPr marL="857250" lvl="1" indent="-457200">
              <a:buFont typeface="Arial" panose="020B0604020202020204" pitchFamily="34" charset="0"/>
              <a:buChar char="•"/>
            </a:pPr>
            <a:r>
              <a:rPr lang="en-US" dirty="0"/>
              <a:t>None are more important (in the system view) than others</a:t>
            </a:r>
          </a:p>
          <a:p>
            <a:pPr marL="857250" lvl="1" indent="-457200">
              <a:buFont typeface="Arial" panose="020B0604020202020204" pitchFamily="34" charset="0"/>
              <a:buChar char="•"/>
            </a:pPr>
            <a:r>
              <a:rPr lang="en-US" dirty="0"/>
              <a:t>Diversity of uses is an important metric for spectrum efficiency</a:t>
            </a:r>
          </a:p>
          <a:p>
            <a:pPr marL="857250" lvl="1" indent="-457200">
              <a:buFont typeface="Arial" panose="020B0604020202020204" pitchFamily="34" charset="0"/>
              <a:buChar char="•"/>
            </a:pPr>
            <a:r>
              <a:rPr lang="en-US" dirty="0"/>
              <a:t>Diversity of technologies is a strength of 802</a:t>
            </a:r>
          </a:p>
          <a:p>
            <a:pPr marL="457200" indent="-457200">
              <a:buFont typeface="Arial" panose="020B0604020202020204" pitchFamily="34" charset="0"/>
              <a:buChar char="•"/>
            </a:pPr>
            <a:r>
              <a:rPr lang="en-US" dirty="0"/>
              <a:t>There are other technologies we have to expect</a:t>
            </a:r>
          </a:p>
          <a:p>
            <a:pPr marL="857250" lvl="1" indent="-457200">
              <a:buFont typeface="Arial" panose="020B0604020202020204" pitchFamily="34" charset="0"/>
              <a:buChar char="•"/>
            </a:pPr>
            <a:r>
              <a:rPr lang="en-US" dirty="0"/>
              <a:t>Won’t abide by our rules</a:t>
            </a:r>
          </a:p>
          <a:p>
            <a:pPr marL="857250" lvl="1" indent="-457200">
              <a:buFont typeface="Arial" panose="020B0604020202020204" pitchFamily="34" charset="0"/>
              <a:buChar char="•"/>
            </a:pPr>
            <a:r>
              <a:rPr lang="en-US" dirty="0"/>
              <a:t>Must abide by regulations</a:t>
            </a:r>
          </a:p>
          <a:p>
            <a:pPr marL="457200" indent="-457200">
              <a:buFont typeface="Arial" panose="020B0604020202020204" pitchFamily="34" charset="0"/>
              <a:buChar char="•"/>
            </a:pPr>
            <a:r>
              <a:rPr lang="en-US" dirty="0"/>
              <a:t>802 is not a regulatory body</a:t>
            </a:r>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3D2496E-5BEE-A929-05CC-DED03BE569FC}"/>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spTree>
    <p:extLst>
      <p:ext uri="{BB962C8B-B14F-4D97-AF65-F5344CB8AC3E}">
        <p14:creationId xmlns:p14="http://schemas.microsoft.com/office/powerpoint/2010/main" val="678323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3F8038-E875-93B8-4FAB-65B8245CDF39}"/>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7</a:t>
            </a:fld>
            <a:endParaRPr lang="en-US" altLang="en-US"/>
          </a:p>
        </p:txBody>
      </p:sp>
      <p:pic>
        <p:nvPicPr>
          <p:cNvPr id="5" name="Picture 4">
            <a:extLst>
              <a:ext uri="{FF2B5EF4-FFF2-40B4-BE49-F238E27FC236}">
                <a16:creationId xmlns:a16="http://schemas.microsoft.com/office/drawing/2014/main" id="{52735DFB-EA94-0322-F6E0-43B8A9A1C716}"/>
              </a:ext>
            </a:extLst>
          </p:cNvPr>
          <p:cNvPicPr>
            <a:picLocks noChangeAspect="1"/>
          </p:cNvPicPr>
          <p:nvPr/>
        </p:nvPicPr>
        <p:blipFill>
          <a:blip r:embed="rId2"/>
          <a:stretch>
            <a:fillRect/>
          </a:stretch>
        </p:blipFill>
        <p:spPr>
          <a:xfrm>
            <a:off x="1250853" y="1486045"/>
            <a:ext cx="7415482" cy="4867706"/>
          </a:xfrm>
          <a:prstGeom prst="rect">
            <a:avLst/>
          </a:prstGeom>
        </p:spPr>
      </p:pic>
      <p:cxnSp>
        <p:nvCxnSpPr>
          <p:cNvPr id="6" name="Straight Connector 5">
            <a:extLst>
              <a:ext uri="{FF2B5EF4-FFF2-40B4-BE49-F238E27FC236}">
                <a16:creationId xmlns:a16="http://schemas.microsoft.com/office/drawing/2014/main" id="{52798AC3-A488-FF6B-F1C9-6AEF675984E5}"/>
              </a:ext>
            </a:extLst>
          </p:cNvPr>
          <p:cNvCxnSpPr>
            <a:cxnSpLocks/>
            <a:stCxn id="11" idx="3"/>
          </p:cNvCxnSpPr>
          <p:nvPr/>
        </p:nvCxnSpPr>
        <p:spPr>
          <a:xfrm>
            <a:off x="2617253" y="6063241"/>
            <a:ext cx="2710121" cy="0"/>
          </a:xfrm>
          <a:prstGeom prst="line">
            <a:avLst/>
          </a:prstGeom>
          <a:ln w="38100">
            <a:solidFill>
              <a:srgbClr val="D16DC5"/>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CF74941-EDFF-5E1C-3678-6CE40B6245EB}"/>
              </a:ext>
            </a:extLst>
          </p:cNvPr>
          <p:cNvSpPr/>
          <p:nvPr/>
        </p:nvSpPr>
        <p:spPr>
          <a:xfrm>
            <a:off x="452284" y="1097219"/>
            <a:ext cx="11366090" cy="533307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D9F46C-1AD7-9E34-589C-D70ED1873622}"/>
              </a:ext>
            </a:extLst>
          </p:cNvPr>
          <p:cNvSpPr txBox="1"/>
          <p:nvPr/>
        </p:nvSpPr>
        <p:spPr>
          <a:xfrm>
            <a:off x="465843" y="2185397"/>
            <a:ext cx="553998" cy="2861369"/>
          </a:xfrm>
          <a:prstGeom prst="rect">
            <a:avLst/>
          </a:prstGeom>
          <a:noFill/>
        </p:spPr>
        <p:txBody>
          <a:bodyPr vert="vert270" wrap="square" rtlCol="0">
            <a:spAutoFit/>
          </a:bodyPr>
          <a:lstStyle/>
          <a:p>
            <a:pPr algn="ctr"/>
            <a:r>
              <a:rPr lang="en-US" sz="2400" b="1" i="1" dirty="0"/>
              <a:t>Emitted Signal Power</a:t>
            </a:r>
            <a:endParaRPr lang="en-US" b="1" i="1" dirty="0"/>
          </a:p>
        </p:txBody>
      </p:sp>
      <p:sp>
        <p:nvSpPr>
          <p:cNvPr id="9" name="TextBox 8">
            <a:extLst>
              <a:ext uri="{FF2B5EF4-FFF2-40B4-BE49-F238E27FC236}">
                <a16:creationId xmlns:a16="http://schemas.microsoft.com/office/drawing/2014/main" id="{A558C2D1-1721-203F-A555-1166EFB48CBD}"/>
              </a:ext>
            </a:extLst>
          </p:cNvPr>
          <p:cNvSpPr txBox="1"/>
          <p:nvPr/>
        </p:nvSpPr>
        <p:spPr>
          <a:xfrm>
            <a:off x="946603" y="1278237"/>
            <a:ext cx="1720343" cy="400110"/>
          </a:xfrm>
          <a:prstGeom prst="rect">
            <a:avLst/>
          </a:prstGeom>
          <a:noFill/>
        </p:spPr>
        <p:txBody>
          <a:bodyPr wrap="none" rtlCol="0">
            <a:spAutoFit/>
          </a:bodyPr>
          <a:lstStyle/>
          <a:p>
            <a:r>
              <a:rPr lang="en-US" sz="2000" b="1" dirty="0"/>
              <a:t>+23 dBm/MHz</a:t>
            </a:r>
          </a:p>
        </p:txBody>
      </p:sp>
      <p:sp>
        <p:nvSpPr>
          <p:cNvPr id="10" name="TextBox 9">
            <a:extLst>
              <a:ext uri="{FF2B5EF4-FFF2-40B4-BE49-F238E27FC236}">
                <a16:creationId xmlns:a16="http://schemas.microsoft.com/office/drawing/2014/main" id="{A34B254D-F8C4-C7CE-647C-49F796E4FC0C}"/>
              </a:ext>
            </a:extLst>
          </p:cNvPr>
          <p:cNvSpPr txBox="1"/>
          <p:nvPr/>
        </p:nvSpPr>
        <p:spPr>
          <a:xfrm>
            <a:off x="4991187" y="1154224"/>
            <a:ext cx="1872849" cy="646331"/>
          </a:xfrm>
          <a:prstGeom prst="rect">
            <a:avLst/>
          </a:prstGeom>
          <a:noFill/>
        </p:spPr>
        <p:txBody>
          <a:bodyPr wrap="square" rtlCol="0">
            <a:spAutoFit/>
          </a:bodyPr>
          <a:lstStyle/>
          <a:p>
            <a:r>
              <a:rPr lang="en-US" b="0" i="0" dirty="0">
                <a:solidFill>
                  <a:srgbClr val="202124"/>
                </a:solidFill>
                <a:effectLst/>
                <a:latin typeface="Roboto" panose="02000000000000000000" pitchFamily="2" charset="0"/>
              </a:rPr>
              <a:t>Mt Everest</a:t>
            </a:r>
          </a:p>
          <a:p>
            <a:r>
              <a:rPr lang="en-US" b="0" i="0" dirty="0">
                <a:solidFill>
                  <a:srgbClr val="202124"/>
                </a:solidFill>
                <a:effectLst/>
                <a:latin typeface="Roboto" panose="02000000000000000000" pitchFamily="2" charset="0"/>
              </a:rPr>
              <a:t>8,849 meters</a:t>
            </a:r>
            <a:endParaRPr lang="en-US" dirty="0"/>
          </a:p>
        </p:txBody>
      </p:sp>
      <p:sp>
        <p:nvSpPr>
          <p:cNvPr id="11" name="TextBox 10">
            <a:extLst>
              <a:ext uri="{FF2B5EF4-FFF2-40B4-BE49-F238E27FC236}">
                <a16:creationId xmlns:a16="http://schemas.microsoft.com/office/drawing/2014/main" id="{F8C7ADAE-7382-7454-A8EC-8912D9D05DF3}"/>
              </a:ext>
            </a:extLst>
          </p:cNvPr>
          <p:cNvSpPr txBox="1"/>
          <p:nvPr/>
        </p:nvSpPr>
        <p:spPr>
          <a:xfrm>
            <a:off x="946603" y="5863186"/>
            <a:ext cx="1670650" cy="400110"/>
          </a:xfrm>
          <a:prstGeom prst="rect">
            <a:avLst/>
          </a:prstGeom>
          <a:solidFill>
            <a:schemeClr val="accent4">
              <a:lumMod val="20000"/>
              <a:lumOff val="80000"/>
            </a:schemeClr>
          </a:solidFill>
        </p:spPr>
        <p:txBody>
          <a:bodyPr wrap="none" rtlCol="0">
            <a:spAutoFit/>
          </a:bodyPr>
          <a:lstStyle/>
          <a:p>
            <a:r>
              <a:rPr lang="en-US" sz="2000" b="1" dirty="0"/>
              <a:t>-41 dBm/MHz</a:t>
            </a:r>
          </a:p>
        </p:txBody>
      </p:sp>
      <p:cxnSp>
        <p:nvCxnSpPr>
          <p:cNvPr id="12" name="Straight Connector 11">
            <a:extLst>
              <a:ext uri="{FF2B5EF4-FFF2-40B4-BE49-F238E27FC236}">
                <a16:creationId xmlns:a16="http://schemas.microsoft.com/office/drawing/2014/main" id="{161C6E47-BF12-DAAE-94E6-C585EDCF6287}"/>
              </a:ext>
            </a:extLst>
          </p:cNvPr>
          <p:cNvCxnSpPr>
            <a:cxnSpLocks/>
            <a:stCxn id="9" idx="3"/>
            <a:endCxn id="10" idx="1"/>
          </p:cNvCxnSpPr>
          <p:nvPr/>
        </p:nvCxnSpPr>
        <p:spPr>
          <a:xfrm flipV="1">
            <a:off x="2666946" y="1477390"/>
            <a:ext cx="2324241" cy="902"/>
          </a:xfrm>
          <a:prstGeom prst="line">
            <a:avLst/>
          </a:prstGeom>
          <a:ln w="38100">
            <a:solidFill>
              <a:srgbClr val="D16DC5"/>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C49B06F-2430-8F13-B4BA-D5D1A4EAFE7F}"/>
              </a:ext>
            </a:extLst>
          </p:cNvPr>
          <p:cNvSpPr txBox="1"/>
          <p:nvPr/>
        </p:nvSpPr>
        <p:spPr>
          <a:xfrm>
            <a:off x="10990576" y="1513405"/>
            <a:ext cx="553998" cy="3931666"/>
          </a:xfrm>
          <a:prstGeom prst="rect">
            <a:avLst/>
          </a:prstGeom>
          <a:noFill/>
        </p:spPr>
        <p:txBody>
          <a:bodyPr vert="vert270" wrap="square" rtlCol="0">
            <a:spAutoFit/>
          </a:bodyPr>
          <a:lstStyle/>
          <a:p>
            <a:pPr algn="ctr"/>
            <a:r>
              <a:rPr lang="en-US" sz="2400" b="1" i="1" dirty="0"/>
              <a:t>Power Represented as Height</a:t>
            </a:r>
            <a:endParaRPr lang="en-US" b="1" i="1" dirty="0"/>
          </a:p>
        </p:txBody>
      </p:sp>
      <p:sp>
        <p:nvSpPr>
          <p:cNvPr id="14" name="Rectangle 13">
            <a:extLst>
              <a:ext uri="{FF2B5EF4-FFF2-40B4-BE49-F238E27FC236}">
                <a16:creationId xmlns:a16="http://schemas.microsoft.com/office/drawing/2014/main" id="{DD785344-73F6-5E1D-1E21-8D567370FC7B}"/>
              </a:ext>
            </a:extLst>
          </p:cNvPr>
          <p:cNvSpPr/>
          <p:nvPr/>
        </p:nvSpPr>
        <p:spPr>
          <a:xfrm>
            <a:off x="9134694" y="1190240"/>
            <a:ext cx="1898671" cy="507019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7D86385-CE5D-C4E8-1FBE-033531CC2130}"/>
              </a:ext>
            </a:extLst>
          </p:cNvPr>
          <p:cNvSpPr/>
          <p:nvPr/>
        </p:nvSpPr>
        <p:spPr>
          <a:xfrm>
            <a:off x="9140789" y="5733343"/>
            <a:ext cx="1898671" cy="53153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UWB</a:t>
            </a:r>
          </a:p>
        </p:txBody>
      </p:sp>
      <p:sp>
        <p:nvSpPr>
          <p:cNvPr id="16" name="Rectangle 15">
            <a:extLst>
              <a:ext uri="{FF2B5EF4-FFF2-40B4-BE49-F238E27FC236}">
                <a16:creationId xmlns:a16="http://schemas.microsoft.com/office/drawing/2014/main" id="{2E18AC12-6FC1-A857-6A5F-A3F5E3070A97}"/>
              </a:ext>
            </a:extLst>
          </p:cNvPr>
          <p:cNvSpPr/>
          <p:nvPr/>
        </p:nvSpPr>
        <p:spPr>
          <a:xfrm>
            <a:off x="9128599" y="1190240"/>
            <a:ext cx="1898671" cy="64633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 Power U-NII</a:t>
            </a:r>
          </a:p>
        </p:txBody>
      </p:sp>
      <p:sp>
        <p:nvSpPr>
          <p:cNvPr id="17" name="Title 1">
            <a:extLst>
              <a:ext uri="{FF2B5EF4-FFF2-40B4-BE49-F238E27FC236}">
                <a16:creationId xmlns:a16="http://schemas.microsoft.com/office/drawing/2014/main" id="{ECED36C0-FD62-F951-23DC-E5720D20D634}"/>
              </a:ext>
            </a:extLst>
          </p:cNvPr>
          <p:cNvSpPr txBox="1">
            <a:spLocks/>
          </p:cNvSpPr>
          <p:nvPr/>
        </p:nvSpPr>
        <p:spPr>
          <a:xfrm>
            <a:off x="452284" y="590169"/>
            <a:ext cx="11366089" cy="500572"/>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A tale of two methods of unlicensed access</a:t>
            </a:r>
          </a:p>
        </p:txBody>
      </p:sp>
      <p:pic>
        <p:nvPicPr>
          <p:cNvPr id="18" name="Picture 17" descr="A picture containing invertebrate, monochrome, black and white&#10;&#10;Description automatically generated">
            <a:extLst>
              <a:ext uri="{FF2B5EF4-FFF2-40B4-BE49-F238E27FC236}">
                <a16:creationId xmlns:a16="http://schemas.microsoft.com/office/drawing/2014/main" id="{6883E2CE-F9C2-1A05-DC48-4CEB88A94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386" y="5943127"/>
            <a:ext cx="482563" cy="221112"/>
          </a:xfrm>
          <a:prstGeom prst="rect">
            <a:avLst/>
          </a:prstGeom>
        </p:spPr>
      </p:pic>
      <p:pic>
        <p:nvPicPr>
          <p:cNvPr id="19" name="Graphic 18" descr="Magnifying glass with solid fill">
            <a:extLst>
              <a:ext uri="{FF2B5EF4-FFF2-40B4-BE49-F238E27FC236}">
                <a16:creationId xmlns:a16="http://schemas.microsoft.com/office/drawing/2014/main" id="{63234727-B19C-6755-69DD-7992CFCFBB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flipV="1">
            <a:off x="4298701" y="4351818"/>
            <a:ext cx="2458650" cy="2458650"/>
          </a:xfrm>
          <a:prstGeom prst="rect">
            <a:avLst/>
          </a:prstGeom>
        </p:spPr>
      </p:pic>
      <p:sp>
        <p:nvSpPr>
          <p:cNvPr id="20" name="TextBox 19">
            <a:extLst>
              <a:ext uri="{FF2B5EF4-FFF2-40B4-BE49-F238E27FC236}">
                <a16:creationId xmlns:a16="http://schemas.microsoft.com/office/drawing/2014/main" id="{0A7E83D6-FADC-F845-F184-DDCCFBA162D0}"/>
              </a:ext>
            </a:extLst>
          </p:cNvPr>
          <p:cNvSpPr txBox="1"/>
          <p:nvPr/>
        </p:nvSpPr>
        <p:spPr>
          <a:xfrm>
            <a:off x="6193302" y="5788431"/>
            <a:ext cx="2842643" cy="369332"/>
          </a:xfrm>
          <a:prstGeom prst="rect">
            <a:avLst/>
          </a:prstGeom>
          <a:solidFill>
            <a:schemeClr val="bg1"/>
          </a:solidFill>
          <a:ln>
            <a:solidFill>
              <a:schemeClr val="tx1"/>
            </a:solidFill>
          </a:ln>
        </p:spPr>
        <p:txBody>
          <a:bodyPr wrap="square" rtlCol="0">
            <a:spAutoFit/>
          </a:bodyPr>
          <a:lstStyle/>
          <a:p>
            <a:r>
              <a:rPr lang="en-US" b="0" i="0" dirty="0">
                <a:solidFill>
                  <a:srgbClr val="202124"/>
                </a:solidFill>
                <a:effectLst/>
                <a:latin typeface="Roboto" panose="02000000000000000000" pitchFamily="2" charset="0"/>
              </a:rPr>
              <a:t>1.6 Rice Grains (2mm ea.)</a:t>
            </a:r>
            <a:endParaRPr lang="en-US" dirty="0"/>
          </a:p>
        </p:txBody>
      </p:sp>
    </p:spTree>
    <p:extLst>
      <p:ext uri="{BB962C8B-B14F-4D97-AF65-F5344CB8AC3E}">
        <p14:creationId xmlns:p14="http://schemas.microsoft.com/office/powerpoint/2010/main" val="320736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2ADE-477B-DA9F-B8BC-674D50288931}"/>
              </a:ext>
            </a:extLst>
          </p:cNvPr>
          <p:cNvSpPr>
            <a:spLocks noGrp="1"/>
          </p:cNvSpPr>
          <p:nvPr>
            <p:ph type="title"/>
          </p:nvPr>
        </p:nvSpPr>
        <p:spPr/>
        <p:txBody>
          <a:bodyPr/>
          <a:lstStyle/>
          <a:p>
            <a:r>
              <a:rPr lang="en-US" dirty="0"/>
              <a:t>Foundation: Sharing</a:t>
            </a:r>
          </a:p>
        </p:txBody>
      </p:sp>
      <p:sp>
        <p:nvSpPr>
          <p:cNvPr id="3" name="Content Placeholder 2">
            <a:extLst>
              <a:ext uri="{FF2B5EF4-FFF2-40B4-BE49-F238E27FC236}">
                <a16:creationId xmlns:a16="http://schemas.microsoft.com/office/drawing/2014/main" id="{165AD88B-D5D6-2BBA-DCFA-AC446F145466}"/>
              </a:ext>
            </a:extLst>
          </p:cNvPr>
          <p:cNvSpPr>
            <a:spLocks noGrp="1"/>
          </p:cNvSpPr>
          <p:nvPr>
            <p:ph idx="1"/>
          </p:nvPr>
        </p:nvSpPr>
        <p:spPr>
          <a:xfrm>
            <a:off x="2219969" y="1371601"/>
            <a:ext cx="7827962" cy="754064"/>
          </a:xfrm>
        </p:spPr>
        <p:txBody>
          <a:bodyPr>
            <a:normAutofit/>
          </a:bodyPr>
          <a:lstStyle/>
          <a:p>
            <a:pPr marL="0" indent="0"/>
            <a:r>
              <a:rPr lang="en-US" dirty="0"/>
              <a:t>Sharing means different things.  </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E4EC5E8-D9CC-57B8-7485-21D07A2A8DCA}"/>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8</a:t>
            </a:fld>
            <a:endParaRPr lang="en-US" altLang="en-US"/>
          </a:p>
        </p:txBody>
      </p:sp>
      <p:grpSp>
        <p:nvGrpSpPr>
          <p:cNvPr id="6" name="Group 5">
            <a:extLst>
              <a:ext uri="{FF2B5EF4-FFF2-40B4-BE49-F238E27FC236}">
                <a16:creationId xmlns:a16="http://schemas.microsoft.com/office/drawing/2014/main" id="{6084877B-4614-4EA3-BC8C-4753F15394CE}"/>
              </a:ext>
            </a:extLst>
          </p:cNvPr>
          <p:cNvGrpSpPr/>
          <p:nvPr/>
        </p:nvGrpSpPr>
        <p:grpSpPr>
          <a:xfrm>
            <a:off x="2936843" y="1734928"/>
            <a:ext cx="7493268" cy="1743075"/>
            <a:chOff x="4290406" y="1509046"/>
            <a:chExt cx="7493268" cy="1743075"/>
          </a:xfrm>
        </p:grpSpPr>
        <p:sp>
          <p:nvSpPr>
            <p:cNvPr id="7" name="Rectangle 6">
              <a:extLst>
                <a:ext uri="{FF2B5EF4-FFF2-40B4-BE49-F238E27FC236}">
                  <a16:creationId xmlns:a16="http://schemas.microsoft.com/office/drawing/2014/main" id="{CCC5D2C5-DB85-48BB-9668-9343D6182646}"/>
                </a:ext>
              </a:extLst>
            </p:cNvPr>
            <p:cNvSpPr/>
            <p:nvPr/>
          </p:nvSpPr>
          <p:spPr>
            <a:xfrm>
              <a:off x="4290406" y="1918918"/>
              <a:ext cx="4423155" cy="923330"/>
            </a:xfrm>
            <a:prstGeom prst="rect">
              <a:avLst/>
            </a:prstGeom>
            <a:noFill/>
          </p:spPr>
          <p:txBody>
            <a:bodyPr wrap="none" lIns="91440" tIns="45720" rIns="91440" bIns="45720" numCol="1">
              <a:prstTxWarp prst="textWave4">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5400" dirty="0">
                  <a:ln w="0"/>
                  <a:solidFill>
                    <a:srgbClr val="0000FF"/>
                  </a:solidFill>
                  <a:effectLst>
                    <a:outerShdw blurRad="38100" dist="25400" dir="5400000" algn="ctr" rotWithShape="0">
                      <a:srgbClr val="6E747A">
                        <a:alpha val="43000"/>
                      </a:srgbClr>
                    </a:outerShdw>
                  </a:effectLst>
                  <a:latin typeface="Tempus Sans ITC" panose="04020404030D07020202" pitchFamily="82" charset="0"/>
                </a:rPr>
                <a:t>Toddler Rules of Sharing</a:t>
              </a:r>
              <a:endParaRPr lang="en-US" sz="5400" dirty="0">
                <a:ln w="0"/>
                <a:solidFill>
                  <a:srgbClr val="0000FF"/>
                </a:solidFill>
                <a:effectLst>
                  <a:outerShdw blurRad="38100" dist="25400" dir="5400000" algn="ctr" rotWithShape="0">
                    <a:srgbClr val="6E747A">
                      <a:alpha val="43000"/>
                    </a:srgbClr>
                  </a:outerShdw>
                </a:effectLst>
                <a:latin typeface="FuturaMedium"/>
              </a:endParaRPr>
            </a:p>
          </p:txBody>
        </p:sp>
        <p:grpSp>
          <p:nvGrpSpPr>
            <p:cNvPr id="8" name="Group 7">
              <a:extLst>
                <a:ext uri="{FF2B5EF4-FFF2-40B4-BE49-F238E27FC236}">
                  <a16:creationId xmlns:a16="http://schemas.microsoft.com/office/drawing/2014/main" id="{744353C4-4CDD-4F1B-8060-A856723A623C}"/>
                </a:ext>
              </a:extLst>
            </p:cNvPr>
            <p:cNvGrpSpPr/>
            <p:nvPr/>
          </p:nvGrpSpPr>
          <p:grpSpPr>
            <a:xfrm>
              <a:off x="9164299" y="1509046"/>
              <a:ext cx="2619375" cy="1743075"/>
              <a:chOff x="9164299" y="1509046"/>
              <a:chExt cx="2619375" cy="1743075"/>
            </a:xfrm>
          </p:grpSpPr>
          <p:pic>
            <p:nvPicPr>
              <p:cNvPr id="9" name="Picture 8" descr="Image result for toddler with fist meme">
                <a:extLst>
                  <a:ext uri="{FF2B5EF4-FFF2-40B4-BE49-F238E27FC236}">
                    <a16:creationId xmlns:a16="http://schemas.microsoft.com/office/drawing/2014/main" id="{FA1FED50-2808-479E-A735-E98D5C133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4299" y="1509046"/>
                <a:ext cx="2619375" cy="174307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 name="TextBox 6">
                <a:extLst>
                  <a:ext uri="{FF2B5EF4-FFF2-40B4-BE49-F238E27FC236}">
                    <a16:creationId xmlns:a16="http://schemas.microsoft.com/office/drawing/2014/main" id="{2CE87F49-64BA-49B7-A5CB-91E28BAB493C}"/>
                  </a:ext>
                </a:extLst>
              </p:cNvPr>
              <p:cNvSpPr txBox="1"/>
              <p:nvPr/>
            </p:nvSpPr>
            <p:spPr>
              <a:xfrm>
                <a:off x="10734069" y="1701010"/>
                <a:ext cx="1048211"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400" b="1" dirty="0">
                    <a:solidFill>
                      <a:srgbClr val="000000"/>
                    </a:solidFill>
                    <a:latin typeface="FuturaMedium"/>
                  </a:rPr>
                  <a:t>I told</a:t>
                </a:r>
              </a:p>
              <a:p>
                <a:pPr algn="ctr" fontAlgn="auto">
                  <a:spcBef>
                    <a:spcPts val="0"/>
                  </a:spcBef>
                  <a:spcAft>
                    <a:spcPts val="0"/>
                  </a:spcAft>
                  <a:defRPr/>
                </a:pPr>
                <a:r>
                  <a:rPr lang="en-US" sz="1400" b="1" dirty="0">
                    <a:solidFill>
                      <a:srgbClr val="000000"/>
                    </a:solidFill>
                    <a:latin typeface="FuturaMedium"/>
                  </a:rPr>
                  <a:t>you that spectrum is mine!</a:t>
                </a:r>
              </a:p>
            </p:txBody>
          </p:sp>
        </p:grpSp>
      </p:grpSp>
      <p:sp>
        <p:nvSpPr>
          <p:cNvPr id="11" name="Content Placeholder 2">
            <a:extLst>
              <a:ext uri="{FF2B5EF4-FFF2-40B4-BE49-F238E27FC236}">
                <a16:creationId xmlns:a16="http://schemas.microsoft.com/office/drawing/2014/main" id="{810BDA0B-6555-4AD4-99AE-241F7B8796DF}"/>
              </a:ext>
            </a:extLst>
          </p:cNvPr>
          <p:cNvSpPr>
            <a:spLocks noGrp="1"/>
          </p:cNvSpPr>
          <p:nvPr/>
        </p:nvSpPr>
        <p:spPr bwMode="auto">
          <a:xfrm>
            <a:off x="1908311" y="3784811"/>
            <a:ext cx="4775166"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tabLst>
                <a:tab pos="457200" algn="l"/>
              </a:tabLst>
            </a:pPr>
            <a:r>
              <a:rPr lang="en-US" b="1" dirty="0">
                <a:solidFill>
                  <a:srgbClr val="0000FF"/>
                </a:solidFill>
                <a:latin typeface="Tempus Sans ITC" panose="04020404030D07020202" pitchFamily="82" charset="0"/>
              </a:rPr>
              <a:t>1.	If it’s mine, it’s mine!</a:t>
            </a:r>
          </a:p>
        </p:txBody>
      </p:sp>
      <p:sp>
        <p:nvSpPr>
          <p:cNvPr id="12" name="Content Placeholder 2">
            <a:extLst>
              <a:ext uri="{FF2B5EF4-FFF2-40B4-BE49-F238E27FC236}">
                <a16:creationId xmlns:a16="http://schemas.microsoft.com/office/drawing/2014/main" id="{754E88DC-0707-433C-AEBA-24EBFE8A18C6}"/>
              </a:ext>
            </a:extLst>
          </p:cNvPr>
          <p:cNvSpPr txBox="1">
            <a:spLocks/>
          </p:cNvSpPr>
          <p:nvPr/>
        </p:nvSpPr>
        <p:spPr bwMode="auto">
          <a:xfrm>
            <a:off x="1908311" y="4375755"/>
            <a:ext cx="4775166"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b="1" kern="0" dirty="0">
                <a:solidFill>
                  <a:srgbClr val="0000FF"/>
                </a:solidFill>
                <a:latin typeface="Tempus Sans ITC" panose="04020404030D07020202" pitchFamily="82" charset="0"/>
              </a:rPr>
              <a:t>2.	If it’s yours, it’s mine!</a:t>
            </a:r>
          </a:p>
        </p:txBody>
      </p:sp>
      <p:sp>
        <p:nvSpPr>
          <p:cNvPr id="13" name="Content Placeholder 2">
            <a:extLst>
              <a:ext uri="{FF2B5EF4-FFF2-40B4-BE49-F238E27FC236}">
                <a16:creationId xmlns:a16="http://schemas.microsoft.com/office/drawing/2014/main" id="{D20FCB52-E24A-4E50-A7FC-5EDC26DE7C8F}"/>
              </a:ext>
            </a:extLst>
          </p:cNvPr>
          <p:cNvSpPr txBox="1">
            <a:spLocks/>
          </p:cNvSpPr>
          <p:nvPr/>
        </p:nvSpPr>
        <p:spPr bwMode="auto">
          <a:xfrm>
            <a:off x="1908311" y="4959942"/>
            <a:ext cx="4775166"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b="1" kern="0" dirty="0">
                <a:solidFill>
                  <a:srgbClr val="0000FF"/>
                </a:solidFill>
                <a:latin typeface="Tempus Sans ITC" panose="04020404030D07020202" pitchFamily="82" charset="0"/>
              </a:rPr>
              <a:t>3.	If it’s broken, it’s yours!</a:t>
            </a:r>
          </a:p>
        </p:txBody>
      </p:sp>
      <p:grpSp>
        <p:nvGrpSpPr>
          <p:cNvPr id="14" name="Group 13">
            <a:extLst>
              <a:ext uri="{FF2B5EF4-FFF2-40B4-BE49-F238E27FC236}">
                <a16:creationId xmlns:a16="http://schemas.microsoft.com/office/drawing/2014/main" id="{7C133361-A646-4E2B-AD14-0202C7A43291}"/>
              </a:ext>
            </a:extLst>
          </p:cNvPr>
          <p:cNvGrpSpPr/>
          <p:nvPr/>
        </p:nvGrpSpPr>
        <p:grpSpPr>
          <a:xfrm>
            <a:off x="5746915" y="3784811"/>
            <a:ext cx="3624397" cy="551065"/>
            <a:chOff x="5364481" y="2976589"/>
            <a:chExt cx="3624397" cy="551065"/>
          </a:xfrm>
        </p:grpSpPr>
        <p:sp>
          <p:nvSpPr>
            <p:cNvPr id="21" name="Content Placeholder 2">
              <a:extLst>
                <a:ext uri="{FF2B5EF4-FFF2-40B4-BE49-F238E27FC236}">
                  <a16:creationId xmlns:a16="http://schemas.microsoft.com/office/drawing/2014/main" id="{A7270ECD-1F3C-4016-87F8-A727204AB494}"/>
                </a:ext>
              </a:extLst>
            </p:cNvPr>
            <p:cNvSpPr txBox="1">
              <a:spLocks/>
            </p:cNvSpPr>
            <p:nvPr/>
          </p:nvSpPr>
          <p:spPr bwMode="auto">
            <a:xfrm>
              <a:off x="6574126" y="2976589"/>
              <a:ext cx="2414752"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kern="0" dirty="0">
                  <a:solidFill>
                    <a:srgbClr val="FF0000"/>
                  </a:solidFill>
                  <a:latin typeface="Arial" panose="020B0604020202020204" pitchFamily="34" charset="0"/>
                  <a:cs typeface="Arial" panose="020B0604020202020204" pitchFamily="34" charset="0"/>
                  <a:sym typeface="Wingdings" panose="05000000000000000000" pitchFamily="2" charset="2"/>
                </a:rPr>
                <a:t>Incumbents</a:t>
              </a:r>
              <a:endParaRPr lang="en-US" sz="2800" kern="0" dirty="0">
                <a:solidFill>
                  <a:srgbClr val="FF0000"/>
                </a:solidFill>
                <a:latin typeface="Arial" panose="020B06040202020202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id="{D729FD38-72C2-48C3-8657-3EA53229E4B8}"/>
                </a:ext>
              </a:extLst>
            </p:cNvPr>
            <p:cNvCxnSpPr>
              <a:cxnSpLocks/>
            </p:cNvCxnSpPr>
            <p:nvPr/>
          </p:nvCxnSpPr>
          <p:spPr>
            <a:xfrm>
              <a:off x="5364481" y="3252121"/>
              <a:ext cx="111034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3752CF4-A9CA-46D8-898C-C8BBFCCF69ED}"/>
              </a:ext>
            </a:extLst>
          </p:cNvPr>
          <p:cNvGrpSpPr/>
          <p:nvPr/>
        </p:nvGrpSpPr>
        <p:grpSpPr>
          <a:xfrm>
            <a:off x="5807875" y="4375755"/>
            <a:ext cx="3563437" cy="551065"/>
            <a:chOff x="5425441" y="3567533"/>
            <a:chExt cx="3563437" cy="551065"/>
          </a:xfrm>
        </p:grpSpPr>
        <p:sp>
          <p:nvSpPr>
            <p:cNvPr id="19" name="Content Placeholder 2">
              <a:extLst>
                <a:ext uri="{FF2B5EF4-FFF2-40B4-BE49-F238E27FC236}">
                  <a16:creationId xmlns:a16="http://schemas.microsoft.com/office/drawing/2014/main" id="{C63AACE4-AF18-4AE3-986B-A208F12B85A4}"/>
                </a:ext>
              </a:extLst>
            </p:cNvPr>
            <p:cNvSpPr txBox="1">
              <a:spLocks/>
            </p:cNvSpPr>
            <p:nvPr/>
          </p:nvSpPr>
          <p:spPr bwMode="auto">
            <a:xfrm>
              <a:off x="6574126" y="3567533"/>
              <a:ext cx="2414752"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kern="0" dirty="0">
                  <a:solidFill>
                    <a:srgbClr val="FF0000"/>
                  </a:solidFill>
                  <a:latin typeface="Arial" panose="020B0604020202020204" pitchFamily="34" charset="0"/>
                  <a:cs typeface="Arial" panose="020B0604020202020204" pitchFamily="34" charset="0"/>
                  <a:sym typeface="Wingdings" panose="05000000000000000000" pitchFamily="2" charset="2"/>
                </a:rPr>
                <a:t>New Entrants</a:t>
              </a:r>
              <a:endParaRPr lang="en-US" sz="2800" kern="0" dirty="0">
                <a:solidFill>
                  <a:srgbClr val="FF0000"/>
                </a:solidFill>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7EF3EB36-C23E-469D-B618-A4246473BEA8}"/>
                </a:ext>
              </a:extLst>
            </p:cNvPr>
            <p:cNvCxnSpPr>
              <a:cxnSpLocks/>
            </p:cNvCxnSpPr>
            <p:nvPr/>
          </p:nvCxnSpPr>
          <p:spPr>
            <a:xfrm>
              <a:off x="5425441" y="3843065"/>
              <a:ext cx="104938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C19E57A1-7150-4DD2-B249-87CE2EF606BF}"/>
              </a:ext>
            </a:extLst>
          </p:cNvPr>
          <p:cNvGrpSpPr/>
          <p:nvPr/>
        </p:nvGrpSpPr>
        <p:grpSpPr>
          <a:xfrm>
            <a:off x="6086548" y="4971988"/>
            <a:ext cx="4197140" cy="551065"/>
            <a:chOff x="5704116" y="4163766"/>
            <a:chExt cx="2649686" cy="551065"/>
          </a:xfrm>
        </p:grpSpPr>
        <p:sp>
          <p:nvSpPr>
            <p:cNvPr id="17" name="Content Placeholder 2">
              <a:extLst>
                <a:ext uri="{FF2B5EF4-FFF2-40B4-BE49-F238E27FC236}">
                  <a16:creationId xmlns:a16="http://schemas.microsoft.com/office/drawing/2014/main" id="{D5B66D2A-5106-4ED5-B3A6-0F314BA482D4}"/>
                </a:ext>
              </a:extLst>
            </p:cNvPr>
            <p:cNvSpPr txBox="1">
              <a:spLocks/>
            </p:cNvSpPr>
            <p:nvPr/>
          </p:nvSpPr>
          <p:spPr bwMode="auto">
            <a:xfrm>
              <a:off x="6251211" y="4163766"/>
              <a:ext cx="2102591"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kern="0" dirty="0">
                  <a:solidFill>
                    <a:srgbClr val="FF0000"/>
                  </a:solidFill>
                  <a:latin typeface="Arial" panose="020B0604020202020204" pitchFamily="34" charset="0"/>
                  <a:cs typeface="Arial" panose="020B0604020202020204" pitchFamily="34" charset="0"/>
                  <a:sym typeface="Wingdings" panose="05000000000000000000" pitchFamily="2" charset="2"/>
                </a:rPr>
                <a:t>Use the bands we don’t want</a:t>
              </a:r>
              <a:endParaRPr lang="en-US" sz="2800" kern="0" dirty="0">
                <a:solidFill>
                  <a:srgbClr val="FF0000"/>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3807F45E-EEA9-4622-B445-FE8C02988890}"/>
                </a:ext>
              </a:extLst>
            </p:cNvPr>
            <p:cNvCxnSpPr>
              <a:cxnSpLocks/>
            </p:cNvCxnSpPr>
            <p:nvPr/>
          </p:nvCxnSpPr>
          <p:spPr>
            <a:xfrm>
              <a:off x="5704116" y="4427252"/>
              <a:ext cx="48655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3676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2ADE-477B-DA9F-B8BC-674D50288931}"/>
              </a:ext>
            </a:extLst>
          </p:cNvPr>
          <p:cNvSpPr>
            <a:spLocks noGrp="1"/>
          </p:cNvSpPr>
          <p:nvPr>
            <p:ph type="title"/>
          </p:nvPr>
        </p:nvSpPr>
        <p:spPr/>
        <p:txBody>
          <a:bodyPr/>
          <a:lstStyle/>
          <a:p>
            <a:r>
              <a:rPr lang="en-US" dirty="0"/>
              <a:t>Foundation: Sharing</a:t>
            </a:r>
          </a:p>
        </p:txBody>
      </p:sp>
      <p:sp>
        <p:nvSpPr>
          <p:cNvPr id="3" name="Content Placeholder 2">
            <a:extLst>
              <a:ext uri="{FF2B5EF4-FFF2-40B4-BE49-F238E27FC236}">
                <a16:creationId xmlns:a16="http://schemas.microsoft.com/office/drawing/2014/main" id="{165AD88B-D5D6-2BBA-DCFA-AC446F145466}"/>
              </a:ext>
            </a:extLst>
          </p:cNvPr>
          <p:cNvSpPr>
            <a:spLocks noGrp="1"/>
          </p:cNvSpPr>
          <p:nvPr>
            <p:ph idx="1"/>
          </p:nvPr>
        </p:nvSpPr>
        <p:spPr>
          <a:xfrm>
            <a:off x="2222501" y="1339312"/>
            <a:ext cx="7827962" cy="4868863"/>
          </a:xfrm>
        </p:spPr>
        <p:txBody>
          <a:bodyPr>
            <a:normAutofit fontScale="92500" lnSpcReduction="20000"/>
          </a:bodyPr>
          <a:lstStyle/>
          <a:p>
            <a:pPr marL="0" indent="0"/>
            <a:r>
              <a:rPr lang="en-US" dirty="0"/>
              <a:t>Or to put that another way… </a:t>
            </a:r>
          </a:p>
          <a:p>
            <a:pPr marL="457200" indent="-457200">
              <a:buFont typeface="Arial" panose="020B0604020202020204" pitchFamily="34" charset="0"/>
              <a:buChar char="•"/>
            </a:pPr>
            <a:r>
              <a:rPr lang="en-US" dirty="0"/>
              <a:t>Traditional non-sharing: It’s mine and you can’t play with it</a:t>
            </a:r>
          </a:p>
          <a:p>
            <a:pPr marL="457200" indent="-457200">
              <a:buFont typeface="Arial" panose="020B0604020202020204" pitchFamily="34" charset="0"/>
              <a:buChar char="•"/>
            </a:pPr>
            <a:r>
              <a:rPr lang="en-US" dirty="0"/>
              <a:t>Sharing by avoidance: in time, frequency, geography: you get a turn </a:t>
            </a:r>
          </a:p>
          <a:p>
            <a:pPr marL="457200" indent="-457200">
              <a:buFont typeface="Arial" panose="020B0604020202020204" pitchFamily="34" charset="0"/>
              <a:buChar char="•"/>
            </a:pPr>
            <a:r>
              <a:rPr lang="en-US" dirty="0"/>
              <a:t>Sharing by coexistence: We can play together</a:t>
            </a:r>
          </a:p>
          <a:p>
            <a:pPr marL="914400" lvl="1" indent="-457200">
              <a:buFont typeface="Arial" panose="020B0604020202020204" pitchFamily="34" charset="0"/>
              <a:buChar char="•"/>
            </a:pPr>
            <a:r>
              <a:rPr lang="en-US" dirty="0"/>
              <a:t>Traditional unlicensed (LBT):  avoidance at a finer time scale</a:t>
            </a:r>
          </a:p>
          <a:p>
            <a:pPr marL="914400" lvl="1" indent="-457200">
              <a:buFont typeface="Arial" panose="020B0604020202020204" pitchFamily="34" charset="0"/>
              <a:buChar char="•"/>
            </a:pPr>
            <a:r>
              <a:rPr lang="en-US" dirty="0"/>
              <a:t>Co-use:  ability for two radios to transmit and not annihilate each other</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E4EC5E8-D9CC-57B8-7485-21D07A2A8DCA}"/>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9</a:t>
            </a:fld>
            <a:endParaRPr lang="en-US" altLang="en-US"/>
          </a:p>
        </p:txBody>
      </p:sp>
    </p:spTree>
    <p:extLst>
      <p:ext uri="{BB962C8B-B14F-4D97-AF65-F5344CB8AC3E}">
        <p14:creationId xmlns:p14="http://schemas.microsoft.com/office/powerpoint/2010/main" val="49486745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14762</TotalTime>
  <Words>812</Words>
  <Application>Microsoft Office PowerPoint</Application>
  <PresentationFormat>Widescreen</PresentationFormat>
  <Paragraphs>124</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 Unicode MS</vt:lpstr>
      <vt:lpstr>Arial</vt:lpstr>
      <vt:lpstr>FuturaMedium</vt:lpstr>
      <vt:lpstr>Roboto</vt:lpstr>
      <vt:lpstr>Tempus Sans ITC</vt:lpstr>
      <vt:lpstr>Times New Roman</vt:lpstr>
      <vt:lpstr>Office Theme</vt:lpstr>
      <vt:lpstr>PowerPoint Presentation</vt:lpstr>
      <vt:lpstr>July 2024 802 Plenary Interest Group, Spectrum Channel Access</vt:lpstr>
      <vt:lpstr>Hybrid Meeting</vt:lpstr>
      <vt:lpstr>Agenda</vt:lpstr>
      <vt:lpstr>Opportunity Statement</vt:lpstr>
      <vt:lpstr>Basis Realities for this IG  (ground rules)</vt:lpstr>
      <vt:lpstr>PowerPoint Presentation</vt:lpstr>
      <vt:lpstr>Foundation: Sharing</vt:lpstr>
      <vt:lpstr>Foundation: Sharing</vt:lpstr>
      <vt:lpstr>Foundation: Sharing</vt:lpstr>
      <vt:lpstr>A Systems View</vt:lpstr>
      <vt:lpstr>Coexistence isn’t one thing</vt:lpstr>
      <vt:lpstr>Discussion</vt:lpstr>
      <vt:lpstr>IG Results (outputs)</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2024 Plenary</cp:keywords>
  <dc:description>15-24-0162-01-wng0</dc:description>
  <cp:lastModifiedBy>Benjamin Rolfe</cp:lastModifiedBy>
  <cp:revision>120</cp:revision>
  <cp:lastPrinted>2000-03-07T00:55:37Z</cp:lastPrinted>
  <dcterms:created xsi:type="dcterms:W3CDTF">2016-01-17T22:48:36Z</dcterms:created>
  <dcterms:modified xsi:type="dcterms:W3CDTF">2024-07-18T11:42:10Z</dcterms:modified>
  <cp:category/>
</cp:coreProperties>
</file>