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8"/>
  </p:notesMasterIdLst>
  <p:handoutMasterIdLst>
    <p:handoutMasterId r:id="rId9"/>
  </p:handoutMasterIdLst>
  <p:sldIdLst>
    <p:sldId id="256" r:id="rId2"/>
    <p:sldId id="2139118832" r:id="rId3"/>
    <p:sldId id="2139118829" r:id="rId4"/>
    <p:sldId id="2139118827" r:id="rId5"/>
    <p:sldId id="2139118822" r:id="rId6"/>
    <p:sldId id="2139118828" r:id="rId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D6"/>
    <a:srgbClr val="FF6600"/>
    <a:srgbClr val="0432FF"/>
    <a:srgbClr val="C2FFF0"/>
    <a:srgbClr val="EEF7CC"/>
    <a:srgbClr val="99FFCC"/>
    <a:srgbClr val="FFFFCC"/>
    <a:srgbClr val="AAABC4"/>
    <a:srgbClr val="D6D6F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6" autoAdjust="0"/>
    <p:restoredTop sz="95285" autoAdjust="0"/>
  </p:normalViewPr>
  <p:slideViewPr>
    <p:cSldViewPr>
      <p:cViewPr varScale="1">
        <p:scale>
          <a:sx n="83" d="100"/>
          <a:sy n="83" d="100"/>
        </p:scale>
        <p:origin x="1022" y="77"/>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dirty="0"/>
              <a:t>July 2024</a:t>
            </a:r>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4996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Non-interleaved MMS</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July 17, 2024</a:t>
            </a:r>
            <a:endParaRPr lang="en-US" altLang="en-US" sz="1800" dirty="0"/>
          </a:p>
          <a:p>
            <a:pPr>
              <a:spcBef>
                <a:spcPts val="500"/>
              </a:spcBef>
            </a:pPr>
            <a:r>
              <a:rPr lang="en-US" altLang="en-US" sz="1800" b="1" dirty="0"/>
              <a:t>Source:</a:t>
            </a:r>
            <a:r>
              <a:rPr lang="en-US" altLang="en-US" sz="1800" dirty="0"/>
              <a:t> 	Frank Leong (NXP), Pablo Corbalán Pelegrín (NXP), Riku Pirhonen (NXP), Mickael </a:t>
            </a:r>
            <a:r>
              <a:rPr lang="en-US" altLang="en-US" sz="1800" dirty="0" err="1"/>
              <a:t>Maman</a:t>
            </a:r>
            <a:r>
              <a:rPr lang="en-US" altLang="en-US" sz="1800" dirty="0"/>
              <a:t> (STMicroelectronics) </a:t>
            </a:r>
          </a:p>
          <a:p>
            <a:pPr>
              <a:spcBef>
                <a:spcPts val="500"/>
              </a:spcBef>
            </a:pPr>
            <a:r>
              <a:rPr lang="en-US" altLang="en-US" sz="1800" b="1" dirty="0"/>
              <a:t>Abstract: </a:t>
            </a:r>
            <a:r>
              <a:rPr lang="en-US" altLang="en-US" sz="1800" dirty="0"/>
              <a:t>Current UWB Multi-millisecond (MMS) operation supports interleaved transmission of initiator and responder ranging packets. This proposals introduces minimal changes to allow also non-interleaved operation to support traditional SS-TWR and DS-TWR.   </a:t>
            </a:r>
          </a:p>
          <a:p>
            <a:pPr>
              <a:spcBef>
                <a:spcPts val="500"/>
              </a:spcBef>
              <a:spcAft>
                <a:spcPts val="600"/>
              </a:spcAft>
            </a:pPr>
            <a:r>
              <a:rPr lang="en-US" altLang="en-US" sz="1800" b="1" dirty="0"/>
              <a:t>Purpose:	</a:t>
            </a:r>
            <a:r>
              <a:rPr lang="en-US" altLang="en-US" sz="1800" dirty="0"/>
              <a:t> Propose non-interleaved option for MMS by introducing ExtendedRpDuration.</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DCN 15-24-0409-00-04ab</a:t>
            </a:r>
          </a:p>
        </p:txBody>
      </p:sp>
    </p:spTree>
    <p:extLst>
      <p:ext uri="{BB962C8B-B14F-4D97-AF65-F5344CB8AC3E}">
        <p14:creationId xmlns:p14="http://schemas.microsoft.com/office/powerpoint/2010/main" val="2234145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Resolution to comments </a:t>
            </a:r>
            <a:r>
              <a:rPr lang="en-US" sz="1800" b="1" dirty="0">
                <a:effectLst/>
                <a:latin typeface="Calibri" panose="020F0502020204030204" pitchFamily="34" charset="0"/>
                <a:ea typeface="Times New Roman" panose="02020603050405020304" pitchFamily="18" charset="0"/>
              </a:rPr>
              <a:t>8</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96</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97</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98</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100</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952</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953</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954</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955</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956</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959</a:t>
            </a:r>
            <a:endParaRPr lang="en-US" b="1" dirty="0"/>
          </a:p>
        </p:txBody>
      </p:sp>
      <p:graphicFrame>
        <p:nvGraphicFramePr>
          <p:cNvPr id="3" name="Table 2">
            <a:extLst>
              <a:ext uri="{FF2B5EF4-FFF2-40B4-BE49-F238E27FC236}">
                <a16:creationId xmlns:a16="http://schemas.microsoft.com/office/drawing/2014/main" id="{2EF478F2-466B-4DA2-B624-7C5716F6BCF9}"/>
              </a:ext>
            </a:extLst>
          </p:cNvPr>
          <p:cNvGraphicFramePr>
            <a:graphicFrameLocks noGrp="1"/>
          </p:cNvGraphicFramePr>
          <p:nvPr>
            <p:extLst>
              <p:ext uri="{D42A27DB-BD31-4B8C-83A1-F6EECF244321}">
                <p14:modId xmlns:p14="http://schemas.microsoft.com/office/powerpoint/2010/main" val="2792420267"/>
              </p:ext>
            </p:extLst>
          </p:nvPr>
        </p:nvGraphicFramePr>
        <p:xfrm>
          <a:off x="914400" y="1028832"/>
          <a:ext cx="10287000" cy="5371968"/>
        </p:xfrm>
        <a:graphic>
          <a:graphicData uri="http://schemas.openxmlformats.org/drawingml/2006/table">
            <a:tbl>
              <a:tblPr/>
              <a:tblGrid>
                <a:gridCol w="1851202">
                  <a:extLst>
                    <a:ext uri="{9D8B030D-6E8A-4147-A177-3AD203B41FA5}">
                      <a16:colId xmlns:a16="http://schemas.microsoft.com/office/drawing/2014/main" val="3896273451"/>
                    </a:ext>
                  </a:extLst>
                </a:gridCol>
                <a:gridCol w="467575">
                  <a:extLst>
                    <a:ext uri="{9D8B030D-6E8A-4147-A177-3AD203B41FA5}">
                      <a16:colId xmlns:a16="http://schemas.microsoft.com/office/drawing/2014/main" val="3339852522"/>
                    </a:ext>
                  </a:extLst>
                </a:gridCol>
                <a:gridCol w="467575">
                  <a:extLst>
                    <a:ext uri="{9D8B030D-6E8A-4147-A177-3AD203B41FA5}">
                      <a16:colId xmlns:a16="http://schemas.microsoft.com/office/drawing/2014/main" val="4287908147"/>
                    </a:ext>
                  </a:extLst>
                </a:gridCol>
                <a:gridCol w="1397372">
                  <a:extLst>
                    <a:ext uri="{9D8B030D-6E8A-4147-A177-3AD203B41FA5}">
                      <a16:colId xmlns:a16="http://schemas.microsoft.com/office/drawing/2014/main" val="4089501100"/>
                    </a:ext>
                  </a:extLst>
                </a:gridCol>
                <a:gridCol w="334748">
                  <a:extLst>
                    <a:ext uri="{9D8B030D-6E8A-4147-A177-3AD203B41FA5}">
                      <a16:colId xmlns:a16="http://schemas.microsoft.com/office/drawing/2014/main" val="3905928588"/>
                    </a:ext>
                  </a:extLst>
                </a:gridCol>
                <a:gridCol w="2884264">
                  <a:extLst>
                    <a:ext uri="{9D8B030D-6E8A-4147-A177-3AD203B41FA5}">
                      <a16:colId xmlns:a16="http://schemas.microsoft.com/office/drawing/2014/main" val="2147447075"/>
                    </a:ext>
                  </a:extLst>
                </a:gridCol>
                <a:gridCol w="2884264">
                  <a:extLst>
                    <a:ext uri="{9D8B030D-6E8A-4147-A177-3AD203B41FA5}">
                      <a16:colId xmlns:a16="http://schemas.microsoft.com/office/drawing/2014/main" val="2508813351"/>
                    </a:ext>
                  </a:extLst>
                </a:gridCol>
              </a:tblGrid>
              <a:tr h="393294">
                <a:tc>
                  <a:txBody>
                    <a:bodyPr/>
                    <a:lstStyle/>
                    <a:p>
                      <a:pPr algn="l" rtl="0" fontAlgn="ctr"/>
                      <a:r>
                        <a:rPr lang="en-US" sz="800" b="0" i="0" u="none" strike="noStrike">
                          <a:solidFill>
                            <a:srgbClr val="000000"/>
                          </a:solidFill>
                          <a:effectLst/>
                          <a:latin typeface="Arial" panose="020B0604020202020204" pitchFamily="34" charset="0"/>
                        </a:rPr>
                        <a:t>Frank Leong</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96</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69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10.38.5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3</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The example only represents interleaved MMS operation. A non-interleaved example should be added.</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a paragraph stating "The responder may start transmitting a first RIF or RSF fragment at 1200 RSTU after the start of the last initiator RSF or RIF fragment." Add another similar paragraph for the DS-TWR case.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6462099"/>
                  </a:ext>
                </a:extLst>
              </a:tr>
              <a:tr h="411922">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69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7</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In order to support traditional SS-TWR and DS-TWR, non-interleaved mode is proposed. It would delay sending responder MMS packet by RpDuration and, for DS-TWR, initiator can send another MMS packet after two RpDurations.</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In non-interleaved mode responder shall start transmission of MMS packet after one RpDuration from the start of the ranging phase, and when DS-TWR is desired, initiator may transmit a second MMS packet after two RpDurations from the start of the ranging phase.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9118279"/>
                  </a:ext>
                </a:extLst>
              </a:tr>
              <a:tr h="358343">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953</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69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behavior in case of the proposed non-interleaved mode.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After macMmsRpDuration, or in case of non-interleaved mode after double or triple macMmsRpDuration as defined by the ExtendedRpDuration, and transmission and reception of all the fragments…</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812010"/>
                  </a:ext>
                </a:extLst>
              </a:tr>
              <a:tr h="345092">
                <a:tc>
                  <a:txBody>
                    <a:bodyPr/>
                    <a:lstStyle/>
                    <a:p>
                      <a:pPr algn="l" rtl="0" fontAlgn="ctr"/>
                      <a:r>
                        <a:rPr lang="en-US" sz="800" b="0" i="0" u="none" strike="noStrike">
                          <a:solidFill>
                            <a:srgbClr val="000000"/>
                          </a:solidFill>
                          <a:effectLst/>
                          <a:latin typeface="Arial" panose="020B0604020202020204" pitchFamily="34" charset="0"/>
                        </a:rPr>
                        <a:t>Frank Leong</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97</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69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The example only represents interleaved MMS operation. A non-interleaved example should be added.</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two similar figures, one showing non-interleaved SS-TWR MMS operation (2*RpDuration), and another showing non-interleaved DS-TWR MMS operation (3*RpDuration).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738506"/>
                  </a:ext>
                </a:extLst>
              </a:tr>
              <a:tr h="172834">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954</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69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16</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picture of the proposed non-interleaved mode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picture that shows non-interleaved mode with double and triple RpDuration.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919529"/>
                  </a:ext>
                </a:extLst>
              </a:tr>
              <a:tr h="186085">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86</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10.38.9.3.12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ExtendedRpDuration field to the Managemetn MAC Configuration field figure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ExtendedRpDuration field between RpDuration and Reserved, and use bits 44 and 45 for this</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847834"/>
                  </a:ext>
                </a:extLst>
              </a:tr>
              <a:tr h="883759">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956</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86</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10.38.9.3.12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33</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description for ExtendedRpDuration field</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The ExtendedRpDuration field enables non-interleaved MMS packets by extending the ranging phase to double or triple of the RpDuration. By default, bits are 00, which means interleaved initiator and responder transmissions. Bit values 01 meand double RpDuration and non-interleaved transmission by initiator and responder as shown in Figure XX [in chapter 10.38.5], and bits set to 10 mean triple RpDuration and non-interleaved transmissions by initiator – responder – initiator, as shown in figure XX [in chapter 10.38.5]. Bit combination 11 is reserved.</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119813"/>
                  </a:ext>
                </a:extLst>
              </a:tr>
              <a:tr h="393294">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959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125</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10.38.10.1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Add MAC PIB attribute macMmsExtendedRpDuration to Table 20 on the row after MacMmsRpDuration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macMmsExtendedRpDuration, Integer, 0 - 3, 0 = Interleaved ranging phase, 1 = Non-interleaved ranging phase of double RpDuration, 2 = Non-interleaved ranging phase of triple RpDuration, 3 = reserved, Default 0</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829637"/>
                  </a:ext>
                </a:extLst>
              </a:tr>
              <a:tr h="199336">
                <a:tc>
                  <a:txBody>
                    <a:bodyPr/>
                    <a:lstStyle/>
                    <a:p>
                      <a:pPr algn="l" rtl="0" fontAlgn="ctr"/>
                      <a:r>
                        <a:rPr lang="en-US" sz="800" b="0" i="0" u="none" strike="noStrike">
                          <a:solidFill>
                            <a:srgbClr val="000000"/>
                          </a:solidFill>
                          <a:effectLst/>
                          <a:latin typeface="Arial" panose="020B0604020202020204" pitchFamily="34" charset="0"/>
                        </a:rPr>
                        <a:t>Stefan Lemsitzer</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8</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187</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16.2.1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13</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PPDUs can also be transmitted sequentially, propose to make this a "may" statement</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dirty="0">
                          <a:solidFill>
                            <a:srgbClr val="000000"/>
                          </a:solidFill>
                          <a:effectLst/>
                          <a:latin typeface="Arial" panose="020B0604020202020204" pitchFamily="34" charset="0"/>
                        </a:rPr>
                        <a:t>“In this MMS mode, the transmission and reception of the PPDU fragments </a:t>
                      </a:r>
                      <a:r>
                        <a:rPr lang="en-US" sz="800" b="0" i="0" u="none" strike="sngStrike" dirty="0">
                          <a:solidFill>
                            <a:srgbClr val="CD5937"/>
                          </a:solidFill>
                          <a:effectLst/>
                          <a:latin typeface="Arial" panose="020B0604020202020204" pitchFamily="34" charset="0"/>
                        </a:rPr>
                        <a:t>are typically </a:t>
                      </a:r>
                      <a:r>
                        <a:rPr lang="en-US" sz="800" b="0" i="0" u="none" strike="noStrike" dirty="0">
                          <a:solidFill>
                            <a:srgbClr val="CD5937"/>
                          </a:solidFill>
                          <a:effectLst/>
                          <a:latin typeface="Arial" panose="020B0604020202020204" pitchFamily="34" charset="0"/>
                        </a:rPr>
                        <a:t>may be </a:t>
                      </a:r>
                      <a:r>
                        <a:rPr lang="en-US" sz="800" b="0" i="0" u="none" strike="noStrike" dirty="0">
                          <a:solidFill>
                            <a:srgbClr val="000000"/>
                          </a:solidFill>
                          <a:effectLst/>
                          <a:latin typeface="Arial" panose="020B0604020202020204" pitchFamily="34" charset="0"/>
                        </a:rPr>
                        <a:t>interleaved.”</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6998669"/>
                  </a:ext>
                </a:extLst>
              </a:tr>
              <a:tr h="93331">
                <a:tc>
                  <a:txBody>
                    <a:bodyPr/>
                    <a:lstStyle/>
                    <a:p>
                      <a:pPr algn="l" rtl="0" fontAlgn="ctr"/>
                      <a:r>
                        <a:rPr lang="en-US" sz="800" b="0" i="0" u="none" strike="noStrike">
                          <a:solidFill>
                            <a:srgbClr val="000000"/>
                          </a:solidFill>
                          <a:effectLst/>
                          <a:latin typeface="Arial" panose="020B0604020202020204" pitchFamily="34" charset="0"/>
                        </a:rPr>
                        <a:t>Frank Leong</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98</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187</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16.2.1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14</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Suggesting interleaving is typical represents bias.</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Change "are typically" to "may be".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4631094"/>
                  </a:ext>
                </a:extLst>
              </a:tr>
              <a:tr h="358343">
                <a:tc>
                  <a:txBody>
                    <a:bodyPr/>
                    <a:lstStyle/>
                    <a:p>
                      <a:pPr algn="l" rtl="0" fontAlgn="ctr"/>
                      <a:r>
                        <a:rPr lang="en-US" sz="800" b="0" i="0" u="none" strike="noStrike">
                          <a:solidFill>
                            <a:srgbClr val="000000"/>
                          </a:solidFill>
                          <a:effectLst/>
                          <a:latin typeface="Arial" panose="020B0604020202020204" pitchFamily="34" charset="0"/>
                        </a:rPr>
                        <a:t>Stefan Lemsitzer</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192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16.2.11.1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31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In some ranging protocols, it may be beneficial if no interleaving is used. Propose to make this a "may" statement</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“For two-way ranging (TWR) with MMS packets, the fragment transmissions of the transmitted MMS packet </a:t>
                      </a:r>
                      <a:r>
                        <a:rPr lang="en-US" sz="800" b="0" i="0" u="none" strike="sngStrike">
                          <a:solidFill>
                            <a:srgbClr val="CD5937"/>
                          </a:solidFill>
                          <a:effectLst/>
                          <a:latin typeface="Arial" panose="020B0604020202020204" pitchFamily="34" charset="0"/>
                        </a:rPr>
                        <a:t>are</a:t>
                      </a:r>
                      <a:r>
                        <a:rPr lang="en-US" sz="800" b="0" i="0" u="none" strike="noStrike">
                          <a:solidFill>
                            <a:srgbClr val="CD5937"/>
                          </a:solidFill>
                          <a:effectLst/>
                          <a:latin typeface="Arial" panose="020B0604020202020204" pitchFamily="34" charset="0"/>
                        </a:rPr>
                        <a:t>may be</a:t>
                      </a:r>
                      <a:r>
                        <a:rPr lang="en-US" sz="800" b="0" i="0" u="none" strike="noStrike">
                          <a:solidFill>
                            <a:srgbClr val="000000"/>
                          </a:solidFill>
                          <a:effectLst/>
                          <a:latin typeface="Arial" panose="020B0604020202020204" pitchFamily="34" charset="0"/>
                        </a:rPr>
                        <a:t> interleaved with fragment receptions of the received MMS response packet.”</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938339"/>
                  </a:ext>
                </a:extLst>
              </a:tr>
              <a:tr h="93331">
                <a:tc>
                  <a:txBody>
                    <a:bodyPr/>
                    <a:lstStyle/>
                    <a:p>
                      <a:pPr algn="l" rtl="0" fontAlgn="ctr"/>
                      <a:r>
                        <a:rPr lang="en-US" sz="800" b="0" i="0" u="none" strike="noStrike">
                          <a:solidFill>
                            <a:srgbClr val="000000"/>
                          </a:solidFill>
                          <a:effectLst/>
                          <a:latin typeface="Arial" panose="020B0604020202020204" pitchFamily="34" charset="0"/>
                        </a:rPr>
                        <a:t>Frank Leong</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100</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192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16.2.11.1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32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 </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a:solidFill>
                            <a:srgbClr val="000000"/>
                          </a:solidFill>
                          <a:effectLst/>
                          <a:latin typeface="Arial" panose="020B0604020202020204" pitchFamily="34" charset="0"/>
                        </a:rPr>
                        <a:t>Change "are interleaved" to "may be interleaved".</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393398"/>
                  </a:ext>
                </a:extLst>
              </a:tr>
              <a:tr h="225837">
                <a:tc>
                  <a:txBody>
                    <a:bodyPr/>
                    <a:lstStyle/>
                    <a:p>
                      <a:pPr algn="l" rtl="0" fontAlgn="ctr"/>
                      <a:r>
                        <a:rPr lang="en-US" sz="800" b="0" i="0" u="none" strike="noStrike">
                          <a:solidFill>
                            <a:srgbClr val="000000"/>
                          </a:solidFill>
                          <a:effectLst/>
                          <a:latin typeface="Arial" panose="020B0604020202020204" pitchFamily="34" charset="0"/>
                        </a:rPr>
                        <a:t>Riku Pirhonen</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962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192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16.2.11.1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32</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dirty="0">
                          <a:solidFill>
                            <a:srgbClr val="000000"/>
                          </a:solidFill>
                          <a:effectLst/>
                          <a:latin typeface="Arial" panose="020B0604020202020204" pitchFamily="34" charset="0"/>
                        </a:rPr>
                        <a:t>Add word typically to reflect that also non-interleaved packets could be used in case of proposed non-interleaved mode.</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800" b="0" i="0" u="none" strike="noStrike" dirty="0">
                          <a:solidFill>
                            <a:srgbClr val="000000"/>
                          </a:solidFill>
                          <a:effectLst/>
                          <a:latin typeface="Arial" panose="020B0604020202020204" pitchFamily="34" charset="0"/>
                        </a:rPr>
                        <a:t>… the fragment transmissions of the transmitted MMS packets are typically interleaved …</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2768562"/>
                  </a:ext>
                </a:extLst>
              </a:tr>
            </a:tbl>
          </a:graphicData>
        </a:graphic>
      </p:graphicFrame>
    </p:spTree>
    <p:extLst>
      <p:ext uri="{BB962C8B-B14F-4D97-AF65-F5344CB8AC3E}">
        <p14:creationId xmlns:p14="http://schemas.microsoft.com/office/powerpoint/2010/main" val="47985699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10.38.5 UWB MMS ranging phase</a:t>
            </a:r>
          </a:p>
        </p:txBody>
      </p:sp>
      <p:pic>
        <p:nvPicPr>
          <p:cNvPr id="3" name="Picture 2">
            <a:extLst>
              <a:ext uri="{FF2B5EF4-FFF2-40B4-BE49-F238E27FC236}">
                <a16:creationId xmlns:a16="http://schemas.microsoft.com/office/drawing/2014/main" id="{420434C2-28A5-ABC8-DB34-A6474BF3C050}"/>
              </a:ext>
            </a:extLst>
          </p:cNvPr>
          <p:cNvPicPr>
            <a:picLocks noChangeAspect="1"/>
          </p:cNvPicPr>
          <p:nvPr/>
        </p:nvPicPr>
        <p:blipFill>
          <a:blip r:embed="rId2"/>
          <a:stretch>
            <a:fillRect/>
          </a:stretch>
        </p:blipFill>
        <p:spPr>
          <a:xfrm>
            <a:off x="304800" y="1312388"/>
            <a:ext cx="4046785" cy="1126012"/>
          </a:xfrm>
          <a:prstGeom prst="rect">
            <a:avLst/>
          </a:prstGeom>
        </p:spPr>
      </p:pic>
      <p:sp>
        <p:nvSpPr>
          <p:cNvPr id="18" name="Speech Bubble: Rectangle 17">
            <a:extLst>
              <a:ext uri="{FF2B5EF4-FFF2-40B4-BE49-F238E27FC236}">
                <a16:creationId xmlns:a16="http://schemas.microsoft.com/office/drawing/2014/main" id="{E8ABFBFA-8765-294A-3AC1-0C106E193C55}"/>
              </a:ext>
            </a:extLst>
          </p:cNvPr>
          <p:cNvSpPr/>
          <p:nvPr/>
        </p:nvSpPr>
        <p:spPr bwMode="auto">
          <a:xfrm>
            <a:off x="8991600" y="1075724"/>
            <a:ext cx="2286000" cy="1286476"/>
          </a:xfrm>
          <a:prstGeom prst="wedgeRectCallout">
            <a:avLst>
              <a:gd name="adj1" fmla="val -83280"/>
              <a:gd name="adj2" fmla="val 5471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Figure to illustrate non-interleaved response possible with ExtendedRpDuration</a:t>
            </a:r>
          </a:p>
        </p:txBody>
      </p:sp>
      <p:grpSp>
        <p:nvGrpSpPr>
          <p:cNvPr id="14" name="Group 13">
            <a:extLst>
              <a:ext uri="{FF2B5EF4-FFF2-40B4-BE49-F238E27FC236}">
                <a16:creationId xmlns:a16="http://schemas.microsoft.com/office/drawing/2014/main" id="{C2D2AB67-5717-12D1-5D54-481BE7A6E56A}"/>
              </a:ext>
            </a:extLst>
          </p:cNvPr>
          <p:cNvGrpSpPr>
            <a:grpSpLocks noChangeAspect="1"/>
          </p:cNvGrpSpPr>
          <p:nvPr/>
        </p:nvGrpSpPr>
        <p:grpSpPr>
          <a:xfrm>
            <a:off x="394775" y="2664699"/>
            <a:ext cx="7066763" cy="1262567"/>
            <a:chOff x="394775" y="2960165"/>
            <a:chExt cx="11777939" cy="2104279"/>
          </a:xfrm>
        </p:grpSpPr>
        <p:grpSp>
          <p:nvGrpSpPr>
            <p:cNvPr id="17" name="Group 16">
              <a:extLst>
                <a:ext uri="{FF2B5EF4-FFF2-40B4-BE49-F238E27FC236}">
                  <a16:creationId xmlns:a16="http://schemas.microsoft.com/office/drawing/2014/main" id="{B249018A-7E48-3329-5B1F-45516F489765}"/>
                </a:ext>
              </a:extLst>
            </p:cNvPr>
            <p:cNvGrpSpPr/>
            <p:nvPr/>
          </p:nvGrpSpPr>
          <p:grpSpPr>
            <a:xfrm>
              <a:off x="394775" y="2960165"/>
              <a:ext cx="11777939" cy="1258635"/>
              <a:chOff x="-5279049" y="3648580"/>
              <a:chExt cx="21519076" cy="2299609"/>
            </a:xfrm>
          </p:grpSpPr>
          <p:pic>
            <p:nvPicPr>
              <p:cNvPr id="9" name="Picture 8">
                <a:extLst>
                  <a:ext uri="{FF2B5EF4-FFF2-40B4-BE49-F238E27FC236}">
                    <a16:creationId xmlns:a16="http://schemas.microsoft.com/office/drawing/2014/main" id="{84963439-0BFD-8EB9-66C1-7AEF7DBFEE0F}"/>
                  </a:ext>
                </a:extLst>
              </p:cNvPr>
              <p:cNvPicPr>
                <a:picLocks noChangeAspect="1"/>
              </p:cNvPicPr>
              <p:nvPr/>
            </p:nvPicPr>
            <p:blipFill>
              <a:blip r:embed="rId3"/>
              <a:stretch>
                <a:fillRect/>
              </a:stretch>
            </p:blipFill>
            <p:spPr>
              <a:xfrm>
                <a:off x="-5279049" y="3648580"/>
                <a:ext cx="11622122" cy="1428949"/>
              </a:xfrm>
              <a:prstGeom prst="rect">
                <a:avLst/>
              </a:prstGeom>
            </p:spPr>
          </p:pic>
          <p:pic>
            <p:nvPicPr>
              <p:cNvPr id="11" name="Picture 10">
                <a:extLst>
                  <a:ext uri="{FF2B5EF4-FFF2-40B4-BE49-F238E27FC236}">
                    <a16:creationId xmlns:a16="http://schemas.microsoft.com/office/drawing/2014/main" id="{7DC1744D-7CFC-C8E9-5931-4E2DB63397BD}"/>
                  </a:ext>
                </a:extLst>
              </p:cNvPr>
              <p:cNvPicPr>
                <a:picLocks noChangeAspect="1"/>
              </p:cNvPicPr>
              <p:nvPr/>
            </p:nvPicPr>
            <p:blipFill rotWithShape="1">
              <a:blip r:embed="rId4"/>
              <a:srcRect t="-388"/>
              <a:stretch/>
            </p:blipFill>
            <p:spPr>
              <a:xfrm>
                <a:off x="5713433" y="4800600"/>
                <a:ext cx="10526594" cy="1147589"/>
              </a:xfrm>
              <a:prstGeom prst="rect">
                <a:avLst/>
              </a:prstGeom>
            </p:spPr>
          </p:pic>
          <p:pic>
            <p:nvPicPr>
              <p:cNvPr id="15" name="Picture 14">
                <a:extLst>
                  <a:ext uri="{FF2B5EF4-FFF2-40B4-BE49-F238E27FC236}">
                    <a16:creationId xmlns:a16="http://schemas.microsoft.com/office/drawing/2014/main" id="{4F0DFD3D-3707-4BF5-FA3F-40F2FDF353F7}"/>
                  </a:ext>
                </a:extLst>
              </p:cNvPr>
              <p:cNvPicPr>
                <a:picLocks noChangeAspect="1"/>
              </p:cNvPicPr>
              <p:nvPr/>
            </p:nvPicPr>
            <p:blipFill>
              <a:blip r:embed="rId5"/>
              <a:stretch>
                <a:fillRect/>
              </a:stretch>
            </p:blipFill>
            <p:spPr>
              <a:xfrm>
                <a:off x="4826915" y="5282339"/>
                <a:ext cx="828791" cy="238158"/>
              </a:xfrm>
              <a:prstGeom prst="rect">
                <a:avLst/>
              </a:prstGeom>
            </p:spPr>
          </p:pic>
          <p:sp>
            <p:nvSpPr>
              <p:cNvPr id="16" name="Rectangle 15">
                <a:extLst>
                  <a:ext uri="{FF2B5EF4-FFF2-40B4-BE49-F238E27FC236}">
                    <a16:creationId xmlns:a16="http://schemas.microsoft.com/office/drawing/2014/main" id="{79C30BEB-FAF5-6FDA-A4A9-5D2E602D27B4}"/>
                  </a:ext>
                </a:extLst>
              </p:cNvPr>
              <p:cNvSpPr/>
              <p:nvPr/>
            </p:nvSpPr>
            <p:spPr bwMode="auto">
              <a:xfrm>
                <a:off x="5826760" y="4571999"/>
                <a:ext cx="9728200" cy="331005"/>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
          <p:nvSpPr>
            <p:cNvPr id="20" name="TextBox 19">
              <a:extLst>
                <a:ext uri="{FF2B5EF4-FFF2-40B4-BE49-F238E27FC236}">
                  <a16:creationId xmlns:a16="http://schemas.microsoft.com/office/drawing/2014/main" id="{96D4847B-4BB2-B969-19C6-172C0F109969}"/>
                </a:ext>
              </a:extLst>
            </p:cNvPr>
            <p:cNvSpPr txBox="1"/>
            <p:nvPr/>
          </p:nvSpPr>
          <p:spPr>
            <a:xfrm>
              <a:off x="1828800" y="4295002"/>
              <a:ext cx="7052017" cy="769442"/>
            </a:xfrm>
            <a:prstGeom prst="rect">
              <a:avLst/>
            </a:prstGeom>
            <a:noFill/>
          </p:spPr>
          <p:txBody>
            <a:bodyPr wrap="square">
              <a:spAutoFit/>
            </a:bodyPr>
            <a:lstStyle/>
            <a:p>
              <a:r>
                <a:rPr lang="en-US" sz="1200" b="1" i="0" kern="1200" dirty="0">
                  <a:solidFill>
                    <a:schemeClr val="tx1"/>
                  </a:solidFill>
                  <a:latin typeface="+mj-lt"/>
                  <a:ea typeface="+mn-ea"/>
                  <a:cs typeface="+mn-cs"/>
                </a:rPr>
                <a:t>Figure XX – Example non-interleaved UWB MMS ranging  phase with 2xRpDuration (</a:t>
              </a:r>
              <a:r>
                <a:rPr lang="en-US" sz="1200" b="0" i="1" dirty="0" err="1">
                  <a:latin typeface="+mj-lt"/>
                </a:rPr>
                <a:t>macMmsExtendedRpDuration</a:t>
              </a:r>
              <a:r>
                <a:rPr lang="en-US" sz="1200" b="0" i="1" dirty="0">
                  <a:latin typeface="+mj-lt"/>
                </a:rPr>
                <a:t> </a:t>
              </a:r>
              <a:r>
                <a:rPr lang="en-US" sz="1200" b="1" i="0" kern="1200" dirty="0">
                  <a:solidFill>
                    <a:schemeClr val="tx1"/>
                  </a:solidFill>
                  <a:latin typeface="+mj-lt"/>
                  <a:ea typeface="+mn-ea"/>
                  <a:cs typeface="+mn-cs"/>
                </a:rPr>
                <a:t>= 1)</a:t>
              </a:r>
              <a:endParaRPr lang="en-US" b="1" dirty="0"/>
            </a:p>
          </p:txBody>
        </p:sp>
      </p:grpSp>
      <p:grpSp>
        <p:nvGrpSpPr>
          <p:cNvPr id="13" name="Group 12">
            <a:extLst>
              <a:ext uri="{FF2B5EF4-FFF2-40B4-BE49-F238E27FC236}">
                <a16:creationId xmlns:a16="http://schemas.microsoft.com/office/drawing/2014/main" id="{F7311716-F60C-02A8-1BE1-594F35D809DC}"/>
              </a:ext>
            </a:extLst>
          </p:cNvPr>
          <p:cNvGrpSpPr>
            <a:grpSpLocks noChangeAspect="1"/>
          </p:cNvGrpSpPr>
          <p:nvPr/>
        </p:nvGrpSpPr>
        <p:grpSpPr>
          <a:xfrm>
            <a:off x="394776" y="4223833"/>
            <a:ext cx="10396519" cy="1262567"/>
            <a:chOff x="394775" y="4855125"/>
            <a:chExt cx="17327532" cy="2104279"/>
          </a:xfrm>
        </p:grpSpPr>
        <p:pic>
          <p:nvPicPr>
            <p:cNvPr id="5" name="Picture 4">
              <a:extLst>
                <a:ext uri="{FF2B5EF4-FFF2-40B4-BE49-F238E27FC236}">
                  <a16:creationId xmlns:a16="http://schemas.microsoft.com/office/drawing/2014/main" id="{FBB0758F-4623-47D5-0E68-D108864761DB}"/>
                </a:ext>
              </a:extLst>
            </p:cNvPr>
            <p:cNvPicPr>
              <a:picLocks noChangeAspect="1"/>
            </p:cNvPicPr>
            <p:nvPr/>
          </p:nvPicPr>
          <p:blipFill>
            <a:blip r:embed="rId3"/>
            <a:stretch>
              <a:fillRect/>
            </a:stretch>
          </p:blipFill>
          <p:spPr>
            <a:xfrm>
              <a:off x="394775" y="4855125"/>
              <a:ext cx="6361084" cy="782100"/>
            </a:xfrm>
            <a:prstGeom prst="rect">
              <a:avLst/>
            </a:prstGeom>
          </p:spPr>
        </p:pic>
        <p:pic>
          <p:nvPicPr>
            <p:cNvPr id="6" name="Picture 5">
              <a:extLst>
                <a:ext uri="{FF2B5EF4-FFF2-40B4-BE49-F238E27FC236}">
                  <a16:creationId xmlns:a16="http://schemas.microsoft.com/office/drawing/2014/main" id="{75C64217-0441-5E89-1311-3C751410E9FF}"/>
                </a:ext>
              </a:extLst>
            </p:cNvPr>
            <p:cNvPicPr>
              <a:picLocks noChangeAspect="1"/>
            </p:cNvPicPr>
            <p:nvPr/>
          </p:nvPicPr>
          <p:blipFill rotWithShape="1">
            <a:blip r:embed="rId4"/>
            <a:srcRect t="-388"/>
            <a:stretch/>
          </p:blipFill>
          <p:spPr>
            <a:xfrm>
              <a:off x="6411241" y="5485655"/>
              <a:ext cx="5761473" cy="628105"/>
            </a:xfrm>
            <a:prstGeom prst="rect">
              <a:avLst/>
            </a:prstGeom>
          </p:spPr>
        </p:pic>
        <p:pic>
          <p:nvPicPr>
            <p:cNvPr id="7" name="Picture 6">
              <a:extLst>
                <a:ext uri="{FF2B5EF4-FFF2-40B4-BE49-F238E27FC236}">
                  <a16:creationId xmlns:a16="http://schemas.microsoft.com/office/drawing/2014/main" id="{053A870E-E63D-65AF-C6D4-F813D50F5F11}"/>
                </a:ext>
              </a:extLst>
            </p:cNvPr>
            <p:cNvPicPr>
              <a:picLocks noChangeAspect="1"/>
            </p:cNvPicPr>
            <p:nvPr/>
          </p:nvPicPr>
          <p:blipFill>
            <a:blip r:embed="rId5"/>
            <a:stretch>
              <a:fillRect/>
            </a:stretch>
          </p:blipFill>
          <p:spPr>
            <a:xfrm>
              <a:off x="5926027" y="5749323"/>
              <a:ext cx="453618" cy="130350"/>
            </a:xfrm>
            <a:prstGeom prst="rect">
              <a:avLst/>
            </a:prstGeom>
          </p:spPr>
        </p:pic>
        <p:sp>
          <p:nvSpPr>
            <p:cNvPr id="8" name="Rectangle 7">
              <a:extLst>
                <a:ext uri="{FF2B5EF4-FFF2-40B4-BE49-F238E27FC236}">
                  <a16:creationId xmlns:a16="http://schemas.microsoft.com/office/drawing/2014/main" id="{75AB6A37-A17B-A7E1-F136-7157650AE3D5}"/>
                </a:ext>
              </a:extLst>
            </p:cNvPr>
            <p:cNvSpPr/>
            <p:nvPr/>
          </p:nvSpPr>
          <p:spPr bwMode="auto">
            <a:xfrm>
              <a:off x="6473267" y="5360536"/>
              <a:ext cx="5324492" cy="18116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EE276F17-A24A-47B4-DD7F-2AA941F3B4FB}"/>
                </a:ext>
              </a:extLst>
            </p:cNvPr>
            <p:cNvSpPr txBox="1"/>
            <p:nvPr/>
          </p:nvSpPr>
          <p:spPr>
            <a:xfrm>
              <a:off x="1828798" y="6189962"/>
              <a:ext cx="7306015" cy="769442"/>
            </a:xfrm>
            <a:prstGeom prst="rect">
              <a:avLst/>
            </a:prstGeom>
            <a:noFill/>
          </p:spPr>
          <p:txBody>
            <a:bodyPr wrap="square">
              <a:spAutoFit/>
            </a:bodyPr>
            <a:lstStyle/>
            <a:p>
              <a:r>
                <a:rPr lang="en-US" sz="1200" b="1" i="0" kern="1200" dirty="0">
                  <a:solidFill>
                    <a:schemeClr val="tx1"/>
                  </a:solidFill>
                  <a:latin typeface="+mj-lt"/>
                  <a:ea typeface="+mn-ea"/>
                  <a:cs typeface="+mn-cs"/>
                </a:rPr>
                <a:t>Figure XX – Example non-interleaved UWB MMS ranging phase with 3xRpDuration (</a:t>
              </a:r>
              <a:r>
                <a:rPr lang="en-US" sz="1200" b="0" i="1" dirty="0" err="1">
                  <a:latin typeface="+mj-lt"/>
                </a:rPr>
                <a:t>macMmsExtendedRpDuration</a:t>
              </a:r>
              <a:r>
                <a:rPr lang="en-US" sz="1200" b="0" i="1" dirty="0">
                  <a:latin typeface="+mj-lt"/>
                </a:rPr>
                <a:t> </a:t>
              </a:r>
              <a:r>
                <a:rPr lang="en-US" sz="1200" b="1" i="0" kern="1200" dirty="0">
                  <a:solidFill>
                    <a:schemeClr val="tx1"/>
                  </a:solidFill>
                  <a:latin typeface="+mj-lt"/>
                  <a:ea typeface="+mn-ea"/>
                  <a:cs typeface="+mn-cs"/>
                </a:rPr>
                <a:t>= 2)</a:t>
              </a:r>
              <a:endParaRPr lang="en-US" b="1" dirty="0"/>
            </a:p>
          </p:txBody>
        </p:sp>
        <p:pic>
          <p:nvPicPr>
            <p:cNvPr id="12" name="Picture 11">
              <a:extLst>
                <a:ext uri="{FF2B5EF4-FFF2-40B4-BE49-F238E27FC236}">
                  <a16:creationId xmlns:a16="http://schemas.microsoft.com/office/drawing/2014/main" id="{018BAADD-6811-94AD-5720-BF4765904C17}"/>
                </a:ext>
              </a:extLst>
            </p:cNvPr>
            <p:cNvPicPr>
              <a:picLocks noChangeAspect="1"/>
            </p:cNvPicPr>
            <p:nvPr/>
          </p:nvPicPr>
          <p:blipFill rotWithShape="1">
            <a:blip r:embed="rId3"/>
            <a:srcRect l="6971"/>
            <a:stretch/>
          </p:blipFill>
          <p:spPr>
            <a:xfrm>
              <a:off x="11804648" y="4856139"/>
              <a:ext cx="5917659" cy="782100"/>
            </a:xfrm>
            <a:prstGeom prst="rect">
              <a:avLst/>
            </a:prstGeom>
          </p:spPr>
        </p:pic>
      </p:grpSp>
      <p:sp>
        <p:nvSpPr>
          <p:cNvPr id="19" name="TextBox 18">
            <a:extLst>
              <a:ext uri="{FF2B5EF4-FFF2-40B4-BE49-F238E27FC236}">
                <a16:creationId xmlns:a16="http://schemas.microsoft.com/office/drawing/2014/main" id="{AEFA6523-C095-3DE6-9FEF-1F83E983DB4B}"/>
              </a:ext>
            </a:extLst>
          </p:cNvPr>
          <p:cNvSpPr txBox="1"/>
          <p:nvPr/>
        </p:nvSpPr>
        <p:spPr>
          <a:xfrm>
            <a:off x="413248" y="5791200"/>
            <a:ext cx="9916497" cy="400110"/>
          </a:xfrm>
          <a:prstGeom prst="rect">
            <a:avLst/>
          </a:prstGeom>
          <a:noFill/>
        </p:spPr>
        <p:txBody>
          <a:bodyPr wrap="none" rtlCol="0">
            <a:spAutoFit/>
          </a:bodyPr>
          <a:lstStyle/>
          <a:p>
            <a:pPr marL="171450" indent="-171450">
              <a:buFont typeface="Arial" panose="020B0604020202020204" pitchFamily="34" charset="0"/>
              <a:buChar char="•"/>
            </a:pPr>
            <a:r>
              <a:rPr lang="en-US" sz="2000" dirty="0"/>
              <a:t>Example with ExtendedRpDuration value 1 (2xRpDuration) and 2 (3xRpDuration) (</a:t>
            </a:r>
            <a:r>
              <a:rPr lang="en-US" sz="2000" b="1" dirty="0"/>
              <a:t>97</a:t>
            </a:r>
            <a:r>
              <a:rPr lang="en-US" sz="2000" dirty="0"/>
              <a:t>, </a:t>
            </a:r>
            <a:r>
              <a:rPr lang="en-US" sz="2000" b="1" dirty="0"/>
              <a:t>964</a:t>
            </a:r>
            <a:r>
              <a:rPr lang="en-US" sz="2000" dirty="0"/>
              <a:t>)  </a:t>
            </a:r>
          </a:p>
        </p:txBody>
      </p:sp>
    </p:spTree>
    <p:extLst>
      <p:ext uri="{BB962C8B-B14F-4D97-AF65-F5344CB8AC3E}">
        <p14:creationId xmlns:p14="http://schemas.microsoft.com/office/powerpoint/2010/main" val="288352831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10.38.9.3.12 The Management MAC Configuration field</a:t>
            </a:r>
          </a:p>
        </p:txBody>
      </p:sp>
      <p:pic>
        <p:nvPicPr>
          <p:cNvPr id="4" name="Picture 3">
            <a:extLst>
              <a:ext uri="{FF2B5EF4-FFF2-40B4-BE49-F238E27FC236}">
                <a16:creationId xmlns:a16="http://schemas.microsoft.com/office/drawing/2014/main" id="{6B3D9321-7922-043B-4B48-96050F55732A}"/>
              </a:ext>
            </a:extLst>
          </p:cNvPr>
          <p:cNvPicPr>
            <a:picLocks noChangeAspect="1"/>
          </p:cNvPicPr>
          <p:nvPr/>
        </p:nvPicPr>
        <p:blipFill>
          <a:blip r:embed="rId2"/>
          <a:stretch>
            <a:fillRect/>
          </a:stretch>
        </p:blipFill>
        <p:spPr>
          <a:xfrm>
            <a:off x="364294" y="2057399"/>
            <a:ext cx="8145514" cy="2196000"/>
          </a:xfrm>
          <a:prstGeom prst="rect">
            <a:avLst/>
          </a:prstGeom>
        </p:spPr>
      </p:pic>
      <p:pic>
        <p:nvPicPr>
          <p:cNvPr id="7" name="Picture 6">
            <a:extLst>
              <a:ext uri="{FF2B5EF4-FFF2-40B4-BE49-F238E27FC236}">
                <a16:creationId xmlns:a16="http://schemas.microsoft.com/office/drawing/2014/main" id="{84DC9681-12D1-0B17-7F24-5530ECB43E5C}"/>
              </a:ext>
            </a:extLst>
          </p:cNvPr>
          <p:cNvPicPr>
            <a:picLocks noChangeAspect="1"/>
          </p:cNvPicPr>
          <p:nvPr/>
        </p:nvPicPr>
        <p:blipFill>
          <a:blip r:embed="rId3"/>
          <a:stretch>
            <a:fillRect/>
          </a:stretch>
        </p:blipFill>
        <p:spPr>
          <a:xfrm>
            <a:off x="6168390" y="2213884"/>
            <a:ext cx="2742166" cy="1748516"/>
          </a:xfrm>
          <a:prstGeom prst="rect">
            <a:avLst/>
          </a:prstGeom>
        </p:spPr>
      </p:pic>
      <p:sp>
        <p:nvSpPr>
          <p:cNvPr id="18" name="Rectangle 17">
            <a:extLst>
              <a:ext uri="{FF2B5EF4-FFF2-40B4-BE49-F238E27FC236}">
                <a16:creationId xmlns:a16="http://schemas.microsoft.com/office/drawing/2014/main" id="{FB1C3CE6-0F26-4344-8CAA-85FEE7D9930D}"/>
              </a:ext>
            </a:extLst>
          </p:cNvPr>
          <p:cNvSpPr/>
          <p:nvPr/>
        </p:nvSpPr>
        <p:spPr bwMode="auto">
          <a:xfrm>
            <a:off x="5741670" y="2321323"/>
            <a:ext cx="436552" cy="24622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0A00D3F5-0120-6B70-593F-5B8475488796}"/>
              </a:ext>
            </a:extLst>
          </p:cNvPr>
          <p:cNvSpPr txBox="1"/>
          <p:nvPr/>
        </p:nvSpPr>
        <p:spPr>
          <a:xfrm>
            <a:off x="5714742" y="2274326"/>
            <a:ext cx="685800" cy="261610"/>
          </a:xfrm>
          <a:prstGeom prst="rect">
            <a:avLst/>
          </a:prstGeom>
          <a:noFill/>
        </p:spPr>
        <p:txBody>
          <a:bodyPr wrap="square" rtlCol="0">
            <a:spAutoFit/>
          </a:bodyPr>
          <a:lstStyle/>
          <a:p>
            <a:r>
              <a:rPr lang="en-US" sz="1100" b="1" dirty="0"/>
              <a:t>44-45</a:t>
            </a:r>
            <a:endParaRPr lang="en-US" sz="1050" b="1" dirty="0"/>
          </a:p>
        </p:txBody>
      </p:sp>
      <p:sp>
        <p:nvSpPr>
          <p:cNvPr id="17" name="Rectangle 16">
            <a:extLst>
              <a:ext uri="{FF2B5EF4-FFF2-40B4-BE49-F238E27FC236}">
                <a16:creationId xmlns:a16="http://schemas.microsoft.com/office/drawing/2014/main" id="{5AA96885-1DF6-0C53-CAC7-721DEBC5A476}"/>
              </a:ext>
            </a:extLst>
          </p:cNvPr>
          <p:cNvSpPr/>
          <p:nvPr/>
        </p:nvSpPr>
        <p:spPr bwMode="auto">
          <a:xfrm>
            <a:off x="6248142" y="2310289"/>
            <a:ext cx="457200" cy="24622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3F0ACBFF-BE8B-4353-5318-C02FDE8F4661}"/>
              </a:ext>
            </a:extLst>
          </p:cNvPr>
          <p:cNvSpPr txBox="1"/>
          <p:nvPr/>
        </p:nvSpPr>
        <p:spPr>
          <a:xfrm>
            <a:off x="6248400" y="2274326"/>
            <a:ext cx="685800" cy="261610"/>
          </a:xfrm>
          <a:prstGeom prst="rect">
            <a:avLst/>
          </a:prstGeom>
          <a:noFill/>
        </p:spPr>
        <p:txBody>
          <a:bodyPr wrap="square" rtlCol="0">
            <a:spAutoFit/>
          </a:bodyPr>
          <a:lstStyle/>
          <a:p>
            <a:r>
              <a:rPr lang="en-US" sz="1100" b="1" dirty="0"/>
              <a:t>46-47</a:t>
            </a:r>
          </a:p>
        </p:txBody>
      </p:sp>
      <p:sp>
        <p:nvSpPr>
          <p:cNvPr id="3" name="Rectangle 2">
            <a:extLst>
              <a:ext uri="{FF2B5EF4-FFF2-40B4-BE49-F238E27FC236}">
                <a16:creationId xmlns:a16="http://schemas.microsoft.com/office/drawing/2014/main" id="{C567ADE5-5A4A-9416-E2E4-B4F44CA5C13E}"/>
              </a:ext>
            </a:extLst>
          </p:cNvPr>
          <p:cNvSpPr/>
          <p:nvPr/>
        </p:nvSpPr>
        <p:spPr bwMode="auto">
          <a:xfrm>
            <a:off x="5735648" y="2667834"/>
            <a:ext cx="436552" cy="1168025"/>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0" name="TextBox 19">
            <a:extLst>
              <a:ext uri="{FF2B5EF4-FFF2-40B4-BE49-F238E27FC236}">
                <a16:creationId xmlns:a16="http://schemas.microsoft.com/office/drawing/2014/main" id="{333B6B19-EB12-77C5-D875-00C22684C732}"/>
              </a:ext>
            </a:extLst>
          </p:cNvPr>
          <p:cNvSpPr txBox="1"/>
          <p:nvPr/>
        </p:nvSpPr>
        <p:spPr>
          <a:xfrm>
            <a:off x="533400" y="5105400"/>
            <a:ext cx="10444141" cy="1015663"/>
          </a:xfrm>
          <a:prstGeom prst="rect">
            <a:avLst/>
          </a:prstGeom>
          <a:noFill/>
        </p:spPr>
        <p:txBody>
          <a:bodyPr wrap="none" rtlCol="0">
            <a:spAutoFit/>
          </a:bodyPr>
          <a:lstStyle/>
          <a:p>
            <a:r>
              <a:rPr lang="en-US" dirty="0"/>
              <a:t>Page 86, line 33</a:t>
            </a:r>
            <a:br>
              <a:rPr lang="en-US" dirty="0"/>
            </a:br>
            <a:r>
              <a:rPr lang="en-US" dirty="0"/>
              <a:t>The ExtendedRpDuration field enables non-interleaved MMS packets by extending the ranging phase to double or triple of the </a:t>
            </a:r>
            <a:r>
              <a:rPr lang="en-US" dirty="0" err="1"/>
              <a:t>RpDuration</a:t>
            </a:r>
            <a:r>
              <a:rPr lang="en-US" dirty="0"/>
              <a:t>. By default, bits are 00, </a:t>
            </a:r>
            <a:br>
              <a:rPr lang="en-US" dirty="0"/>
            </a:br>
            <a:r>
              <a:rPr lang="en-US" dirty="0"/>
              <a:t>which means interleaved initiator and responder transmissions. Bit values 01 </a:t>
            </a:r>
            <a:r>
              <a:rPr lang="en-US" dirty="0" err="1"/>
              <a:t>meand</a:t>
            </a:r>
            <a:r>
              <a:rPr lang="en-US" dirty="0"/>
              <a:t> double </a:t>
            </a:r>
            <a:r>
              <a:rPr lang="en-US" dirty="0" err="1"/>
              <a:t>RpDuration</a:t>
            </a:r>
            <a:r>
              <a:rPr lang="en-US" dirty="0"/>
              <a:t> and non-interleaved transmission by initiator and responder </a:t>
            </a:r>
            <a:br>
              <a:rPr lang="en-US" dirty="0"/>
            </a:br>
            <a:r>
              <a:rPr lang="en-US" dirty="0"/>
              <a:t>as shown in Figure XX [in chapter 10.38.5], and bits set to 10 mean triple </a:t>
            </a:r>
            <a:r>
              <a:rPr lang="en-US" dirty="0" err="1"/>
              <a:t>RpDuration</a:t>
            </a:r>
            <a:r>
              <a:rPr lang="en-US" dirty="0"/>
              <a:t> and non-interleaved transmissions by initiator – responder – initiator, as shown </a:t>
            </a:r>
            <a:br>
              <a:rPr lang="en-US" dirty="0"/>
            </a:br>
            <a:r>
              <a:rPr lang="en-US" dirty="0"/>
              <a:t>in figure XX [in chapter 10.38.5]. Bit combination 11 is reserved.</a:t>
            </a:r>
          </a:p>
        </p:txBody>
      </p:sp>
      <p:sp>
        <p:nvSpPr>
          <p:cNvPr id="10" name="TextBox 9">
            <a:extLst>
              <a:ext uri="{FF2B5EF4-FFF2-40B4-BE49-F238E27FC236}">
                <a16:creationId xmlns:a16="http://schemas.microsoft.com/office/drawing/2014/main" id="{ABB261AC-71CF-ADD2-66E6-A73521B309FB}"/>
              </a:ext>
            </a:extLst>
          </p:cNvPr>
          <p:cNvSpPr txBox="1"/>
          <p:nvPr/>
        </p:nvSpPr>
        <p:spPr>
          <a:xfrm rot="16200000">
            <a:off x="5268125" y="3103637"/>
            <a:ext cx="1371598" cy="246221"/>
          </a:xfrm>
          <a:prstGeom prst="rect">
            <a:avLst/>
          </a:prstGeom>
          <a:noFill/>
        </p:spPr>
        <p:txBody>
          <a:bodyPr wrap="square" rtlCol="0">
            <a:spAutoFit/>
          </a:bodyPr>
          <a:lstStyle/>
          <a:p>
            <a:r>
              <a:rPr lang="en-US" sz="1000" dirty="0"/>
              <a:t>ExtendedRpDuration</a:t>
            </a:r>
          </a:p>
        </p:txBody>
      </p:sp>
      <p:sp>
        <p:nvSpPr>
          <p:cNvPr id="11" name="Speech Bubble: Rectangle 10">
            <a:extLst>
              <a:ext uri="{FF2B5EF4-FFF2-40B4-BE49-F238E27FC236}">
                <a16:creationId xmlns:a16="http://schemas.microsoft.com/office/drawing/2014/main" id="{4CC6C895-1AF5-BF3A-9DFE-403D41D3207E}"/>
              </a:ext>
            </a:extLst>
          </p:cNvPr>
          <p:cNvSpPr/>
          <p:nvPr/>
        </p:nvSpPr>
        <p:spPr bwMode="auto">
          <a:xfrm>
            <a:off x="8001000" y="1096677"/>
            <a:ext cx="3505200" cy="536046"/>
          </a:xfrm>
          <a:prstGeom prst="wedgeRectCallout">
            <a:avLst>
              <a:gd name="adj1" fmla="val -108496"/>
              <a:gd name="adj2" fmla="val 153015"/>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a:t>
            </a:r>
            <a:r>
              <a:rPr kumimoji="0" lang="en-US" sz="1600" b="0" i="0" u="none" strike="noStrike" cap="none" normalizeH="0" baseline="0" dirty="0" err="1">
                <a:ln>
                  <a:noFill/>
                </a:ln>
                <a:solidFill>
                  <a:schemeClr val="bg1"/>
                </a:solidFill>
                <a:effectLst/>
                <a:latin typeface="Times New Roman" panose="02020603050405020304" pitchFamily="18" charset="0"/>
              </a:rPr>
              <a:t>ExtendedRpDuration</a:t>
            </a:r>
            <a:r>
              <a:rPr kumimoji="0" lang="en-US" sz="1600" b="0" i="0" u="none" strike="noStrike" cap="none" normalizeH="0" baseline="0" dirty="0">
                <a:ln>
                  <a:noFill/>
                </a:ln>
                <a:solidFill>
                  <a:schemeClr val="bg1"/>
                </a:solidFill>
                <a:effectLst/>
                <a:latin typeface="Times New Roman" panose="02020603050405020304" pitchFamily="18" charset="0"/>
              </a:rPr>
              <a:t> bits (</a:t>
            </a:r>
            <a:r>
              <a:rPr kumimoji="0" lang="en-US" sz="1600" b="1" i="0" u="none" strike="noStrike" cap="none" normalizeH="0" baseline="0" dirty="0">
                <a:ln>
                  <a:noFill/>
                </a:ln>
                <a:solidFill>
                  <a:schemeClr val="bg1"/>
                </a:solidFill>
                <a:effectLst/>
                <a:latin typeface="Times New Roman" panose="02020603050405020304" pitchFamily="18" charset="0"/>
              </a:rPr>
              <a:t>955</a:t>
            </a:r>
            <a:r>
              <a:rPr kumimoji="0" lang="en-US" sz="1600" b="0" i="0" u="none" strike="noStrike" cap="none" normalizeH="0" baseline="0" dirty="0">
                <a:ln>
                  <a:noFill/>
                </a:ln>
                <a:solidFill>
                  <a:schemeClr val="bg1"/>
                </a:solidFill>
                <a:effectLst/>
                <a:latin typeface="Times New Roman" panose="02020603050405020304" pitchFamily="18" charset="0"/>
              </a:rPr>
              <a:t>)</a:t>
            </a:r>
          </a:p>
        </p:txBody>
      </p:sp>
      <p:sp>
        <p:nvSpPr>
          <p:cNvPr id="5" name="Rectangle 4">
            <a:extLst>
              <a:ext uri="{FF2B5EF4-FFF2-40B4-BE49-F238E27FC236}">
                <a16:creationId xmlns:a16="http://schemas.microsoft.com/office/drawing/2014/main" id="{6501DA00-8613-EAB5-FBB4-3B2F81C86022}"/>
              </a:ext>
            </a:extLst>
          </p:cNvPr>
          <p:cNvSpPr/>
          <p:nvPr/>
        </p:nvSpPr>
        <p:spPr bwMode="auto">
          <a:xfrm>
            <a:off x="5644896" y="2213884"/>
            <a:ext cx="621534" cy="1760708"/>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solidFill>
                  <a:schemeClr val="bg1"/>
                </a:solidFill>
              </a:ln>
              <a:solidFill>
                <a:schemeClr val="tx1"/>
              </a:solidFill>
              <a:effectLst/>
              <a:latin typeface="Times New Roman" panose="02020603050405020304" pitchFamily="18" charset="0"/>
            </a:endParaRPr>
          </a:p>
        </p:txBody>
      </p:sp>
      <p:sp>
        <p:nvSpPr>
          <p:cNvPr id="6" name="Speech Bubble: Rectangle 5">
            <a:extLst>
              <a:ext uri="{FF2B5EF4-FFF2-40B4-BE49-F238E27FC236}">
                <a16:creationId xmlns:a16="http://schemas.microsoft.com/office/drawing/2014/main" id="{C025E131-FB43-549F-47EA-5BBDB885D570}"/>
              </a:ext>
            </a:extLst>
          </p:cNvPr>
          <p:cNvSpPr/>
          <p:nvPr/>
        </p:nvSpPr>
        <p:spPr bwMode="auto">
          <a:xfrm>
            <a:off x="8001000" y="4118885"/>
            <a:ext cx="2895600" cy="536046"/>
          </a:xfrm>
          <a:prstGeom prst="wedgeRectCallout">
            <a:avLst>
              <a:gd name="adj1" fmla="val -108496"/>
              <a:gd name="adj2" fmla="val 153015"/>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description below </a:t>
            </a:r>
            <a:br>
              <a:rPr kumimoji="0" lang="en-US" sz="1600" b="0" i="0" u="none" strike="noStrike" cap="none" normalizeH="0" baseline="0" dirty="0">
                <a:ln>
                  <a:noFill/>
                </a:ln>
                <a:solidFill>
                  <a:schemeClr val="bg1"/>
                </a:solidFill>
                <a:effectLst/>
                <a:latin typeface="Times New Roman" panose="02020603050405020304" pitchFamily="18" charset="0"/>
              </a:rPr>
            </a:br>
            <a:r>
              <a:rPr kumimoji="0" lang="en-US" sz="1600" b="0" i="0" u="none" strike="noStrike" cap="none" normalizeH="0" baseline="0" dirty="0">
                <a:ln>
                  <a:noFill/>
                </a:ln>
                <a:solidFill>
                  <a:schemeClr val="bg1"/>
                </a:solidFill>
                <a:effectLst/>
                <a:latin typeface="Times New Roman" panose="02020603050405020304" pitchFamily="18" charset="0"/>
              </a:rPr>
              <a:t>the Figure (</a:t>
            </a:r>
            <a:r>
              <a:rPr kumimoji="0" lang="en-US" sz="1600" b="1" i="0" u="none" strike="noStrike" cap="none" normalizeH="0" baseline="0" dirty="0">
                <a:ln>
                  <a:noFill/>
                </a:ln>
                <a:solidFill>
                  <a:schemeClr val="bg1"/>
                </a:solidFill>
                <a:effectLst/>
                <a:latin typeface="Times New Roman" panose="02020603050405020304" pitchFamily="18" charset="0"/>
              </a:rPr>
              <a:t>956</a:t>
            </a:r>
            <a:r>
              <a:rPr kumimoji="0" lang="en-US" sz="1600" b="0" i="0" u="none" strike="noStrike" cap="none" normalizeH="0" baseline="0" dirty="0">
                <a:ln>
                  <a:noFill/>
                </a:ln>
                <a:solidFill>
                  <a:schemeClr val="bg1"/>
                </a:solidFill>
                <a:effectLst/>
                <a:latin typeface="Times New Roman" panose="02020603050405020304" pitchFamily="18" charset="0"/>
              </a:rPr>
              <a:t>)</a:t>
            </a:r>
          </a:p>
        </p:txBody>
      </p:sp>
    </p:spTree>
    <p:extLst>
      <p:ext uri="{BB962C8B-B14F-4D97-AF65-F5344CB8AC3E}">
        <p14:creationId xmlns:p14="http://schemas.microsoft.com/office/powerpoint/2010/main" val="269440612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10.38.10.1 MMS specific MAC PIB attributes</a:t>
            </a:r>
          </a:p>
        </p:txBody>
      </p:sp>
      <p:pic>
        <p:nvPicPr>
          <p:cNvPr id="8" name="Picture 7">
            <a:extLst>
              <a:ext uri="{FF2B5EF4-FFF2-40B4-BE49-F238E27FC236}">
                <a16:creationId xmlns:a16="http://schemas.microsoft.com/office/drawing/2014/main" id="{DD733D6F-46F5-FEC4-D72D-825AEBF43F86}"/>
              </a:ext>
            </a:extLst>
          </p:cNvPr>
          <p:cNvPicPr>
            <a:picLocks noChangeAspect="1"/>
          </p:cNvPicPr>
          <p:nvPr/>
        </p:nvPicPr>
        <p:blipFill>
          <a:blip r:embed="rId2"/>
          <a:stretch>
            <a:fillRect/>
          </a:stretch>
        </p:blipFill>
        <p:spPr>
          <a:xfrm>
            <a:off x="805115" y="1521599"/>
            <a:ext cx="6814885" cy="1907401"/>
          </a:xfrm>
          <a:prstGeom prst="rect">
            <a:avLst/>
          </a:prstGeom>
        </p:spPr>
      </p:pic>
      <p:graphicFrame>
        <p:nvGraphicFramePr>
          <p:cNvPr id="9" name="Table 9">
            <a:extLst>
              <a:ext uri="{FF2B5EF4-FFF2-40B4-BE49-F238E27FC236}">
                <a16:creationId xmlns:a16="http://schemas.microsoft.com/office/drawing/2014/main" id="{51FEDA17-4EA3-7721-D0D4-62E75AA65FB3}"/>
              </a:ext>
            </a:extLst>
          </p:cNvPr>
          <p:cNvGraphicFramePr>
            <a:graphicFrameLocks noGrp="1"/>
          </p:cNvGraphicFramePr>
          <p:nvPr>
            <p:extLst>
              <p:ext uri="{D42A27DB-BD31-4B8C-83A1-F6EECF244321}">
                <p14:modId xmlns:p14="http://schemas.microsoft.com/office/powerpoint/2010/main" val="2299602503"/>
              </p:ext>
            </p:extLst>
          </p:nvPr>
        </p:nvGraphicFramePr>
        <p:xfrm>
          <a:off x="914400" y="3048000"/>
          <a:ext cx="6484620" cy="1097280"/>
        </p:xfrm>
        <a:graphic>
          <a:graphicData uri="http://schemas.openxmlformats.org/drawingml/2006/table">
            <a:tbl>
              <a:tblPr firstRow="1" bandRow="1">
                <a:tableStyleId>{616DA210-FB5B-4158-B5E0-FEB733F419BA}</a:tableStyleId>
              </a:tblPr>
              <a:tblGrid>
                <a:gridCol w="1975902">
                  <a:extLst>
                    <a:ext uri="{9D8B030D-6E8A-4147-A177-3AD203B41FA5}">
                      <a16:colId xmlns:a16="http://schemas.microsoft.com/office/drawing/2014/main" val="2675774013"/>
                    </a:ext>
                  </a:extLst>
                </a:gridCol>
                <a:gridCol w="617946">
                  <a:extLst>
                    <a:ext uri="{9D8B030D-6E8A-4147-A177-3AD203B41FA5}">
                      <a16:colId xmlns:a16="http://schemas.microsoft.com/office/drawing/2014/main" val="2213343353"/>
                    </a:ext>
                  </a:extLst>
                </a:gridCol>
                <a:gridCol w="839186">
                  <a:extLst>
                    <a:ext uri="{9D8B030D-6E8A-4147-A177-3AD203B41FA5}">
                      <a16:colId xmlns:a16="http://schemas.microsoft.com/office/drawing/2014/main" val="3666966783"/>
                    </a:ext>
                  </a:extLst>
                </a:gridCol>
                <a:gridCol w="2288689">
                  <a:extLst>
                    <a:ext uri="{9D8B030D-6E8A-4147-A177-3AD203B41FA5}">
                      <a16:colId xmlns:a16="http://schemas.microsoft.com/office/drawing/2014/main" val="1215904264"/>
                    </a:ext>
                  </a:extLst>
                </a:gridCol>
                <a:gridCol w="762897">
                  <a:extLst>
                    <a:ext uri="{9D8B030D-6E8A-4147-A177-3AD203B41FA5}">
                      <a16:colId xmlns:a16="http://schemas.microsoft.com/office/drawing/2014/main" val="4286366111"/>
                    </a:ext>
                  </a:extLst>
                </a:gridCol>
              </a:tblGrid>
              <a:tr h="370840">
                <a:tc>
                  <a:txBody>
                    <a:bodyPr/>
                    <a:lstStyle/>
                    <a:p>
                      <a:r>
                        <a:rPr lang="en-US" sz="1100" b="0" i="1" dirty="0" err="1">
                          <a:latin typeface="+mj-lt"/>
                        </a:rPr>
                        <a:t>macMmsExtendedRpDuration</a:t>
                      </a:r>
                      <a:endParaRPr lang="en-US" sz="1600" b="0" i="1" dirty="0">
                        <a:latin typeface="+mj-lt"/>
                      </a:endParaRPr>
                    </a:p>
                  </a:txBody>
                  <a:tcPr anchor="ctr">
                    <a:lnL w="38100" cap="flat" cmpd="sng" algn="ctr">
                      <a:solidFill>
                        <a:schemeClr val="tx1"/>
                      </a:solidFill>
                      <a:prstDash val="solid"/>
                      <a:round/>
                      <a:headEnd type="none" w="med" len="med"/>
                      <a:tailEnd type="none" w="med" len="med"/>
                    </a:lnL>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dirty="0">
                          <a:solidFill>
                            <a:schemeClr val="tx1"/>
                          </a:solidFill>
                          <a:latin typeface="+mj-lt"/>
                          <a:ea typeface="+mn-ea"/>
                          <a:cs typeface="+mn-cs"/>
                        </a:rPr>
                        <a:t>Integer</a:t>
                      </a:r>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 – 3</a:t>
                      </a:r>
                      <a:endParaRPr lang="en-US" dirty="0"/>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 = Interleaved ranging phase</a:t>
                      </a: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1 = Non-interleaved ranging phase of double </a:t>
                      </a:r>
                      <a:r>
                        <a:rPr kumimoji="0" lang="en-US" sz="1100" b="0" i="0" u="none" strike="noStrike" kern="1200" cap="none" spc="0" normalizeH="0" baseline="0" noProof="0" dirty="0" err="1">
                          <a:ln>
                            <a:noFill/>
                          </a:ln>
                          <a:solidFill>
                            <a:srgbClr val="000000"/>
                          </a:solidFill>
                          <a:effectLst/>
                          <a:uLnTx/>
                          <a:uFillTx/>
                          <a:latin typeface="Times New Roman"/>
                          <a:ea typeface="+mn-ea"/>
                          <a:cs typeface="+mn-cs"/>
                        </a:rPr>
                        <a:t>RpDuration</a:t>
                      </a:r>
                      <a:endParaRPr kumimoji="0" lang="en-US" sz="1100" b="0" i="0" u="none" strike="noStrike" kern="1200" cap="none" spc="0" normalizeH="0" baseline="0" noProof="0" dirty="0">
                        <a:ln>
                          <a:noFill/>
                        </a:ln>
                        <a:solidFill>
                          <a:srgbClr val="000000"/>
                        </a:solidFill>
                        <a:effectLst/>
                        <a:uLnTx/>
                        <a:uFillTx/>
                        <a:latin typeface="Times New Roman"/>
                        <a:ea typeface="+mn-ea"/>
                        <a:cs typeface="+mn-cs"/>
                      </a:endParaRP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2 = Non-interleaved ranging phase of triple </a:t>
                      </a:r>
                      <a:r>
                        <a:rPr kumimoji="0" lang="en-US" sz="1100" b="0" i="0" u="none" strike="noStrike" kern="1200" cap="none" spc="0" normalizeH="0" baseline="0" noProof="0" dirty="0" err="1">
                          <a:ln>
                            <a:noFill/>
                          </a:ln>
                          <a:solidFill>
                            <a:srgbClr val="000000"/>
                          </a:solidFill>
                          <a:effectLst/>
                          <a:uLnTx/>
                          <a:uFillTx/>
                          <a:latin typeface="Times New Roman"/>
                          <a:ea typeface="+mn-ea"/>
                          <a:cs typeface="+mn-cs"/>
                        </a:rPr>
                        <a:t>RpDuration</a:t>
                      </a:r>
                      <a:endParaRPr kumimoji="0" lang="en-US" sz="1100" b="0" i="0" u="none" strike="noStrike" kern="1200" cap="none" spc="0" normalizeH="0" baseline="0" noProof="0" dirty="0">
                        <a:ln>
                          <a:noFill/>
                        </a:ln>
                        <a:solidFill>
                          <a:srgbClr val="000000"/>
                        </a:solidFill>
                        <a:effectLst/>
                        <a:uLnTx/>
                        <a:uFillTx/>
                        <a:latin typeface="Times New Roman"/>
                        <a:ea typeface="+mn-ea"/>
                        <a:cs typeface="+mn-cs"/>
                      </a:endParaRP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3 = reserved</a:t>
                      </a:r>
                      <a:endParaRPr lang="en-US" dirty="0"/>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a:t>
                      </a:r>
                      <a:endParaRPr lang="en-US" dirty="0"/>
                    </a:p>
                  </a:txBody>
                  <a:tcPr anchor="ctr">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687036926"/>
                  </a:ext>
                </a:extLst>
              </a:tr>
            </a:tbl>
          </a:graphicData>
        </a:graphic>
      </p:graphicFrame>
      <p:sp>
        <p:nvSpPr>
          <p:cNvPr id="11" name="Speech Bubble: Rectangle 10">
            <a:extLst>
              <a:ext uri="{FF2B5EF4-FFF2-40B4-BE49-F238E27FC236}">
                <a16:creationId xmlns:a16="http://schemas.microsoft.com/office/drawing/2014/main" id="{4CC6C895-1AF5-BF3A-9DFE-403D41D3207E}"/>
              </a:ext>
            </a:extLst>
          </p:cNvPr>
          <p:cNvSpPr/>
          <p:nvPr/>
        </p:nvSpPr>
        <p:spPr bwMode="auto">
          <a:xfrm>
            <a:off x="8004756" y="2758440"/>
            <a:ext cx="1748843" cy="670560"/>
          </a:xfrm>
          <a:prstGeom prst="wedgeRectCallout">
            <a:avLst>
              <a:gd name="adj1" fmla="val -83280"/>
              <a:gd name="adj2" fmla="val 5471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MAC PIB attribute</a:t>
            </a:r>
          </a:p>
        </p:txBody>
      </p:sp>
      <p:sp>
        <p:nvSpPr>
          <p:cNvPr id="3" name="Rectangle 2">
            <a:extLst>
              <a:ext uri="{FF2B5EF4-FFF2-40B4-BE49-F238E27FC236}">
                <a16:creationId xmlns:a16="http://schemas.microsoft.com/office/drawing/2014/main" id="{DCC910A0-06B9-3363-49E7-005023CC1FD0}"/>
              </a:ext>
            </a:extLst>
          </p:cNvPr>
          <p:cNvSpPr/>
          <p:nvPr/>
        </p:nvSpPr>
        <p:spPr bwMode="auto">
          <a:xfrm>
            <a:off x="838200" y="2971800"/>
            <a:ext cx="6644640" cy="12954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solidFill>
                  <a:schemeClr val="bg1"/>
                </a:solidFill>
              </a:ln>
              <a:solidFill>
                <a:schemeClr val="tx1"/>
              </a:solidFill>
              <a:effectLst/>
              <a:latin typeface="Times New Roman" panose="02020603050405020304" pitchFamily="18" charset="0"/>
            </a:endParaRPr>
          </a:p>
        </p:txBody>
      </p:sp>
      <p:sp>
        <p:nvSpPr>
          <p:cNvPr id="5" name="TextBox 4">
            <a:extLst>
              <a:ext uri="{FF2B5EF4-FFF2-40B4-BE49-F238E27FC236}">
                <a16:creationId xmlns:a16="http://schemas.microsoft.com/office/drawing/2014/main" id="{07F7BB0A-9AFD-68EB-9D25-9FEA9D83E249}"/>
              </a:ext>
            </a:extLst>
          </p:cNvPr>
          <p:cNvSpPr txBox="1"/>
          <p:nvPr/>
        </p:nvSpPr>
        <p:spPr>
          <a:xfrm>
            <a:off x="533400" y="5209401"/>
            <a:ext cx="2121093" cy="276999"/>
          </a:xfrm>
          <a:prstGeom prst="rect">
            <a:avLst/>
          </a:prstGeom>
          <a:noFill/>
        </p:spPr>
        <p:txBody>
          <a:bodyPr wrap="none" rtlCol="0">
            <a:spAutoFit/>
          </a:bodyPr>
          <a:lstStyle/>
          <a:p>
            <a:r>
              <a:rPr lang="en-US" dirty="0"/>
              <a:t>Page 125, line 1, table 20 (</a:t>
            </a:r>
            <a:r>
              <a:rPr lang="en-US" b="1" dirty="0"/>
              <a:t>959</a:t>
            </a:r>
            <a:r>
              <a:rPr lang="en-US" dirty="0"/>
              <a:t>)</a:t>
            </a:r>
          </a:p>
        </p:txBody>
      </p:sp>
    </p:spTree>
    <p:extLst>
      <p:ext uri="{BB962C8B-B14F-4D97-AF65-F5344CB8AC3E}">
        <p14:creationId xmlns:p14="http://schemas.microsoft.com/office/powerpoint/2010/main" val="131145783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Other text edits throughout the document</a:t>
            </a:r>
          </a:p>
        </p:txBody>
      </p:sp>
      <p:sp>
        <p:nvSpPr>
          <p:cNvPr id="3" name="Rectangle 3">
            <a:extLst>
              <a:ext uri="{FF2B5EF4-FFF2-40B4-BE49-F238E27FC236}">
                <a16:creationId xmlns:a16="http://schemas.microsoft.com/office/drawing/2014/main" id="{75A61C5B-FADC-737F-049C-B0EFF699E6E9}"/>
              </a:ext>
            </a:extLst>
          </p:cNvPr>
          <p:cNvSpPr>
            <a:spLocks noChangeArrowheads="1"/>
          </p:cNvSpPr>
          <p:nvPr/>
        </p:nvSpPr>
        <p:spPr bwMode="auto">
          <a:xfrm>
            <a:off x="838200" y="1600200"/>
            <a:ext cx="10363200" cy="4811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ts val="500"/>
              </a:spcBef>
              <a:spcAft>
                <a:spcPts val="600"/>
              </a:spcAft>
              <a:buFont typeface="Arial" panose="020B0604020202020204" pitchFamily="34" charset="0"/>
              <a:buChar char="•"/>
            </a:pPr>
            <a:r>
              <a:rPr lang="en-US" altLang="en-US" sz="1800" dirty="0"/>
              <a:t>8.3.3. </a:t>
            </a:r>
            <a:r>
              <a:rPr lang="en-US" altLang="en-US" sz="1800" dirty="0" err="1"/>
              <a:t>TxOptions</a:t>
            </a:r>
            <a:r>
              <a:rPr lang="en-US" altLang="en-US" sz="1800" dirty="0"/>
              <a:t> and 8.3.4 MCPS-</a:t>
            </a:r>
            <a:r>
              <a:rPr lang="en-US" altLang="en-US" sz="1800" dirty="0" err="1"/>
              <a:t>DATA.request</a:t>
            </a:r>
            <a:r>
              <a:rPr lang="en-US" altLang="en-US" sz="1800" dirty="0"/>
              <a:t> </a:t>
            </a:r>
            <a:br>
              <a:rPr lang="en-US" altLang="en-US" sz="1800" dirty="0"/>
            </a:br>
            <a:r>
              <a:rPr lang="en-US" altLang="en-US" sz="1800" dirty="0"/>
              <a:t>p 21 – 23 mentions interleaving several times in context of MMS </a:t>
            </a:r>
          </a:p>
          <a:p>
            <a:pPr marL="285750" indent="-285750">
              <a:spcBef>
                <a:spcPts val="500"/>
              </a:spcBef>
              <a:spcAft>
                <a:spcPts val="600"/>
              </a:spcAft>
              <a:buFont typeface="Arial" panose="020B0604020202020204" pitchFamily="34" charset="0"/>
              <a:buChar char="•"/>
            </a:pPr>
            <a:r>
              <a:rPr lang="en-US" altLang="en-US" sz="1800" dirty="0"/>
              <a:t>10.38.5 UWB MMS ranging phase (</a:t>
            </a:r>
            <a:r>
              <a:rPr lang="en-US" altLang="en-US" sz="1800" b="1" dirty="0"/>
              <a:t>96</a:t>
            </a:r>
            <a:r>
              <a:rPr lang="en-US" altLang="en-US" sz="1800" dirty="0"/>
              <a:t>, </a:t>
            </a:r>
            <a:r>
              <a:rPr lang="en-US" altLang="en-US" sz="1800" b="1" dirty="0"/>
              <a:t>952</a:t>
            </a:r>
            <a:r>
              <a:rPr lang="en-US" altLang="en-US" sz="1800" dirty="0"/>
              <a:t>)</a:t>
            </a:r>
            <a:br>
              <a:rPr lang="en-US" altLang="en-US" sz="1800" dirty="0"/>
            </a:br>
            <a:r>
              <a:rPr lang="en-US" altLang="en-US" sz="1800" dirty="0"/>
              <a:t>p 69, line 7. </a:t>
            </a:r>
            <a:r>
              <a:rPr lang="en-US" altLang="en-US" sz="1800" dirty="0">
                <a:solidFill>
                  <a:srgbClr val="00B050"/>
                </a:solidFill>
              </a:rPr>
              <a:t>In non-interleaved mode responder shall start transmission of MMS packet after one </a:t>
            </a:r>
            <a:r>
              <a:rPr lang="en-US" altLang="en-US" sz="1800" dirty="0" err="1">
                <a:solidFill>
                  <a:srgbClr val="00B050"/>
                </a:solidFill>
              </a:rPr>
              <a:t>RpDuration</a:t>
            </a:r>
            <a:r>
              <a:rPr lang="en-US" altLang="en-US" sz="1800" dirty="0">
                <a:solidFill>
                  <a:srgbClr val="00B050"/>
                </a:solidFill>
              </a:rPr>
              <a:t> from the start of the ranging phase, and when DS-TWR is desired, initiator may transmit a second MMS packet after two </a:t>
            </a:r>
            <a:r>
              <a:rPr lang="en-US" altLang="en-US" sz="1800" dirty="0" err="1">
                <a:solidFill>
                  <a:srgbClr val="00B050"/>
                </a:solidFill>
              </a:rPr>
              <a:t>RpDurations</a:t>
            </a:r>
            <a:r>
              <a:rPr lang="en-US" altLang="en-US" sz="1800" dirty="0">
                <a:solidFill>
                  <a:srgbClr val="00B050"/>
                </a:solidFill>
              </a:rPr>
              <a:t> from the start of the ranging phase.</a:t>
            </a:r>
          </a:p>
          <a:p>
            <a:pPr marL="285750" indent="-285750">
              <a:spcBef>
                <a:spcPts val="500"/>
              </a:spcBef>
              <a:spcAft>
                <a:spcPts val="600"/>
              </a:spcAft>
              <a:buFont typeface="Arial" panose="020B0604020202020204" pitchFamily="34" charset="0"/>
              <a:buChar char="•"/>
            </a:pPr>
            <a:r>
              <a:rPr lang="en-US" altLang="en-US" sz="1800" dirty="0"/>
              <a:t>10.38.5 UWB MMS ranging phase (</a:t>
            </a:r>
            <a:r>
              <a:rPr lang="en-US" altLang="en-US" sz="1800" b="1" dirty="0"/>
              <a:t>953</a:t>
            </a:r>
            <a:r>
              <a:rPr lang="en-US" altLang="en-US" sz="1800" dirty="0"/>
              <a:t>)</a:t>
            </a:r>
            <a:br>
              <a:rPr lang="en-US" altLang="en-US" sz="1800" dirty="0"/>
            </a:br>
            <a:r>
              <a:rPr lang="en-US" altLang="en-US" sz="1800" dirty="0"/>
              <a:t>p 69, line 12. After </a:t>
            </a:r>
            <a:r>
              <a:rPr lang="en-US" altLang="en-US" sz="1800" dirty="0" err="1"/>
              <a:t>macMmsRpDuration</a:t>
            </a:r>
            <a:r>
              <a:rPr lang="en-US" altLang="en-US" sz="1800" dirty="0"/>
              <a:t>, </a:t>
            </a:r>
            <a:r>
              <a:rPr lang="en-US" altLang="en-US" sz="1800" dirty="0">
                <a:solidFill>
                  <a:srgbClr val="00B050"/>
                </a:solidFill>
              </a:rPr>
              <a:t>or in case of non-interleaved mode after double or triple </a:t>
            </a:r>
            <a:r>
              <a:rPr lang="en-US" altLang="en-US" sz="1800" dirty="0" err="1">
                <a:solidFill>
                  <a:srgbClr val="00B050"/>
                </a:solidFill>
              </a:rPr>
              <a:t>macMmsRpDuration</a:t>
            </a:r>
            <a:r>
              <a:rPr lang="en-US" altLang="en-US" sz="1800" dirty="0">
                <a:solidFill>
                  <a:srgbClr val="00B050"/>
                </a:solidFill>
              </a:rPr>
              <a:t> as defined by the ExtendedRpDuration,</a:t>
            </a:r>
            <a:r>
              <a:rPr lang="en-US" altLang="en-US" sz="1800" dirty="0"/>
              <a:t> and transmission and reception of all the fragm</a:t>
            </a:r>
            <a:r>
              <a:rPr lang="en-US" altLang="en-US" sz="1800" dirty="0">
                <a:latin typeface="+mj-lt"/>
              </a:rPr>
              <a:t>ents…</a:t>
            </a:r>
          </a:p>
          <a:p>
            <a:pPr marL="285750" indent="-285750">
              <a:spcBef>
                <a:spcPts val="500"/>
              </a:spcBef>
              <a:spcAft>
                <a:spcPts val="600"/>
              </a:spcAft>
              <a:buFont typeface="Arial" panose="020B0604020202020204" pitchFamily="34" charset="0"/>
              <a:buChar char="•"/>
            </a:pPr>
            <a:r>
              <a:rPr lang="en-US" sz="1800" b="0" i="0" u="none" strike="noStrike" dirty="0">
                <a:solidFill>
                  <a:srgbClr val="000000"/>
                </a:solidFill>
                <a:effectLst/>
                <a:latin typeface="+mj-lt"/>
              </a:rPr>
              <a:t>16.2.1 (</a:t>
            </a:r>
            <a:r>
              <a:rPr lang="en-US" sz="1800" b="1" i="0" u="none" strike="noStrike" dirty="0">
                <a:solidFill>
                  <a:srgbClr val="000000"/>
                </a:solidFill>
                <a:effectLst/>
                <a:latin typeface="+mj-lt"/>
              </a:rPr>
              <a:t>8</a:t>
            </a:r>
            <a:r>
              <a:rPr lang="en-US" sz="1800" b="0" i="0" u="none" strike="noStrike" dirty="0">
                <a:solidFill>
                  <a:srgbClr val="000000"/>
                </a:solidFill>
                <a:effectLst/>
                <a:latin typeface="+mj-lt"/>
              </a:rPr>
              <a:t>,</a:t>
            </a:r>
            <a:r>
              <a:rPr lang="en-US" sz="1800" b="1" i="0" u="none" strike="noStrike" dirty="0">
                <a:solidFill>
                  <a:srgbClr val="000000"/>
                </a:solidFill>
                <a:effectLst/>
                <a:latin typeface="+mj-lt"/>
              </a:rPr>
              <a:t>98</a:t>
            </a:r>
            <a:r>
              <a:rPr lang="en-US" sz="1800" b="0" i="0" u="none" strike="noStrike" dirty="0">
                <a:solidFill>
                  <a:srgbClr val="000000"/>
                </a:solidFill>
                <a:effectLst/>
                <a:latin typeface="+mj-lt"/>
              </a:rPr>
              <a:t>) </a:t>
            </a:r>
            <a:br>
              <a:rPr lang="en-US" sz="1800" b="0" i="0" u="none" strike="noStrike" dirty="0">
                <a:solidFill>
                  <a:srgbClr val="000000"/>
                </a:solidFill>
                <a:effectLst/>
                <a:latin typeface="+mj-lt"/>
              </a:rPr>
            </a:br>
            <a:r>
              <a:rPr lang="en-US" sz="1800" b="0" i="0" u="none" strike="noStrike" dirty="0">
                <a:solidFill>
                  <a:srgbClr val="000000"/>
                </a:solidFill>
                <a:effectLst/>
                <a:latin typeface="+mj-lt"/>
              </a:rPr>
              <a:t>p 187, line 13-14. In this MMS mode, the transmission and reception of the PPDU fragments </a:t>
            </a:r>
            <a:r>
              <a:rPr lang="en-US" sz="1800" b="0" i="0" u="none" strike="sngStrike" dirty="0">
                <a:solidFill>
                  <a:srgbClr val="CD5937"/>
                </a:solidFill>
                <a:effectLst/>
                <a:latin typeface="+mj-lt"/>
              </a:rPr>
              <a:t>are typically </a:t>
            </a:r>
            <a:r>
              <a:rPr lang="en-US" sz="1800" b="0" i="0" u="none" strike="noStrike" dirty="0">
                <a:solidFill>
                  <a:srgbClr val="CD5937"/>
                </a:solidFill>
                <a:effectLst/>
                <a:latin typeface="+mj-lt"/>
              </a:rPr>
              <a:t>may be </a:t>
            </a:r>
            <a:r>
              <a:rPr lang="en-US" sz="1800" b="0" i="0" u="none" strike="noStrike" dirty="0">
                <a:solidFill>
                  <a:srgbClr val="000000"/>
                </a:solidFill>
                <a:effectLst/>
                <a:latin typeface="+mj-lt"/>
              </a:rPr>
              <a:t>interleaved.”</a:t>
            </a:r>
            <a:endParaRPr lang="en-US" altLang="en-US" sz="1800" dirty="0">
              <a:latin typeface="+mj-lt"/>
            </a:endParaRPr>
          </a:p>
          <a:p>
            <a:pPr marL="285750" indent="-285750">
              <a:spcBef>
                <a:spcPts val="500"/>
              </a:spcBef>
              <a:spcAft>
                <a:spcPts val="600"/>
              </a:spcAft>
              <a:buFont typeface="Arial" panose="020B0604020202020204" pitchFamily="34" charset="0"/>
              <a:buChar char="•"/>
            </a:pPr>
            <a:r>
              <a:rPr lang="en-US" altLang="en-US" sz="1800" dirty="0">
                <a:latin typeface="+mj-lt"/>
              </a:rPr>
              <a:t>16.2.11.1 Multi-milli</a:t>
            </a:r>
            <a:r>
              <a:rPr lang="en-US" altLang="en-US" sz="1800" dirty="0"/>
              <a:t>second ranging packet format, General (</a:t>
            </a:r>
            <a:r>
              <a:rPr lang="en-US" altLang="en-US" sz="1800" b="1" dirty="0"/>
              <a:t>9</a:t>
            </a:r>
            <a:r>
              <a:rPr lang="en-US" altLang="en-US" sz="1800" dirty="0"/>
              <a:t>, </a:t>
            </a:r>
            <a:r>
              <a:rPr lang="en-US" altLang="en-US" sz="1800" b="1" dirty="0"/>
              <a:t>100</a:t>
            </a:r>
            <a:r>
              <a:rPr lang="en-US" altLang="en-US" sz="1800" dirty="0"/>
              <a:t>, </a:t>
            </a:r>
            <a:r>
              <a:rPr lang="en-US" altLang="en-US" sz="1800" b="1" dirty="0"/>
              <a:t>962</a:t>
            </a:r>
            <a:r>
              <a:rPr lang="en-US" altLang="en-US" sz="1800" dirty="0"/>
              <a:t>)</a:t>
            </a:r>
            <a:br>
              <a:rPr lang="en-US" altLang="en-US" sz="1800" dirty="0"/>
            </a:br>
            <a:r>
              <a:rPr lang="en-US" altLang="en-US" sz="1800" dirty="0"/>
              <a:t>p 192, r 31 - 32 “… the fragment transmissions of the transmitted MMS packets </a:t>
            </a:r>
            <a:r>
              <a:rPr lang="en-US" altLang="en-US" sz="1800" strike="sngStrike" dirty="0">
                <a:solidFill>
                  <a:srgbClr val="FF0000"/>
                </a:solidFill>
              </a:rPr>
              <a:t>are</a:t>
            </a:r>
            <a:r>
              <a:rPr lang="en-US" altLang="en-US" sz="1800" dirty="0"/>
              <a:t> </a:t>
            </a:r>
            <a:r>
              <a:rPr lang="en-US" altLang="en-US" sz="1800" dirty="0">
                <a:solidFill>
                  <a:srgbClr val="00B050"/>
                </a:solidFill>
              </a:rPr>
              <a:t>may be </a:t>
            </a:r>
            <a:r>
              <a:rPr lang="en-US" altLang="en-US" sz="1800" dirty="0"/>
              <a:t>interleaved …”</a:t>
            </a:r>
          </a:p>
        </p:txBody>
      </p:sp>
      <p:graphicFrame>
        <p:nvGraphicFramePr>
          <p:cNvPr id="4" name="Table 3">
            <a:extLst>
              <a:ext uri="{FF2B5EF4-FFF2-40B4-BE49-F238E27FC236}">
                <a16:creationId xmlns:a16="http://schemas.microsoft.com/office/drawing/2014/main" id="{E3B517B6-E695-3F4A-A527-C5D8082A1CE9}"/>
              </a:ext>
            </a:extLst>
          </p:cNvPr>
          <p:cNvGraphicFramePr>
            <a:graphicFrameLocks noGrp="1"/>
          </p:cNvGraphicFramePr>
          <p:nvPr>
            <p:extLst>
              <p:ext uri="{D42A27DB-BD31-4B8C-83A1-F6EECF244321}">
                <p14:modId xmlns:p14="http://schemas.microsoft.com/office/powerpoint/2010/main" val="3093741068"/>
              </p:ext>
            </p:extLst>
          </p:nvPr>
        </p:nvGraphicFramePr>
        <p:xfrm>
          <a:off x="8686800" y="1058284"/>
          <a:ext cx="2667270" cy="321832"/>
        </p:xfrm>
        <a:graphic>
          <a:graphicData uri="http://schemas.openxmlformats.org/drawingml/2006/table">
            <a:tbl>
              <a:tblPr/>
              <a:tblGrid>
                <a:gridCol w="467575">
                  <a:extLst>
                    <a:ext uri="{9D8B030D-6E8A-4147-A177-3AD203B41FA5}">
                      <a16:colId xmlns:a16="http://schemas.microsoft.com/office/drawing/2014/main" val="2907295583"/>
                    </a:ext>
                  </a:extLst>
                </a:gridCol>
                <a:gridCol w="467575">
                  <a:extLst>
                    <a:ext uri="{9D8B030D-6E8A-4147-A177-3AD203B41FA5}">
                      <a16:colId xmlns:a16="http://schemas.microsoft.com/office/drawing/2014/main" val="4114608109"/>
                    </a:ext>
                  </a:extLst>
                </a:gridCol>
                <a:gridCol w="1397372">
                  <a:extLst>
                    <a:ext uri="{9D8B030D-6E8A-4147-A177-3AD203B41FA5}">
                      <a16:colId xmlns:a16="http://schemas.microsoft.com/office/drawing/2014/main" val="82102394"/>
                    </a:ext>
                  </a:extLst>
                </a:gridCol>
                <a:gridCol w="334748">
                  <a:extLst>
                    <a:ext uri="{9D8B030D-6E8A-4147-A177-3AD203B41FA5}">
                      <a16:colId xmlns:a16="http://schemas.microsoft.com/office/drawing/2014/main" val="575167179"/>
                    </a:ext>
                  </a:extLst>
                </a:gridCol>
              </a:tblGrid>
              <a:tr h="199336">
                <a:tc>
                  <a:txBody>
                    <a:bodyPr/>
                    <a:lstStyle/>
                    <a:p>
                      <a:pPr algn="ctr" rtl="0" fontAlgn="ctr"/>
                      <a:r>
                        <a:rPr lang="en-US" sz="800" b="0" i="0" u="none" strike="noStrike">
                          <a:solidFill>
                            <a:srgbClr val="000000"/>
                          </a:solidFill>
                          <a:effectLst/>
                          <a:latin typeface="Arial" panose="020B0604020202020204" pitchFamily="34" charset="0"/>
                        </a:rPr>
                        <a:t>8</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187</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16.2.1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13</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5417623"/>
                  </a:ext>
                </a:extLst>
              </a:tr>
              <a:tr h="93331">
                <a:tc>
                  <a:txBody>
                    <a:bodyPr/>
                    <a:lstStyle/>
                    <a:p>
                      <a:pPr algn="ctr" rtl="0" fontAlgn="ctr"/>
                      <a:r>
                        <a:rPr lang="en-US" sz="800" b="0" i="0" u="none" strike="noStrike">
                          <a:solidFill>
                            <a:srgbClr val="000000"/>
                          </a:solidFill>
                          <a:effectLst/>
                          <a:latin typeface="Arial" panose="020B0604020202020204" pitchFamily="34" charset="0"/>
                        </a:rPr>
                        <a:t>98</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187</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effectLst/>
                          <a:latin typeface="Arial" panose="020B0604020202020204" pitchFamily="34" charset="0"/>
                        </a:rPr>
                        <a:t>16.2.1</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effectLst/>
                          <a:latin typeface="Arial" panose="020B0604020202020204" pitchFamily="34" charset="0"/>
                        </a:rPr>
                        <a:t>14</a:t>
                      </a:r>
                    </a:p>
                  </a:txBody>
                  <a:tcPr marL="576" marR="576" marT="5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196740"/>
                  </a:ext>
                </a:extLst>
              </a:tr>
            </a:tbl>
          </a:graphicData>
        </a:graphic>
      </p:graphicFrame>
    </p:spTree>
    <p:extLst>
      <p:ext uri="{BB962C8B-B14F-4D97-AF65-F5344CB8AC3E}">
        <p14:creationId xmlns:p14="http://schemas.microsoft.com/office/powerpoint/2010/main" val="1870627239"/>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1344</Words>
  <Application>Microsoft Office PowerPoint</Application>
  <PresentationFormat>Widescreen</PresentationFormat>
  <Paragraphs>144</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Resolution to comments 8, 9, 96, 97, 98, 100, 952, 953, 954, 955, 956, 959</vt:lpstr>
      <vt:lpstr>10.38.5 UWB MMS ranging phase</vt:lpstr>
      <vt:lpstr>10.38.9.3.12 The Management MAC Configuration field</vt:lpstr>
      <vt:lpstr>10.38.10.1 MMS specific MAC PIB attributes</vt:lpstr>
      <vt:lpstr>Other text edits throughout the document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2023-09-14T03:52:09Z</dcterms:created>
  <dcterms:modified xsi:type="dcterms:W3CDTF">2024-07-17T18:19:48Z</dcterms:modified>
</cp:coreProperties>
</file>