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6" r:id="rId2"/>
    <p:sldId id="311" r:id="rId3"/>
    <p:sldId id="371" r:id="rId4"/>
    <p:sldId id="372" r:id="rId5"/>
    <p:sldId id="381" r:id="rId6"/>
    <p:sldId id="383" r:id="rId7"/>
    <p:sldId id="382" r:id="rId8"/>
    <p:sldId id="384" r:id="rId9"/>
    <p:sldId id="365" r:id="rId10"/>
    <p:sldId id="3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666BF7-E68C-4622-B432-226028BEA6DE}" v="7" dt="2024-07-15T08:56:38.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p:cViewPr varScale="1">
        <p:scale>
          <a:sx n="79" d="100"/>
          <a:sy n="79" d="100"/>
        </p:scale>
        <p:origin x="658"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solidFill>
                  <a:schemeClr val="tx1"/>
                </a:solidFill>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it-IT" altLang="ko-KR" sz="1400" b="0" i="0" dirty="0">
                <a:solidFill>
                  <a:srgbClr val="000000"/>
                </a:solidFill>
                <a:effectLst/>
                <a:highlight>
                  <a:srgbClr val="FFFFFF"/>
                </a:highlight>
                <a:latin typeface="Verdana" panose="020B0604030504040204" pitchFamily="34" charset="0"/>
              </a:rPr>
              <a:t>DCN </a:t>
            </a:r>
            <a:r>
              <a:rPr lang="it-IT" altLang="ko-KR" sz="1400" b="1" i="0" dirty="0">
                <a:solidFill>
                  <a:srgbClr val="000000"/>
                </a:solidFill>
                <a:effectLst/>
                <a:highlight>
                  <a:srgbClr val="FFFFFF"/>
                </a:highlight>
                <a:latin typeface="Verdana" panose="020B0604030504040204" pitchFamily="34" charset="0"/>
              </a:rPr>
              <a:t>15-24-0393-00-07ma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NG-OWC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Integrating OCC with Few-shot Learning for NG-OWC</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16,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Muhammad Rangga Aziz </a:t>
            </a:r>
            <a:r>
              <a:rPr lang="en-US" altLang="zh-CN" sz="1600" dirty="0" err="1">
                <a:latin typeface="Times New Roman" panose="02020603050405020304" pitchFamily="18" charset="0"/>
                <a:cs typeface="Times New Roman" panose="02020603050405020304" pitchFamily="18" charset="0"/>
              </a:rPr>
              <a:t>Nasution</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Autoencoder with unsupervised deep learning for NG-OWC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NG-OWC.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190498" y="1447800"/>
            <a:ext cx="8763000" cy="2554545"/>
          </a:xfrm>
          <a:prstGeom prst="rect">
            <a:avLst/>
          </a:prstGeom>
          <a:noFill/>
        </p:spPr>
        <p:txBody>
          <a:bodyPr wrap="square" rtlCol="0">
            <a:spAutoFit/>
          </a:bodyPr>
          <a:lstStyle/>
          <a:p>
            <a:pPr marL="342900" indent="-342900" fontAlgn="base">
              <a:buFont typeface="+mj-lt"/>
              <a:buAutoNum type="arabicPeriod"/>
            </a:pPr>
            <a:r>
              <a:rPr lang="en-US" sz="2000" b="0" i="0" u="none" strike="noStrike" dirty="0">
                <a:solidFill>
                  <a:srgbClr val="000000"/>
                </a:solidFill>
                <a:effectLst/>
                <a:latin typeface="Times New Roman" panose="02020603050405020304" pitchFamily="18" charset="0"/>
                <a:cs typeface="Times New Roman" panose="02020603050405020304" pitchFamily="18" charset="0"/>
              </a:rPr>
              <a:t>Y. Wang, Q. Yao, J. T. Kwok, and L. M. Ni, “Generalizing from a few examples: A survey on few-shot learning,” ACM </a:t>
            </a: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Comput</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Surv</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vol. 53, no. 3, pp. 1–34, 2021.</a:t>
            </a:r>
          </a:p>
          <a:p>
            <a:pPr marL="342900" indent="-342900" fontAlgn="base">
              <a:buFont typeface="+mj-lt"/>
              <a:buAutoNum type="arabicPeriod"/>
            </a:pPr>
            <a:r>
              <a:rPr lang="en-US" sz="2000" b="0" i="0" u="none" strike="noStrike" dirty="0">
                <a:solidFill>
                  <a:srgbClr val="000000"/>
                </a:solidFill>
                <a:effectLst/>
                <a:latin typeface="Times New Roman" panose="02020603050405020304" pitchFamily="18" charset="0"/>
                <a:cs typeface="Times New Roman" panose="02020603050405020304" pitchFamily="18" charset="0"/>
              </a:rPr>
              <a:t>J. Raghuram et al., “Few-shot domain adaptation for end-to-end communication,” </a:t>
            </a: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arXiv</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cs.LG</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2021.</a:t>
            </a: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L. Zhu, M. Deng, B. Lu, X. Guo, and A. Wang, “Turbulence-resistant high-capacity free-space optical communications using OAM mode group multiplexing,” Opt. Express, vol. 31, no. 9, p. 14454, 2023.</a:t>
            </a:r>
          </a:p>
        </p:txBody>
      </p:sp>
    </p:spTree>
    <p:extLst>
      <p:ext uri="{BB962C8B-B14F-4D97-AF65-F5344CB8AC3E}">
        <p14:creationId xmlns:p14="http://schemas.microsoft.com/office/powerpoint/2010/main" val="17450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Integrating OCC with Few-shot Learning for NG-OWC</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How few-shot learning works</a:t>
            </a:r>
          </a:p>
          <a:p>
            <a:pPr algn="just"/>
            <a:r>
              <a:rPr lang="en-US" altLang="ja-JP" sz="2800" dirty="0">
                <a:latin typeface="Times New Roman" panose="02020603050405020304" pitchFamily="18" charset="0"/>
                <a:cs typeface="Times New Roman" panose="02020603050405020304" pitchFamily="18" charset="0"/>
              </a:rPr>
              <a:t>Integrating OCC with Few-shot learning</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Few-shot learning is a machine learning paradigm where models are designed to generalize and perform tasks effectively with only a few labeled examples. This approach contrasts with traditional methods that require large datasets for training.</a:t>
            </a:r>
          </a:p>
          <a:p>
            <a:pPr lvl="0" algn="just"/>
            <a:r>
              <a:rPr lang="en-US" altLang="ja-JP" sz="2400" dirty="0">
                <a:latin typeface="Times New Roman" panose="02020603050405020304" pitchFamily="18" charset="0"/>
                <a:cs typeface="Times New Roman" panose="02020603050405020304" pitchFamily="18" charset="0"/>
              </a:rPr>
              <a:t>Few-shot learning enables models to quickly adapt to new tasks or classes with minimal data. Techniques such as meta-learning, transfer learning, and similarity-based methods are commonly used to achieve this rapid adaptation.</a:t>
            </a: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4038600"/>
            <a:ext cx="8599140" cy="22975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Few-shot learning functions to generalize knowledge from previously seen tasks to new tasks with minimal data. By learning how to learn, models can apply insights from a few examples to handle new, similar tasks effectively</a:t>
            </a:r>
          </a:p>
          <a:p>
            <a:pPr algn="just"/>
            <a:r>
              <a:rPr lang="en-US" altLang="ja-JP" sz="2000" dirty="0">
                <a:latin typeface="Times New Roman" panose="02020603050405020304" pitchFamily="18" charset="0"/>
                <a:cs typeface="Times New Roman" panose="02020603050405020304" pitchFamily="18" charset="0"/>
              </a:rPr>
              <a:t>Few-shot learning enables models to make accurate predictions and classifications based on a small number of training examples. This efficiency is particularly valuable in scenarios where collecting large datasets is impractical or impossible.</a:t>
            </a: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rmAutofit/>
          </a:bodyPr>
          <a:lstStyle/>
          <a:p>
            <a:r>
              <a:rPr lang="en-US" altLang="ja-JP" sz="4400" dirty="0">
                <a:latin typeface="Times New Roman" panose="02020603050405020304" pitchFamily="18" charset="0"/>
                <a:cs typeface="Times New Roman" panose="02020603050405020304" pitchFamily="18" charset="0"/>
              </a:rPr>
              <a:t>How Few-shot Learning Works</a:t>
            </a:r>
          </a:p>
        </p:txBody>
      </p:sp>
      <p:pic>
        <p:nvPicPr>
          <p:cNvPr id="3" name="Picture 2">
            <a:extLst>
              <a:ext uri="{FF2B5EF4-FFF2-40B4-BE49-F238E27FC236}">
                <a16:creationId xmlns:a16="http://schemas.microsoft.com/office/drawing/2014/main" id="{3391D8EF-2B3C-41E7-AF92-275370875157}"/>
              </a:ext>
            </a:extLst>
          </p:cNvPr>
          <p:cNvPicPr>
            <a:picLocks noChangeAspect="1"/>
          </p:cNvPicPr>
          <p:nvPr/>
        </p:nvPicPr>
        <p:blipFill>
          <a:blip r:embed="rId2"/>
          <a:stretch>
            <a:fillRect/>
          </a:stretch>
        </p:blipFill>
        <p:spPr>
          <a:xfrm>
            <a:off x="2819400" y="1424580"/>
            <a:ext cx="4376355" cy="2484837"/>
          </a:xfrm>
          <a:prstGeom prst="rect">
            <a:avLst/>
          </a:prstGeom>
        </p:spPr>
      </p:pic>
    </p:spTree>
    <p:extLst>
      <p:ext uri="{BB962C8B-B14F-4D97-AF65-F5344CB8AC3E}">
        <p14:creationId xmlns:p14="http://schemas.microsoft.com/office/powerpoint/2010/main" val="145570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657600"/>
            <a:ext cx="8599140" cy="26785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Few-shot learning allows models to quickly adapt to new and unseen classes or tasks with very few labeled examples. This rapid adaptation is crucial for applications where conditions or requirements change frequently, and there is a need for swift model updates.</a:t>
            </a:r>
          </a:p>
          <a:p>
            <a:pPr algn="just"/>
            <a:r>
              <a:rPr lang="en-US" altLang="ja-JP" sz="2000" dirty="0">
                <a:latin typeface="Times New Roman" panose="02020603050405020304" pitchFamily="18" charset="0"/>
                <a:cs typeface="Times New Roman" panose="02020603050405020304" pitchFamily="18" charset="0"/>
              </a:rPr>
              <a:t>Few-shot learning effectively leverages prior knowledge from related tasks or domains to enhance performance on new tasks. Techniques like transfer learning and meta-learning help the model use pre-existing knowledge to better understand and learn from the limited new data it encounters.</a:t>
            </a: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rmAutofit/>
          </a:bodyPr>
          <a:lstStyle/>
          <a:p>
            <a:r>
              <a:rPr lang="en-US" altLang="ja-JP" sz="4400" dirty="0">
                <a:latin typeface="Times New Roman" panose="02020603050405020304" pitchFamily="18" charset="0"/>
                <a:cs typeface="Times New Roman" panose="02020603050405020304" pitchFamily="18" charset="0"/>
              </a:rPr>
              <a:t>How Few-shot Learning Works</a:t>
            </a:r>
          </a:p>
        </p:txBody>
      </p:sp>
      <p:pic>
        <p:nvPicPr>
          <p:cNvPr id="2" name="Picture 1">
            <a:extLst>
              <a:ext uri="{FF2B5EF4-FFF2-40B4-BE49-F238E27FC236}">
                <a16:creationId xmlns:a16="http://schemas.microsoft.com/office/drawing/2014/main" id="{4B69C8BC-D6E7-B04C-8636-0A23C121DD02}"/>
              </a:ext>
            </a:extLst>
          </p:cNvPr>
          <p:cNvPicPr>
            <a:picLocks noChangeAspect="1"/>
          </p:cNvPicPr>
          <p:nvPr/>
        </p:nvPicPr>
        <p:blipFill>
          <a:blip r:embed="rId2"/>
          <a:stretch>
            <a:fillRect/>
          </a:stretch>
        </p:blipFill>
        <p:spPr>
          <a:xfrm>
            <a:off x="2743200" y="1371600"/>
            <a:ext cx="4300155" cy="2441571"/>
          </a:xfrm>
          <a:prstGeom prst="rect">
            <a:avLst/>
          </a:prstGeom>
        </p:spPr>
      </p:pic>
    </p:spTree>
    <p:extLst>
      <p:ext uri="{BB962C8B-B14F-4D97-AF65-F5344CB8AC3E}">
        <p14:creationId xmlns:p14="http://schemas.microsoft.com/office/powerpoint/2010/main" val="409339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733800"/>
            <a:ext cx="8599140" cy="26023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Few-shot learning can enable OCC systems to generalize from a small number of examples to recognize and decode new signal patterns. This is particularly useful for adapting to new communication protocols or signal formats with minimal retraining.</a:t>
            </a:r>
          </a:p>
          <a:p>
            <a:pPr algn="just"/>
            <a:r>
              <a:rPr lang="en-US" altLang="ja-JP" sz="2000" dirty="0">
                <a:latin typeface="Times New Roman" panose="02020603050405020304" pitchFamily="18" charset="0"/>
                <a:cs typeface="Times New Roman" panose="02020603050405020304" pitchFamily="18" charset="0"/>
              </a:rPr>
              <a:t>In OCC applications, collecting extensive labeled data for every possible signal variation can be challenging. Few-shot learning allows the system to efficiently recognize and interpret signals from a few examples, making it practical to deploy in diverse environments.</a:t>
            </a: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rmAutofit fontScale="90000"/>
          </a:bodyPr>
          <a:lstStyle/>
          <a:p>
            <a:r>
              <a:rPr lang="en-US" altLang="ja-JP" sz="4400" dirty="0">
                <a:latin typeface="Times New Roman" panose="02020603050405020304" pitchFamily="18" charset="0"/>
                <a:cs typeface="Times New Roman" panose="02020603050405020304" pitchFamily="18" charset="0"/>
              </a:rPr>
              <a:t>Integrating OCC with Few-shot Learning</a:t>
            </a:r>
          </a:p>
        </p:txBody>
      </p:sp>
      <p:pic>
        <p:nvPicPr>
          <p:cNvPr id="9" name="Picture 8">
            <a:extLst>
              <a:ext uri="{FF2B5EF4-FFF2-40B4-BE49-F238E27FC236}">
                <a16:creationId xmlns:a16="http://schemas.microsoft.com/office/drawing/2014/main" id="{27EC2FCA-9EF2-B969-822B-344352D5383B}"/>
              </a:ext>
            </a:extLst>
          </p:cNvPr>
          <p:cNvPicPr>
            <a:picLocks noChangeAspect="1"/>
          </p:cNvPicPr>
          <p:nvPr/>
        </p:nvPicPr>
        <p:blipFill>
          <a:blip r:embed="rId2"/>
          <a:stretch>
            <a:fillRect/>
          </a:stretch>
        </p:blipFill>
        <p:spPr>
          <a:xfrm>
            <a:off x="2819400" y="1595792"/>
            <a:ext cx="3777630" cy="2138008"/>
          </a:xfrm>
          <a:prstGeom prst="rect">
            <a:avLst/>
          </a:prstGeom>
        </p:spPr>
      </p:pic>
    </p:spTree>
    <p:extLst>
      <p:ext uri="{BB962C8B-B14F-4D97-AF65-F5344CB8AC3E}">
        <p14:creationId xmlns:p14="http://schemas.microsoft.com/office/powerpoint/2010/main" val="410991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733800"/>
            <a:ext cx="8599140" cy="26023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Few-shot learning allows OCC systems to quickly adapt to changing lighting conditions, backgrounds, and other environmental factors. This ensures reliable communication even when the physical environment or the characteristics of the light source change frequently.</a:t>
            </a:r>
          </a:p>
          <a:p>
            <a:pPr algn="just"/>
            <a:r>
              <a:rPr lang="en-US" altLang="ja-JP" sz="2000" dirty="0">
                <a:latin typeface="Times New Roman" panose="02020603050405020304" pitchFamily="18" charset="0"/>
                <a:cs typeface="Times New Roman" panose="02020603050405020304" pitchFamily="18" charset="0"/>
              </a:rPr>
              <a:t>By leveraging models pre-trained on large datasets, few-shot learning can fine-tune these models to the specific requirements of OCC. This enables the system to rapidly and effectively learn new signal patterns or adapt to new conditions with minimal additional data.</a:t>
            </a: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rmAutofit fontScale="90000"/>
          </a:bodyPr>
          <a:lstStyle/>
          <a:p>
            <a:r>
              <a:rPr lang="en-US" altLang="ja-JP" sz="4400" dirty="0">
                <a:latin typeface="Times New Roman" panose="02020603050405020304" pitchFamily="18" charset="0"/>
                <a:cs typeface="Times New Roman" panose="02020603050405020304" pitchFamily="18" charset="0"/>
              </a:rPr>
              <a:t>Integrating OCC with Few-shot Learning</a:t>
            </a:r>
          </a:p>
        </p:txBody>
      </p:sp>
      <p:pic>
        <p:nvPicPr>
          <p:cNvPr id="3" name="Picture 2">
            <a:extLst>
              <a:ext uri="{FF2B5EF4-FFF2-40B4-BE49-F238E27FC236}">
                <a16:creationId xmlns:a16="http://schemas.microsoft.com/office/drawing/2014/main" id="{A24EE335-A87C-6322-D01E-19323E235BF0}"/>
              </a:ext>
            </a:extLst>
          </p:cNvPr>
          <p:cNvPicPr>
            <a:picLocks noChangeAspect="1"/>
          </p:cNvPicPr>
          <p:nvPr/>
        </p:nvPicPr>
        <p:blipFill>
          <a:blip r:embed="rId2"/>
          <a:stretch>
            <a:fillRect/>
          </a:stretch>
        </p:blipFill>
        <p:spPr>
          <a:xfrm>
            <a:off x="3124200" y="1676400"/>
            <a:ext cx="3549030" cy="2008629"/>
          </a:xfrm>
          <a:prstGeom prst="rect">
            <a:avLst/>
          </a:prstGeom>
        </p:spPr>
      </p:pic>
    </p:spTree>
    <p:extLst>
      <p:ext uri="{BB962C8B-B14F-4D97-AF65-F5344CB8AC3E}">
        <p14:creationId xmlns:p14="http://schemas.microsoft.com/office/powerpoint/2010/main" val="181131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fontScale="92500" lnSpcReduction="20000"/>
          </a:bodyPr>
          <a:lstStyle/>
          <a:p>
            <a:pPr algn="just"/>
            <a:r>
              <a:rPr lang="en-US" altLang="ja-JP" sz="2400" dirty="0">
                <a:latin typeface="Times New Roman" panose="02020603050405020304" pitchFamily="18" charset="0"/>
                <a:cs typeface="Times New Roman" panose="02020603050405020304" pitchFamily="18" charset="0"/>
              </a:rPr>
              <a:t>Few-shot learning significantly enhances the flexibility of OCC systems by enabling them to generalize and adapt to new signal patterns and communication protocols with minimal data, facilitating smoother integration into various applications.</a:t>
            </a:r>
          </a:p>
          <a:p>
            <a:pPr algn="just"/>
            <a:r>
              <a:rPr lang="en-US" altLang="ja-JP" sz="2400" dirty="0">
                <a:latin typeface="Times New Roman" panose="02020603050405020304" pitchFamily="18" charset="0"/>
                <a:cs typeface="Times New Roman" panose="02020603050405020304" pitchFamily="18" charset="0"/>
              </a:rPr>
              <a:t>By efficiently recognizing and decoding signals from a limited number of examples, few-shot learning reduces the need for extensive labeled datasets, making OCC systems more practical and cost-effective to implement.</a:t>
            </a:r>
          </a:p>
          <a:p>
            <a:pPr algn="just"/>
            <a:r>
              <a:rPr lang="en-US" altLang="ja-JP" sz="2400" dirty="0">
                <a:latin typeface="Times New Roman" panose="02020603050405020304" pitchFamily="18" charset="0"/>
                <a:cs typeface="Times New Roman" panose="02020603050405020304" pitchFamily="18" charset="0"/>
              </a:rPr>
              <a:t>The rapid adaptation capabilities of few-shot learning ensure that OCC systems remain reliable and effective even in dynamically changing environments, such as varying lighting conditions and backgrounds.</a:t>
            </a:r>
          </a:p>
          <a:p>
            <a:pPr algn="just"/>
            <a:r>
              <a:rPr lang="en-US" altLang="ja-JP" sz="2400" dirty="0">
                <a:latin typeface="Times New Roman" panose="02020603050405020304" pitchFamily="18" charset="0"/>
                <a:cs typeface="Times New Roman" panose="02020603050405020304" pitchFamily="18" charset="0"/>
              </a:rPr>
              <a:t>Few-shot learning allows OCC systems to leverage pre-trained models, enabling quick and effective learning of new signal patterns or environmental conditions. This results in faster deployment and improved performance with minimal additional training data.</a:t>
            </a:r>
          </a:p>
        </p:txBody>
      </p:sp>
    </p:spTree>
    <p:extLst>
      <p:ext uri="{BB962C8B-B14F-4D97-AF65-F5344CB8AC3E}">
        <p14:creationId xmlns:p14="http://schemas.microsoft.com/office/powerpoint/2010/main" val="3611405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22106</TotalTime>
  <Words>908</Words>
  <Application>Microsoft Office PowerPoint</Application>
  <PresentationFormat>화면 슬라이드 쇼(4:3)</PresentationFormat>
  <Paragraphs>44</Paragraphs>
  <Slides>10</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ＭＳ Ｐゴシック</vt:lpstr>
      <vt:lpstr>Arial</vt:lpstr>
      <vt:lpstr>Calibri</vt:lpstr>
      <vt:lpstr>Times New Roman</vt:lpstr>
      <vt:lpstr>Verdana</vt:lpstr>
      <vt:lpstr>Office Theme</vt:lpstr>
      <vt:lpstr>PowerPoint 프레젠테이션</vt:lpstr>
      <vt:lpstr>PowerPoint 프레젠테이션</vt:lpstr>
      <vt:lpstr>Contents</vt:lpstr>
      <vt:lpstr>Background</vt:lpstr>
      <vt:lpstr>How Few-shot Learning Works</vt:lpstr>
      <vt:lpstr>How Few-shot Learning Works</vt:lpstr>
      <vt:lpstr>Integrating OCC with Few-shot Learning</vt:lpstr>
      <vt:lpstr>Integrating OCC with Few-shot Learning</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968</cp:revision>
  <cp:lastPrinted>2017-05-07T15:48:38Z</cp:lastPrinted>
  <dcterms:created xsi:type="dcterms:W3CDTF">2010-05-15T17:50:32Z</dcterms:created>
  <dcterms:modified xsi:type="dcterms:W3CDTF">2024-07-16T14:41:02Z</dcterms:modified>
</cp:coreProperties>
</file>