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46" r:id="rId2"/>
    <p:sldId id="311" r:id="rId3"/>
    <p:sldId id="371" r:id="rId4"/>
    <p:sldId id="405" r:id="rId5"/>
    <p:sldId id="392" r:id="rId6"/>
    <p:sldId id="396" r:id="rId7"/>
    <p:sldId id="397" r:id="rId8"/>
    <p:sldId id="398" r:id="rId9"/>
    <p:sldId id="406" r:id="rId10"/>
    <p:sldId id="404" r:id="rId11"/>
    <p:sldId id="407" r:id="rId12"/>
    <p:sldId id="400" r:id="rId13"/>
    <p:sldId id="366"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3488" autoAdjust="0"/>
  </p:normalViewPr>
  <p:slideViewPr>
    <p:cSldViewPr>
      <p:cViewPr varScale="1">
        <p:scale>
          <a:sx n="79" d="100"/>
          <a:sy n="79" d="100"/>
        </p:scale>
        <p:origin x="586"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a:t>
            </a:fld>
            <a:endParaRPr lang="en-US"/>
          </a:p>
        </p:txBody>
      </p:sp>
    </p:spTree>
    <p:extLst>
      <p:ext uri="{BB962C8B-B14F-4D97-AF65-F5344CB8AC3E}">
        <p14:creationId xmlns:p14="http://schemas.microsoft.com/office/powerpoint/2010/main" val="79607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7/16/2024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7/16/2024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it-IT" altLang="ko-KR" sz="1400" b="0" i="0" dirty="0">
                <a:solidFill>
                  <a:srgbClr val="000000"/>
                </a:solidFill>
                <a:effectLst/>
                <a:highlight>
                  <a:srgbClr val="FFFFFF"/>
                </a:highlight>
                <a:latin typeface="Verdana" panose="020B0604030504040204" pitchFamily="34" charset="0"/>
              </a:rPr>
              <a:t>DCN </a:t>
            </a:r>
            <a:r>
              <a:rPr lang="it-IT" altLang="ko-KR" sz="1400" b="1" i="0" dirty="0">
                <a:solidFill>
                  <a:srgbClr val="000000"/>
                </a:solidFill>
                <a:effectLst/>
                <a:highlight>
                  <a:srgbClr val="FFFFFF"/>
                </a:highlight>
                <a:latin typeface="Verdana" panose="020B0604030504040204" pitchFamily="34" charset="0"/>
              </a:rPr>
              <a:t>15-24-0391-00-07ma</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7/16/2024</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7/16/2024</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7/16/2024</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7/16/2024</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539978"/>
          </a:xfrm>
          <a:prstGeom prst="rect">
            <a:avLst/>
          </a:prstGeom>
          <a:noFill/>
          <a:ln w="12700">
            <a:noFill/>
            <a:miter lim="800000"/>
            <a:headEnd type="none" w="sm" len="sm"/>
            <a:tailEnd type="none" w="sm" len="sm"/>
          </a:ln>
          <a:effectLst/>
        </p:spPr>
        <p:txBody>
          <a:bodyPr>
            <a:spAutoFit/>
          </a:bodyPr>
          <a:lstStyle/>
          <a:p>
            <a:pPr algn="ctr"/>
            <a:r>
              <a:rPr lang="en-US" altLang="ja-JP" b="1" u="sng" dirty="0">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IG NG-OWC</a:t>
            </a:r>
            <a:endParaRPr lang="en-US" altLang="ja-JP" sz="1600" b="1"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sz="1600" b="1" dirty="0">
                <a:latin typeface="Times New Roman" panose="02020603050405020304" pitchFamily="18" charset="0"/>
                <a:ea typeface="ＭＳ Ｐゴシック" charset="-128"/>
                <a:cs typeface="Times New Roman" panose="02020603050405020304" pitchFamily="18" charset="0"/>
              </a:rPr>
              <a:t>Turbulence Compensation and Symbol Detection of  Orbital Angular Momentum</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sz="1600" b="1" dirty="0">
                <a:latin typeface="Times New Roman" panose="02020603050405020304" pitchFamily="18" charset="0"/>
                <a:ea typeface="Malgun Gothic" panose="020B0503020000020004" pitchFamily="34" charset="-127"/>
                <a:cs typeface="Times New Roman" panose="02020603050405020304" pitchFamily="18" charset="0"/>
              </a:rPr>
              <a:t>FSO/OCC System Using Deep </a:t>
            </a:r>
            <a:r>
              <a:rPr lang="en-US" sz="1600" b="1" dirty="0" err="1">
                <a:latin typeface="Times New Roman" panose="02020603050405020304" pitchFamily="18" charset="0"/>
                <a:ea typeface="Malgun Gothic" panose="020B0503020000020004" pitchFamily="34" charset="-127"/>
                <a:cs typeface="Times New Roman" panose="02020603050405020304" pitchFamily="18" charset="0"/>
              </a:rPr>
              <a:t>CBDNet</a:t>
            </a:r>
            <a:r>
              <a:rPr lang="en-US" altLang="ja-JP" sz="1600" dirty="0">
                <a:latin typeface="Times New Roman" panose="02020603050405020304" pitchFamily="18" charset="0"/>
                <a:ea typeface="ＭＳ Ｐゴシック" charset="-128"/>
                <a:cs typeface="Times New Roman" panose="02020603050405020304" pitchFamily="18" charset="0"/>
              </a:rPr>
              <a:t>	</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July 15, 2024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AL-IMRAN</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 (</a:t>
            </a:r>
            <a:r>
              <a:rPr lang="en-US" altLang="ko-KR" sz="1600" dirty="0" err="1">
                <a:latin typeface="Times New Roman" panose="02020603050405020304" pitchFamily="18" charset="0"/>
                <a:ea typeface="굴림" charset="-127"/>
                <a:cs typeface="Times New Roman" panose="02020603050405020304" pitchFamily="18" charset="0"/>
              </a:rPr>
              <a:t>Kookmin</a:t>
            </a:r>
            <a:r>
              <a:rPr lang="en-US" altLang="ko-KR" sz="1600" dirty="0">
                <a:latin typeface="Times New Roman" panose="02020603050405020304" pitchFamily="18" charset="0"/>
                <a:ea typeface="굴림" charset="-127"/>
                <a:cs typeface="Times New Roman" panose="02020603050405020304" pitchFamily="18" charset="0"/>
              </a:rPr>
              <a:t>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Room #603 </a:t>
            </a:r>
            <a:r>
              <a:rPr lang="en-US" altLang="ja-JP" sz="1600" dirty="0" err="1">
                <a:latin typeface="Times New Roman" panose="02020603050405020304" pitchFamily="18" charset="0"/>
                <a:ea typeface="ＭＳ Ｐゴシック" charset="-128"/>
                <a:cs typeface="Times New Roman" panose="02020603050405020304" pitchFamily="18" charset="0"/>
              </a:rPr>
              <a:t>Mirae</a:t>
            </a:r>
            <a:r>
              <a:rPr lang="en-US" altLang="ja-JP" sz="1600" dirty="0">
                <a:latin typeface="Times New Roman" panose="02020603050405020304" pitchFamily="18" charset="0"/>
                <a:ea typeface="ＭＳ Ｐゴシック" charset="-128"/>
                <a:cs typeface="Times New Roman" panose="02020603050405020304" pitchFamily="18" charset="0"/>
              </a:rPr>
              <a:t> Building,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136702,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use case </a:t>
            </a:r>
            <a:r>
              <a:rPr lang="en-US" altLang="ja-JP" sz="1600" dirty="0" err="1">
                <a:latin typeface="Times New Roman" panose="02020603050405020304" pitchFamily="18" charset="0"/>
                <a:ea typeface="ＭＳ Ｐゴシック" charset="-128"/>
                <a:cs typeface="Times New Roman" panose="02020603050405020304" pitchFamily="18" charset="0"/>
              </a:rPr>
              <a:t>CBDNet</a:t>
            </a:r>
            <a:r>
              <a:rPr lang="en-US" altLang="ja-JP" sz="1600" dirty="0">
                <a:latin typeface="Times New Roman" panose="02020603050405020304" pitchFamily="18" charset="0"/>
                <a:ea typeface="ＭＳ Ｐゴシック" charset="-128"/>
                <a:cs typeface="Times New Roman" panose="02020603050405020304" pitchFamily="18" charset="0"/>
              </a:rPr>
              <a:t> for IG NG-OWC</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NG-OCC.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NG-OWC.	</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5DF9-ACEA-5904-0194-D28AC649B8F9}"/>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CAF411A7-F1F6-C2AB-2067-2732DD45FB45}"/>
              </a:ext>
            </a:extLst>
          </p:cNvPr>
          <p:cNvSpPr txBox="1"/>
          <p:nvPr/>
        </p:nvSpPr>
        <p:spPr>
          <a:xfrm>
            <a:off x="2865296" y="533631"/>
            <a:ext cx="3810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Results and Discussion</a:t>
            </a:r>
          </a:p>
        </p:txBody>
      </p:sp>
      <p:pic>
        <p:nvPicPr>
          <p:cNvPr id="7" name="Picture 6">
            <a:extLst>
              <a:ext uri="{FF2B5EF4-FFF2-40B4-BE49-F238E27FC236}">
                <a16:creationId xmlns:a16="http://schemas.microsoft.com/office/drawing/2014/main" id="{DE08ABB9-211E-B3E3-B972-82F8FDD15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2667000" cy="4267200"/>
          </a:xfrm>
          <a:prstGeom prst="rect">
            <a:avLst/>
          </a:prstGeom>
        </p:spPr>
      </p:pic>
      <p:pic>
        <p:nvPicPr>
          <p:cNvPr id="9" name="Picture 8">
            <a:extLst>
              <a:ext uri="{FF2B5EF4-FFF2-40B4-BE49-F238E27FC236}">
                <a16:creationId xmlns:a16="http://schemas.microsoft.com/office/drawing/2014/main" id="{B99DAFD9-F007-7F7A-B0A4-AAE990F5E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143000"/>
            <a:ext cx="2775774" cy="4267200"/>
          </a:xfrm>
          <a:prstGeom prst="rect">
            <a:avLst/>
          </a:prstGeom>
        </p:spPr>
      </p:pic>
      <p:pic>
        <p:nvPicPr>
          <p:cNvPr id="21" name="Picture 20">
            <a:extLst>
              <a:ext uri="{FF2B5EF4-FFF2-40B4-BE49-F238E27FC236}">
                <a16:creationId xmlns:a16="http://schemas.microsoft.com/office/drawing/2014/main" id="{535C120B-298D-953B-0815-7D41031EA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1" y="1143000"/>
            <a:ext cx="2558227" cy="4267200"/>
          </a:xfrm>
          <a:prstGeom prst="rect">
            <a:avLst/>
          </a:prstGeom>
        </p:spPr>
      </p:pic>
      <p:sp>
        <p:nvSpPr>
          <p:cNvPr id="25" name="TextBox 24">
            <a:extLst>
              <a:ext uri="{FF2B5EF4-FFF2-40B4-BE49-F238E27FC236}">
                <a16:creationId xmlns:a16="http://schemas.microsoft.com/office/drawing/2014/main" id="{BC2807F4-483F-88E3-4B1E-91FFF08C5D0A}"/>
              </a:ext>
            </a:extLst>
          </p:cNvPr>
          <p:cNvSpPr txBox="1"/>
          <p:nvPr/>
        </p:nvSpPr>
        <p:spPr>
          <a:xfrm>
            <a:off x="762001" y="5496349"/>
            <a:ext cx="213359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1: Transmitted modes</a:t>
            </a:r>
          </a:p>
        </p:txBody>
      </p:sp>
      <p:sp>
        <p:nvSpPr>
          <p:cNvPr id="26" name="TextBox 25">
            <a:extLst>
              <a:ext uri="{FF2B5EF4-FFF2-40B4-BE49-F238E27FC236}">
                <a16:creationId xmlns:a16="http://schemas.microsoft.com/office/drawing/2014/main" id="{00FCB207-2D89-B91A-68A0-81AC7127E25E}"/>
              </a:ext>
            </a:extLst>
          </p:cNvPr>
          <p:cNvSpPr txBox="1"/>
          <p:nvPr/>
        </p:nvSpPr>
        <p:spPr>
          <a:xfrm>
            <a:off x="3429000" y="5429257"/>
            <a:ext cx="26670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2: Received modes (5dB)</a:t>
            </a:r>
          </a:p>
        </p:txBody>
      </p:sp>
      <p:sp>
        <p:nvSpPr>
          <p:cNvPr id="27" name="TextBox 26">
            <a:extLst>
              <a:ext uri="{FF2B5EF4-FFF2-40B4-BE49-F238E27FC236}">
                <a16:creationId xmlns:a16="http://schemas.microsoft.com/office/drawing/2014/main" id="{E7775995-39CE-318C-2647-9BE95E85C540}"/>
              </a:ext>
            </a:extLst>
          </p:cNvPr>
          <p:cNvSpPr txBox="1"/>
          <p:nvPr/>
        </p:nvSpPr>
        <p:spPr>
          <a:xfrm>
            <a:off x="6248400" y="5407223"/>
            <a:ext cx="26670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3: Received modes (25dB)</a:t>
            </a:r>
          </a:p>
        </p:txBody>
      </p:sp>
    </p:spTree>
    <p:extLst>
      <p:ext uri="{BB962C8B-B14F-4D97-AF65-F5344CB8AC3E}">
        <p14:creationId xmlns:p14="http://schemas.microsoft.com/office/powerpoint/2010/main" val="170829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5DF9-ACEA-5904-0194-D28AC649B8F9}"/>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CAF411A7-F1F6-C2AB-2067-2732DD45FB45}"/>
              </a:ext>
            </a:extLst>
          </p:cNvPr>
          <p:cNvSpPr txBox="1"/>
          <p:nvPr/>
        </p:nvSpPr>
        <p:spPr>
          <a:xfrm>
            <a:off x="2865296" y="533631"/>
            <a:ext cx="3810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Results and Discussion</a:t>
            </a:r>
          </a:p>
        </p:txBody>
      </p:sp>
      <p:sp>
        <p:nvSpPr>
          <p:cNvPr id="26" name="TextBox 25">
            <a:extLst>
              <a:ext uri="{FF2B5EF4-FFF2-40B4-BE49-F238E27FC236}">
                <a16:creationId xmlns:a16="http://schemas.microsoft.com/office/drawing/2014/main" id="{00FCB207-2D89-B91A-68A0-81AC7127E25E}"/>
              </a:ext>
            </a:extLst>
          </p:cNvPr>
          <p:cNvSpPr txBox="1"/>
          <p:nvPr/>
        </p:nvSpPr>
        <p:spPr>
          <a:xfrm>
            <a:off x="868680" y="4796801"/>
            <a:ext cx="37338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1: Received noisy and clean modes (5dB)</a:t>
            </a:r>
          </a:p>
        </p:txBody>
      </p:sp>
      <p:sp>
        <p:nvSpPr>
          <p:cNvPr id="27" name="TextBox 26">
            <a:extLst>
              <a:ext uri="{FF2B5EF4-FFF2-40B4-BE49-F238E27FC236}">
                <a16:creationId xmlns:a16="http://schemas.microsoft.com/office/drawing/2014/main" id="{E7775995-39CE-318C-2647-9BE95E85C540}"/>
              </a:ext>
            </a:extLst>
          </p:cNvPr>
          <p:cNvSpPr txBox="1"/>
          <p:nvPr/>
        </p:nvSpPr>
        <p:spPr>
          <a:xfrm>
            <a:off x="5257800" y="4791416"/>
            <a:ext cx="38862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2: Received noisy and clean modes (20dB)</a:t>
            </a:r>
          </a:p>
        </p:txBody>
      </p:sp>
      <p:pic>
        <p:nvPicPr>
          <p:cNvPr id="3" name="Picture 2">
            <a:extLst>
              <a:ext uri="{FF2B5EF4-FFF2-40B4-BE49-F238E27FC236}">
                <a16:creationId xmlns:a16="http://schemas.microsoft.com/office/drawing/2014/main" id="{B9C60B4B-0F00-975F-666A-E64E9BBE06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32755"/>
            <a:ext cx="4373880" cy="3264341"/>
          </a:xfrm>
          <a:prstGeom prst="rect">
            <a:avLst/>
          </a:prstGeom>
        </p:spPr>
      </p:pic>
      <p:pic>
        <p:nvPicPr>
          <p:cNvPr id="5" name="Picture 4">
            <a:extLst>
              <a:ext uri="{FF2B5EF4-FFF2-40B4-BE49-F238E27FC236}">
                <a16:creationId xmlns:a16="http://schemas.microsoft.com/office/drawing/2014/main" id="{551CADB9-8A07-DA68-4996-AB0BD9C65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295" y="1332754"/>
            <a:ext cx="4282177" cy="3264341"/>
          </a:xfrm>
          <a:prstGeom prst="rect">
            <a:avLst/>
          </a:prstGeom>
        </p:spPr>
      </p:pic>
    </p:spTree>
    <p:extLst>
      <p:ext uri="{BB962C8B-B14F-4D97-AF65-F5344CB8AC3E}">
        <p14:creationId xmlns:p14="http://schemas.microsoft.com/office/powerpoint/2010/main" val="171071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E7F6-D074-258E-0C1B-33A8B5F5BC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503097-9748-2436-AC6C-0E031DEA8CAD}"/>
              </a:ext>
            </a:extLst>
          </p:cNvPr>
          <p:cNvSpPr txBox="1"/>
          <p:nvPr/>
        </p:nvSpPr>
        <p:spPr>
          <a:xfrm>
            <a:off x="914400" y="1148060"/>
            <a:ext cx="7239000" cy="2893100"/>
          </a:xfrm>
          <a:prstGeom prst="rect">
            <a:avLst/>
          </a:prstGeom>
          <a:noFill/>
        </p:spPr>
        <p:txBody>
          <a:bodyPr wrap="square">
            <a:spAutoFit/>
          </a:bodyPr>
          <a:lstStyle/>
          <a:p>
            <a:pPr algn="just"/>
            <a:r>
              <a:rPr lang="en-US" sz="1800" b="0" i="0" dirty="0">
                <a:solidFill>
                  <a:srgbClr val="000000"/>
                </a:solidFill>
                <a:effectLst/>
                <a:latin typeface="TimesLTStd-Roman-Identity-H"/>
              </a:rPr>
              <a:t>In summary, we have investigated the OAM pattern recognition of FSO communication using an improved CNN model based on convolution blind denoising network. We prove that the recognition accuracy of OAM pattern can be improved further. Compared with previous studies, our method not only maintains high accuracy of OAM pattern recognition, but also reduces computational complexity. In additions, the results demonstrated that our system has better generalization ability and stronger robustness, which can maintain a relatively high accuracy in the case of unknown AT strengths. </a:t>
            </a:r>
            <a:br>
              <a:rPr lang="en-US" dirty="0"/>
            </a:br>
            <a:r>
              <a:rPr lang="en-US" sz="1800" b="0" i="0" dirty="0">
                <a:solidFill>
                  <a:srgbClr val="000000"/>
                </a:solidFill>
                <a:effectLst/>
                <a:latin typeface="TimesLTStd-Roman-Identity-H"/>
              </a:rPr>
              <a:t> </a:t>
            </a:r>
            <a:br>
              <a:rPr lang="en-US" sz="2000" dirty="0"/>
            </a:b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A0173A2-54C9-4D46-DE01-600090705AB3}"/>
              </a:ext>
            </a:extLst>
          </p:cNvPr>
          <p:cNvSpPr txBox="1"/>
          <p:nvPr/>
        </p:nvSpPr>
        <p:spPr>
          <a:xfrm>
            <a:off x="3048000" y="609600"/>
            <a:ext cx="2743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84340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2" name="TextBox 1">
            <a:extLst>
              <a:ext uri="{FF2B5EF4-FFF2-40B4-BE49-F238E27FC236}">
                <a16:creationId xmlns:a16="http://schemas.microsoft.com/office/drawing/2014/main" id="{6D280E98-31BA-D310-9D27-A445FF2B584E}"/>
              </a:ext>
            </a:extLst>
          </p:cNvPr>
          <p:cNvSpPr txBox="1"/>
          <p:nvPr/>
        </p:nvSpPr>
        <p:spPr>
          <a:xfrm>
            <a:off x="190498" y="1447800"/>
            <a:ext cx="8763000" cy="270843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 G. Fan, J. Sun, G. </a:t>
            </a:r>
            <a:r>
              <a:rPr lang="en-US" sz="1400" dirty="0" err="1">
                <a:latin typeface="Times New Roman" panose="02020603050405020304" pitchFamily="18" charset="0"/>
                <a:cs typeface="Times New Roman" panose="02020603050405020304" pitchFamily="18" charset="0"/>
              </a:rPr>
              <a:t>Gui</a:t>
            </a:r>
            <a:r>
              <a:rPr lang="en-US" sz="1400" dirty="0">
                <a:latin typeface="Times New Roman" panose="02020603050405020304" pitchFamily="18" charset="0"/>
                <a:cs typeface="Times New Roman" panose="02020603050405020304" pitchFamily="18" charset="0"/>
              </a:rPr>
              <a:t>, H. </a:t>
            </a:r>
            <a:r>
              <a:rPr lang="en-US" sz="1400" dirty="0" err="1">
                <a:latin typeface="Times New Roman" panose="02020603050405020304" pitchFamily="18" charset="0"/>
                <a:cs typeface="Times New Roman" panose="02020603050405020304" pitchFamily="18" charset="0"/>
              </a:rPr>
              <a:t>Gacanin</a:t>
            </a:r>
            <a:r>
              <a:rPr lang="en-US" sz="1400" dirty="0">
                <a:latin typeface="Times New Roman" panose="02020603050405020304" pitchFamily="18" charset="0"/>
                <a:cs typeface="Times New Roman" panose="02020603050405020304" pitchFamily="18" charset="0"/>
              </a:rPr>
              <a:t>, B. </a:t>
            </a:r>
            <a:r>
              <a:rPr lang="en-US" sz="1400" dirty="0" err="1">
                <a:latin typeface="Times New Roman" panose="02020603050405020304" pitchFamily="18" charset="0"/>
                <a:cs typeface="Times New Roman" panose="02020603050405020304" pitchFamily="18" charset="0"/>
              </a:rPr>
              <a:t>Adebisi</a:t>
            </a:r>
            <a:r>
              <a:rPr lang="en-US" sz="1400" dirty="0">
                <a:latin typeface="Times New Roman" panose="02020603050405020304" pitchFamily="18" charset="0"/>
                <a:cs typeface="Times New Roman" panose="02020603050405020304" pitchFamily="18" charset="0"/>
              </a:rPr>
              <a:t>, and T. </a:t>
            </a:r>
            <a:r>
              <a:rPr lang="en-US" sz="1400" dirty="0" err="1">
                <a:latin typeface="Times New Roman" panose="02020603050405020304" pitchFamily="18" charset="0"/>
                <a:cs typeface="Times New Roman" panose="02020603050405020304" pitchFamily="18" charset="0"/>
              </a:rPr>
              <a:t>Ohtsuki</a:t>
            </a:r>
            <a:r>
              <a:rPr lang="en-US" sz="1400" dirty="0">
                <a:latin typeface="Times New Roman" panose="02020603050405020304" pitchFamily="18" charset="0"/>
                <a:cs typeface="Times New Roman" panose="02020603050405020304" pitchFamily="18" charset="0"/>
              </a:rPr>
              <a:t>, “Fully convolutional neural network-based CSI limited feedback for FDD massive MIMO systems,” </a:t>
            </a:r>
            <a:r>
              <a:rPr lang="en-US" sz="1400" i="1" dirty="0">
                <a:latin typeface="Times New Roman" panose="02020603050405020304" pitchFamily="18" charset="0"/>
                <a:cs typeface="Times New Roman" panose="02020603050405020304" pitchFamily="18" charset="0"/>
              </a:rPr>
              <a:t>IEEE Trans. </a:t>
            </a:r>
            <a:r>
              <a:rPr lang="en-US" sz="1400" i="1" dirty="0" err="1">
                <a:latin typeface="Times New Roman" panose="02020603050405020304" pitchFamily="18" charset="0"/>
                <a:cs typeface="Times New Roman" panose="02020603050405020304" pitchFamily="18" charset="0"/>
              </a:rPr>
              <a:t>Cogn</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Commun</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Netw</a:t>
            </a:r>
            <a:r>
              <a:rPr lang="en-US" sz="1400" i="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vol. 8, no. 2, pp. 672–682, Jun. 2022.</a:t>
            </a:r>
          </a:p>
          <a:p>
            <a:r>
              <a:rPr lang="en-US" sz="1400" dirty="0">
                <a:latin typeface="Times New Roman" panose="02020603050405020304" pitchFamily="18" charset="0"/>
                <a:cs typeface="Times New Roman" panose="02020603050405020304" pitchFamily="18" charset="0"/>
              </a:rPr>
              <a:t>[2] J. Fan, P. Liang, Z. Jiao, and X. Han, “A compressive sensing and deep learning-based time-varying channel estimation for FDD massive MIMO systems,” </a:t>
            </a:r>
            <a:r>
              <a:rPr lang="en-US" sz="1400" i="1" dirty="0">
                <a:latin typeface="Times New Roman" panose="02020603050405020304" pitchFamily="18" charset="0"/>
                <a:cs typeface="Times New Roman" panose="02020603050405020304" pitchFamily="18" charset="0"/>
              </a:rPr>
              <a:t>IEEE Trans. </a:t>
            </a:r>
            <a:r>
              <a:rPr lang="en-US" sz="1400" i="1" dirty="0" err="1">
                <a:latin typeface="Times New Roman" panose="02020603050405020304" pitchFamily="18" charset="0"/>
                <a:cs typeface="Times New Roman" panose="02020603050405020304" pitchFamily="18" charset="0"/>
              </a:rPr>
              <a:t>Veh</a:t>
            </a:r>
            <a:r>
              <a:rPr lang="en-US" sz="1400" i="1" dirty="0">
                <a:latin typeface="Times New Roman" panose="02020603050405020304" pitchFamily="18" charset="0"/>
                <a:cs typeface="Times New Roman" panose="02020603050405020304" pitchFamily="18" charset="0"/>
              </a:rPr>
              <a:t>. Technol.</a:t>
            </a:r>
            <a:r>
              <a:rPr lang="en-US" sz="1400" dirty="0">
                <a:latin typeface="Times New Roman" panose="02020603050405020304" pitchFamily="18" charset="0"/>
                <a:cs typeface="Times New Roman" panose="02020603050405020304" pitchFamily="18" charset="0"/>
              </a:rPr>
              <a:t>, vol. 71, no. 8, pp. 8729–8738, Aug. 2022.</a:t>
            </a:r>
          </a:p>
          <a:p>
            <a:r>
              <a:rPr lang="en-US" sz="1400" dirty="0">
                <a:latin typeface="Times New Roman" panose="02020603050405020304" pitchFamily="18" charset="0"/>
                <a:cs typeface="Times New Roman" panose="02020603050405020304" pitchFamily="18" charset="0"/>
              </a:rPr>
              <a:t>[3] A. </a:t>
            </a:r>
            <a:r>
              <a:rPr lang="en-US" sz="1400" dirty="0" err="1">
                <a:latin typeface="Times New Roman" panose="02020603050405020304" pitchFamily="18" charset="0"/>
                <a:cs typeface="Times New Roman" panose="02020603050405020304" pitchFamily="18" charset="0"/>
              </a:rPr>
              <a:t>Yesilkaya</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Karatalay</a:t>
            </a:r>
            <a:r>
              <a:rPr lang="en-US" sz="1400" dirty="0">
                <a:latin typeface="Times New Roman" panose="02020603050405020304" pitchFamily="18" charset="0"/>
                <a:cs typeface="Times New Roman" panose="02020603050405020304" pitchFamily="18" charset="0"/>
              </a:rPr>
              <a:t>, A. S. </a:t>
            </a:r>
            <a:r>
              <a:rPr lang="en-US" sz="1400" dirty="0" err="1">
                <a:latin typeface="Times New Roman" panose="02020603050405020304" pitchFamily="18" charset="0"/>
                <a:cs typeface="Times New Roman" panose="02020603050405020304" pitchFamily="18" charset="0"/>
              </a:rPr>
              <a:t>Ogrenci</a:t>
            </a:r>
            <a:r>
              <a:rPr lang="en-US" sz="1400" dirty="0">
                <a:latin typeface="Times New Roman" panose="02020603050405020304" pitchFamily="18" charset="0"/>
                <a:cs typeface="Times New Roman" panose="02020603050405020304" pitchFamily="18" charset="0"/>
              </a:rPr>
              <a:t>, and E. </a:t>
            </a:r>
            <a:r>
              <a:rPr lang="en-US" sz="1400" dirty="0" err="1">
                <a:latin typeface="Times New Roman" panose="02020603050405020304" pitchFamily="18" charset="0"/>
                <a:cs typeface="Times New Roman" panose="02020603050405020304" pitchFamily="18" charset="0"/>
              </a:rPr>
              <a:t>Panayirci</a:t>
            </a:r>
            <a:r>
              <a:rPr lang="en-US" sz="1400" dirty="0">
                <a:latin typeface="Times New Roman" panose="02020603050405020304" pitchFamily="18" charset="0"/>
                <a:cs typeface="Times New Roman" panose="02020603050405020304" pitchFamily="18" charset="0"/>
              </a:rPr>
              <a:t>, “Channel estimation for visible light communications using neural networks,” in </a:t>
            </a:r>
            <a:r>
              <a:rPr lang="en-US" sz="1400" i="1" dirty="0">
                <a:latin typeface="Times New Roman" panose="02020603050405020304" pitchFamily="18" charset="0"/>
                <a:cs typeface="Times New Roman" panose="02020603050405020304" pitchFamily="18" charset="0"/>
              </a:rPr>
              <a:t>Proc. </a:t>
            </a:r>
            <a:r>
              <a:rPr lang="en-US" sz="1400" i="1" dirty="0" err="1">
                <a:latin typeface="Times New Roman" panose="02020603050405020304" pitchFamily="18" charset="0"/>
                <a:cs typeface="Times New Roman" panose="02020603050405020304" pitchFamily="18" charset="0"/>
              </a:rPr>
              <a:t>Int</a:t>
            </a:r>
            <a:r>
              <a:rPr lang="en-US" sz="1400" i="1" dirty="0">
                <a:latin typeface="Times New Roman" panose="02020603050405020304" pitchFamily="18" charset="0"/>
                <a:cs typeface="Times New Roman" panose="02020603050405020304" pitchFamily="18" charset="0"/>
              </a:rPr>
              <a:t> Joint Conf. Neural </a:t>
            </a:r>
            <a:r>
              <a:rPr lang="en-US" sz="1400" i="1" dirty="0" err="1">
                <a:latin typeface="Times New Roman" panose="02020603050405020304" pitchFamily="18" charset="0"/>
                <a:cs typeface="Times New Roman" panose="02020603050405020304" pitchFamily="18" charset="0"/>
              </a:rPr>
              <a:t>Netw</a:t>
            </a:r>
            <a:r>
              <a:rPr lang="en-US" sz="1400" i="1" dirty="0">
                <a:latin typeface="Times New Roman" panose="02020603050405020304" pitchFamily="18" charset="0"/>
                <a:cs typeface="Times New Roman" panose="02020603050405020304" pitchFamily="18" charset="0"/>
              </a:rPr>
              <a:t>. (IJCNN)</a:t>
            </a:r>
            <a:r>
              <a:rPr lang="en-US" sz="1400" dirty="0">
                <a:latin typeface="Times New Roman" panose="02020603050405020304" pitchFamily="18" charset="0"/>
                <a:cs typeface="Times New Roman" panose="02020603050405020304" pitchFamily="18" charset="0"/>
              </a:rPr>
              <a:t>, 2016, pp. 320–325.</a:t>
            </a:r>
          </a:p>
          <a:p>
            <a:br>
              <a:rPr lang="en-US" dirty="0"/>
            </a:br>
            <a:endParaRPr lang="en-US" altLang="ko-KR" sz="5400" dirty="0"/>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3200" b="1" dirty="0">
                <a:latin typeface="Times New Roman" panose="02020603050405020304" pitchFamily="18" charset="0"/>
                <a:ea typeface="ＭＳ Ｐゴシック" charset="-128"/>
                <a:cs typeface="Times New Roman" panose="02020603050405020304" pitchFamily="18" charset="0"/>
              </a:rPr>
              <a:t>Turbulence Compensation and Symbol Detection of  Orbital Angular Momentum</a:t>
            </a:r>
            <a:r>
              <a:rPr lang="en-US" altLang="ja-JP" sz="3200" dirty="0">
                <a:latin typeface="Times New Roman" panose="02020603050405020304" pitchFamily="18" charset="0"/>
                <a:ea typeface="ＭＳ Ｐゴシック" charset="-128"/>
                <a:cs typeface="Times New Roman" panose="02020603050405020304" pitchFamily="18" charset="0"/>
              </a:rPr>
              <a:t> </a:t>
            </a:r>
            <a:r>
              <a:rPr lang="en-US" sz="3200" b="1" dirty="0">
                <a:latin typeface="Times New Roman" panose="02020603050405020304" pitchFamily="18" charset="0"/>
                <a:ea typeface="Malgun Gothic" panose="020B0503020000020004" pitchFamily="34" charset="-127"/>
                <a:cs typeface="Times New Roman" panose="02020603050405020304" pitchFamily="18" charset="0"/>
              </a:rPr>
              <a:t>FSO/OCC System Using Deep </a:t>
            </a:r>
            <a:r>
              <a:rPr lang="en-US" sz="3200" b="1" dirty="0" err="1">
                <a:latin typeface="Times New Roman" panose="02020603050405020304" pitchFamily="18" charset="0"/>
                <a:ea typeface="Malgun Gothic" panose="020B0503020000020004" pitchFamily="34" charset="-127"/>
                <a:cs typeface="Times New Roman" panose="02020603050405020304" pitchFamily="18" charset="0"/>
              </a:rPr>
              <a:t>CBDNet</a:t>
            </a:r>
            <a:r>
              <a:rPr lang="en-US" sz="3200" b="1" dirty="0">
                <a:latin typeface="Times New Roman" panose="02020603050405020304" pitchFamily="18" charset="0"/>
                <a:ea typeface="Malgun Gothic" panose="020B0503020000020004" pitchFamily="34" charset="-127"/>
                <a:cs typeface="Times New Roman" panose="02020603050405020304" pitchFamily="18" charset="0"/>
              </a:rPr>
              <a:t>.</a:t>
            </a:r>
            <a:br>
              <a:rPr lang="en-US" altLang="ja-JP" sz="3200" dirty="0">
                <a:latin typeface="Times New Roman" panose="02020603050405020304" pitchFamily="18" charset="0"/>
                <a:ea typeface="ＭＳ Ｐゴシック" pitchFamily="50" charset="-128"/>
                <a:cs typeface="Times New Roman" panose="02020603050405020304" pitchFamily="18" charset="0"/>
              </a:rPr>
            </a:br>
            <a:br>
              <a:rPr lang="en-US" altLang="ja-JP" sz="3200" dirty="0">
                <a:latin typeface="Times New Roman" panose="02020603050405020304" pitchFamily="18" charset="0"/>
                <a:ea typeface="ＭＳ Ｐゴシック" pitchFamily="50" charset="-128"/>
                <a:cs typeface="Times New Roman" panose="02020603050405020304" pitchFamily="18" charset="0"/>
              </a:rPr>
            </a:br>
            <a:r>
              <a:rPr lang="en-US" altLang="ja-JP" dirty="0">
                <a:latin typeface="Times New Roman" panose="02020603050405020304" pitchFamily="18" charset="0"/>
                <a:ea typeface="ＭＳ Ｐゴシック" pitchFamily="50" charset="-128"/>
                <a:cs typeface="Times New Roman" panose="02020603050405020304" pitchFamily="18" charset="0"/>
              </a:rPr>
              <a:t> </a:t>
            </a:r>
            <a:r>
              <a:rPr lang="en-US" altLang="ja-JP" sz="3200" dirty="0">
                <a:latin typeface="Times New Roman" panose="02020603050405020304" pitchFamily="18" charset="0"/>
                <a:ea typeface="ＭＳ Ｐゴシック" pitchFamily="50" charset="-128"/>
                <a:cs typeface="Times New Roman" panose="02020603050405020304" pitchFamily="18" charset="0"/>
              </a:rPr>
              <a:t>July 16, 2024</a:t>
            </a:r>
            <a:endParaRPr lang="ja-JP" altLang="ja-JP"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a16="http://schemas.microsoft.com/office/drawing/2014/main" id="{1457CB00-9C2B-302B-D482-0BFCC30DF5F7}"/>
              </a:ext>
            </a:extLst>
          </p:cNvPr>
          <p:cNvSpPr txBox="1">
            <a:spLocks/>
          </p:cNvSpPr>
          <p:nvPr/>
        </p:nvSpPr>
        <p:spPr>
          <a:xfrm>
            <a:off x="827417" y="1600200"/>
            <a:ext cx="7886700" cy="321329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Free Space Optical Communication</a:t>
            </a:r>
          </a:p>
          <a:p>
            <a:pPr>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Channel Modeling</a:t>
            </a:r>
          </a:p>
          <a:p>
            <a:pPr>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Result and Discussion</a:t>
            </a: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Introduction</a:t>
            </a:r>
          </a:p>
        </p:txBody>
      </p:sp>
      <p:sp>
        <p:nvSpPr>
          <p:cNvPr id="3" name="TextBox 2">
            <a:extLst>
              <a:ext uri="{FF2B5EF4-FFF2-40B4-BE49-F238E27FC236}">
                <a16:creationId xmlns:a16="http://schemas.microsoft.com/office/drawing/2014/main" id="{0B443860-99C9-8852-2EF5-079EE427E4E4}"/>
              </a:ext>
            </a:extLst>
          </p:cNvPr>
          <p:cNvSpPr txBox="1"/>
          <p:nvPr/>
        </p:nvSpPr>
        <p:spPr>
          <a:xfrm>
            <a:off x="914401" y="1676400"/>
            <a:ext cx="7031222" cy="4108817"/>
          </a:xfrm>
          <a:prstGeom prst="rect">
            <a:avLst/>
          </a:prstGeom>
          <a:noFill/>
        </p:spPr>
        <p:txBody>
          <a:bodyPr wrap="square">
            <a:spAutoFit/>
          </a:bodyPr>
          <a:lstStyle/>
          <a:p>
            <a:pPr marL="214313" indent="-214313"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Free Space Optical (FSO) communication is an important field of optical wireless communication (OWC) technology that uses light to transmit data through free space, typically in the form of laser beams. It operates by sending modulated light signals through the atmosphere, with the receiver detecting and interpreting these signals. FSO offers high bandwidth and security, but its performance can be affected by weather conditions such as fog, rain, or snow.</a:t>
            </a:r>
          </a:p>
          <a:p>
            <a:pPr algn="just"/>
            <a:endParaRPr lang="en-US" dirty="0">
              <a:latin typeface="Times New Roman" panose="02020603050405020304" pitchFamily="18" charset="0"/>
              <a:cs typeface="Times New Roman" panose="02020603050405020304" pitchFamily="18" charset="0"/>
            </a:endParaRPr>
          </a:p>
          <a:p>
            <a:pPr marL="214313" indent="-214313"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Channel modeling is a fundamental aspect of optical wireless communication (OWC) system design. It refers to the process of creating mathematical or statistical models to simulate the behavior and characteristics of a communication channel</a:t>
            </a:r>
            <a:r>
              <a:rPr lang="en-US" dirty="0"/>
              <a:t>.</a:t>
            </a:r>
          </a:p>
          <a:p>
            <a:pPr marL="214313" indent="-214313" algn="just">
              <a:buFont typeface="Wingdings" panose="05000000000000000000" pitchFamily="2" charset="2"/>
              <a:buChar char="v"/>
            </a:pPr>
            <a:endParaRPr lang="en-US" dirty="0"/>
          </a:p>
          <a:p>
            <a:pPr algn="just"/>
            <a:endParaRPr lang="en-US" sz="1350" dirty="0"/>
          </a:p>
          <a:p>
            <a:pPr algn="ctr"/>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11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2B6B-DD61-0708-CCEA-06D689D188E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9B899E4-FDD2-7304-8AB4-7A2A12395A00}"/>
              </a:ext>
            </a:extLst>
          </p:cNvPr>
          <p:cNvSpPr txBox="1">
            <a:spLocks/>
          </p:cNvSpPr>
          <p:nvPr/>
        </p:nvSpPr>
        <p:spPr bwMode="auto">
          <a:xfrm>
            <a:off x="609600" y="6096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sz="2100" kern="0" dirty="0">
                <a:solidFill>
                  <a:schemeClr val="tx1"/>
                </a:solidFill>
                <a:latin typeface="Times New Roman" panose="02020603050405020304" pitchFamily="18" charset="0"/>
                <a:cs typeface="Times New Roman" panose="02020603050405020304" pitchFamily="18" charset="0"/>
              </a:rPr>
              <a:t>Channel Estimation</a:t>
            </a:r>
          </a:p>
        </p:txBody>
      </p:sp>
      <p:sp>
        <p:nvSpPr>
          <p:cNvPr id="11" name="TextBox 10">
            <a:extLst>
              <a:ext uri="{FF2B5EF4-FFF2-40B4-BE49-F238E27FC236}">
                <a16:creationId xmlns:a16="http://schemas.microsoft.com/office/drawing/2014/main" id="{2500DA77-6175-34D8-C82C-F447A985721B}"/>
              </a:ext>
            </a:extLst>
          </p:cNvPr>
          <p:cNvSpPr txBox="1"/>
          <p:nvPr/>
        </p:nvSpPr>
        <p:spPr>
          <a:xfrm>
            <a:off x="586596" y="1215014"/>
            <a:ext cx="4137668" cy="2180918"/>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600" b="1" kern="100" dirty="0">
                <a:latin typeface="Calibri" panose="020F0502020204030204" pitchFamily="34" charset="0"/>
                <a:ea typeface="Malgun Gothic" panose="020B0503020000020004" pitchFamily="34" charset="-127"/>
                <a:cs typeface="Times New Roman" panose="02020603050405020304" pitchFamily="18" charset="0"/>
              </a:rPr>
              <a:t>Conventional Channel Estimation</a:t>
            </a:r>
          </a:p>
          <a:p>
            <a:pPr marL="557213" lvl="1" indent="-214313" algn="just">
              <a:lnSpc>
                <a:spcPct val="107000"/>
              </a:lnSpc>
              <a:spcAft>
                <a:spcPts val="600"/>
              </a:spcAft>
              <a:buFont typeface="Wingdings" panose="05000000000000000000" pitchFamily="2" charset="2"/>
              <a:buChar char="v"/>
            </a:pPr>
            <a:r>
              <a:rPr lang="en-US" sz="1600" kern="100" dirty="0">
                <a:latin typeface="Calibri" panose="020F0502020204030204" pitchFamily="34" charset="0"/>
                <a:ea typeface="Malgun Gothic" panose="020B0503020000020004" pitchFamily="34" charset="-127"/>
                <a:cs typeface="Times New Roman" panose="02020603050405020304" pitchFamily="18" charset="0"/>
              </a:rPr>
              <a:t>Least Square Estimation (LS)(1)</a:t>
            </a:r>
          </a:p>
          <a:p>
            <a:pPr marL="557213" lvl="1" indent="-214313" algn="just">
              <a:lnSpc>
                <a:spcPct val="107000"/>
              </a:lnSpc>
              <a:spcAft>
                <a:spcPts val="600"/>
              </a:spcAft>
              <a:buFont typeface="Wingdings" panose="05000000000000000000" pitchFamily="2" charset="2"/>
              <a:buChar char="v"/>
            </a:pPr>
            <a:r>
              <a:rPr lang="en-US" sz="1600" kern="100" dirty="0">
                <a:latin typeface="Calibri" panose="020F0502020204030204" pitchFamily="34" charset="0"/>
                <a:ea typeface="Malgun Gothic" panose="020B0503020000020004" pitchFamily="34" charset="-127"/>
                <a:cs typeface="Times New Roman" panose="02020603050405020304" pitchFamily="18" charset="0"/>
              </a:rPr>
              <a:t>Least Minimum Mean Squared Error (LMMSE)(2)</a:t>
            </a:r>
          </a:p>
          <a:p>
            <a:pPr marL="557213" lvl="1" indent="-214313" algn="just">
              <a:lnSpc>
                <a:spcPct val="107000"/>
              </a:lnSpc>
              <a:spcAft>
                <a:spcPts val="600"/>
              </a:spcAft>
              <a:buFont typeface="Wingdings" panose="05000000000000000000" pitchFamily="2" charset="2"/>
              <a:buChar char="v"/>
            </a:pPr>
            <a:r>
              <a:rPr lang="en-US" sz="1600" kern="100" dirty="0">
                <a:latin typeface="Calibri" panose="020F0502020204030204" pitchFamily="34" charset="0"/>
                <a:ea typeface="Malgun Gothic" panose="020B0503020000020004" pitchFamily="34" charset="-127"/>
                <a:cs typeface="Times New Roman" panose="02020603050405020304" pitchFamily="18" charset="0"/>
              </a:rPr>
              <a:t>Maximum Likelihood Estimation (ML)</a:t>
            </a: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12" name="TextBox 11">
            <a:extLst>
              <a:ext uri="{FF2B5EF4-FFF2-40B4-BE49-F238E27FC236}">
                <a16:creationId xmlns:a16="http://schemas.microsoft.com/office/drawing/2014/main" id="{229EE9E5-A5E8-8B7D-8821-8B90D6D4D5B7}"/>
              </a:ext>
            </a:extLst>
          </p:cNvPr>
          <p:cNvSpPr txBox="1"/>
          <p:nvPr/>
        </p:nvSpPr>
        <p:spPr>
          <a:xfrm>
            <a:off x="4826551" y="1215014"/>
            <a:ext cx="3738042" cy="2144433"/>
          </a:xfrm>
          <a:prstGeom prst="rect">
            <a:avLst/>
          </a:prstGeom>
          <a:noFill/>
        </p:spPr>
        <p:txBody>
          <a:bodyPr wrap="square" rtlCol="0">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Calibri" panose="020F0502020204030204" pitchFamily="34" charset="0"/>
                <a:ea typeface="Malgun Gothic" panose="020B0503020000020004" pitchFamily="34" charset="-127"/>
                <a:cs typeface="Times New Roman" panose="02020603050405020304" pitchFamily="18" charset="0"/>
              </a:rPr>
              <a:t>Machine Learning Based Channel Estimation</a:t>
            </a:r>
          </a:p>
          <a:p>
            <a:pPr marL="557213" lvl="1" indent="-214313" algn="just">
              <a:lnSpc>
                <a:spcPct val="107000"/>
              </a:lnSpc>
              <a:spcAft>
                <a:spcPts val="600"/>
              </a:spcAft>
              <a:buFont typeface="Wingdings" panose="05000000000000000000" pitchFamily="2" charset="2"/>
              <a:buChar char="v"/>
            </a:pP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Deep learning based (3)</a:t>
            </a:r>
          </a:p>
          <a:p>
            <a:pPr marL="557213" lvl="1" indent="-214313" algn="just">
              <a:lnSpc>
                <a:spcPct val="107000"/>
              </a:lnSpc>
              <a:spcAft>
                <a:spcPts val="600"/>
              </a:spcAft>
              <a:buFont typeface="Wingdings" panose="05000000000000000000" pitchFamily="2" charset="2"/>
              <a:buChar char="v"/>
            </a:pP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Conventional Neural Network  based (4)</a:t>
            </a:r>
          </a:p>
          <a:p>
            <a:pPr marL="557213" lvl="1" indent="-214313" algn="just">
              <a:lnSpc>
                <a:spcPct val="107000"/>
              </a:lnSpc>
              <a:spcAft>
                <a:spcPts val="600"/>
              </a:spcAft>
              <a:buFont typeface="Wingdings" panose="05000000000000000000" pitchFamily="2" charset="2"/>
              <a:buChar char="v"/>
            </a:pP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Deep Residual Learning (5)</a:t>
            </a:r>
          </a:p>
          <a:p>
            <a:pPr marL="557213" lvl="1" indent="-214313" algn="just">
              <a:lnSpc>
                <a:spcPct val="107000"/>
              </a:lnSpc>
              <a:spcAft>
                <a:spcPts val="600"/>
              </a:spcAft>
              <a:buFont typeface="Wingdings" panose="05000000000000000000" pitchFamily="2" charset="2"/>
              <a:buChar char="v"/>
            </a:pPr>
            <a:r>
              <a:rPr lang="en-US" sz="1400" kern="100" dirty="0" err="1">
                <a:latin typeface="Times New Roman" panose="02020603050405020304" pitchFamily="18" charset="0"/>
                <a:ea typeface="Malgun Gothic" panose="020B0503020000020004" pitchFamily="34" charset="-127"/>
                <a:cs typeface="Times New Roman" panose="02020603050405020304" pitchFamily="18" charset="0"/>
              </a:rPr>
              <a:t>FFDNet</a:t>
            </a: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-based (6)</a:t>
            </a:r>
          </a:p>
          <a:p>
            <a:pPr marL="557213" lvl="1" indent="-214313" algn="just">
              <a:lnSpc>
                <a:spcPct val="107000"/>
              </a:lnSpc>
              <a:spcAft>
                <a:spcPts val="600"/>
              </a:spcAft>
              <a:buFont typeface="Wingdings" panose="05000000000000000000" pitchFamily="2" charset="2"/>
              <a:buChar char="v"/>
            </a:pPr>
            <a:r>
              <a:rPr lang="en-US" sz="1400" kern="100" dirty="0" err="1">
                <a:latin typeface="Times New Roman" panose="02020603050405020304" pitchFamily="18" charset="0"/>
                <a:ea typeface="Malgun Gothic" panose="020B0503020000020004" pitchFamily="34" charset="-127"/>
                <a:cs typeface="Times New Roman" panose="02020603050405020304" pitchFamily="18" charset="0"/>
              </a:rPr>
              <a:t>ResCBDNet</a:t>
            </a: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 </a:t>
            </a:r>
          </a:p>
          <a:p>
            <a:pPr marL="214313" indent="-214313" algn="just">
              <a:lnSpc>
                <a:spcPct val="107000"/>
              </a:lnSpc>
              <a:spcAft>
                <a:spcPts val="600"/>
              </a:spcAft>
              <a:buFont typeface="Wingdings" panose="05000000000000000000" pitchFamily="2" charset="2"/>
              <a:buChar char="q"/>
            </a:pPr>
            <a:endParaRPr lang="en-US" sz="1350" kern="100"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3" name="TextBox 12">
            <a:extLst>
              <a:ext uri="{FF2B5EF4-FFF2-40B4-BE49-F238E27FC236}">
                <a16:creationId xmlns:a16="http://schemas.microsoft.com/office/drawing/2014/main" id="{6D793450-9493-0A56-D989-E780C6FD5189}"/>
              </a:ext>
            </a:extLst>
          </p:cNvPr>
          <p:cNvSpPr txBox="1"/>
          <p:nvPr/>
        </p:nvSpPr>
        <p:spPr>
          <a:xfrm>
            <a:off x="866042" y="3124200"/>
            <a:ext cx="7411916" cy="3600986"/>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References</a:t>
            </a:r>
          </a:p>
          <a:p>
            <a:r>
              <a:rPr lang="en-US" sz="1200" dirty="0">
                <a:latin typeface="Times New Roman" panose="02020603050405020304" pitchFamily="18" charset="0"/>
                <a:cs typeface="Times New Roman" panose="02020603050405020304" pitchFamily="18" charset="0"/>
              </a:rPr>
              <a:t>1.Y. S. Hussein, M. Y. Alias, and A. A. </a:t>
            </a:r>
            <a:r>
              <a:rPr lang="en-US" sz="1200" dirty="0" err="1">
                <a:latin typeface="Times New Roman" panose="02020603050405020304" pitchFamily="18" charset="0"/>
                <a:cs typeface="Times New Roman" panose="02020603050405020304" pitchFamily="18" charset="0"/>
              </a:rPr>
              <a:t>Abdulkafi</a:t>
            </a:r>
            <a:r>
              <a:rPr lang="en-US" sz="1200" dirty="0">
                <a:latin typeface="Times New Roman" panose="02020603050405020304" pitchFamily="18" charset="0"/>
                <a:cs typeface="Times New Roman" panose="02020603050405020304" pitchFamily="18" charset="0"/>
              </a:rPr>
              <a:t>, “On performance analysis of LS and MMSE for channel estimation in VLC systems,” in </a:t>
            </a:r>
            <a:r>
              <a:rPr lang="en-US" sz="1200" i="1" dirty="0">
                <a:latin typeface="Times New Roman" panose="02020603050405020304" pitchFamily="18" charset="0"/>
                <a:cs typeface="Times New Roman" panose="02020603050405020304" pitchFamily="18" charset="0"/>
              </a:rPr>
              <a:t>Proc. IEEE 12th Int. Colloq. Signal Process. Appl. (CSPA)</a:t>
            </a:r>
            <a:r>
              <a:rPr lang="en-US" sz="1200" dirty="0">
                <a:latin typeface="Times New Roman" panose="02020603050405020304" pitchFamily="18" charset="0"/>
                <a:cs typeface="Times New Roman" panose="02020603050405020304" pitchFamily="18" charset="0"/>
              </a:rPr>
              <a:t>, Melaka, Malaysia, 2016, pp. 204–209. </a:t>
            </a:r>
          </a:p>
          <a:p>
            <a:r>
              <a:rPr lang="en-US" sz="1200" dirty="0">
                <a:latin typeface="Times New Roman" panose="02020603050405020304" pitchFamily="18" charset="0"/>
                <a:cs typeface="Times New Roman" panose="02020603050405020304" pitchFamily="18" charset="0"/>
              </a:rPr>
              <a:t>2.</a:t>
            </a:r>
            <a:r>
              <a:rPr lang="en-US" sz="1200" dirty="0"/>
              <a:t> </a:t>
            </a:r>
            <a:r>
              <a:rPr lang="en-US" sz="1200" dirty="0">
                <a:latin typeface="Times New Roman" panose="02020603050405020304" pitchFamily="18" charset="0"/>
                <a:cs typeface="Times New Roman" panose="02020603050405020304" pitchFamily="18" charset="0"/>
              </a:rPr>
              <a:t>X. Shi, S.-H. Leung, and J. Min, “Adaptive least squares channel estimation for visible light communications based on tap detection,” </a:t>
            </a:r>
            <a:r>
              <a:rPr lang="en-US" sz="1200" i="1" dirty="0">
                <a:latin typeface="Times New Roman" panose="02020603050405020304" pitchFamily="18" charset="0"/>
                <a:cs typeface="Times New Roman" panose="02020603050405020304" pitchFamily="18" charset="0"/>
              </a:rPr>
              <a:t>Opt.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vol. 467, Jul. 2020, Art. no. 125712 </a:t>
            </a:r>
          </a:p>
          <a:p>
            <a:r>
              <a:rPr lang="en-US" sz="1200" dirty="0">
                <a:latin typeface="Times New Roman" panose="02020603050405020304" pitchFamily="18" charset="0"/>
                <a:cs typeface="Times New Roman" panose="02020603050405020304" pitchFamily="18" charset="0"/>
              </a:rPr>
              <a:t>3. C.-J. Chun, J.-M. Kang, and I.-M. Kim, “Deep learning-based channel estimation for massive MIMO systems,” </a:t>
            </a:r>
            <a:r>
              <a:rPr lang="en-US" sz="1200" i="1" dirty="0">
                <a:latin typeface="Times New Roman" panose="02020603050405020304" pitchFamily="18" charset="0"/>
                <a:cs typeface="Times New Roman" panose="02020603050405020304" pitchFamily="18" charset="0"/>
              </a:rPr>
              <a:t>IEEE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 Lett.</a:t>
            </a:r>
            <a:r>
              <a:rPr lang="en-US" sz="1200" dirty="0">
                <a:latin typeface="Times New Roman" panose="02020603050405020304" pitchFamily="18" charset="0"/>
                <a:cs typeface="Times New Roman" panose="02020603050405020304" pitchFamily="18" charset="0"/>
              </a:rPr>
              <a:t>, vol. 8, no. 4, pp. 1228–1231, Aug. 2019.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4. G. Fan, J. Sun, G. </a:t>
            </a:r>
            <a:r>
              <a:rPr lang="en-US" sz="1200" dirty="0" err="1">
                <a:latin typeface="Times New Roman" panose="02020603050405020304" pitchFamily="18" charset="0"/>
                <a:cs typeface="Times New Roman" panose="02020603050405020304" pitchFamily="18" charset="0"/>
              </a:rPr>
              <a:t>Gui</a:t>
            </a:r>
            <a:r>
              <a:rPr lang="en-US" sz="1200" dirty="0">
                <a:latin typeface="Times New Roman" panose="02020603050405020304" pitchFamily="18" charset="0"/>
                <a:cs typeface="Times New Roman" panose="02020603050405020304" pitchFamily="18" charset="0"/>
              </a:rPr>
              <a:t>, H. </a:t>
            </a:r>
            <a:r>
              <a:rPr lang="en-US" sz="1200" dirty="0" err="1">
                <a:latin typeface="Times New Roman" panose="02020603050405020304" pitchFamily="18" charset="0"/>
                <a:cs typeface="Times New Roman" panose="02020603050405020304" pitchFamily="18" charset="0"/>
              </a:rPr>
              <a:t>Gacanin</a:t>
            </a:r>
            <a:r>
              <a:rPr lang="en-US" sz="1200" dirty="0">
                <a:latin typeface="Times New Roman" panose="02020603050405020304" pitchFamily="18" charset="0"/>
                <a:cs typeface="Times New Roman" panose="02020603050405020304" pitchFamily="18" charset="0"/>
              </a:rPr>
              <a:t>, B. </a:t>
            </a:r>
            <a:r>
              <a:rPr lang="en-US" sz="1200" dirty="0" err="1">
                <a:latin typeface="Times New Roman" panose="02020603050405020304" pitchFamily="18" charset="0"/>
                <a:cs typeface="Times New Roman" panose="02020603050405020304" pitchFamily="18" charset="0"/>
              </a:rPr>
              <a:t>Adebisi</a:t>
            </a:r>
            <a:r>
              <a:rPr lang="en-US" sz="1200" dirty="0">
                <a:latin typeface="Times New Roman" panose="02020603050405020304" pitchFamily="18" charset="0"/>
                <a:cs typeface="Times New Roman" panose="02020603050405020304" pitchFamily="18" charset="0"/>
              </a:rPr>
              <a:t>, and T. </a:t>
            </a:r>
            <a:r>
              <a:rPr lang="en-US" sz="1200" dirty="0" err="1">
                <a:latin typeface="Times New Roman" panose="02020603050405020304" pitchFamily="18" charset="0"/>
                <a:cs typeface="Times New Roman" panose="02020603050405020304" pitchFamily="18" charset="0"/>
              </a:rPr>
              <a:t>Ohtsuki</a:t>
            </a:r>
            <a:r>
              <a:rPr lang="en-US" sz="1200" dirty="0">
                <a:latin typeface="Times New Roman" panose="02020603050405020304" pitchFamily="18" charset="0"/>
                <a:cs typeface="Times New Roman" panose="02020603050405020304" pitchFamily="18" charset="0"/>
              </a:rPr>
              <a:t>, “Fully convolutional neural network-based CSI limited feedback for FDD massive MIMO systems,” </a:t>
            </a:r>
            <a:r>
              <a:rPr lang="en-US" sz="1200" i="1" dirty="0">
                <a:latin typeface="Times New Roman" panose="02020603050405020304" pitchFamily="18" charset="0"/>
                <a:cs typeface="Times New Roman" panose="02020603050405020304" pitchFamily="18" charset="0"/>
              </a:rPr>
              <a:t>IEEE Trans. </a:t>
            </a:r>
            <a:r>
              <a:rPr lang="en-US" sz="1200" i="1" dirty="0" err="1">
                <a:latin typeface="Times New Roman" panose="02020603050405020304" pitchFamily="18" charset="0"/>
                <a:cs typeface="Times New Roman" panose="02020603050405020304" pitchFamily="18" charset="0"/>
              </a:rPr>
              <a:t>Cogn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Netw</a:t>
            </a:r>
            <a:r>
              <a:rPr lang="en-US" sz="1200" i="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vol. 8, no. 2, pp. 672–682, Jun. 2022 </a:t>
            </a:r>
          </a:p>
          <a:p>
            <a:r>
              <a:rPr lang="en-US" sz="1200" dirty="0">
                <a:latin typeface="Times New Roman" panose="02020603050405020304" pitchFamily="18" charset="0"/>
                <a:cs typeface="Times New Roman" panose="02020603050405020304" pitchFamily="18" charset="0"/>
              </a:rPr>
              <a:t>5. C. Liu, X. Liu, D. W. K. Ng, and J. Yuan, “Deep residual learning for channel estimation in intelligent reflecting surface-assisted multiuser communications,” </a:t>
            </a:r>
            <a:r>
              <a:rPr lang="en-US" sz="1200" i="1" dirty="0">
                <a:latin typeface="Times New Roman" panose="02020603050405020304" pitchFamily="18" charset="0"/>
                <a:cs typeface="Times New Roman" panose="02020603050405020304" pitchFamily="18" charset="0"/>
              </a:rPr>
              <a:t>IEEE Trans. Wireless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vol. 21, no. 2, pp. 898–912, Feb. 2022. </a:t>
            </a:r>
          </a:p>
          <a:p>
            <a:r>
              <a:rPr lang="en-US" sz="1200" dirty="0">
                <a:latin typeface="Times New Roman" panose="02020603050405020304" pitchFamily="18" charset="0"/>
                <a:cs typeface="Times New Roman" panose="02020603050405020304" pitchFamily="18" charset="0"/>
              </a:rPr>
              <a:t>6.</a:t>
            </a:r>
            <a:r>
              <a:rPr lang="en-US" sz="1200" dirty="0"/>
              <a:t> </a:t>
            </a:r>
            <a:r>
              <a:rPr lang="en-US" sz="1200" dirty="0">
                <a:latin typeface="Times New Roman" panose="02020603050405020304" pitchFamily="18" charset="0"/>
                <a:cs typeface="Times New Roman" panose="02020603050405020304" pitchFamily="18" charset="0"/>
              </a:rPr>
              <a:t>Z. Gao, Y. Wang, X. Liu, F. Zhou, and K.-K. Wong, “</a:t>
            </a:r>
            <a:r>
              <a:rPr lang="en-US" sz="1200" dirty="0" err="1">
                <a:latin typeface="Times New Roman" panose="02020603050405020304" pitchFamily="18" charset="0"/>
                <a:cs typeface="Times New Roman" panose="02020603050405020304" pitchFamily="18" charset="0"/>
              </a:rPr>
              <a:t>FFDNet</a:t>
            </a:r>
            <a:r>
              <a:rPr lang="en-US" sz="1200" dirty="0">
                <a:latin typeface="Times New Roman" panose="02020603050405020304" pitchFamily="18" charset="0"/>
                <a:cs typeface="Times New Roman" panose="02020603050405020304" pitchFamily="18" charset="0"/>
              </a:rPr>
              <a:t>-based channel estimation for massive MIMO visible light communication systems,” </a:t>
            </a:r>
            <a:r>
              <a:rPr lang="en-US" sz="1200" i="1" dirty="0">
                <a:latin typeface="Times New Roman" panose="02020603050405020304" pitchFamily="18" charset="0"/>
                <a:cs typeface="Times New Roman" panose="02020603050405020304" pitchFamily="18" charset="0"/>
              </a:rPr>
              <a:t>IEEE Wireless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 Lett.</a:t>
            </a:r>
            <a:r>
              <a:rPr lang="en-US" sz="1200" dirty="0">
                <a:latin typeface="Times New Roman" panose="02020603050405020304" pitchFamily="18" charset="0"/>
                <a:cs typeface="Times New Roman" panose="02020603050405020304" pitchFamily="18" charset="0"/>
              </a:rPr>
              <a:t>, vol. 9, no. 3, pp. 340–343, Mar. 2020. </a:t>
            </a:r>
            <a:br>
              <a:rPr lang="en-US" sz="1200" dirty="0">
                <a:latin typeface="Times New Roman" panose="02020603050405020304" pitchFamily="18" charset="0"/>
                <a:cs typeface="Times New Roman" panose="02020603050405020304" pitchFamily="18" charset="0"/>
              </a:rPr>
            </a:b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a:t>
            </a:r>
            <a:br>
              <a:rPr lang="en-US" sz="1200" dirty="0">
                <a:latin typeface="Times New Roman" panose="02020603050405020304" pitchFamily="18" charset="0"/>
                <a:cs typeface="Times New Roman" panose="02020603050405020304" pitchFamily="18" charset="0"/>
              </a:rPr>
            </a:b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2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33A97D6-B352-3A38-B8FC-511F5B41ECE2}"/>
              </a:ext>
            </a:extLst>
          </p:cNvPr>
          <p:cNvSpPr txBox="1">
            <a:spLocks/>
          </p:cNvSpPr>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Channel Modeling</a:t>
            </a:r>
          </a:p>
        </p:txBody>
      </p:sp>
      <p:sp>
        <p:nvSpPr>
          <p:cNvPr id="8" name="TextBox 7">
            <a:extLst>
              <a:ext uri="{FF2B5EF4-FFF2-40B4-BE49-F238E27FC236}">
                <a16:creationId xmlns:a16="http://schemas.microsoft.com/office/drawing/2014/main" id="{BC9EE778-B573-0023-DDAD-F1392989F1F6}"/>
              </a:ext>
            </a:extLst>
          </p:cNvPr>
          <p:cNvSpPr txBox="1"/>
          <p:nvPr/>
        </p:nvSpPr>
        <p:spPr>
          <a:xfrm>
            <a:off x="762000" y="1229645"/>
            <a:ext cx="7800974" cy="5224507"/>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Difference between conventional and machine learning base channel estimation</a:t>
            </a:r>
          </a:p>
          <a:p>
            <a:endParaRPr lang="en-US" sz="1600" b="1" dirty="0">
              <a:latin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a:latin typeface="Times New Roman" panose="02020603050405020304" pitchFamily="18" charset="0"/>
                <a:cs typeface="Times New Roman" panose="02020603050405020304" pitchFamily="18" charset="0"/>
              </a:rPr>
              <a:t>Using ML for channel estimation can offer advantages in scenarios where traditional methods may struggle to adapt to changing and complex channel conditions like (atmospheric turbulence or mobility of optical sources).</a:t>
            </a:r>
          </a:p>
          <a:p>
            <a:pPr marL="342900" indent="-342900" algn="just">
              <a:buFont typeface="+mj-lt"/>
              <a:buAutoNum type="alphaLcPeriod"/>
            </a:pPr>
            <a:r>
              <a:rPr lang="en-US" sz="1600" dirty="0">
                <a:latin typeface="Times New Roman" panose="02020603050405020304" pitchFamily="18" charset="0"/>
                <a:cs typeface="Times New Roman" panose="02020603050405020304" pitchFamily="18" charset="0"/>
              </a:rPr>
              <a:t>DRL algorithms have the capability to learn and adapt to non-linear and non-stationary channel conditions, which may be difficult for traditional estimation techniques such as Least Squares Estimation, Maximum Likelihood Estimation (MLE) that assume linearity and stationarity</a:t>
            </a:r>
            <a:r>
              <a:rPr lang="en-US" sz="1600" dirty="0">
                <a:latin typeface="Söhne"/>
              </a:rPr>
              <a:t>.</a:t>
            </a:r>
          </a:p>
          <a:p>
            <a:pPr marL="342900" indent="-342900" algn="just">
              <a:buFont typeface="+mj-lt"/>
              <a:buAutoNum type="alphaLcPeriod"/>
            </a:pPr>
            <a:endParaRPr lang="en-US" sz="1600" dirty="0">
              <a:latin typeface="Söhne"/>
              <a:cs typeface="Times New Roman" panose="02020603050405020304" pitchFamily="18" charset="0"/>
            </a:endParaRPr>
          </a:p>
          <a:p>
            <a:pPr marL="342900" indent="-342900" algn="just">
              <a:buFont typeface="+mj-lt"/>
              <a:buAutoNum type="alphaLcPeriod"/>
            </a:pPr>
            <a:r>
              <a:rPr lang="en-US" sz="1600" dirty="0">
                <a:latin typeface="Times New Roman" panose="02020603050405020304" pitchFamily="18" charset="0"/>
                <a:cs typeface="Times New Roman" panose="02020603050405020304" pitchFamily="18" charset="0"/>
              </a:rPr>
              <a:t>Traditional estimation methods may assume Gaussian noise(electronic and thermal noise). which may not accurately represent real-world noise characteristics in FSO/OCC systems. ML can learn to handle non-Gaussian noise distributions(</a:t>
            </a:r>
            <a:r>
              <a:rPr lang="en-US" sz="1600" dirty="0">
                <a:latin typeface="Söhne"/>
              </a:rPr>
              <a:t>Atmospheric turbulence)</a:t>
            </a:r>
            <a:r>
              <a:rPr lang="en-US" sz="1600" dirty="0">
                <a:latin typeface="Times New Roman" panose="02020603050405020304" pitchFamily="18" charset="0"/>
                <a:cs typeface="Times New Roman" panose="02020603050405020304" pitchFamily="18" charset="0"/>
              </a:rPr>
              <a:t>.</a:t>
            </a:r>
          </a:p>
          <a:p>
            <a:pPr marL="342900" indent="-342900" algn="just">
              <a:buFont typeface="+mj-lt"/>
              <a:buAutoNum type="alphaLcPeriod"/>
            </a:pPr>
            <a:endParaRPr lang="en-US" sz="1600" dirty="0">
              <a:latin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a:latin typeface="Times New Roman" panose="02020603050405020304" pitchFamily="18" charset="0"/>
                <a:cs typeface="Times New Roman" panose="02020603050405020304" pitchFamily="18" charset="0"/>
              </a:rPr>
              <a:t>Traditional methods often rely on assumptions about the channel, noise, or environmental conditions. ML, being a model-free approach, can learn directly from data without making strong assumptions.</a:t>
            </a:r>
          </a:p>
          <a:p>
            <a:pPr marL="342900" indent="-342900">
              <a:buFont typeface="+mj-lt"/>
              <a:buAutoNum type="alphaLcPeriod"/>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p>
          <a:p>
            <a:pPr marL="342900" indent="-342900">
              <a:buFont typeface="+mj-lt"/>
              <a:buAutoNum type="alphaLcPeriod"/>
            </a:pPr>
            <a:endParaRPr lang="en-AS" sz="13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5E31-7229-E514-58E5-900BE2B605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8E2E10-B487-EB1E-35D1-B5A3E6F7FD5B}"/>
              </a:ext>
            </a:extLst>
          </p:cNvPr>
          <p:cNvPicPr>
            <a:picLocks noChangeAspect="1"/>
          </p:cNvPicPr>
          <p:nvPr/>
        </p:nvPicPr>
        <p:blipFill>
          <a:blip r:embed="rId2"/>
          <a:stretch>
            <a:fillRect/>
          </a:stretch>
        </p:blipFill>
        <p:spPr>
          <a:xfrm>
            <a:off x="457201" y="1295400"/>
            <a:ext cx="7848600" cy="3191320"/>
          </a:xfrm>
          <a:prstGeom prst="rect">
            <a:avLst/>
          </a:prstGeom>
        </p:spPr>
      </p:pic>
      <p:sp>
        <p:nvSpPr>
          <p:cNvPr id="4" name="TextBox 3">
            <a:extLst>
              <a:ext uri="{FF2B5EF4-FFF2-40B4-BE49-F238E27FC236}">
                <a16:creationId xmlns:a16="http://schemas.microsoft.com/office/drawing/2014/main" id="{5E6990EE-5F93-9905-B32A-1F92ABC8BBA1}"/>
              </a:ext>
            </a:extLst>
          </p:cNvPr>
          <p:cNvSpPr txBox="1"/>
          <p:nvPr/>
        </p:nvSpPr>
        <p:spPr>
          <a:xfrm>
            <a:off x="3352800" y="533400"/>
            <a:ext cx="2895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Proposed Model</a:t>
            </a:r>
          </a:p>
        </p:txBody>
      </p:sp>
      <p:sp>
        <p:nvSpPr>
          <p:cNvPr id="6" name="TextBox 5">
            <a:extLst>
              <a:ext uri="{FF2B5EF4-FFF2-40B4-BE49-F238E27FC236}">
                <a16:creationId xmlns:a16="http://schemas.microsoft.com/office/drawing/2014/main" id="{6D2533D9-0EA0-9241-E0F0-D82291E23665}"/>
              </a:ext>
            </a:extLst>
          </p:cNvPr>
          <p:cNvSpPr txBox="1"/>
          <p:nvPr/>
        </p:nvSpPr>
        <p:spPr>
          <a:xfrm>
            <a:off x="838200" y="4762381"/>
            <a:ext cx="6858000" cy="800219"/>
          </a:xfrm>
          <a:prstGeom prst="rect">
            <a:avLst/>
          </a:prstGeom>
          <a:noFill/>
        </p:spPr>
        <p:txBody>
          <a:bodyPr wrap="square">
            <a:spAutoFit/>
          </a:bodyPr>
          <a:lstStyle/>
          <a:p>
            <a:r>
              <a:rPr lang="en-US" sz="1400" b="1" i="0" dirty="0">
                <a:solidFill>
                  <a:srgbClr val="000000"/>
                </a:solidFill>
                <a:effectLst/>
                <a:latin typeface="Times New Roman" panose="02020603050405020304" pitchFamily="18" charset="0"/>
                <a:cs typeface="Times New Roman" panose="02020603050405020304" pitchFamily="18" charset="0"/>
              </a:rPr>
              <a:t>Fig. 1. </a:t>
            </a:r>
            <a:r>
              <a:rPr lang="en-US" sz="1400" b="0" i="0" dirty="0">
                <a:solidFill>
                  <a:srgbClr val="000000"/>
                </a:solidFill>
                <a:effectLst/>
                <a:latin typeface="Times New Roman" panose="02020603050405020304" pitchFamily="18" charset="0"/>
                <a:cs typeface="Times New Roman" panose="02020603050405020304" pitchFamily="18" charset="0"/>
              </a:rPr>
              <a:t>Diagram of the proposed coherently demodulated OAM-SK system (SLM: spatial light modulator, CCD: charge coupled device, CNN: convolutional neural network)</a:t>
            </a:r>
            <a:r>
              <a:rPr lang="en-US" sz="1400" dirty="0">
                <a:latin typeface="Times New Roman" panose="02020603050405020304" pitchFamily="18" charset="0"/>
                <a:cs typeface="Times New Roman" panose="02020603050405020304" pitchFamily="18" charset="0"/>
              </a:rPr>
              <a:t> </a:t>
            </a:r>
            <a:br>
              <a:rPr lang="en-US" dirty="0"/>
            </a:br>
            <a:endParaRPr lang="en-US" dirty="0"/>
          </a:p>
        </p:txBody>
      </p:sp>
      <p:sp>
        <p:nvSpPr>
          <p:cNvPr id="5" name="TextBox 4">
            <a:extLst>
              <a:ext uri="{FF2B5EF4-FFF2-40B4-BE49-F238E27FC236}">
                <a16:creationId xmlns:a16="http://schemas.microsoft.com/office/drawing/2014/main" id="{69DC3D3E-0666-FB7A-B766-03FF89471D78}"/>
              </a:ext>
            </a:extLst>
          </p:cNvPr>
          <p:cNvSpPr txBox="1"/>
          <p:nvPr/>
        </p:nvSpPr>
        <p:spPr>
          <a:xfrm>
            <a:off x="838200" y="5422762"/>
            <a:ext cx="7848600" cy="646331"/>
          </a:xfrm>
          <a:prstGeom prst="rect">
            <a:avLst/>
          </a:prstGeom>
          <a:noFill/>
        </p:spPr>
        <p:txBody>
          <a:bodyPr wrap="square">
            <a:spAutoFit/>
          </a:bodyPr>
          <a:lstStyle/>
          <a:p>
            <a:r>
              <a:rPr lang="en-US" sz="1200" b="1" i="0" dirty="0">
                <a:effectLst/>
                <a:highlight>
                  <a:srgbClr val="FFFFFF"/>
                </a:highlight>
                <a:latin typeface="Times New Roman" panose="02020603050405020304" pitchFamily="18" charset="0"/>
                <a:cs typeface="Times New Roman" panose="02020603050405020304" pitchFamily="18" charset="0"/>
              </a:rPr>
              <a:t>Ref:</a:t>
            </a:r>
          </a:p>
          <a:p>
            <a:r>
              <a:rPr lang="en-US" sz="1200" b="0" i="0" dirty="0">
                <a:effectLst/>
                <a:highlight>
                  <a:srgbClr val="FFFFFF"/>
                </a:highlight>
                <a:latin typeface="Times New Roman" panose="02020603050405020304" pitchFamily="18" charset="0"/>
                <a:cs typeface="Times New Roman" panose="02020603050405020304" pitchFamily="18" charset="0"/>
              </a:rPr>
              <a:t>Jiang, S., Chi, H., Yu, X., Zheng, S., Jin, X., and Zhang, X., “Coherently demodulated orbital angular momentum shift keying system using a </a:t>
            </a:r>
            <a:r>
              <a:rPr lang="en-US" sz="1200" b="0" i="0" dirty="0" err="1">
                <a:effectLst/>
                <a:highlight>
                  <a:srgbClr val="FFFFFF"/>
                </a:highlight>
                <a:latin typeface="Times New Roman" panose="02020603050405020304" pitchFamily="18" charset="0"/>
                <a:cs typeface="Times New Roman" panose="02020603050405020304" pitchFamily="18" charset="0"/>
              </a:rPr>
              <a:t>cnn</a:t>
            </a:r>
            <a:r>
              <a:rPr lang="en-US" sz="1200" b="0" i="0" dirty="0">
                <a:effectLst/>
                <a:highlight>
                  <a:srgbClr val="FFFFFF"/>
                </a:highlight>
                <a:latin typeface="Times New Roman" panose="02020603050405020304" pitchFamily="18" charset="0"/>
                <a:cs typeface="Times New Roman" panose="02020603050405020304" pitchFamily="18" charset="0"/>
              </a:rPr>
              <a:t>-based image identifier as demodulator,” Optics Communications 435, 367–373 (2019).</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67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5D1D4-2EF6-D872-E649-0D87C10AB2A4}"/>
            </a:ext>
          </a:extLst>
        </p:cNvPr>
        <p:cNvGrpSpPr/>
        <p:nvPr/>
      </p:nvGrpSpPr>
      <p:grpSpPr>
        <a:xfrm>
          <a:off x="0" y="0"/>
          <a:ext cx="0" cy="0"/>
          <a:chOff x="0" y="0"/>
          <a:chExt cx="0" cy="0"/>
        </a:xfrm>
      </p:grpSpPr>
      <p:sp>
        <p:nvSpPr>
          <p:cNvPr id="54" name="TextBox 53">
            <a:extLst>
              <a:ext uri="{FF2B5EF4-FFF2-40B4-BE49-F238E27FC236}">
                <a16:creationId xmlns:a16="http://schemas.microsoft.com/office/drawing/2014/main" id="{5A6EE81A-31D6-B7FD-A057-E4291DCD2B40}"/>
              </a:ext>
            </a:extLst>
          </p:cNvPr>
          <p:cNvSpPr txBox="1"/>
          <p:nvPr/>
        </p:nvSpPr>
        <p:spPr>
          <a:xfrm>
            <a:off x="3393497" y="464455"/>
            <a:ext cx="2895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Proposed Model</a:t>
            </a:r>
          </a:p>
        </p:txBody>
      </p:sp>
      <p:sp>
        <p:nvSpPr>
          <p:cNvPr id="3" name="TextBox 2">
            <a:extLst>
              <a:ext uri="{FF2B5EF4-FFF2-40B4-BE49-F238E27FC236}">
                <a16:creationId xmlns:a16="http://schemas.microsoft.com/office/drawing/2014/main" id="{B8E41B5F-BB8D-6900-D2AD-4C39DE4F5202}"/>
              </a:ext>
            </a:extLst>
          </p:cNvPr>
          <p:cNvSpPr txBox="1"/>
          <p:nvPr/>
        </p:nvSpPr>
        <p:spPr>
          <a:xfrm>
            <a:off x="990600" y="1219200"/>
            <a:ext cx="7391400" cy="5016758"/>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In this </a:t>
            </a:r>
            <a:r>
              <a:rPr lang="en-US" dirty="0">
                <a:solidFill>
                  <a:srgbClr val="000000"/>
                </a:solidFill>
                <a:latin typeface="Times New Roman" panose="02020603050405020304" pitchFamily="18" charset="0"/>
                <a:cs typeface="Times New Roman" panose="02020603050405020304" pitchFamily="18" charset="0"/>
              </a:rPr>
              <a:t>study</a:t>
            </a:r>
            <a:r>
              <a:rPr lang="en-US" b="0" i="0" dirty="0">
                <a:solidFill>
                  <a:srgbClr val="000000"/>
                </a:solidFill>
                <a:effectLst/>
                <a:latin typeface="Times New Roman" panose="02020603050405020304" pitchFamily="18" charset="0"/>
                <a:cs typeface="Times New Roman" panose="02020603050405020304" pitchFamily="18" charset="0"/>
              </a:rPr>
              <a:t>, we propose and demonstrate a coherently demodulated OAM-SK system using a CNN-based image identifier as demodulator. At the </a:t>
            </a:r>
            <a:r>
              <a:rPr lang="en-US" b="0" i="0" dirty="0">
                <a:effectLst/>
                <a:latin typeface="Times New Roman" panose="02020603050405020304" pitchFamily="18" charset="0"/>
                <a:cs typeface="Times New Roman" panose="02020603050405020304" pitchFamily="18" charset="0"/>
              </a:rPr>
              <a:t>transmitter side, we use LG beams carrying different OAM eigenmodes as the symbols. At the receiver side, a Gaussian spherical wave from a local laser is mixed with the received LG beams and the interference patterns are captured by a CCD camera. We use a CNN based image identifier to directly recognize the received LG beams since each OAM eigenmode (with a topological charge </a:t>
            </a:r>
            <a:r>
              <a:rPr lang="en-US" b="0" i="1" dirty="0">
                <a:effectLst/>
                <a:latin typeface="Times New Roman" panose="02020603050405020304" pitchFamily="18" charset="0"/>
                <a:cs typeface="Times New Roman" panose="02020603050405020304" pitchFamily="18" charset="0"/>
              </a:rPr>
              <a:t>𝑙</a:t>
            </a:r>
            <a:r>
              <a:rPr lang="en-US" b="0" i="0" dirty="0">
                <a:effectLst/>
                <a:latin typeface="Times New Roman" panose="02020603050405020304" pitchFamily="18" charset="0"/>
                <a:cs typeface="Times New Roman" panose="02020603050405020304" pitchFamily="18" charset="0"/>
              </a:rPr>
              <a:t>) corresponds to a unique interference pattern, which features in high efficiency and simplicity of the receiver.</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a:t>
            </a:r>
            <a:r>
              <a:rPr lang="en-US" b="0" i="0" dirty="0">
                <a:effectLst/>
                <a:latin typeface="Times New Roman" panose="02020603050405020304" pitchFamily="18" charset="0"/>
                <a:cs typeface="Times New Roman" panose="02020603050405020304" pitchFamily="18" charset="0"/>
              </a:rPr>
              <a:t>e only need to train one CNN based image identifier for different m-</a:t>
            </a:r>
            <a:r>
              <a:rPr lang="en-US" b="0" i="0" dirty="0" err="1">
                <a:effectLst/>
                <a:latin typeface="Times New Roman" panose="02020603050405020304" pitchFamily="18" charset="0"/>
                <a:cs typeface="Times New Roman" panose="02020603050405020304" pitchFamily="18" charset="0"/>
              </a:rPr>
              <a:t>ary</a:t>
            </a:r>
            <a:r>
              <a:rPr lang="en-US" b="0" i="0" dirty="0">
                <a:effectLst/>
                <a:latin typeface="Times New Roman" panose="02020603050405020304" pitchFamily="18" charset="0"/>
                <a:cs typeface="Times New Roman" panose="02020603050405020304" pitchFamily="18" charset="0"/>
              </a:rPr>
              <a:t> OAM-SK system, different m-</a:t>
            </a:r>
            <a:r>
              <a:rPr lang="en-US" b="0" i="0" dirty="0" err="1">
                <a:effectLst/>
                <a:latin typeface="Times New Roman" panose="02020603050405020304" pitchFamily="18" charset="0"/>
                <a:cs typeface="Times New Roman" panose="02020603050405020304" pitchFamily="18" charset="0"/>
              </a:rPr>
              <a:t>ary</a:t>
            </a:r>
            <a:r>
              <a:rPr lang="en-US" b="0" i="0" dirty="0">
                <a:effectLst/>
                <a:latin typeface="Times New Roman" panose="02020603050405020304" pitchFamily="18" charset="0"/>
                <a:cs typeface="Times New Roman" panose="02020603050405020304" pitchFamily="18" charset="0"/>
              </a:rPr>
              <a:t> OAM-SK systems are configured with different image identifiers, which also simplifies the system’s implementation. We investigate the system performance in terms of demodulation accuracy of the 4-, 8- and 16-ary OAM-SK systems with different intensity of local Gaussian beam, strength of AT </a:t>
            </a:r>
            <a:r>
              <a:rPr lang="en-US" b="0" i="0" dirty="0">
                <a:solidFill>
                  <a:srgbClr val="000000"/>
                </a:solidFill>
                <a:effectLst/>
                <a:latin typeface="Times New Roman" panose="02020603050405020304" pitchFamily="18" charset="0"/>
                <a:cs typeface="Times New Roman" panose="02020603050405020304" pitchFamily="18" charset="0"/>
              </a:rPr>
              <a:t>and transmission distance.</a:t>
            </a:r>
            <a:r>
              <a:rPr lang="en-US"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2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DF88C570-9577-6C0A-3A17-474FDC820A34}"/>
              </a:ext>
            </a:extLst>
          </p:cNvPr>
          <p:cNvSpPr txBox="1"/>
          <p:nvPr/>
        </p:nvSpPr>
        <p:spPr>
          <a:xfrm>
            <a:off x="591736" y="1197848"/>
            <a:ext cx="8018864" cy="2031325"/>
          </a:xfrm>
          <a:prstGeom prst="rect">
            <a:avLst/>
          </a:prstGeom>
          <a:noFill/>
        </p:spPr>
        <p:txBody>
          <a:bodyPr wrap="square">
            <a:spAutoFit/>
          </a:bodyPr>
          <a:lstStyle/>
          <a:p>
            <a:pPr algn="just"/>
            <a:r>
              <a:rPr lang="en-US" sz="1800" b="0" i="0" dirty="0">
                <a:solidFill>
                  <a:srgbClr val="000000"/>
                </a:solidFill>
                <a:effectLst/>
                <a:latin typeface="Times New Roman" panose="02020603050405020304" pitchFamily="18" charset="0"/>
                <a:cs typeface="Times New Roman" panose="02020603050405020304" pitchFamily="18" charset="0"/>
              </a:rPr>
              <a:t>The proposed CNN model is depicted in Fig. 3. The inputs of the network are the intensity distributions of GPBs, including the patterns with and without the influence of turbulence. The standard GPB without turbulence is shared, and only one light intensity distribution needs to be generated. The trained CNN model requires a better generalization ability, that is, it can process untrained data well. Also, the CNN model with strong generalization ability can effectively prevent overfitting</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ECC123D-2DEF-65B6-C7D1-E0CCDC05B737}"/>
              </a:ext>
            </a:extLst>
          </p:cNvPr>
          <p:cNvSpPr txBox="1"/>
          <p:nvPr/>
        </p:nvSpPr>
        <p:spPr>
          <a:xfrm>
            <a:off x="404004" y="3230611"/>
            <a:ext cx="8229600" cy="1200329"/>
          </a:xfrm>
          <a:prstGeom prst="rect">
            <a:avLst/>
          </a:prstGeom>
          <a:noFill/>
        </p:spPr>
        <p:txBody>
          <a:bodyPr wrap="square">
            <a:spAutoFit/>
          </a:bodyPr>
          <a:lstStyle/>
          <a:p>
            <a:pPr algn="just"/>
            <a:r>
              <a:rPr lang="en-US" sz="1800" b="0" i="0" dirty="0">
                <a:solidFill>
                  <a:srgbClr val="000000"/>
                </a:solidFill>
                <a:effectLst/>
                <a:latin typeface="Times New Roman" panose="02020603050405020304" pitchFamily="18" charset="0"/>
                <a:cs typeface="Times New Roman" panose="02020603050405020304" pitchFamily="18" charset="0"/>
              </a:rPr>
              <a:t>The size of each image is resized to </a:t>
            </a:r>
            <a:r>
              <a:rPr lang="en-US" dirty="0">
                <a:solidFill>
                  <a:srgbClr val="000000"/>
                </a:solidFill>
                <a:latin typeface="Times New Roman" panose="02020603050405020304" pitchFamily="18" charset="0"/>
                <a:cs typeface="Times New Roman" panose="02020603050405020304" pitchFamily="18" charset="0"/>
              </a:rPr>
              <a:t>256 x 256</a:t>
            </a:r>
            <a:r>
              <a:rPr lang="en-US" sz="1800" b="0" i="0" dirty="0">
                <a:solidFill>
                  <a:srgbClr val="000000"/>
                </a:solidFill>
                <a:effectLst/>
                <a:latin typeface="Times New Roman" panose="02020603050405020304" pitchFamily="18" charset="0"/>
                <a:cs typeface="Times New Roman" panose="02020603050405020304" pitchFamily="18" charset="0"/>
              </a:rPr>
              <a:t> , and the images are normalized by the maximum gray value. The output of the network is the phase screen of AT with the size of </a:t>
            </a:r>
            <a:r>
              <a:rPr lang="en-US" dirty="0">
                <a:solidFill>
                  <a:srgbClr val="000000"/>
                </a:solidFill>
                <a:latin typeface="Times New Roman" panose="02020603050405020304" pitchFamily="18" charset="0"/>
                <a:cs typeface="Times New Roman" panose="02020603050405020304" pitchFamily="18" charset="0"/>
              </a:rPr>
              <a:t>256 x 256</a:t>
            </a:r>
            <a:r>
              <a:rPr lang="en-US" sz="1800" b="0" i="0" dirty="0">
                <a:solidFill>
                  <a:srgbClr val="000000"/>
                </a:solidFill>
                <a:effectLst/>
                <a:latin typeface="Times New Roman" panose="02020603050405020304" pitchFamily="18" charset="0"/>
                <a:cs typeface="Times New Roman" panose="02020603050405020304" pitchFamily="18" charset="0"/>
              </a:rPr>
              <a:t> which is also normalized into [0,1] by a proper normalization factor.</a:t>
            </a:r>
            <a:r>
              <a:rPr lang="en-US" dirty="0">
                <a:latin typeface="Times New Roman" panose="02020603050405020304" pitchFamily="18" charset="0"/>
                <a:cs typeface="Times New Roman" panose="02020603050405020304" pitchFamily="18" charset="0"/>
              </a:rPr>
              <a:t> </a:t>
            </a:r>
            <a:br>
              <a:rPr lang="en-US" dirty="0"/>
            </a:br>
            <a:endParaRPr lang="en-US" dirty="0"/>
          </a:p>
        </p:txBody>
      </p:sp>
      <p:sp>
        <p:nvSpPr>
          <p:cNvPr id="29" name="TextBox 28">
            <a:extLst>
              <a:ext uri="{FF2B5EF4-FFF2-40B4-BE49-F238E27FC236}">
                <a16:creationId xmlns:a16="http://schemas.microsoft.com/office/drawing/2014/main" id="{7E24C36F-C4C7-FA08-6617-3AC7BD29B683}"/>
              </a:ext>
            </a:extLst>
          </p:cNvPr>
          <p:cNvSpPr txBox="1"/>
          <p:nvPr/>
        </p:nvSpPr>
        <p:spPr>
          <a:xfrm>
            <a:off x="2729567" y="551141"/>
            <a:ext cx="365319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Model Description</a:t>
            </a:r>
          </a:p>
        </p:txBody>
      </p:sp>
    </p:spTree>
    <p:extLst>
      <p:ext uri="{BB962C8B-B14F-4D97-AF65-F5344CB8AC3E}">
        <p14:creationId xmlns:p14="http://schemas.microsoft.com/office/powerpoint/2010/main" val="243706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27381</TotalTime>
  <Words>1685</Words>
  <Application>Microsoft Office PowerPoint</Application>
  <PresentationFormat>화면 슬라이드 쇼(4:3)</PresentationFormat>
  <Paragraphs>81</Paragraphs>
  <Slides>13</Slides>
  <Notes>1</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13</vt:i4>
      </vt:variant>
    </vt:vector>
  </HeadingPairs>
  <TitlesOfParts>
    <vt:vector size="21" baseType="lpstr">
      <vt:lpstr>Söhne</vt:lpstr>
      <vt:lpstr>TimesLTStd-Roman-Identity-H</vt:lpstr>
      <vt:lpstr>Arial</vt:lpstr>
      <vt:lpstr>Calibri</vt:lpstr>
      <vt:lpstr>Times New Roman</vt:lpstr>
      <vt:lpstr>Verdana</vt:lpstr>
      <vt:lpstr>Wingdings</vt:lpstr>
      <vt:lpstr>Office Theme</vt:lpstr>
      <vt:lpstr>PowerPoint 프레젠테이션</vt:lpstr>
      <vt:lpstr>PowerPoint 프레젠테이션</vt:lpstr>
      <vt:lpstr>Contents</vt:lpstr>
      <vt:lpstr>Introduction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992</cp:revision>
  <cp:lastPrinted>2017-05-07T15:48:38Z</cp:lastPrinted>
  <dcterms:created xsi:type="dcterms:W3CDTF">2010-05-15T17:50:32Z</dcterms:created>
  <dcterms:modified xsi:type="dcterms:W3CDTF">2024-07-16T14:33:12Z</dcterms:modified>
</cp:coreProperties>
</file>