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46" r:id="rId2"/>
    <p:sldId id="311" r:id="rId3"/>
    <p:sldId id="371" r:id="rId4"/>
    <p:sldId id="405" r:id="rId5"/>
    <p:sldId id="392" r:id="rId6"/>
    <p:sldId id="396" r:id="rId7"/>
    <p:sldId id="406" r:id="rId8"/>
    <p:sldId id="407" r:id="rId9"/>
    <p:sldId id="408" r:id="rId10"/>
    <p:sldId id="400" r:id="rId11"/>
    <p:sldId id="36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3488" autoAdjust="0"/>
  </p:normalViewPr>
  <p:slideViewPr>
    <p:cSldViewPr>
      <p:cViewPr varScale="1">
        <p:scale>
          <a:sx n="111" d="100"/>
          <a:sy n="111" d="100"/>
        </p:scale>
        <p:origin x="1476"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388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7/16/2024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7/16/2024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January 2022</a:t>
            </a:r>
            <a:endParaRPr lang="en-US" dirty="0"/>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1</a:t>
            </a:fld>
            <a:endParaRPr lang="en-US"/>
          </a:p>
        </p:txBody>
      </p:sp>
    </p:spTree>
    <p:extLst>
      <p:ext uri="{BB962C8B-B14F-4D97-AF65-F5344CB8AC3E}">
        <p14:creationId xmlns:p14="http://schemas.microsoft.com/office/powerpoint/2010/main" val="79607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rgbClr val="FF0000"/>
                </a:solidFill>
                <a:latin typeface="Times New Roman" pitchFamily="18" charset="0"/>
                <a:cs typeface="Times New Roman" pitchFamily="18" charset="0"/>
              </a:rPr>
              <a:t>DCN 15-19-0551-00-0vat</a:t>
            </a:r>
          </a:p>
        </p:txBody>
      </p:sp>
      <p:sp>
        <p:nvSpPr>
          <p:cNvPr id="10" name="TextBox 9"/>
          <p:cNvSpPr txBox="1"/>
          <p:nvPr userDrawn="1"/>
        </p:nvSpPr>
        <p:spPr>
          <a:xfrm>
            <a:off x="457200" y="303311"/>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September 2020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t>7/16/2024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t>7/16/2024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July 2024</a:t>
            </a: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en-US" sz="1400" b="1" i="0" dirty="0">
                <a:solidFill>
                  <a:srgbClr val="000000"/>
                </a:solidFill>
                <a:effectLst/>
                <a:highlight>
                  <a:srgbClr val="FFFFFF"/>
                </a:highlight>
                <a:latin typeface="Verdana" panose="020B0604030504040204" pitchFamily="34" charset="0"/>
              </a:rPr>
              <a:t>15-24-0389-00-07ma</a:t>
            </a:r>
            <a:endParaRPr lang="en-US" sz="1400" b="0" i="0" dirty="0">
              <a:solidFill>
                <a:srgbClr val="000000"/>
              </a:solidFill>
              <a:effectLst/>
              <a:highlight>
                <a:srgbClr val="FFFFFF"/>
              </a:highlight>
              <a:latin typeface="Verdan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t>7/16/2024</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t>7/16/2024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t>7/16/2024</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t>7/16/2024</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t>7/16/2024</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t>7/16/2024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t>7/16/2024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0274" y="533400"/>
            <a:ext cx="8991600" cy="5539978"/>
          </a:xfrm>
          <a:prstGeom prst="rect">
            <a:avLst/>
          </a:prstGeom>
          <a:noFill/>
          <a:ln w="12700">
            <a:noFill/>
            <a:miter lim="800000"/>
            <a:headEnd type="none" w="sm" len="sm"/>
            <a:tailEnd type="none" w="sm" len="sm"/>
          </a:ln>
          <a:effectLst/>
        </p:spPr>
        <p:txBody>
          <a:bodyPr>
            <a:spAutoFit/>
          </a:bodyPr>
          <a:lstStyle/>
          <a:p>
            <a:pPr algn="ctr"/>
            <a:r>
              <a:rPr lang="en-US" altLang="ja-JP" b="1" u="sng" dirty="0">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IG NG-OWC</a:t>
            </a:r>
            <a:endParaRPr lang="en-US" altLang="ja-JP" sz="1600" b="1"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pPr marL="1541463" indent="-1541463"/>
            <a:r>
              <a:rPr lang="en-US" altLang="ja-JP" sz="1600" b="1" dirty="0">
                <a:latin typeface="Times New Roman" panose="02020603050405020304" pitchFamily="18" charset="0"/>
                <a:ea typeface="ＭＳ Ｐゴシック" charset="-128"/>
                <a:cs typeface="Times New Roman" panose="02020603050405020304" pitchFamily="18" charset="0"/>
              </a:rPr>
              <a:t>Submission Title:</a:t>
            </a:r>
            <a:r>
              <a:rPr lang="en-US" altLang="ja-JP" sz="1600" dirty="0">
                <a:latin typeface="Times New Roman" panose="02020603050405020304" pitchFamily="18" charset="0"/>
                <a:ea typeface="ＭＳ Ｐゴシック" charset="-128"/>
                <a:cs typeface="Times New Roman" panose="02020603050405020304" pitchFamily="18" charset="0"/>
              </a:rPr>
              <a:t> Integrating Optical Camera Communication and Deep Learning into Intelligent Internet of Vehicles for NG-OWC </a:t>
            </a:r>
          </a:p>
          <a:p>
            <a:pPr marL="1541463" indent="-1541463"/>
            <a:r>
              <a:rPr lang="en-US" altLang="ja-JP" sz="1600" b="1" dirty="0">
                <a:latin typeface="Times New Roman" panose="02020603050405020304" pitchFamily="18" charset="0"/>
                <a:ea typeface="ＭＳ Ｐゴシック" charset="-128"/>
                <a:cs typeface="Times New Roman" panose="02020603050405020304" pitchFamily="18" charset="0"/>
              </a:rPr>
              <a:t>Date Submitted: </a:t>
            </a:r>
            <a:r>
              <a:rPr lang="en-US" altLang="ja-JP" sz="1600" dirty="0">
                <a:latin typeface="Times New Roman" panose="02020603050405020304" pitchFamily="18" charset="0"/>
                <a:ea typeface="ＭＳ Ｐゴシック" charset="-128"/>
                <a:cs typeface="Times New Roman" panose="02020603050405020304" pitchFamily="18" charset="0"/>
              </a:rPr>
              <a:t>July 16, 2024	</a:t>
            </a:r>
          </a:p>
          <a:p>
            <a:r>
              <a:rPr lang="en-US" altLang="ja-JP" sz="1600" b="1" dirty="0">
                <a:latin typeface="Times New Roman" panose="02020603050405020304" pitchFamily="18" charset="0"/>
                <a:ea typeface="ＭＳ Ｐゴシック" charset="-128"/>
                <a:cs typeface="Times New Roman" panose="02020603050405020304" pitchFamily="18" charset="0"/>
              </a:rPr>
              <a:t>Source: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Herfandi </a:t>
            </a:r>
            <a:r>
              <a:rPr lang="en-US" altLang="zh-CN" sz="1600" dirty="0" err="1">
                <a:latin typeface="Times New Roman" panose="02020603050405020304" pitchFamily="18" charset="0"/>
                <a:cs typeface="Times New Roman" panose="02020603050405020304" pitchFamily="18" charset="0"/>
              </a:rPr>
              <a:t>Herfandi</a:t>
            </a:r>
            <a:r>
              <a:rPr lang="en-US" altLang="zh-CN" sz="1600" dirty="0">
                <a:latin typeface="Times New Roman" panose="02020603050405020304" pitchFamily="18" charset="0"/>
                <a:cs typeface="Times New Roman" panose="02020603050405020304" pitchFamily="18" charset="0"/>
              </a:rPr>
              <a:t>, Nguyen Ngoc Huy, Yeong Min Jang</a:t>
            </a:r>
            <a:r>
              <a:rPr lang="en-US" altLang="zh-CN" sz="1600" dirty="0">
                <a:latin typeface="Times New Roman" panose="02020603050405020304" pitchFamily="18" charset="0"/>
                <a:ea typeface="ＭＳ Ｐゴシック" charset="-128"/>
                <a:cs typeface="Times New Roman" panose="02020603050405020304" pitchFamily="18" charset="0"/>
              </a:rPr>
              <a:t>,</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ko-KR" sz="1600" dirty="0">
                <a:latin typeface="Times New Roman" panose="02020603050405020304" pitchFamily="18" charset="0"/>
                <a:ea typeface="굴림" charset="-127"/>
                <a:cs typeface="Times New Roman" panose="02020603050405020304" pitchFamily="18" charset="0"/>
              </a:rPr>
              <a:t>Kookmin University</a:t>
            </a:r>
            <a:endParaRPr lang="en-US" altLang="ja-JP" sz="1600"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dirty="0">
                <a:latin typeface="Times New Roman" panose="02020603050405020304" pitchFamily="18" charset="0"/>
                <a:ea typeface="ＭＳ Ｐゴシック" charset="-128"/>
                <a:cs typeface="Times New Roman" panose="02020603050405020304" pitchFamily="18" charset="0"/>
              </a:rPr>
              <a:t>Address: Room #603 </a:t>
            </a:r>
            <a:r>
              <a:rPr lang="en-US" altLang="ja-JP" sz="1600" dirty="0" err="1">
                <a:latin typeface="Times New Roman" panose="02020603050405020304" pitchFamily="18" charset="0"/>
                <a:ea typeface="ＭＳ Ｐゴシック" charset="-128"/>
                <a:cs typeface="Times New Roman" panose="02020603050405020304" pitchFamily="18" charset="0"/>
              </a:rPr>
              <a:t>Mirae</a:t>
            </a:r>
            <a:r>
              <a:rPr lang="en-US" altLang="ja-JP" sz="1600" dirty="0">
                <a:latin typeface="Times New Roman" panose="02020603050405020304" pitchFamily="18" charset="0"/>
                <a:ea typeface="ＭＳ Ｐゴシック" charset="-128"/>
                <a:cs typeface="Times New Roman" panose="02020603050405020304" pitchFamily="18" charset="0"/>
              </a:rPr>
              <a:t> Building, </a:t>
            </a:r>
            <a:r>
              <a:rPr lang="en-US" altLang="ja-JP" sz="1600" dirty="0" err="1">
                <a:latin typeface="Times New Roman" panose="02020603050405020304" pitchFamily="18" charset="0"/>
                <a:ea typeface="ＭＳ Ｐゴシック" charset="-128"/>
                <a:cs typeface="Times New Roman" panose="02020603050405020304" pitchFamily="18" charset="0"/>
              </a:rPr>
              <a:t>Kookmin</a:t>
            </a:r>
            <a:r>
              <a:rPr lang="en-US" altLang="ja-JP" sz="1600" dirty="0">
                <a:latin typeface="Times New Roman" panose="02020603050405020304" pitchFamily="18" charset="0"/>
                <a:ea typeface="ＭＳ Ｐゴシック" charset="-128"/>
                <a:cs typeface="Times New Roman" panose="02020603050405020304" pitchFamily="18" charset="0"/>
              </a:rPr>
              <a:t> University, 77 </a:t>
            </a:r>
            <a:r>
              <a:rPr lang="en-US" altLang="ja-JP" sz="1600" dirty="0" err="1">
                <a:latin typeface="Times New Roman" panose="02020603050405020304" pitchFamily="18" charset="0"/>
                <a:ea typeface="ＭＳ Ｐゴシック" charset="-128"/>
                <a:cs typeface="Times New Roman" panose="02020603050405020304" pitchFamily="18" charset="0"/>
              </a:rPr>
              <a:t>Jeongneung</a:t>
            </a:r>
            <a:r>
              <a:rPr lang="en-US" altLang="ja-JP" sz="1600" dirty="0">
                <a:latin typeface="Times New Roman" panose="02020603050405020304" pitchFamily="18" charset="0"/>
                <a:ea typeface="ＭＳ Ｐゴシック" charset="-128"/>
                <a:cs typeface="Times New Roman" panose="02020603050405020304" pitchFamily="18" charset="0"/>
              </a:rPr>
              <a:t>-Ro, </a:t>
            </a:r>
            <a:r>
              <a:rPr lang="en-US" altLang="ja-JP" sz="1600" dirty="0" err="1">
                <a:latin typeface="Times New Roman" panose="02020603050405020304" pitchFamily="18" charset="0"/>
                <a:ea typeface="ＭＳ Ｐゴシック" charset="-128"/>
                <a:cs typeface="Times New Roman" panose="02020603050405020304" pitchFamily="18" charset="0"/>
              </a:rPr>
              <a:t>Seongbuk</a:t>
            </a:r>
            <a:r>
              <a:rPr lang="en-US" altLang="ja-JP" sz="1600" dirty="0">
                <a:latin typeface="Times New Roman" panose="02020603050405020304" pitchFamily="18" charset="0"/>
                <a:ea typeface="ＭＳ Ｐゴシック" charset="-128"/>
                <a:cs typeface="Times New Roman" panose="02020603050405020304" pitchFamily="18" charset="0"/>
              </a:rPr>
              <a:t>-Gu, Seoul, 136702, Republic of Korea</a:t>
            </a:r>
          </a:p>
          <a:p>
            <a:r>
              <a:rPr lang="en-US" altLang="ja-JP" sz="1600" dirty="0">
                <a:latin typeface="Times New Roman" panose="02020603050405020304" pitchFamily="18" charset="0"/>
                <a:ea typeface="ＭＳ Ｐゴシック" charset="-128"/>
                <a:cs typeface="Times New Roman" panose="02020603050405020304" pitchFamily="18" charset="0"/>
              </a:rPr>
              <a:t>Voice: +82-2-910-5068  				E-Mail: yjang</a:t>
            </a:r>
            <a:r>
              <a:rPr lang="en-US" altLang="ko-KR" sz="1600" dirty="0">
                <a:latin typeface="Times New Roman" panose="02020603050405020304" pitchFamily="18" charset="0"/>
                <a:ea typeface="굴림" charset="-127"/>
                <a:cs typeface="Times New Roman" panose="02020603050405020304" pitchFamily="18" charset="0"/>
              </a:rPr>
              <a:t>@kookmin.ac.kr</a:t>
            </a:r>
            <a:endParaRPr lang="en-US" altLang="ja-JP" sz="1600" dirty="0">
              <a:latin typeface="Times New Roman" panose="02020603050405020304" pitchFamily="18" charset="0"/>
              <a:ea typeface="ＭＳ Ｐゴシック"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Re: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ja-JP" dirty="0">
                <a:latin typeface="Times New Roman" panose="02020603050405020304" pitchFamily="18" charset="0"/>
                <a:ea typeface="ＭＳ Ｐゴシック" charset="-128"/>
                <a:cs typeface="Times New Roman" panose="02020603050405020304" pitchFamily="18" charset="0"/>
              </a:rPr>
              <a:t>	</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Abstract:</a:t>
            </a:r>
            <a:r>
              <a:rPr lang="en-US" altLang="ja-JP" sz="1600" dirty="0">
                <a:latin typeface="Times New Roman" panose="02020603050405020304" pitchFamily="18" charset="0"/>
                <a:ea typeface="ＭＳ Ｐゴシック" charset="-128"/>
                <a:cs typeface="Times New Roman" panose="02020603050405020304" pitchFamily="18" charset="0"/>
              </a:rPr>
              <a:t>	Present the integrating OCC and DL into </a:t>
            </a:r>
            <a:r>
              <a:rPr lang="en-US" altLang="ja-JP" sz="1600" dirty="0" err="1">
                <a:latin typeface="Times New Roman" panose="02020603050405020304" pitchFamily="18" charset="0"/>
                <a:ea typeface="ＭＳ Ｐゴシック" charset="-128"/>
                <a:cs typeface="Times New Roman" panose="02020603050405020304" pitchFamily="18" charset="0"/>
              </a:rPr>
              <a:t>IIoV</a:t>
            </a:r>
            <a:r>
              <a:rPr lang="en-US" altLang="ja-JP" sz="1600" dirty="0">
                <a:latin typeface="Times New Roman" panose="02020603050405020304" pitchFamily="18" charset="0"/>
                <a:ea typeface="ＭＳ Ｐゴシック" charset="-128"/>
                <a:cs typeface="Times New Roman" panose="02020603050405020304" pitchFamily="18" charset="0"/>
              </a:rPr>
              <a:t> for NG-OWC</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Purpose:</a:t>
            </a:r>
            <a:r>
              <a:rPr lang="en-US" altLang="ja-JP" sz="1600" dirty="0">
                <a:latin typeface="Times New Roman" panose="02020603050405020304" pitchFamily="18" charset="0"/>
                <a:ea typeface="ＭＳ Ｐゴシック" charset="-128"/>
                <a:cs typeface="Times New Roman" panose="02020603050405020304" pitchFamily="18" charset="0"/>
              </a:rPr>
              <a:t>	Presentation for contribution on IG NG-OWC</a:t>
            </a:r>
          </a:p>
          <a:p>
            <a:pPr algn="just"/>
            <a:r>
              <a:rPr lang="en-US" altLang="ja-JP" sz="1600" b="1" dirty="0">
                <a:latin typeface="Times New Roman" panose="02020603050405020304" pitchFamily="18" charset="0"/>
                <a:ea typeface="ＭＳ Ｐゴシック" charset="-128"/>
                <a:cs typeface="Times New Roman" panose="02020603050405020304" pitchFamily="18" charset="0"/>
              </a:rPr>
              <a:t>Notice:</a:t>
            </a:r>
            <a:r>
              <a:rPr lang="en-US" altLang="ja-JP" sz="1600" dirty="0">
                <a:latin typeface="Times New Roman" panose="02020603050405020304" pitchFamily="18" charset="0"/>
                <a:ea typeface="ＭＳ Ｐゴシック" charset="-128"/>
                <a:cs typeface="Times New Roman" panose="02020603050405020304" pitchFamily="18" charset="0"/>
              </a:rPr>
              <a:t>	This document has been prepared to assist the IG NG-OWC.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Release:</a:t>
            </a:r>
            <a:r>
              <a:rPr lang="en-US" altLang="ja-JP" sz="1600" dirty="0">
                <a:latin typeface="Times New Roman" panose="02020603050405020304" pitchFamily="18" charset="0"/>
                <a:ea typeface="ＭＳ Ｐゴシック" charset="-128"/>
                <a:cs typeface="Times New Roman" panose="02020603050405020304" pitchFamily="18" charset="0"/>
              </a:rPr>
              <a:t>	The contributor acknowledges and accepts that this contribution becomes the property of IEEE and may be made publicly available by IG NG-OWC.	</a:t>
            </a:r>
          </a:p>
        </p:txBody>
      </p:sp>
    </p:spTree>
    <p:extLst>
      <p:ext uri="{BB962C8B-B14F-4D97-AF65-F5344CB8AC3E}">
        <p14:creationId xmlns:p14="http://schemas.microsoft.com/office/powerpoint/2010/main" val="134167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E7F6-D074-258E-0C1B-33A8B5F5BCF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2B39E9B-89AC-F535-0B74-795FA66A83A7}"/>
              </a:ext>
            </a:extLst>
          </p:cNvPr>
          <p:cNvSpPr txBox="1"/>
          <p:nvPr/>
        </p:nvSpPr>
        <p:spPr>
          <a:xfrm>
            <a:off x="3544317" y="533400"/>
            <a:ext cx="2055371"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Conclusion</a:t>
            </a:r>
            <a:endParaRPr lang="en-US" sz="2400" dirty="0"/>
          </a:p>
        </p:txBody>
      </p:sp>
      <p:sp>
        <p:nvSpPr>
          <p:cNvPr id="4" name="TextBox 3">
            <a:extLst>
              <a:ext uri="{FF2B5EF4-FFF2-40B4-BE49-F238E27FC236}">
                <a16:creationId xmlns:a16="http://schemas.microsoft.com/office/drawing/2014/main" id="{A3273927-A258-3829-07A1-6490ED1169B6}"/>
              </a:ext>
            </a:extLst>
          </p:cNvPr>
          <p:cNvSpPr txBox="1"/>
          <p:nvPr/>
        </p:nvSpPr>
        <p:spPr>
          <a:xfrm>
            <a:off x="228600" y="1074509"/>
            <a:ext cx="8763000" cy="4401205"/>
          </a:xfrm>
          <a:prstGeom prst="rect">
            <a:avLst/>
          </a:prstGeom>
          <a:noFill/>
        </p:spPr>
        <p:txBody>
          <a:bodyPr wrap="square" rtlCol="0">
            <a:spAutoFit/>
          </a:bodyPr>
          <a:lstStyle/>
          <a:p>
            <a:pPr marL="342900" indent="-342900" algn="jus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Integrating Optical Camera Communication (OCC) and Deep Learning (DL) into Intelligent Internet of Vehicles (</a:t>
            </a:r>
            <a:r>
              <a:rPr lang="en-US" altLang="ko-KR" sz="2000" dirty="0" err="1">
                <a:latin typeface="Times New Roman" panose="02020603050405020304" pitchFamily="18" charset="0"/>
                <a:cs typeface="Times New Roman" panose="02020603050405020304" pitchFamily="18" charset="0"/>
              </a:rPr>
              <a:t>IoV</a:t>
            </a:r>
            <a:r>
              <a:rPr lang="en-US" altLang="ko-KR" sz="2000" dirty="0">
                <a:latin typeface="Times New Roman" panose="02020603050405020304" pitchFamily="18" charset="0"/>
                <a:cs typeface="Times New Roman" panose="02020603050405020304" pitchFamily="18" charset="0"/>
              </a:rPr>
              <a:t>) significantly improves real-time communication, enhancing traffic safety and efficiency through advanced vehicle-to-vehicle and vehicle-to-infrastructure interactions.</a:t>
            </a:r>
          </a:p>
          <a:p>
            <a:pPr marL="342900" indent="-342900" algn="jus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DL enables accurate detection of LED positions and recognition of signals, effectively mitigating interference from sunlight, bad weather, and other sources, ensuring reliable communication under various conditions.</a:t>
            </a:r>
          </a:p>
          <a:p>
            <a:pPr marL="342900" indent="-342900" algn="jus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The </a:t>
            </a:r>
            <a:r>
              <a:rPr lang="en-US" altLang="ko-KR" sz="2000" dirty="0" err="1">
                <a:latin typeface="Times New Roman" panose="02020603050405020304" pitchFamily="18" charset="0"/>
                <a:cs typeface="Times New Roman" panose="02020603050405020304" pitchFamily="18" charset="0"/>
              </a:rPr>
              <a:t>IoV</a:t>
            </a:r>
            <a:r>
              <a:rPr lang="en-US" altLang="ko-KR" sz="2000" dirty="0">
                <a:latin typeface="Times New Roman" panose="02020603050405020304" pitchFamily="18" charset="0"/>
                <a:cs typeface="Times New Roman" panose="02020603050405020304" pitchFamily="18" charset="0"/>
              </a:rPr>
              <a:t> system architecture includes V2V, V2I, and V2C communication, enabling seamless data exchange between vehicles, infrastructure, and the cloud.</a:t>
            </a:r>
          </a:p>
          <a:p>
            <a:pPr marL="342900" indent="-342900" algn="jus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In the context of NG-OWC, integrating OCC and DL into Intelligent </a:t>
            </a:r>
            <a:r>
              <a:rPr lang="en-US" altLang="ko-KR" sz="2000" dirty="0" err="1">
                <a:latin typeface="Times New Roman" panose="02020603050405020304" pitchFamily="18" charset="0"/>
                <a:cs typeface="Times New Roman" panose="02020603050405020304" pitchFamily="18" charset="0"/>
              </a:rPr>
              <a:t>IoV</a:t>
            </a:r>
            <a:r>
              <a:rPr lang="en-US" altLang="ko-KR" sz="2000" dirty="0">
                <a:latin typeface="Times New Roman" panose="02020603050405020304" pitchFamily="18" charset="0"/>
                <a:cs typeface="Times New Roman" panose="02020603050405020304" pitchFamily="18" charset="0"/>
              </a:rPr>
              <a:t> enhances real-time communication, safety, and efficiency. </a:t>
            </a:r>
            <a:endParaRPr lang="de-DE" altLang="ko-K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40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6908" y="533400"/>
            <a:ext cx="185018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Reference</a:t>
            </a:r>
            <a:endParaRPr lang="en-US" sz="2400" dirty="0"/>
          </a:p>
        </p:txBody>
      </p:sp>
      <p:sp>
        <p:nvSpPr>
          <p:cNvPr id="3" name="TextBox 2"/>
          <p:cNvSpPr txBox="1"/>
          <p:nvPr/>
        </p:nvSpPr>
        <p:spPr>
          <a:xfrm>
            <a:off x="152400" y="1066800"/>
            <a:ext cx="8763000" cy="4401205"/>
          </a:xfrm>
          <a:prstGeom prst="rect">
            <a:avLst/>
          </a:prstGeom>
          <a:noFill/>
        </p:spPr>
        <p:txBody>
          <a:bodyPr wrap="square" rtlCol="0">
            <a:spAutoFit/>
          </a:bodyPr>
          <a:lstStyle/>
          <a:p>
            <a:pPr marL="457200" indent="-457200" algn="just" rtl="0" fontAlgn="base">
              <a:buFont typeface="+mj-lt"/>
              <a:buAutoNum type="arabicPeriod"/>
            </a:pPr>
            <a:r>
              <a:rPr lang="en-GB" sz="2000" b="0" i="0" dirty="0">
                <a:solidFill>
                  <a:srgbClr val="000000"/>
                </a:solidFill>
                <a:effectLst/>
                <a:latin typeface="Times New Roman" panose="02020603050405020304" pitchFamily="18" charset="0"/>
                <a:cs typeface="Times New Roman" panose="02020603050405020304" pitchFamily="18" charset="0"/>
              </a:rPr>
              <a:t>A. Islam, N. </a:t>
            </a:r>
            <a:r>
              <a:rPr lang="en-GB" sz="2000" b="0" i="0" dirty="0" err="1">
                <a:solidFill>
                  <a:srgbClr val="000000"/>
                </a:solidFill>
                <a:effectLst/>
                <a:latin typeface="Times New Roman" panose="02020603050405020304" pitchFamily="18" charset="0"/>
                <a:cs typeface="Times New Roman" panose="02020603050405020304" pitchFamily="18" charset="0"/>
              </a:rPr>
              <a:t>Thomos</a:t>
            </a:r>
            <a:r>
              <a:rPr lang="en-GB" sz="2000" b="0" i="0" dirty="0">
                <a:solidFill>
                  <a:srgbClr val="000000"/>
                </a:solidFill>
                <a:effectLst/>
                <a:latin typeface="Times New Roman" panose="02020603050405020304" pitchFamily="18" charset="0"/>
                <a:cs typeface="Times New Roman" panose="02020603050405020304" pitchFamily="18" charset="0"/>
              </a:rPr>
              <a:t> and L. </a:t>
            </a:r>
            <a:r>
              <a:rPr lang="en-GB" sz="2000" b="0" i="0" dirty="0" err="1">
                <a:solidFill>
                  <a:srgbClr val="000000"/>
                </a:solidFill>
                <a:effectLst/>
                <a:latin typeface="Times New Roman" panose="02020603050405020304" pitchFamily="18" charset="0"/>
                <a:cs typeface="Times New Roman" panose="02020603050405020304" pitchFamily="18" charset="0"/>
              </a:rPr>
              <a:t>Musavian</a:t>
            </a:r>
            <a:r>
              <a:rPr lang="en-GB" sz="2000" b="0" i="0" dirty="0">
                <a:solidFill>
                  <a:srgbClr val="000000"/>
                </a:solidFill>
                <a:effectLst/>
                <a:latin typeface="Times New Roman" panose="02020603050405020304" pitchFamily="18" charset="0"/>
                <a:cs typeface="Times New Roman" panose="02020603050405020304" pitchFamily="18" charset="0"/>
              </a:rPr>
              <a:t>, "Multi-Agent Deep Reinforcement Learning for Spectral Efficiency Optimization in Vehicular Optical Camera Communications," in IEEE Transactions on Mobile Computing, vol. 23, no. 5, pp. 3666-3679, May 2024, </a:t>
            </a:r>
            <a:r>
              <a:rPr lang="en-GB" sz="2000" b="0" i="0" dirty="0" err="1">
                <a:solidFill>
                  <a:srgbClr val="000000"/>
                </a:solidFill>
                <a:effectLst/>
                <a:latin typeface="Times New Roman" panose="02020603050405020304" pitchFamily="18" charset="0"/>
                <a:cs typeface="Times New Roman" panose="02020603050405020304" pitchFamily="18" charset="0"/>
              </a:rPr>
              <a:t>doi</a:t>
            </a:r>
            <a:r>
              <a:rPr lang="en-GB" sz="2000" b="0" i="0" dirty="0">
                <a:solidFill>
                  <a:srgbClr val="000000"/>
                </a:solidFill>
                <a:effectLst/>
                <a:latin typeface="Times New Roman" panose="02020603050405020304" pitchFamily="18" charset="0"/>
                <a:cs typeface="Times New Roman" panose="02020603050405020304" pitchFamily="18" charset="0"/>
              </a:rPr>
              <a:t>: 10.1109/TMC.2023.3278277.</a:t>
            </a:r>
            <a:endParaRPr lang="en-US" sz="2000" dirty="0">
              <a:solidFill>
                <a:srgbClr val="000000"/>
              </a:solidFill>
              <a:latin typeface="Times New Roman" panose="02020603050405020304" pitchFamily="18" charset="0"/>
              <a:cs typeface="Times New Roman" panose="02020603050405020304" pitchFamily="18" charset="0"/>
            </a:endParaRPr>
          </a:p>
          <a:p>
            <a:pPr marL="457200" indent="-457200" algn="just" rtl="0" fontAlgn="base">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M. </a:t>
            </a:r>
            <a:r>
              <a:rPr lang="en-US" sz="2000" b="0" i="0" dirty="0" err="1">
                <a:solidFill>
                  <a:srgbClr val="000000"/>
                </a:solidFill>
                <a:effectLst/>
                <a:latin typeface="Times New Roman" panose="02020603050405020304" pitchFamily="18" charset="0"/>
                <a:cs typeface="Times New Roman" panose="02020603050405020304" pitchFamily="18" charset="0"/>
              </a:rPr>
              <a:t>Eghbal</a:t>
            </a:r>
            <a:r>
              <a:rPr lang="en-US" sz="2000" b="0" i="0" dirty="0">
                <a:solidFill>
                  <a:srgbClr val="000000"/>
                </a:solidFill>
                <a:effectLst/>
                <a:latin typeface="Times New Roman" panose="02020603050405020304" pitchFamily="18" charset="0"/>
                <a:cs typeface="Times New Roman" panose="02020603050405020304" pitchFamily="18" charset="0"/>
              </a:rPr>
              <a:t>, F. </a:t>
            </a:r>
            <a:r>
              <a:rPr lang="en-US" sz="2000" b="0" i="0" dirty="0" err="1">
                <a:solidFill>
                  <a:srgbClr val="000000"/>
                </a:solidFill>
                <a:effectLst/>
                <a:latin typeface="Times New Roman" panose="02020603050405020304" pitchFamily="18" charset="0"/>
                <a:cs typeface="Times New Roman" panose="02020603050405020304" pitchFamily="18" charset="0"/>
              </a:rPr>
              <a:t>Tabataba</a:t>
            </a:r>
            <a:r>
              <a:rPr lang="en-US" sz="2000" b="0" i="0" dirty="0">
                <a:solidFill>
                  <a:srgbClr val="000000"/>
                </a:solidFill>
                <a:effectLst/>
                <a:latin typeface="Times New Roman" panose="02020603050405020304" pitchFamily="18" charset="0"/>
                <a:cs typeface="Times New Roman" panose="02020603050405020304" pitchFamily="18" charset="0"/>
              </a:rPr>
              <a:t>, A. </a:t>
            </a:r>
            <a:r>
              <a:rPr lang="en-US" sz="2000" b="0" i="0" dirty="0" err="1">
                <a:solidFill>
                  <a:srgbClr val="000000"/>
                </a:solidFill>
                <a:effectLst/>
                <a:latin typeface="Times New Roman" panose="02020603050405020304" pitchFamily="18" charset="0"/>
                <a:cs typeface="Times New Roman" panose="02020603050405020304" pitchFamily="18" charset="0"/>
              </a:rPr>
              <a:t>Gholami</a:t>
            </a:r>
            <a:r>
              <a:rPr lang="en-US" sz="2000" b="0" i="0" dirty="0">
                <a:solidFill>
                  <a:srgbClr val="000000"/>
                </a:solidFill>
                <a:effectLst/>
                <a:latin typeface="Times New Roman" panose="02020603050405020304" pitchFamily="18" charset="0"/>
                <a:cs typeface="Times New Roman" panose="02020603050405020304" pitchFamily="18" charset="0"/>
              </a:rPr>
              <a:t>, J. </a:t>
            </a:r>
            <a:r>
              <a:rPr lang="en-US" sz="2000" b="0" i="0" dirty="0" err="1">
                <a:solidFill>
                  <a:srgbClr val="000000"/>
                </a:solidFill>
                <a:effectLst/>
                <a:latin typeface="Times New Roman" panose="02020603050405020304" pitchFamily="18" charset="0"/>
                <a:cs typeface="Times New Roman" panose="02020603050405020304" pitchFamily="18" charset="0"/>
              </a:rPr>
              <a:t>Abouei</a:t>
            </a:r>
            <a:r>
              <a:rPr lang="en-US" sz="2000" b="0" i="0" dirty="0">
                <a:solidFill>
                  <a:srgbClr val="000000"/>
                </a:solidFill>
                <a:effectLst/>
                <a:latin typeface="Times New Roman" panose="02020603050405020304" pitchFamily="18" charset="0"/>
                <a:cs typeface="Times New Roman" panose="02020603050405020304" pitchFamily="18" charset="0"/>
              </a:rPr>
              <a:t>, and M. </a:t>
            </a:r>
            <a:r>
              <a:rPr lang="en-US" sz="2000" b="0" i="0" dirty="0" err="1">
                <a:solidFill>
                  <a:srgbClr val="000000"/>
                </a:solidFill>
                <a:effectLst/>
                <a:latin typeface="Times New Roman" panose="02020603050405020304" pitchFamily="18" charset="0"/>
                <a:cs typeface="Times New Roman" panose="02020603050405020304" pitchFamily="18" charset="0"/>
              </a:rPr>
              <a:t>Uysal</a:t>
            </a:r>
            <a:r>
              <a:rPr lang="en-US" sz="2000" b="0" i="0" dirty="0">
                <a:solidFill>
                  <a:srgbClr val="000000"/>
                </a:solidFill>
                <a:effectLst/>
                <a:latin typeface="Times New Roman" panose="02020603050405020304" pitchFamily="18" charset="0"/>
                <a:cs typeface="Times New Roman" panose="02020603050405020304" pitchFamily="18" charset="0"/>
              </a:rPr>
              <a:t>, "Effect of a vehicle’s mobility on SNR and SINR in vehicular optical camera communication systems," in Opt. Express  vol. 32, 12257-12275 (2024).</a:t>
            </a:r>
            <a:endParaRPr lang="en-GB" sz="2000" b="0" i="0" dirty="0">
              <a:solidFill>
                <a:srgbClr val="000000"/>
              </a:solidFill>
              <a:effectLst/>
              <a:latin typeface="Times New Roman" panose="02020603050405020304" pitchFamily="18" charset="0"/>
              <a:cs typeface="Times New Roman" panose="02020603050405020304" pitchFamily="18" charset="0"/>
            </a:endParaRPr>
          </a:p>
          <a:p>
            <a:pPr marL="457200" indent="-457200" algn="just" rtl="0" fontAlgn="base">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Huang, R.; </a:t>
            </a:r>
            <a:r>
              <a:rPr lang="en-US" sz="2000" b="0" i="0" dirty="0" err="1">
                <a:solidFill>
                  <a:srgbClr val="000000"/>
                </a:solidFill>
                <a:effectLst/>
                <a:latin typeface="Times New Roman" panose="02020603050405020304" pitchFamily="18" charset="0"/>
                <a:cs typeface="Times New Roman" panose="02020603050405020304" pitchFamily="18" charset="0"/>
              </a:rPr>
              <a:t>Yamazato</a:t>
            </a:r>
            <a:r>
              <a:rPr lang="en-US" sz="2000" b="0" i="0" dirty="0">
                <a:solidFill>
                  <a:srgbClr val="000000"/>
                </a:solidFill>
                <a:effectLst/>
                <a:latin typeface="Times New Roman" panose="02020603050405020304" pitchFamily="18" charset="0"/>
                <a:cs typeface="Times New Roman" panose="02020603050405020304" pitchFamily="18" charset="0"/>
              </a:rPr>
              <a:t>, T. A Review on Image Sensor Communication and Its Applications to Vehicles. Photonics 2023, 10, 617. https://doi.org/10.3390/photonics10060617 </a:t>
            </a:r>
            <a:endParaRPr lang="en-GB" sz="2000" b="0" i="0" dirty="0">
              <a:solidFill>
                <a:srgbClr val="000000"/>
              </a:solidFill>
              <a:effectLst/>
              <a:latin typeface="Times New Roman" panose="02020603050405020304" pitchFamily="18" charset="0"/>
              <a:cs typeface="Times New Roman" panose="02020603050405020304" pitchFamily="18" charset="0"/>
            </a:endParaRPr>
          </a:p>
          <a:p>
            <a:pPr marL="457200" indent="-457200" algn="just" rtl="0" fontAlgn="base">
              <a:buFont typeface="+mj-lt"/>
              <a:buAutoNum type="arabicPeriod"/>
            </a:pPr>
            <a:r>
              <a:rPr lang="en-GB" sz="2000" b="0" i="0" dirty="0">
                <a:solidFill>
                  <a:srgbClr val="000000"/>
                </a:solidFill>
                <a:effectLst/>
                <a:latin typeface="Times New Roman" panose="02020603050405020304" pitchFamily="18" charset="0"/>
                <a:cs typeface="Times New Roman" panose="02020603050405020304" pitchFamily="18" charset="0"/>
              </a:rPr>
              <a:t>Islam A, </a:t>
            </a:r>
            <a:r>
              <a:rPr lang="en-GB" sz="2000" b="0" i="0" dirty="0" err="1">
                <a:solidFill>
                  <a:srgbClr val="000000"/>
                </a:solidFill>
                <a:effectLst/>
                <a:latin typeface="Times New Roman" panose="02020603050405020304" pitchFamily="18" charset="0"/>
                <a:cs typeface="Times New Roman" panose="02020603050405020304" pitchFamily="18" charset="0"/>
              </a:rPr>
              <a:t>Hossan</a:t>
            </a:r>
            <a:r>
              <a:rPr lang="en-GB" sz="2000" b="0" i="0" dirty="0">
                <a:solidFill>
                  <a:srgbClr val="000000"/>
                </a:solidFill>
                <a:effectLst/>
                <a:latin typeface="Times New Roman" panose="02020603050405020304" pitchFamily="18" charset="0"/>
                <a:cs typeface="Times New Roman" panose="02020603050405020304" pitchFamily="18" charset="0"/>
              </a:rPr>
              <a:t> MT, Jang YM. Convolutional neural </a:t>
            </a:r>
            <a:r>
              <a:rPr lang="en-GB" sz="2000" b="0" i="0" dirty="0" err="1">
                <a:solidFill>
                  <a:srgbClr val="000000"/>
                </a:solidFill>
                <a:effectLst/>
                <a:latin typeface="Times New Roman" panose="02020603050405020304" pitchFamily="18" charset="0"/>
                <a:cs typeface="Times New Roman" panose="02020603050405020304" pitchFamily="18" charset="0"/>
              </a:rPr>
              <a:t>networkscheme</a:t>
            </a:r>
            <a:r>
              <a:rPr lang="en-GB" sz="2000" b="0" i="0" dirty="0">
                <a:solidFill>
                  <a:srgbClr val="000000"/>
                </a:solidFill>
                <a:effectLst/>
                <a:latin typeface="Times New Roman" panose="02020603050405020304" pitchFamily="18" charset="0"/>
                <a:cs typeface="Times New Roman" panose="02020603050405020304" pitchFamily="18" charset="0"/>
              </a:rPr>
              <a:t>–based optical camera communication system for intelligent Internet of vehicles. International Journal of Distributed Sensor Networks. 2018;14(4). doi:10.1177/1550147718770153</a:t>
            </a:r>
          </a:p>
        </p:txBody>
      </p:sp>
    </p:spTree>
    <p:extLst>
      <p:ext uri="{BB962C8B-B14F-4D97-AF65-F5344CB8AC3E}">
        <p14:creationId xmlns:p14="http://schemas.microsoft.com/office/powerpoint/2010/main" val="174500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b="1" dirty="0">
                <a:ea typeface="ＭＳ Ｐゴシック" pitchFamily="50" charset="-128"/>
              </a:rPr>
              <a:t>Integrating Optical Camera Communication and Deep Learning into Intelligent Internet of Vehicles for NG-OWC</a:t>
            </a:r>
            <a:br>
              <a:rPr lang="en-US" altLang="ja-JP" b="1" dirty="0">
                <a:ea typeface="ＭＳ Ｐゴシック" pitchFamily="50" charset="-128"/>
              </a:rPr>
            </a:br>
            <a:br>
              <a:rPr lang="en-US" altLang="ja-JP" dirty="0">
                <a:ea typeface="ＭＳ Ｐゴシック" pitchFamily="50" charset="-128"/>
              </a:rPr>
            </a:br>
            <a:br>
              <a:rPr lang="en-US" altLang="ja-JP" dirty="0">
                <a:ea typeface="ＭＳ Ｐゴシック" pitchFamily="50" charset="-128"/>
              </a:rPr>
            </a:br>
            <a:r>
              <a:rPr lang="en-US" altLang="ja-JP" dirty="0">
                <a:ea typeface="ＭＳ Ｐゴシック" pitchFamily="50" charset="-128"/>
              </a:rPr>
              <a:t> </a:t>
            </a:r>
            <a:br>
              <a:rPr lang="en-US" altLang="ja-JP" dirty="0">
                <a:ea typeface="ＭＳ Ｐゴシック" pitchFamily="50" charset="-128"/>
              </a:rPr>
            </a:br>
            <a:r>
              <a:rPr lang="en-US" altLang="ja-JP" dirty="0">
                <a:ea typeface="ＭＳ Ｐゴシック" pitchFamily="50" charset="-128"/>
              </a:rPr>
              <a:t>July 16, 2024</a:t>
            </a:r>
            <a:endParaRPr lang="ja-JP" altLang="ja-JP" dirty="0"/>
          </a:p>
        </p:txBody>
      </p:sp>
    </p:spTree>
    <p:extLst>
      <p:ext uri="{BB962C8B-B14F-4D97-AF65-F5344CB8AC3E}">
        <p14:creationId xmlns:p14="http://schemas.microsoft.com/office/powerpoint/2010/main" val="350741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Contents</a:t>
            </a:r>
          </a:p>
        </p:txBody>
      </p:sp>
      <p:sp>
        <p:nvSpPr>
          <p:cNvPr id="7" name="Rectangle 3"/>
          <p:cNvSpPr>
            <a:spLocks noGrp="1" noChangeArrowheads="1"/>
          </p:cNvSpPr>
          <p:nvPr>
            <p:ph idx="1"/>
          </p:nvPr>
        </p:nvSpPr>
        <p:spPr>
          <a:xfrm>
            <a:off x="457200" y="1417638"/>
            <a:ext cx="8599140" cy="4918464"/>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Background</a:t>
            </a:r>
          </a:p>
          <a:p>
            <a:pPr algn="just"/>
            <a:r>
              <a:rPr lang="en-US" altLang="ja-JP" sz="2800" dirty="0">
                <a:latin typeface="Times New Roman" panose="02020603050405020304" pitchFamily="18" charset="0"/>
                <a:cs typeface="Times New Roman" panose="02020603050405020304" pitchFamily="18" charset="0"/>
              </a:rPr>
              <a:t>Overview of the </a:t>
            </a:r>
            <a:r>
              <a:rPr lang="en-US" altLang="ja-JP" sz="2800" dirty="0" err="1">
                <a:latin typeface="Times New Roman" panose="02020603050405020304" pitchFamily="18" charset="0"/>
                <a:cs typeface="Times New Roman" panose="02020603050405020304" pitchFamily="18" charset="0"/>
              </a:rPr>
              <a:t>IoV</a:t>
            </a:r>
            <a:endParaRPr lang="en-US" altLang="ja-JP" sz="2800" dirty="0">
              <a:latin typeface="Times New Roman" panose="02020603050405020304" pitchFamily="18" charset="0"/>
              <a:cs typeface="Times New Roman" panose="02020603050405020304" pitchFamily="18" charset="0"/>
            </a:endParaRPr>
          </a:p>
          <a:p>
            <a:pPr algn="just"/>
            <a:r>
              <a:rPr lang="en-US" altLang="ja-JP" sz="2800" dirty="0">
                <a:latin typeface="Times New Roman" panose="02020603050405020304" pitchFamily="18" charset="0"/>
                <a:cs typeface="Times New Roman" panose="02020603050405020304" pitchFamily="18" charset="0"/>
              </a:rPr>
              <a:t>Architecture Optical Vehicular Communication</a:t>
            </a:r>
          </a:p>
          <a:p>
            <a:pPr algn="just"/>
            <a:r>
              <a:rPr lang="en-US" altLang="ja-JP" sz="2800" dirty="0">
                <a:latin typeface="Times New Roman" panose="02020603050405020304" pitchFamily="18" charset="0"/>
                <a:cs typeface="Times New Roman" panose="02020603050405020304" pitchFamily="18" charset="0"/>
              </a:rPr>
              <a:t>OCC Transmitter &amp; Receiver</a:t>
            </a:r>
          </a:p>
          <a:p>
            <a:pPr algn="just"/>
            <a:r>
              <a:rPr lang="en-US" altLang="ja-JP" sz="2800" dirty="0">
                <a:latin typeface="Times New Roman" panose="02020603050405020304" pitchFamily="18" charset="0"/>
                <a:cs typeface="Times New Roman" panose="02020603050405020304" pitchFamily="18" charset="0"/>
              </a:rPr>
              <a:t>Architecture Intelligent </a:t>
            </a:r>
            <a:r>
              <a:rPr lang="en-US" altLang="ja-JP" sz="2800" dirty="0" err="1">
                <a:latin typeface="Times New Roman" panose="02020603050405020304" pitchFamily="18" charset="0"/>
                <a:cs typeface="Times New Roman" panose="02020603050405020304" pitchFamily="18" charset="0"/>
              </a:rPr>
              <a:t>IoV</a:t>
            </a:r>
            <a:endParaRPr lang="en-US" altLang="ja-JP" sz="2800" dirty="0">
              <a:latin typeface="Times New Roman" panose="02020603050405020304" pitchFamily="18" charset="0"/>
              <a:cs typeface="Times New Roman" panose="02020603050405020304" pitchFamily="18" charset="0"/>
            </a:endParaRPr>
          </a:p>
          <a:p>
            <a:pPr algn="just"/>
            <a:r>
              <a:rPr lang="en-US" altLang="ja-JP" sz="2800" dirty="0">
                <a:latin typeface="Times New Roman" panose="02020603050405020304" pitchFamily="18" charset="0"/>
                <a:cs typeface="Times New Roman" panose="02020603050405020304" pitchFamily="18" charset="0"/>
              </a:rPr>
              <a:t>Results of Intelligent </a:t>
            </a:r>
            <a:r>
              <a:rPr lang="en-US" altLang="ja-JP" sz="2800" dirty="0" err="1">
                <a:latin typeface="Times New Roman" panose="02020603050405020304" pitchFamily="18" charset="0"/>
                <a:cs typeface="Times New Roman" panose="02020603050405020304" pitchFamily="18" charset="0"/>
              </a:rPr>
              <a:t>IoV</a:t>
            </a:r>
            <a:endParaRPr lang="en-US" altLang="ja-JP" sz="2800" dirty="0">
              <a:latin typeface="Times New Roman" panose="02020603050405020304" pitchFamily="18" charset="0"/>
              <a:cs typeface="Times New Roman" panose="02020603050405020304" pitchFamily="18" charset="0"/>
            </a:endParaRPr>
          </a:p>
          <a:p>
            <a:pPr algn="just"/>
            <a:r>
              <a:rPr lang="en-US" altLang="ja-JP" sz="2800" dirty="0">
                <a:latin typeface="Times New Roman" panose="02020603050405020304" pitchFamily="18" charset="0"/>
                <a:cs typeface="Times New Roman" panose="02020603050405020304" pitchFamily="18" charset="0"/>
              </a:rPr>
              <a:t>Conclusion</a:t>
            </a:r>
          </a:p>
          <a:p>
            <a:pPr marL="536575" lvl="0" indent="-536575" algn="just">
              <a:buNone/>
            </a:pPr>
            <a:endParaRPr lang="en-US" altLang="ja-JP"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59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Background</a:t>
            </a:r>
          </a:p>
        </p:txBody>
      </p:sp>
      <p:sp>
        <p:nvSpPr>
          <p:cNvPr id="7" name="Rectangle 3"/>
          <p:cNvSpPr>
            <a:spLocks noGrp="1" noChangeArrowheads="1"/>
          </p:cNvSpPr>
          <p:nvPr>
            <p:ph idx="1"/>
          </p:nvPr>
        </p:nvSpPr>
        <p:spPr>
          <a:xfrm>
            <a:off x="457200" y="1417638"/>
            <a:ext cx="8229600" cy="4918464"/>
          </a:xfrm>
          <a:ln/>
        </p:spPr>
        <p:txBody>
          <a:bodyPr>
            <a:noAutofit/>
          </a:bodyPr>
          <a:lstStyle/>
          <a:p>
            <a:pPr algn="just"/>
            <a:r>
              <a:rPr lang="en-US" altLang="ja-JP" sz="1800" dirty="0">
                <a:latin typeface="Times New Roman" panose="02020603050405020304" pitchFamily="18" charset="0"/>
                <a:cs typeface="Times New Roman" panose="02020603050405020304" pitchFamily="18" charset="0"/>
              </a:rPr>
              <a:t>Currently, the amount of technology devices equipped with sensors has significantly increased, including vehicles, smartphones, laptops, tablets, TVs, and music systems. </a:t>
            </a:r>
          </a:p>
          <a:p>
            <a:pPr algn="just"/>
            <a:endParaRPr lang="en-US" altLang="ja-JP" sz="1800" dirty="0">
              <a:latin typeface="Times New Roman" panose="02020603050405020304" pitchFamily="18" charset="0"/>
              <a:cs typeface="Times New Roman" panose="02020603050405020304" pitchFamily="18" charset="0"/>
            </a:endParaRPr>
          </a:p>
          <a:p>
            <a:pPr algn="just"/>
            <a:r>
              <a:rPr lang="en-US" altLang="ja-JP" sz="1800" dirty="0">
                <a:latin typeface="Times New Roman" panose="02020603050405020304" pitchFamily="18" charset="0"/>
                <a:cs typeface="Times New Roman" panose="02020603050405020304" pitchFamily="18" charset="0"/>
              </a:rPr>
              <a:t>The Internet of Vehicles (</a:t>
            </a:r>
            <a:r>
              <a:rPr lang="en-US" altLang="ja-JP" sz="1800" dirty="0" err="1">
                <a:latin typeface="Times New Roman" panose="02020603050405020304" pitchFamily="18" charset="0"/>
                <a:cs typeface="Times New Roman" panose="02020603050405020304" pitchFamily="18" charset="0"/>
              </a:rPr>
              <a:t>IoV</a:t>
            </a:r>
            <a:r>
              <a:rPr lang="en-US" altLang="ja-JP" sz="1800" dirty="0">
                <a:latin typeface="Times New Roman" panose="02020603050405020304" pitchFamily="18" charset="0"/>
                <a:cs typeface="Times New Roman" panose="02020603050405020304" pitchFamily="18" charset="0"/>
              </a:rPr>
              <a:t>) is an evolution of Vehicular Ad Hoc Networks (VANETs) designed to provide "smart transportation" by enhancing traffic safety and efficiency via real-time communication.</a:t>
            </a:r>
          </a:p>
          <a:p>
            <a:pPr marL="0" indent="0" algn="just">
              <a:buNone/>
            </a:pPr>
            <a:endParaRPr lang="en-US" altLang="ja-JP" sz="1800" dirty="0">
              <a:solidFill>
                <a:srgbClr val="FF0000"/>
              </a:solidFill>
              <a:latin typeface="Times New Roman" panose="02020603050405020304" pitchFamily="18" charset="0"/>
              <a:cs typeface="Times New Roman" panose="02020603050405020304" pitchFamily="18" charset="0"/>
            </a:endParaRPr>
          </a:p>
          <a:p>
            <a:pPr algn="just"/>
            <a:r>
              <a:rPr lang="en-US" altLang="ja-JP" sz="1800" dirty="0">
                <a:latin typeface="Times New Roman" panose="02020603050405020304" pitchFamily="18" charset="0"/>
                <a:cs typeface="Times New Roman" panose="02020603050405020304" pitchFamily="18" charset="0"/>
              </a:rPr>
              <a:t>Optical Camera Communication (OCC) uses LEDs and cameras for communication in autonomous vehicles. OCC provides MIMO capabilities, an unlicensed spectrum, large frequency bands, simultaneous distance measurement, independence from base stations, and the ability to broadcast information.</a:t>
            </a:r>
          </a:p>
          <a:p>
            <a:pPr marL="0" indent="0" algn="just">
              <a:buNone/>
            </a:pPr>
            <a:endParaRPr lang="en-US" altLang="ja-JP" sz="1800" dirty="0">
              <a:latin typeface="Times New Roman" panose="02020603050405020304" pitchFamily="18" charset="0"/>
              <a:cs typeface="Times New Roman" panose="02020603050405020304" pitchFamily="18" charset="0"/>
            </a:endParaRPr>
          </a:p>
          <a:p>
            <a:pPr algn="just"/>
            <a:r>
              <a:rPr lang="en-US" altLang="ja-JP" sz="1800" dirty="0">
                <a:latin typeface="Times New Roman" panose="02020603050405020304" pitchFamily="18" charset="0"/>
                <a:cs typeface="Times New Roman" panose="02020603050405020304" pitchFamily="18" charset="0"/>
              </a:rPr>
              <a:t>The integration of Deep Learning (DL) helps detect the position of LEDs and recognize signals from transmitted LED patterns. </a:t>
            </a:r>
            <a:endParaRPr lang="en-US" altLang="ja-JP" sz="1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11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72B6B-DD61-0708-CCEA-06D689D188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DF53B-116A-96FA-6DC5-616CCAD332D7}"/>
              </a:ext>
            </a:extLst>
          </p:cNvPr>
          <p:cNvSpPr>
            <a:spLocks noGrp="1"/>
          </p:cNvSpPr>
          <p:nvPr>
            <p:ph type="title"/>
          </p:nvPr>
        </p:nvSpPr>
        <p:spPr>
          <a:xfrm>
            <a:off x="433540" y="345141"/>
            <a:ext cx="8229600" cy="1143000"/>
          </a:xfrm>
        </p:spPr>
        <p:txBody>
          <a:bodyPr>
            <a:normAutofit/>
          </a:bodyPr>
          <a:lstStyle/>
          <a:p>
            <a:r>
              <a:rPr lang="en-US" altLang="ja-JP" sz="4000" dirty="0">
                <a:latin typeface="Times New Roman" panose="02020603050405020304" pitchFamily="18" charset="0"/>
                <a:cs typeface="Times New Roman" panose="02020603050405020304" pitchFamily="18" charset="0"/>
              </a:rPr>
              <a:t>Overview of the </a:t>
            </a:r>
            <a:r>
              <a:rPr lang="en-US" altLang="ja-JP" sz="4000" dirty="0" err="1">
                <a:latin typeface="Times New Roman" panose="02020603050405020304" pitchFamily="18" charset="0"/>
                <a:cs typeface="Times New Roman" panose="02020603050405020304" pitchFamily="18" charset="0"/>
              </a:rPr>
              <a:t>IoV</a:t>
            </a:r>
            <a:endParaRPr lang="en-US" sz="4000" dirty="0">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a16="http://schemas.microsoft.com/office/drawing/2014/main" id="{0D30DE1F-6B9C-8EE1-1692-A18C60EB386A}"/>
              </a:ext>
            </a:extLst>
          </p:cNvPr>
          <p:cNvSpPr>
            <a:spLocks noGrp="1" noChangeArrowheads="1"/>
          </p:cNvSpPr>
          <p:nvPr>
            <p:ph idx="1"/>
          </p:nvPr>
        </p:nvSpPr>
        <p:spPr>
          <a:xfrm>
            <a:off x="457200" y="1447800"/>
            <a:ext cx="8221884" cy="761999"/>
          </a:xfrm>
          <a:ln/>
        </p:spPr>
        <p:txBody>
          <a:bodyPr>
            <a:noAutofit/>
          </a:bodyPr>
          <a:lstStyle/>
          <a:p>
            <a:pPr algn="just"/>
            <a:r>
              <a:rPr lang="en-US" altLang="ja-JP" sz="1800" dirty="0">
                <a:latin typeface="Times New Roman" panose="02020603050405020304" pitchFamily="18" charset="0"/>
                <a:cs typeface="Times New Roman" panose="02020603050405020304" pitchFamily="18" charset="0"/>
              </a:rPr>
              <a:t>The Internet of Vehicles (</a:t>
            </a:r>
            <a:r>
              <a:rPr lang="en-US" altLang="ja-JP" sz="1800" dirty="0" err="1">
                <a:latin typeface="Times New Roman" panose="02020603050405020304" pitchFamily="18" charset="0"/>
                <a:cs typeface="Times New Roman" panose="02020603050405020304" pitchFamily="18" charset="0"/>
              </a:rPr>
              <a:t>IoV</a:t>
            </a:r>
            <a:r>
              <a:rPr lang="en-US" altLang="ja-JP" sz="1800" dirty="0">
                <a:latin typeface="Times New Roman" panose="02020603050405020304" pitchFamily="18" charset="0"/>
                <a:cs typeface="Times New Roman" panose="02020603050405020304" pitchFamily="18" charset="0"/>
              </a:rPr>
              <a:t>) is an essential part of the Internet of Things (IoT) that connects various networks, including intra-vehicle networks and networks between vehicles and the Internet</a:t>
            </a:r>
            <a:endParaRPr lang="en-US" altLang="ja-JP" sz="1800" dirty="0">
              <a:solidFill>
                <a:srgbClr val="FF0000"/>
              </a:solidFill>
              <a:latin typeface="Times New Roman" panose="02020603050405020304" pitchFamily="18" charset="0"/>
              <a:cs typeface="Times New Roman" panose="02020603050405020304" pitchFamily="18" charset="0"/>
            </a:endParaRPr>
          </a:p>
        </p:txBody>
      </p:sp>
      <p:pic>
        <p:nvPicPr>
          <p:cNvPr id="4" name="Picture 3" descr="A diagram of a car with various objects around it&#10;&#10;Description automatically generated with medium confidence">
            <a:extLst>
              <a:ext uri="{FF2B5EF4-FFF2-40B4-BE49-F238E27FC236}">
                <a16:creationId xmlns:a16="http://schemas.microsoft.com/office/drawing/2014/main" id="{F35ADF63-374D-D184-E08C-EBF98C0AF340}"/>
              </a:ext>
            </a:extLst>
          </p:cNvPr>
          <p:cNvPicPr/>
          <p:nvPr/>
        </p:nvPicPr>
        <p:blipFill>
          <a:blip r:embed="rId2"/>
          <a:stretch>
            <a:fillRect/>
          </a:stretch>
        </p:blipFill>
        <p:spPr>
          <a:xfrm>
            <a:off x="5638799" y="2718393"/>
            <a:ext cx="3259455" cy="2265362"/>
          </a:xfrm>
          <a:prstGeom prst="rect">
            <a:avLst/>
          </a:prstGeom>
        </p:spPr>
      </p:pic>
      <p:sp>
        <p:nvSpPr>
          <p:cNvPr id="6" name="Rectangle 3">
            <a:extLst>
              <a:ext uri="{FF2B5EF4-FFF2-40B4-BE49-F238E27FC236}">
                <a16:creationId xmlns:a16="http://schemas.microsoft.com/office/drawing/2014/main" id="{B738BC9A-FFA9-11E1-5DF0-1006EFBAD3DF}"/>
              </a:ext>
            </a:extLst>
          </p:cNvPr>
          <p:cNvSpPr txBox="1">
            <a:spLocks noChangeArrowheads="1"/>
          </p:cNvSpPr>
          <p:nvPr/>
        </p:nvSpPr>
        <p:spPr>
          <a:xfrm>
            <a:off x="425824" y="2362199"/>
            <a:ext cx="5120832" cy="3581399"/>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ja-JP" sz="1600" dirty="0">
                <a:latin typeface="Times New Roman" panose="02020603050405020304" pitchFamily="18" charset="0"/>
                <a:cs typeface="Times New Roman" panose="02020603050405020304" pitchFamily="18" charset="0"/>
              </a:rPr>
              <a:t>Several countries have already started implementing or planning basic </a:t>
            </a:r>
            <a:r>
              <a:rPr lang="en-US" altLang="ja-JP" sz="1600" dirty="0" err="1">
                <a:latin typeface="Times New Roman" panose="02020603050405020304" pitchFamily="18" charset="0"/>
                <a:cs typeface="Times New Roman" panose="02020603050405020304" pitchFamily="18" charset="0"/>
              </a:rPr>
              <a:t>IoV</a:t>
            </a:r>
            <a:r>
              <a:rPr lang="en-US" altLang="ja-JP" sz="1600" dirty="0">
                <a:latin typeface="Times New Roman" panose="02020603050405020304" pitchFamily="18" charset="0"/>
                <a:cs typeface="Times New Roman" panose="02020603050405020304" pitchFamily="18" charset="0"/>
              </a:rPr>
              <a:t> services. </a:t>
            </a:r>
          </a:p>
          <a:p>
            <a:pPr algn="just"/>
            <a:r>
              <a:rPr lang="en-US" altLang="ja-JP" sz="1600" dirty="0">
                <a:latin typeface="Times New Roman" panose="02020603050405020304" pitchFamily="18" charset="0"/>
                <a:cs typeface="Times New Roman" panose="02020603050405020304" pitchFamily="18" charset="0"/>
              </a:rPr>
              <a:t>Additionally, Google and Apple are developing connected driving systems for smartphones, such as Apple CarPlay.</a:t>
            </a:r>
          </a:p>
          <a:p>
            <a:pPr algn="just"/>
            <a:r>
              <a:rPr lang="en-US" altLang="ja-JP" sz="1600" dirty="0">
                <a:latin typeface="Times New Roman" panose="02020603050405020304" pitchFamily="18" charset="0"/>
                <a:cs typeface="Times New Roman" panose="02020603050405020304" pitchFamily="18" charset="0"/>
              </a:rPr>
              <a:t>Intelligent Transport Systems (ITS) need to develop new solutions that can complement existing networks to better process data from vehicles.</a:t>
            </a:r>
          </a:p>
          <a:p>
            <a:pPr algn="just"/>
            <a:r>
              <a:rPr lang="en-US" altLang="ja-JP" sz="1600" dirty="0">
                <a:latin typeface="Times New Roman" panose="02020603050405020304" pitchFamily="18" charset="0"/>
                <a:cs typeface="Times New Roman" panose="02020603050405020304" pitchFamily="18" charset="0"/>
              </a:rPr>
              <a:t>Optical Camera Communication (OCC) could be a better option for vehicle-to-vehicle communication, improving driving safety, providing collision warnings, detecting pedestrians, and estimating the distance between vehicles.</a:t>
            </a:r>
          </a:p>
        </p:txBody>
      </p:sp>
      <p:sp>
        <p:nvSpPr>
          <p:cNvPr id="9" name="TextBox 8">
            <a:extLst>
              <a:ext uri="{FF2B5EF4-FFF2-40B4-BE49-F238E27FC236}">
                <a16:creationId xmlns:a16="http://schemas.microsoft.com/office/drawing/2014/main" id="{20FAC7EE-9653-40FA-9973-F469B5EFB1EA}"/>
              </a:ext>
            </a:extLst>
          </p:cNvPr>
          <p:cNvSpPr txBox="1"/>
          <p:nvPr/>
        </p:nvSpPr>
        <p:spPr>
          <a:xfrm>
            <a:off x="5638799" y="5029199"/>
            <a:ext cx="3259455" cy="246221"/>
          </a:xfrm>
          <a:prstGeom prst="rect">
            <a:avLst/>
          </a:prstGeom>
          <a:noFill/>
        </p:spPr>
        <p:txBody>
          <a:bodyPr wrap="square">
            <a:spAutoFit/>
          </a:bodyPr>
          <a:lstStyle/>
          <a:p>
            <a:pPr algn="ctr"/>
            <a:r>
              <a:rPr lang="en-US" sz="1000" dirty="0">
                <a:effectLst/>
                <a:latin typeface="Aptos" panose="020B0004020202020204" pitchFamily="34" charset="0"/>
                <a:ea typeface="맑은 고딕" panose="020B0503020000020004" pitchFamily="50" charset="-127"/>
                <a:cs typeface="Times New Roman" panose="02020603050405020304" pitchFamily="18" charset="0"/>
              </a:rPr>
              <a:t>&lt;The five types of vehicular communications of </a:t>
            </a:r>
            <a:r>
              <a:rPr lang="en-US" sz="1000" dirty="0" err="1">
                <a:effectLst/>
                <a:latin typeface="Aptos" panose="020B0004020202020204" pitchFamily="34" charset="0"/>
                <a:ea typeface="맑은 고딕" panose="020B0503020000020004" pitchFamily="50" charset="-127"/>
                <a:cs typeface="Times New Roman" panose="02020603050405020304" pitchFamily="18" charset="0"/>
              </a:rPr>
              <a:t>IoV</a:t>
            </a:r>
            <a:r>
              <a:rPr lang="en-US" sz="1000" dirty="0">
                <a:effectLst/>
                <a:latin typeface="Aptos" panose="020B0004020202020204" pitchFamily="34" charset="0"/>
                <a:ea typeface="맑은 고딕" panose="020B0503020000020004" pitchFamily="50" charset="-127"/>
                <a:cs typeface="Times New Roman" panose="02020603050405020304" pitchFamily="18" charset="0"/>
              </a:rPr>
              <a:t>&gt;</a:t>
            </a:r>
            <a:endParaRPr lang="en-US" sz="1000" dirty="0"/>
          </a:p>
        </p:txBody>
      </p:sp>
    </p:spTree>
    <p:extLst>
      <p:ext uri="{BB962C8B-B14F-4D97-AF65-F5344CB8AC3E}">
        <p14:creationId xmlns:p14="http://schemas.microsoft.com/office/powerpoint/2010/main" val="129024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A174-3841-30CE-D7CE-912062F89DDA}"/>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5C149440-EAE5-F221-558B-97B8EBE6C586}"/>
              </a:ext>
            </a:extLst>
          </p:cNvPr>
          <p:cNvSpPr>
            <a:spLocks noGrp="1" noChangeArrowheads="1"/>
          </p:cNvSpPr>
          <p:nvPr>
            <p:ph idx="1"/>
          </p:nvPr>
        </p:nvSpPr>
        <p:spPr>
          <a:xfrm>
            <a:off x="448023" y="3670162"/>
            <a:ext cx="8237316" cy="2578237"/>
          </a:xfrm>
          <a:ln/>
        </p:spPr>
        <p:txBody>
          <a:bodyPr>
            <a:noAutofit/>
          </a:bodyPr>
          <a:lstStyle/>
          <a:p>
            <a:pPr marL="169863" indent="-169863" algn="just"/>
            <a:r>
              <a:rPr lang="en-US" altLang="ja-JP" sz="1400" b="1" dirty="0">
                <a:latin typeface="Times New Roman" panose="02020603050405020304" pitchFamily="18" charset="0"/>
                <a:cs typeface="Times New Roman" panose="02020603050405020304" pitchFamily="18" charset="0"/>
              </a:rPr>
              <a:t>Transmitter: </a:t>
            </a:r>
            <a:r>
              <a:rPr lang="en-US" altLang="ja-JP" sz="1400" dirty="0">
                <a:latin typeface="Times New Roman" panose="02020603050405020304" pitchFamily="18" charset="0"/>
                <a:cs typeface="Times New Roman" panose="02020603050405020304" pitchFamily="18" charset="0"/>
              </a:rPr>
              <a:t>Traffic lights and vehicles (Vehicle #1 and Vehicle #2) use LED arrays as signal transmitters. Sunlight and digital billboards are sources of interference. </a:t>
            </a:r>
            <a:endParaRPr lang="en-US" altLang="ja-JP" sz="1400" dirty="0">
              <a:solidFill>
                <a:srgbClr val="FF0000"/>
              </a:solidFill>
              <a:latin typeface="Times New Roman" panose="02020603050405020304" pitchFamily="18" charset="0"/>
              <a:cs typeface="Times New Roman" panose="02020603050405020304" pitchFamily="18" charset="0"/>
            </a:endParaRPr>
          </a:p>
          <a:p>
            <a:pPr marL="169863" indent="-169863" algn="just"/>
            <a:r>
              <a:rPr lang="en-US" altLang="ja-JP" sz="1400" b="1" dirty="0">
                <a:latin typeface="Times New Roman" panose="02020603050405020304" pitchFamily="18" charset="0"/>
                <a:cs typeface="Times New Roman" panose="02020603050405020304" pitchFamily="18" charset="0"/>
              </a:rPr>
              <a:t>Communication Medium: </a:t>
            </a:r>
            <a:r>
              <a:rPr lang="en-US" altLang="ja-JP" sz="1400" dirty="0">
                <a:latin typeface="Times New Roman" panose="02020603050405020304" pitchFamily="18" charset="0"/>
                <a:cs typeface="Times New Roman" panose="02020603050405020304" pitchFamily="18" charset="0"/>
              </a:rPr>
              <a:t>Light from the transmitter is transmitted via the air to the receiver. The imaging lens on the receiver captures light from various sources.</a:t>
            </a:r>
          </a:p>
          <a:p>
            <a:pPr marL="169863" indent="-169863" algn="just"/>
            <a:r>
              <a:rPr lang="en-US" altLang="ja-JP" sz="1400" b="1" dirty="0">
                <a:latin typeface="Times New Roman" panose="02020603050405020304" pitchFamily="18" charset="0"/>
                <a:cs typeface="Times New Roman" panose="02020603050405020304" pitchFamily="18" charset="0"/>
              </a:rPr>
              <a:t>Receiver: </a:t>
            </a:r>
            <a:r>
              <a:rPr lang="en-US" altLang="ja-JP" sz="1400" dirty="0">
                <a:latin typeface="Times New Roman" panose="02020603050405020304" pitchFamily="18" charset="0"/>
                <a:cs typeface="Times New Roman" panose="02020603050405020304" pitchFamily="18" charset="0"/>
              </a:rPr>
              <a:t>The light captured by the lens is forwarded to the image sensor, which forms pixel images. The image sensor differentiates signals from various transmitters and eliminates background noise.</a:t>
            </a:r>
          </a:p>
          <a:p>
            <a:pPr marL="169863" indent="-169863" algn="just"/>
            <a:r>
              <a:rPr lang="en-US" altLang="ja-JP" sz="1400" b="1" dirty="0">
                <a:latin typeface="Times New Roman" panose="02020603050405020304" pitchFamily="18" charset="0"/>
                <a:cs typeface="Times New Roman" panose="02020603050405020304" pitchFamily="18" charset="0"/>
              </a:rPr>
              <a:t>Image Processing: </a:t>
            </a:r>
            <a:r>
              <a:rPr lang="en-US" altLang="ja-JP" sz="1400" dirty="0">
                <a:latin typeface="Times New Roman" panose="02020603050405020304" pitchFamily="18" charset="0"/>
                <a:cs typeface="Times New Roman" panose="02020603050405020304" pitchFamily="18" charset="0"/>
              </a:rPr>
              <a:t>Data is extracted from the signals received by the image sensor, separating relevant signals from interference. Images are processed to decode information from the LED arrays, including vehicle safety data and position. </a:t>
            </a:r>
          </a:p>
          <a:p>
            <a:pPr marL="169863" indent="-169863" algn="just"/>
            <a:r>
              <a:rPr lang="en-US" altLang="ja-JP" sz="1400" b="1" dirty="0">
                <a:latin typeface="Times New Roman" panose="02020603050405020304" pitchFamily="18" charset="0"/>
                <a:cs typeface="Times New Roman" panose="02020603050405020304" pitchFamily="18" charset="0"/>
              </a:rPr>
              <a:t>Host Vehicle: </a:t>
            </a:r>
            <a:r>
              <a:rPr lang="en-US" altLang="ja-JP" sz="1400" dirty="0">
                <a:latin typeface="Times New Roman" panose="02020603050405020304" pitchFamily="18" charset="0"/>
                <a:cs typeface="Times New Roman" panose="02020603050405020304" pitchFamily="18" charset="0"/>
              </a:rPr>
              <a:t>The vehicle receives and processes information from the transmitter. </a:t>
            </a:r>
          </a:p>
        </p:txBody>
      </p:sp>
      <p:sp>
        <p:nvSpPr>
          <p:cNvPr id="9" name="Title 1">
            <a:extLst>
              <a:ext uri="{FF2B5EF4-FFF2-40B4-BE49-F238E27FC236}">
                <a16:creationId xmlns:a16="http://schemas.microsoft.com/office/drawing/2014/main" id="{198D59FD-C407-064B-71C7-C021E8A11359}"/>
              </a:ext>
            </a:extLst>
          </p:cNvPr>
          <p:cNvSpPr>
            <a:spLocks noGrp="1"/>
          </p:cNvSpPr>
          <p:nvPr>
            <p:ph type="title"/>
          </p:nvPr>
        </p:nvSpPr>
        <p:spPr>
          <a:xfrm>
            <a:off x="455739" y="525113"/>
            <a:ext cx="8229600" cy="685800"/>
          </a:xfrm>
        </p:spPr>
        <p:txBody>
          <a:bodyPr>
            <a:normAutofit fontScale="90000"/>
          </a:bodyPr>
          <a:lstStyle/>
          <a:p>
            <a:r>
              <a:rPr lang="en-US" altLang="ja-JP" sz="3400" dirty="0">
                <a:latin typeface="Times New Roman" panose="02020603050405020304" pitchFamily="18" charset="0"/>
                <a:cs typeface="Times New Roman" panose="02020603050405020304" pitchFamily="18" charset="0"/>
              </a:rPr>
              <a:t>Architecture Optical Vehicular Communication</a:t>
            </a:r>
            <a:endParaRPr lang="en-US" sz="3400"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6350EA1E-BA0D-8639-562B-1FB3C1595E26}"/>
              </a:ext>
            </a:extLst>
          </p:cNvPr>
          <p:cNvGrpSpPr/>
          <p:nvPr/>
        </p:nvGrpSpPr>
        <p:grpSpPr>
          <a:xfrm>
            <a:off x="1724063" y="1230112"/>
            <a:ext cx="5440379" cy="2060388"/>
            <a:chOff x="0" y="0"/>
            <a:chExt cx="5902351" cy="2317468"/>
          </a:xfrm>
        </p:grpSpPr>
        <p:sp>
          <p:nvSpPr>
            <p:cNvPr id="3" name="Shape 51556">
              <a:extLst>
                <a:ext uri="{FF2B5EF4-FFF2-40B4-BE49-F238E27FC236}">
                  <a16:creationId xmlns:a16="http://schemas.microsoft.com/office/drawing/2014/main" id="{E4458BF4-3E04-326E-189E-B6E4DB790231}"/>
                </a:ext>
              </a:extLst>
            </p:cNvPr>
            <p:cNvSpPr/>
            <p:nvPr/>
          </p:nvSpPr>
          <p:spPr>
            <a:xfrm>
              <a:off x="0" y="0"/>
              <a:ext cx="9144" cy="2314804"/>
            </a:xfrm>
            <a:custGeom>
              <a:avLst/>
              <a:gdLst/>
              <a:ahLst/>
              <a:cxnLst/>
              <a:rect l="0" t="0" r="0" b="0"/>
              <a:pathLst>
                <a:path w="9144" h="2314804">
                  <a:moveTo>
                    <a:pt x="0" y="0"/>
                  </a:moveTo>
                  <a:lnTo>
                    <a:pt x="9144" y="0"/>
                  </a:lnTo>
                  <a:lnTo>
                    <a:pt x="9144" y="2314804"/>
                  </a:lnTo>
                  <a:lnTo>
                    <a:pt x="0" y="231480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4" name="Shape 51557">
              <a:extLst>
                <a:ext uri="{FF2B5EF4-FFF2-40B4-BE49-F238E27FC236}">
                  <a16:creationId xmlns:a16="http://schemas.microsoft.com/office/drawing/2014/main" id="{05467C10-4CAA-6EAB-2A90-568B0C1D3EB6}"/>
                </a:ext>
              </a:extLst>
            </p:cNvPr>
            <p:cNvSpPr/>
            <p:nvPr/>
          </p:nvSpPr>
          <p:spPr>
            <a:xfrm>
              <a:off x="5893207" y="0"/>
              <a:ext cx="9144" cy="2314804"/>
            </a:xfrm>
            <a:custGeom>
              <a:avLst/>
              <a:gdLst/>
              <a:ahLst/>
              <a:cxnLst/>
              <a:rect l="0" t="0" r="0" b="0"/>
              <a:pathLst>
                <a:path w="9144" h="2314804">
                  <a:moveTo>
                    <a:pt x="0" y="0"/>
                  </a:moveTo>
                  <a:lnTo>
                    <a:pt x="9144" y="0"/>
                  </a:lnTo>
                  <a:lnTo>
                    <a:pt x="9144" y="2314804"/>
                  </a:lnTo>
                  <a:lnTo>
                    <a:pt x="0" y="231480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5" name="Shape 51558">
              <a:extLst>
                <a:ext uri="{FF2B5EF4-FFF2-40B4-BE49-F238E27FC236}">
                  <a16:creationId xmlns:a16="http://schemas.microsoft.com/office/drawing/2014/main" id="{63AE9479-95E6-FD1B-69FF-83A7797C94FA}"/>
                </a:ext>
              </a:extLst>
            </p:cNvPr>
            <p:cNvSpPr/>
            <p:nvPr/>
          </p:nvSpPr>
          <p:spPr>
            <a:xfrm>
              <a:off x="0" y="5"/>
              <a:ext cx="5898959" cy="9144"/>
            </a:xfrm>
            <a:custGeom>
              <a:avLst/>
              <a:gdLst/>
              <a:ahLst/>
              <a:cxnLst/>
              <a:rect l="0" t="0" r="0" b="0"/>
              <a:pathLst>
                <a:path w="5898959" h="9144">
                  <a:moveTo>
                    <a:pt x="0" y="0"/>
                  </a:moveTo>
                  <a:lnTo>
                    <a:pt x="5898959" y="0"/>
                  </a:lnTo>
                  <a:lnTo>
                    <a:pt x="5898959"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6" name="Shape 51559">
              <a:extLst>
                <a:ext uri="{FF2B5EF4-FFF2-40B4-BE49-F238E27FC236}">
                  <a16:creationId xmlns:a16="http://schemas.microsoft.com/office/drawing/2014/main" id="{3118514E-BEA9-BB9A-92B9-F45CFABD279B}"/>
                </a:ext>
              </a:extLst>
            </p:cNvPr>
            <p:cNvSpPr/>
            <p:nvPr/>
          </p:nvSpPr>
          <p:spPr>
            <a:xfrm>
              <a:off x="0" y="2308324"/>
              <a:ext cx="5898959" cy="9144"/>
            </a:xfrm>
            <a:custGeom>
              <a:avLst/>
              <a:gdLst/>
              <a:ahLst/>
              <a:cxnLst/>
              <a:rect l="0" t="0" r="0" b="0"/>
              <a:pathLst>
                <a:path w="5898959" h="9144">
                  <a:moveTo>
                    <a:pt x="0" y="0"/>
                  </a:moveTo>
                  <a:lnTo>
                    <a:pt x="5898959" y="0"/>
                  </a:lnTo>
                  <a:lnTo>
                    <a:pt x="5898959"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pic>
          <p:nvPicPr>
            <p:cNvPr id="8" name="Picture 7">
              <a:extLst>
                <a:ext uri="{FF2B5EF4-FFF2-40B4-BE49-F238E27FC236}">
                  <a16:creationId xmlns:a16="http://schemas.microsoft.com/office/drawing/2014/main" id="{3A5C6693-95F1-B907-5A0C-7AF2579EAE14}"/>
                </a:ext>
              </a:extLst>
            </p:cNvPr>
            <p:cNvPicPr/>
            <p:nvPr/>
          </p:nvPicPr>
          <p:blipFill>
            <a:blip r:embed="rId2"/>
            <a:stretch>
              <a:fillRect/>
            </a:stretch>
          </p:blipFill>
          <p:spPr>
            <a:xfrm>
              <a:off x="49682" y="48971"/>
              <a:ext cx="5802846" cy="2216163"/>
            </a:xfrm>
            <a:prstGeom prst="rect">
              <a:avLst/>
            </a:prstGeom>
          </p:spPr>
        </p:pic>
      </p:grpSp>
      <p:sp>
        <p:nvSpPr>
          <p:cNvPr id="11" name="TextBox 10">
            <a:extLst>
              <a:ext uri="{FF2B5EF4-FFF2-40B4-BE49-F238E27FC236}">
                <a16:creationId xmlns:a16="http://schemas.microsoft.com/office/drawing/2014/main" id="{7A67E62E-88DC-6A4F-9AAC-F1C2BDB1FC28}"/>
              </a:ext>
            </a:extLst>
          </p:cNvPr>
          <p:cNvSpPr txBox="1"/>
          <p:nvPr/>
        </p:nvSpPr>
        <p:spPr>
          <a:xfrm>
            <a:off x="1676400" y="3290500"/>
            <a:ext cx="5535707" cy="276999"/>
          </a:xfrm>
          <a:prstGeom prst="rect">
            <a:avLst/>
          </a:prstGeom>
          <a:noFill/>
        </p:spPr>
        <p:txBody>
          <a:bodyPr wrap="square">
            <a:spAutoFit/>
          </a:bodyPr>
          <a:lstStyle/>
          <a:p>
            <a:pPr algn="ctr"/>
            <a:r>
              <a:rPr lang="en-US" sz="1200" dirty="0">
                <a:effectLst/>
                <a:latin typeface="Aptos" panose="020B0004020202020204" pitchFamily="34" charset="0"/>
                <a:ea typeface="맑은 고딕" panose="020B0503020000020004" pitchFamily="50" charset="-127"/>
                <a:cs typeface="Times New Roman" panose="02020603050405020304" pitchFamily="18" charset="0"/>
              </a:rPr>
              <a:t>&lt;Operation of image sensor–based optical vehicular communication&gt;</a:t>
            </a:r>
            <a:endParaRPr lang="en-US" sz="1200" dirty="0"/>
          </a:p>
        </p:txBody>
      </p:sp>
    </p:spTree>
    <p:extLst>
      <p:ext uri="{BB962C8B-B14F-4D97-AF65-F5344CB8AC3E}">
        <p14:creationId xmlns:p14="http://schemas.microsoft.com/office/powerpoint/2010/main" val="201725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A174-3841-30CE-D7CE-912062F89DDA}"/>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198D59FD-C407-064B-71C7-C021E8A11359}"/>
              </a:ext>
            </a:extLst>
          </p:cNvPr>
          <p:cNvSpPr>
            <a:spLocks noGrp="1"/>
          </p:cNvSpPr>
          <p:nvPr>
            <p:ph type="title"/>
          </p:nvPr>
        </p:nvSpPr>
        <p:spPr>
          <a:xfrm>
            <a:off x="608693" y="640932"/>
            <a:ext cx="7926614" cy="685800"/>
          </a:xfrm>
        </p:spPr>
        <p:txBody>
          <a:bodyPr>
            <a:normAutofit/>
          </a:bodyPr>
          <a:lstStyle/>
          <a:p>
            <a:r>
              <a:rPr lang="en-US" altLang="ja-JP" sz="3400" dirty="0">
                <a:latin typeface="Times New Roman" panose="02020603050405020304" pitchFamily="18" charset="0"/>
                <a:cs typeface="Times New Roman" panose="02020603050405020304" pitchFamily="18" charset="0"/>
              </a:rPr>
              <a:t>OCC Transmitter &amp; Receiver</a:t>
            </a:r>
            <a:endParaRPr lang="en-US" sz="3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A67E62E-88DC-6A4F-9AAC-F1C2BDB1FC28}"/>
              </a:ext>
            </a:extLst>
          </p:cNvPr>
          <p:cNvSpPr txBox="1"/>
          <p:nvPr/>
        </p:nvSpPr>
        <p:spPr>
          <a:xfrm>
            <a:off x="639301" y="3417986"/>
            <a:ext cx="8077200" cy="276999"/>
          </a:xfrm>
          <a:prstGeom prst="rect">
            <a:avLst/>
          </a:prstGeom>
          <a:noFill/>
        </p:spPr>
        <p:txBody>
          <a:bodyPr wrap="square">
            <a:spAutoFit/>
          </a:bodyPr>
          <a:lstStyle/>
          <a:p>
            <a:pPr algn="ctr"/>
            <a:r>
              <a:rPr lang="en-US" sz="1200" dirty="0">
                <a:effectLst/>
                <a:latin typeface="Aptos" panose="020B0004020202020204" pitchFamily="34" charset="0"/>
                <a:ea typeface="맑은 고딕" panose="020B0503020000020004" pitchFamily="50" charset="-127"/>
                <a:cs typeface="Times New Roman" panose="02020603050405020304" pitchFamily="18" charset="0"/>
              </a:rPr>
              <a:t>&lt;Block diagram of the OCC transmitter &amp; receiver&gt;</a:t>
            </a:r>
            <a:endParaRPr lang="en-US" sz="1200" dirty="0"/>
          </a:p>
        </p:txBody>
      </p:sp>
      <p:pic>
        <p:nvPicPr>
          <p:cNvPr id="16" name="Picture 15" descr="A diagram of a computer system&#10;&#10;Description automatically generated">
            <a:extLst>
              <a:ext uri="{FF2B5EF4-FFF2-40B4-BE49-F238E27FC236}">
                <a16:creationId xmlns:a16="http://schemas.microsoft.com/office/drawing/2014/main" id="{2532116D-C34D-0FA0-4F76-C8E5F1D36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641" y="1469548"/>
            <a:ext cx="5570718" cy="1930221"/>
          </a:xfrm>
          <a:prstGeom prst="rect">
            <a:avLst/>
          </a:prstGeom>
        </p:spPr>
      </p:pic>
      <p:sp>
        <p:nvSpPr>
          <p:cNvPr id="12" name="TextBox 11">
            <a:extLst>
              <a:ext uri="{FF2B5EF4-FFF2-40B4-BE49-F238E27FC236}">
                <a16:creationId xmlns:a16="http://schemas.microsoft.com/office/drawing/2014/main" id="{EF0CC95F-7894-BAC5-7AA2-68AA55DF9A65}"/>
              </a:ext>
            </a:extLst>
          </p:cNvPr>
          <p:cNvSpPr txBox="1"/>
          <p:nvPr/>
        </p:nvSpPr>
        <p:spPr>
          <a:xfrm>
            <a:off x="381000" y="3962400"/>
            <a:ext cx="4191000" cy="2462213"/>
          </a:xfrm>
          <a:prstGeom prst="rect">
            <a:avLst/>
          </a:prstGeom>
          <a:noFill/>
        </p:spPr>
        <p:txBody>
          <a:bodyPr wrap="square">
            <a:spAutoFit/>
          </a:bodyPr>
          <a:lstStyle/>
          <a:p>
            <a:pPr algn="just"/>
            <a:r>
              <a:rPr lang="en-US" sz="1400" b="1" dirty="0"/>
              <a:t>Transmitter</a:t>
            </a:r>
          </a:p>
          <a:p>
            <a:pPr marL="285750" indent="-285750" algn="just">
              <a:buFont typeface="Arial" panose="020B0604020202020204" pitchFamily="34" charset="0"/>
              <a:buChar char="•"/>
            </a:pPr>
            <a:r>
              <a:rPr lang="en-US" sz="1400" b="1" dirty="0"/>
              <a:t>Encoder</a:t>
            </a:r>
            <a:r>
              <a:rPr lang="en-US" sz="1400" dirty="0"/>
              <a:t>: Collects data from the vehicle's environment, which is then encoded.</a:t>
            </a:r>
          </a:p>
          <a:p>
            <a:pPr marL="285750" indent="-285750" algn="just">
              <a:buFont typeface="Arial" panose="020B0604020202020204" pitchFamily="34" charset="0"/>
              <a:buChar char="•"/>
            </a:pPr>
            <a:r>
              <a:rPr lang="en-US" sz="1400" b="1" dirty="0"/>
              <a:t>Modulator</a:t>
            </a:r>
            <a:r>
              <a:rPr lang="en-US" sz="1400" dirty="0"/>
              <a:t>: Modulates the encoded data.</a:t>
            </a:r>
          </a:p>
          <a:p>
            <a:pPr marL="285750" indent="-285750" algn="just">
              <a:buFont typeface="Arial" panose="020B0604020202020204" pitchFamily="34" charset="0"/>
              <a:buChar char="•"/>
            </a:pPr>
            <a:r>
              <a:rPr lang="en-US" sz="1400" b="1" dirty="0"/>
              <a:t>Light</a:t>
            </a:r>
            <a:r>
              <a:rPr lang="en-US" sz="1400" dirty="0"/>
              <a:t> </a:t>
            </a:r>
            <a:r>
              <a:rPr lang="en-US" sz="1400" b="1" dirty="0"/>
              <a:t>Source</a:t>
            </a:r>
            <a:r>
              <a:rPr lang="en-US" sz="1400" dirty="0"/>
              <a:t>: High-power LEDs or laser diodes generate light signals.</a:t>
            </a:r>
          </a:p>
          <a:p>
            <a:pPr marL="285750" indent="-285750" algn="just">
              <a:buFont typeface="Arial" panose="020B0604020202020204" pitchFamily="34" charset="0"/>
              <a:buChar char="•"/>
            </a:pPr>
            <a:r>
              <a:rPr lang="en-US" sz="1400" b="1" dirty="0"/>
              <a:t>LED Driver: </a:t>
            </a:r>
            <a:r>
              <a:rPr lang="en-US" sz="1400" dirty="0"/>
              <a:t>Controls the operation of the LEDs.</a:t>
            </a:r>
          </a:p>
          <a:p>
            <a:pPr marL="285750" indent="-285750" algn="just">
              <a:buFont typeface="Arial" panose="020B0604020202020204" pitchFamily="34" charset="0"/>
              <a:buChar char="•"/>
            </a:pPr>
            <a:r>
              <a:rPr lang="en-US" sz="1400" b="1" dirty="0"/>
              <a:t>Optical Amplifier: </a:t>
            </a:r>
            <a:r>
              <a:rPr lang="en-US" sz="1400" dirty="0"/>
              <a:t>Amplifies the light signal if needed.</a:t>
            </a:r>
          </a:p>
          <a:p>
            <a:pPr marL="285750" indent="-285750" algn="just">
              <a:buFont typeface="Arial" panose="020B0604020202020204" pitchFamily="34" charset="0"/>
              <a:buChar char="•"/>
            </a:pPr>
            <a:r>
              <a:rPr lang="en-US" sz="1400" b="1" dirty="0"/>
              <a:t>Beam Forming Optics: </a:t>
            </a:r>
            <a:r>
              <a:rPr lang="en-US" sz="1400" dirty="0"/>
              <a:t>Directs the emitted light signal information from the transmitter.</a:t>
            </a:r>
          </a:p>
        </p:txBody>
      </p:sp>
      <p:sp>
        <p:nvSpPr>
          <p:cNvPr id="13" name="TextBox 12">
            <a:extLst>
              <a:ext uri="{FF2B5EF4-FFF2-40B4-BE49-F238E27FC236}">
                <a16:creationId xmlns:a16="http://schemas.microsoft.com/office/drawing/2014/main" id="{B2E5E3EA-721B-2EEA-C630-E7DDF22DF0DA}"/>
              </a:ext>
            </a:extLst>
          </p:cNvPr>
          <p:cNvSpPr txBox="1"/>
          <p:nvPr/>
        </p:nvSpPr>
        <p:spPr>
          <a:xfrm>
            <a:off x="4677901" y="3962400"/>
            <a:ext cx="4337145" cy="2031325"/>
          </a:xfrm>
          <a:prstGeom prst="rect">
            <a:avLst/>
          </a:prstGeom>
          <a:noFill/>
        </p:spPr>
        <p:txBody>
          <a:bodyPr wrap="square">
            <a:spAutoFit/>
          </a:bodyPr>
          <a:lstStyle/>
          <a:p>
            <a:pPr algn="just"/>
            <a:r>
              <a:rPr lang="en-US" sz="1400" b="1" dirty="0"/>
              <a:t>Receiver:</a:t>
            </a:r>
          </a:p>
          <a:p>
            <a:pPr marL="285750" indent="-285750" algn="just">
              <a:buFont typeface="Arial" panose="020B0604020202020204" pitchFamily="34" charset="0"/>
              <a:buChar char="•"/>
            </a:pPr>
            <a:r>
              <a:rPr lang="en-US" sz="1400" b="1" dirty="0"/>
              <a:t>Receive Optics: </a:t>
            </a:r>
            <a:r>
              <a:rPr lang="en-US" sz="1400" dirty="0"/>
              <a:t>The imaging lens projects light onto the image sensor.</a:t>
            </a:r>
          </a:p>
          <a:p>
            <a:pPr marL="285750" indent="-285750" algn="just">
              <a:buFont typeface="Arial" panose="020B0604020202020204" pitchFamily="34" charset="0"/>
              <a:buChar char="•"/>
            </a:pPr>
            <a:r>
              <a:rPr lang="en-US" sz="1400" b="1" dirty="0"/>
              <a:t>Image Sensor: </a:t>
            </a:r>
            <a:r>
              <a:rPr lang="en-US" sz="1400" dirty="0"/>
              <a:t>Captures images of the road environment.</a:t>
            </a:r>
          </a:p>
          <a:p>
            <a:pPr marL="285750" indent="-285750" algn="just">
              <a:buFont typeface="Arial" panose="020B0604020202020204" pitchFamily="34" charset="0"/>
              <a:buChar char="•"/>
            </a:pPr>
            <a:r>
              <a:rPr lang="en-US" sz="1400" b="1" dirty="0"/>
              <a:t>Demodulator: </a:t>
            </a:r>
            <a:r>
              <a:rPr lang="en-US" sz="1400" dirty="0"/>
              <a:t>Demodulates the received signals.</a:t>
            </a:r>
          </a:p>
          <a:p>
            <a:pPr marL="285750" indent="-285750" algn="just">
              <a:buFont typeface="Arial" panose="020B0604020202020204" pitchFamily="34" charset="0"/>
              <a:buChar char="•"/>
            </a:pPr>
            <a:r>
              <a:rPr lang="en-US" sz="1400" b="1" dirty="0"/>
              <a:t>Decoder: </a:t>
            </a:r>
            <a:r>
              <a:rPr lang="en-US" sz="1400" dirty="0"/>
              <a:t>Uses algorithms to decode the signals from the transmitter captured by the camera. And Received information from the transmitter.</a:t>
            </a:r>
          </a:p>
        </p:txBody>
      </p:sp>
    </p:spTree>
    <p:extLst>
      <p:ext uri="{BB962C8B-B14F-4D97-AF65-F5344CB8AC3E}">
        <p14:creationId xmlns:p14="http://schemas.microsoft.com/office/powerpoint/2010/main" val="31835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A174-3841-30CE-D7CE-912062F89DDA}"/>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5C149440-EAE5-F221-558B-97B8EBE6C586}"/>
              </a:ext>
            </a:extLst>
          </p:cNvPr>
          <p:cNvSpPr>
            <a:spLocks noGrp="1" noChangeArrowheads="1"/>
          </p:cNvSpPr>
          <p:nvPr>
            <p:ph idx="1"/>
          </p:nvPr>
        </p:nvSpPr>
        <p:spPr>
          <a:xfrm>
            <a:off x="455739" y="4038601"/>
            <a:ext cx="8237316" cy="2133600"/>
          </a:xfrm>
          <a:ln/>
        </p:spPr>
        <p:txBody>
          <a:bodyPr>
            <a:noAutofit/>
          </a:bodyPr>
          <a:lstStyle/>
          <a:p>
            <a:pPr marL="0" indent="0" algn="just">
              <a:buNone/>
            </a:pPr>
            <a:r>
              <a:rPr lang="en-US" altLang="ja-JP" sz="1300" dirty="0">
                <a:latin typeface="Times New Roman" panose="02020603050405020304" pitchFamily="18" charset="0"/>
                <a:cs typeface="Times New Roman" panose="02020603050405020304" pitchFamily="18" charset="0"/>
              </a:rPr>
              <a:t>There are three main forms of communication in the system architecture for intelligent </a:t>
            </a:r>
            <a:r>
              <a:rPr lang="en-US" altLang="ja-JP" sz="1300" dirty="0" err="1">
                <a:latin typeface="Times New Roman" panose="02020603050405020304" pitchFamily="18" charset="0"/>
                <a:cs typeface="Times New Roman" panose="02020603050405020304" pitchFamily="18" charset="0"/>
              </a:rPr>
              <a:t>IoV</a:t>
            </a:r>
            <a:r>
              <a:rPr lang="en-US" altLang="ja-JP" sz="1300" dirty="0">
                <a:latin typeface="Times New Roman" panose="02020603050405020304" pitchFamily="18" charset="0"/>
                <a:cs typeface="Times New Roman" panose="02020603050405020304" pitchFamily="18" charset="0"/>
              </a:rPr>
              <a:t>: V2V,V2I and V2C.</a:t>
            </a:r>
          </a:p>
          <a:p>
            <a:pPr indent="-171450" algn="just"/>
            <a:r>
              <a:rPr lang="en-US" altLang="ja-JP" sz="1300" dirty="0">
                <a:latin typeface="Times New Roman" panose="02020603050405020304" pitchFamily="18" charset="0"/>
                <a:cs typeface="Times New Roman" panose="02020603050405020304" pitchFamily="18" charset="0"/>
              </a:rPr>
              <a:t>V2V: The front vehicle transmits information using modulated rear LED lights, and the rear vehicle receives this information.</a:t>
            </a:r>
          </a:p>
          <a:p>
            <a:pPr indent="-171450" algn="just"/>
            <a:r>
              <a:rPr lang="en-US" altLang="ja-JP" sz="1300" dirty="0">
                <a:latin typeface="Times New Roman" panose="02020603050405020304" pitchFamily="18" charset="0"/>
                <a:cs typeface="Times New Roman" panose="02020603050405020304" pitchFamily="18" charset="0"/>
              </a:rPr>
              <a:t>V2I: Vehicles can receive traffic information from traffic lights, including emergency information, traffic conditions, safety information, and accident reports.</a:t>
            </a:r>
          </a:p>
          <a:p>
            <a:pPr indent="-171450" algn="just"/>
            <a:r>
              <a:rPr lang="en-US" altLang="ja-JP" sz="1300" dirty="0">
                <a:latin typeface="Times New Roman" panose="02020603050405020304" pitchFamily="18" charset="0"/>
                <a:cs typeface="Times New Roman" panose="02020603050405020304" pitchFamily="18" charset="0"/>
              </a:rPr>
              <a:t>V2C: Both front and rear vehicles can share information with the cloud server using edge server technology via API.</a:t>
            </a:r>
          </a:p>
          <a:p>
            <a:pPr marL="0" indent="0" algn="just">
              <a:buNone/>
            </a:pPr>
            <a:r>
              <a:rPr lang="en-US" altLang="ja-JP" sz="1300" dirty="0">
                <a:latin typeface="Times New Roman" panose="02020603050405020304" pitchFamily="18" charset="0"/>
                <a:cs typeface="Times New Roman" panose="02020603050405020304" pitchFamily="18" charset="0"/>
              </a:rPr>
              <a:t>By using cameras as receivers in OCC, we can perform multiple LED detections and recognize signal patterns from LED arrays using deep learning. Additionally, with the region of interest technique, we can remove interference from light sources.</a:t>
            </a:r>
          </a:p>
        </p:txBody>
      </p:sp>
      <p:sp>
        <p:nvSpPr>
          <p:cNvPr id="9" name="Title 1">
            <a:extLst>
              <a:ext uri="{FF2B5EF4-FFF2-40B4-BE49-F238E27FC236}">
                <a16:creationId xmlns:a16="http://schemas.microsoft.com/office/drawing/2014/main" id="{198D59FD-C407-064B-71C7-C021E8A11359}"/>
              </a:ext>
            </a:extLst>
          </p:cNvPr>
          <p:cNvSpPr>
            <a:spLocks noGrp="1"/>
          </p:cNvSpPr>
          <p:nvPr>
            <p:ph type="title"/>
          </p:nvPr>
        </p:nvSpPr>
        <p:spPr>
          <a:xfrm>
            <a:off x="455739" y="304800"/>
            <a:ext cx="8229600" cy="685800"/>
          </a:xfrm>
        </p:spPr>
        <p:txBody>
          <a:bodyPr>
            <a:normAutofit/>
          </a:bodyPr>
          <a:lstStyle/>
          <a:p>
            <a:r>
              <a:rPr lang="en-US" altLang="ja-JP" sz="3400" dirty="0">
                <a:latin typeface="Times New Roman" panose="02020603050405020304" pitchFamily="18" charset="0"/>
                <a:cs typeface="Times New Roman" panose="02020603050405020304" pitchFamily="18" charset="0"/>
              </a:rPr>
              <a:t>Architecture Intelligent </a:t>
            </a:r>
            <a:r>
              <a:rPr lang="en-US" altLang="ja-JP" sz="3400" dirty="0" err="1">
                <a:latin typeface="Times New Roman" panose="02020603050405020304" pitchFamily="18" charset="0"/>
                <a:cs typeface="Times New Roman" panose="02020603050405020304" pitchFamily="18" charset="0"/>
              </a:rPr>
              <a:t>IoV</a:t>
            </a:r>
            <a:endParaRPr lang="en-US" sz="3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A67E62E-88DC-6A4F-9AAC-F1C2BDB1FC28}"/>
              </a:ext>
            </a:extLst>
          </p:cNvPr>
          <p:cNvSpPr txBox="1"/>
          <p:nvPr/>
        </p:nvSpPr>
        <p:spPr>
          <a:xfrm>
            <a:off x="2476500" y="3698520"/>
            <a:ext cx="4191000" cy="276999"/>
          </a:xfrm>
          <a:prstGeom prst="rect">
            <a:avLst/>
          </a:prstGeom>
          <a:noFill/>
        </p:spPr>
        <p:txBody>
          <a:bodyPr wrap="square">
            <a:spAutoFit/>
          </a:bodyPr>
          <a:lstStyle/>
          <a:p>
            <a:pPr algn="ctr"/>
            <a:r>
              <a:rPr lang="en-US" sz="1200" dirty="0">
                <a:effectLst/>
                <a:latin typeface="Aptos" panose="020B0004020202020204" pitchFamily="34" charset="0"/>
                <a:ea typeface="맑은 고딕" panose="020B0503020000020004" pitchFamily="50" charset="-127"/>
                <a:cs typeface="Times New Roman" panose="02020603050405020304" pitchFamily="18" charset="0"/>
              </a:rPr>
              <a:t>&lt; System architecture for an intelligent </a:t>
            </a:r>
            <a:r>
              <a:rPr lang="en-US" sz="1200" dirty="0" err="1">
                <a:effectLst/>
                <a:latin typeface="Aptos" panose="020B0004020202020204" pitchFamily="34" charset="0"/>
                <a:ea typeface="맑은 고딕" panose="020B0503020000020004" pitchFamily="50" charset="-127"/>
                <a:cs typeface="Times New Roman" panose="02020603050405020304" pitchFamily="18" charset="0"/>
              </a:rPr>
              <a:t>IoV</a:t>
            </a:r>
            <a:r>
              <a:rPr lang="en-US" sz="1200" dirty="0">
                <a:effectLst/>
                <a:latin typeface="Aptos" panose="020B0004020202020204" pitchFamily="34" charset="0"/>
                <a:ea typeface="맑은 고딕" panose="020B0503020000020004" pitchFamily="50" charset="-127"/>
                <a:cs typeface="Times New Roman" panose="02020603050405020304" pitchFamily="18" charset="0"/>
              </a:rPr>
              <a:t>&gt;</a:t>
            </a:r>
            <a:endParaRPr lang="en-US" sz="1200" dirty="0"/>
          </a:p>
        </p:txBody>
      </p:sp>
      <p:pic>
        <p:nvPicPr>
          <p:cNvPr id="21" name="Picture 20" descr="A diagram of a car on a road&#10;&#10;Description automatically generated">
            <a:extLst>
              <a:ext uri="{FF2B5EF4-FFF2-40B4-BE49-F238E27FC236}">
                <a16:creationId xmlns:a16="http://schemas.microsoft.com/office/drawing/2014/main" id="{0E1E7852-4C16-145B-7A1D-12EE3873B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325" y="983896"/>
            <a:ext cx="7248427" cy="2743199"/>
          </a:xfrm>
          <a:prstGeom prst="rect">
            <a:avLst/>
          </a:prstGeom>
        </p:spPr>
      </p:pic>
    </p:spTree>
    <p:extLst>
      <p:ext uri="{BB962C8B-B14F-4D97-AF65-F5344CB8AC3E}">
        <p14:creationId xmlns:p14="http://schemas.microsoft.com/office/powerpoint/2010/main" val="95408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A174-3841-30CE-D7CE-912062F89DDA}"/>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198D59FD-C407-064B-71C7-C021E8A11359}"/>
              </a:ext>
            </a:extLst>
          </p:cNvPr>
          <p:cNvSpPr>
            <a:spLocks noGrp="1"/>
          </p:cNvSpPr>
          <p:nvPr>
            <p:ph type="title"/>
          </p:nvPr>
        </p:nvSpPr>
        <p:spPr>
          <a:xfrm>
            <a:off x="455739" y="441649"/>
            <a:ext cx="8229600" cy="685800"/>
          </a:xfrm>
        </p:spPr>
        <p:txBody>
          <a:bodyPr>
            <a:normAutofit/>
          </a:bodyPr>
          <a:lstStyle/>
          <a:p>
            <a:r>
              <a:rPr lang="en-US" altLang="ja-JP" sz="3400" dirty="0">
                <a:latin typeface="Times New Roman" panose="02020603050405020304" pitchFamily="18" charset="0"/>
                <a:cs typeface="Times New Roman" panose="02020603050405020304" pitchFamily="18" charset="0"/>
              </a:rPr>
              <a:t>Results of Intelligent </a:t>
            </a:r>
            <a:r>
              <a:rPr lang="en-US" altLang="ja-JP" sz="3400" dirty="0" err="1">
                <a:latin typeface="Times New Roman" panose="02020603050405020304" pitchFamily="18" charset="0"/>
                <a:cs typeface="Times New Roman" panose="02020603050405020304" pitchFamily="18" charset="0"/>
              </a:rPr>
              <a:t>IoV</a:t>
            </a:r>
            <a:endParaRPr lang="en-US" sz="3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A67E62E-88DC-6A4F-9AAC-F1C2BDB1FC28}"/>
              </a:ext>
            </a:extLst>
          </p:cNvPr>
          <p:cNvSpPr txBox="1"/>
          <p:nvPr/>
        </p:nvSpPr>
        <p:spPr>
          <a:xfrm>
            <a:off x="-36167" y="2842944"/>
            <a:ext cx="4191000" cy="461665"/>
          </a:xfrm>
          <a:prstGeom prst="rect">
            <a:avLst/>
          </a:prstGeom>
          <a:noFill/>
        </p:spPr>
        <p:txBody>
          <a:bodyPr wrap="square">
            <a:spAutoFit/>
          </a:bodyPr>
          <a:lstStyle/>
          <a:p>
            <a:pPr algn="ctr"/>
            <a:r>
              <a:rPr lang="en-US" sz="1200" dirty="0">
                <a:effectLst/>
                <a:latin typeface="Aptos" panose="020B0004020202020204" pitchFamily="34" charset="0"/>
                <a:ea typeface="맑은 고딕" panose="020B0503020000020004" pitchFamily="50" charset="-127"/>
                <a:cs typeface="Times New Roman" panose="02020603050405020304" pitchFamily="18" charset="0"/>
              </a:rPr>
              <a:t>&lt; Measurement of distance using stereo camera – based depth estimation&gt;</a:t>
            </a:r>
            <a:endParaRPr lang="en-US" sz="1200" dirty="0"/>
          </a:p>
        </p:txBody>
      </p:sp>
      <p:pic>
        <p:nvPicPr>
          <p:cNvPr id="16" name="Picture 15">
            <a:extLst>
              <a:ext uri="{FF2B5EF4-FFF2-40B4-BE49-F238E27FC236}">
                <a16:creationId xmlns:a16="http://schemas.microsoft.com/office/drawing/2014/main" id="{E0C5F0E5-F54E-B754-777A-97876903CDBC}"/>
              </a:ext>
            </a:extLst>
          </p:cNvPr>
          <p:cNvPicPr>
            <a:picLocks noChangeAspect="1"/>
          </p:cNvPicPr>
          <p:nvPr/>
        </p:nvPicPr>
        <p:blipFill>
          <a:blip r:embed="rId2"/>
          <a:stretch>
            <a:fillRect/>
          </a:stretch>
        </p:blipFill>
        <p:spPr>
          <a:xfrm>
            <a:off x="5843263" y="1066258"/>
            <a:ext cx="1903539" cy="1835630"/>
          </a:xfrm>
          <a:prstGeom prst="rect">
            <a:avLst/>
          </a:prstGeom>
        </p:spPr>
      </p:pic>
      <p:sp>
        <p:nvSpPr>
          <p:cNvPr id="19" name="TextBox 18">
            <a:extLst>
              <a:ext uri="{FF2B5EF4-FFF2-40B4-BE49-F238E27FC236}">
                <a16:creationId xmlns:a16="http://schemas.microsoft.com/office/drawing/2014/main" id="{00C27A9B-60E5-D39D-6EE9-BADFC8A1C78F}"/>
              </a:ext>
            </a:extLst>
          </p:cNvPr>
          <p:cNvSpPr txBox="1"/>
          <p:nvPr/>
        </p:nvSpPr>
        <p:spPr>
          <a:xfrm>
            <a:off x="5247393" y="2865300"/>
            <a:ext cx="3095277" cy="461665"/>
          </a:xfrm>
          <a:prstGeom prst="rect">
            <a:avLst/>
          </a:prstGeom>
          <a:noFill/>
        </p:spPr>
        <p:txBody>
          <a:bodyPr wrap="square">
            <a:spAutoFit/>
          </a:bodyPr>
          <a:lstStyle/>
          <a:p>
            <a:pPr algn="ctr"/>
            <a:r>
              <a:rPr lang="en-US" sz="1200" dirty="0">
                <a:effectLst/>
                <a:latin typeface="Aptos" panose="020B0004020202020204" pitchFamily="34" charset="0"/>
                <a:ea typeface="맑은 고딕" panose="020B0503020000020004" pitchFamily="50" charset="-127"/>
                <a:cs typeface="Times New Roman" panose="02020603050405020304" pitchFamily="18" charset="0"/>
              </a:rPr>
              <a:t>&lt; Multiple </a:t>
            </a:r>
            <a:r>
              <a:rPr lang="en-US" sz="1200" dirty="0" err="1">
                <a:effectLst/>
                <a:latin typeface="Aptos" panose="020B0004020202020204" pitchFamily="34" charset="0"/>
                <a:ea typeface="맑은 고딕" panose="020B0503020000020004" pitchFamily="50" charset="-127"/>
                <a:cs typeface="Times New Roman" panose="02020603050405020304" pitchFamily="18" charset="0"/>
              </a:rPr>
              <a:t>RoI</a:t>
            </a:r>
            <a:r>
              <a:rPr lang="en-US" sz="1200" dirty="0">
                <a:effectLst/>
                <a:latin typeface="Aptos" panose="020B0004020202020204" pitchFamily="34" charset="0"/>
                <a:ea typeface="맑은 고딕" panose="020B0503020000020004" pitchFamily="50" charset="-127"/>
                <a:cs typeface="Times New Roman" panose="02020603050405020304" pitchFamily="18" charset="0"/>
              </a:rPr>
              <a:t> detection to remove interference from light sources.&gt;</a:t>
            </a:r>
            <a:endParaRPr lang="en-US" sz="1200" dirty="0"/>
          </a:p>
        </p:txBody>
      </p:sp>
      <p:pic>
        <p:nvPicPr>
          <p:cNvPr id="4" name="Picture 3">
            <a:extLst>
              <a:ext uri="{FF2B5EF4-FFF2-40B4-BE49-F238E27FC236}">
                <a16:creationId xmlns:a16="http://schemas.microsoft.com/office/drawing/2014/main" id="{625D1670-D686-9810-F35F-861B10D65DEA}"/>
              </a:ext>
            </a:extLst>
          </p:cNvPr>
          <p:cNvPicPr>
            <a:picLocks noChangeAspect="1"/>
          </p:cNvPicPr>
          <p:nvPr/>
        </p:nvPicPr>
        <p:blipFill>
          <a:blip r:embed="rId3"/>
          <a:stretch>
            <a:fillRect/>
          </a:stretch>
        </p:blipFill>
        <p:spPr>
          <a:xfrm>
            <a:off x="606635" y="1181657"/>
            <a:ext cx="2905397" cy="1623881"/>
          </a:xfrm>
          <a:prstGeom prst="rect">
            <a:avLst/>
          </a:prstGeom>
        </p:spPr>
      </p:pic>
      <p:pic>
        <p:nvPicPr>
          <p:cNvPr id="15" name="Picture 14">
            <a:extLst>
              <a:ext uri="{FF2B5EF4-FFF2-40B4-BE49-F238E27FC236}">
                <a16:creationId xmlns:a16="http://schemas.microsoft.com/office/drawing/2014/main" id="{FF2E8E4B-3927-C4EB-E23F-84F2E8883221}"/>
              </a:ext>
            </a:extLst>
          </p:cNvPr>
          <p:cNvPicPr/>
          <p:nvPr/>
        </p:nvPicPr>
        <p:blipFill rotWithShape="1">
          <a:blip r:embed="rId4"/>
          <a:srcRect b="45904"/>
          <a:stretch/>
        </p:blipFill>
        <p:spPr>
          <a:xfrm>
            <a:off x="2218758" y="3657600"/>
            <a:ext cx="5183277" cy="2434014"/>
          </a:xfrm>
          <a:prstGeom prst="rect">
            <a:avLst/>
          </a:prstGeom>
        </p:spPr>
      </p:pic>
      <p:sp>
        <p:nvSpPr>
          <p:cNvPr id="22" name="TextBox 21">
            <a:extLst>
              <a:ext uri="{FF2B5EF4-FFF2-40B4-BE49-F238E27FC236}">
                <a16:creationId xmlns:a16="http://schemas.microsoft.com/office/drawing/2014/main" id="{9E0F203E-2B1C-6AF4-BC2F-C284859A8685}"/>
              </a:ext>
            </a:extLst>
          </p:cNvPr>
          <p:cNvSpPr txBox="1"/>
          <p:nvPr/>
        </p:nvSpPr>
        <p:spPr>
          <a:xfrm>
            <a:off x="2059334" y="6027378"/>
            <a:ext cx="5728842" cy="276999"/>
          </a:xfrm>
          <a:prstGeom prst="rect">
            <a:avLst/>
          </a:prstGeom>
          <a:noFill/>
        </p:spPr>
        <p:txBody>
          <a:bodyPr wrap="square">
            <a:spAutoFit/>
          </a:bodyPr>
          <a:lstStyle/>
          <a:p>
            <a:pPr algn="ctr"/>
            <a:r>
              <a:rPr lang="en-US" sz="1200" dirty="0">
                <a:effectLst/>
                <a:latin typeface="Aptos" panose="020B0004020202020204" pitchFamily="34" charset="0"/>
                <a:ea typeface="맑은 고딕" panose="020B0503020000020004" pitchFamily="50" charset="-127"/>
                <a:cs typeface="Times New Roman" panose="02020603050405020304" pitchFamily="18" charset="0"/>
              </a:rPr>
              <a:t>&lt; (a) Original image, (b) successful removal of interference from light sources&gt;</a:t>
            </a:r>
            <a:endParaRPr lang="en-US" sz="1200" dirty="0"/>
          </a:p>
        </p:txBody>
      </p:sp>
    </p:spTree>
    <p:extLst>
      <p:ext uri="{BB962C8B-B14F-4D97-AF65-F5344CB8AC3E}">
        <p14:creationId xmlns:p14="http://schemas.microsoft.com/office/powerpoint/2010/main" val="2600287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24071</TotalTime>
  <Words>1306</Words>
  <Application>Microsoft Office PowerPoint</Application>
  <PresentationFormat>On-screen Show (4:3)</PresentationFormat>
  <Paragraphs>86</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ＭＳ Ｐゴシック</vt:lpstr>
      <vt:lpstr>Aptos</vt:lpstr>
      <vt:lpstr>Arial</vt:lpstr>
      <vt:lpstr>Calibri</vt:lpstr>
      <vt:lpstr>Times New Roman</vt:lpstr>
      <vt:lpstr>Verdana</vt:lpstr>
      <vt:lpstr>Office Theme</vt:lpstr>
      <vt:lpstr>PowerPoint Presentation</vt:lpstr>
      <vt:lpstr>PowerPoint Presentation</vt:lpstr>
      <vt:lpstr>Contents</vt:lpstr>
      <vt:lpstr>Background</vt:lpstr>
      <vt:lpstr>Overview of the IoV</vt:lpstr>
      <vt:lpstr>Architecture Optical Vehicular Communication</vt:lpstr>
      <vt:lpstr>OCC Transmitter &amp; Receiver</vt:lpstr>
      <vt:lpstr>Architecture Intelligent IoV</vt:lpstr>
      <vt:lpstr>Results of Intelligent IoV</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원스산제리코시탕강(대학원생-전자공학전공)</cp:lastModifiedBy>
  <cp:revision>1005</cp:revision>
  <cp:lastPrinted>2017-05-07T15:48:38Z</cp:lastPrinted>
  <dcterms:created xsi:type="dcterms:W3CDTF">2010-05-15T17:50:32Z</dcterms:created>
  <dcterms:modified xsi:type="dcterms:W3CDTF">2024-07-16T14:15:51Z</dcterms:modified>
</cp:coreProperties>
</file>