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handoutMasterIdLst>
    <p:handoutMasterId r:id="rId12"/>
  </p:handoutMasterIdLst>
  <p:sldIdLst>
    <p:sldId id="346" r:id="rId2"/>
    <p:sldId id="311" r:id="rId3"/>
    <p:sldId id="371" r:id="rId4"/>
    <p:sldId id="372" r:id="rId5"/>
    <p:sldId id="381" r:id="rId6"/>
    <p:sldId id="383" r:id="rId7"/>
    <p:sldId id="384" r:id="rId8"/>
    <p:sldId id="365" r:id="rId9"/>
    <p:sldId id="366" r:id="rId10"/>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99BFF"/>
    <a:srgbClr val="4CFF4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05" autoAdjust="0"/>
    <p:restoredTop sz="93488" autoAdjust="0"/>
  </p:normalViewPr>
  <p:slideViewPr>
    <p:cSldViewPr>
      <p:cViewPr varScale="1">
        <p:scale>
          <a:sx n="111" d="100"/>
          <a:sy n="111" d="100"/>
        </p:scale>
        <p:origin x="1476" y="96"/>
      </p:cViewPr>
      <p:guideLst>
        <p:guide orient="horz" pos="2160"/>
        <p:guide pos="2880"/>
      </p:guideLst>
    </p:cSldViewPr>
  </p:slideViewPr>
  <p:notesTextViewPr>
    <p:cViewPr>
      <p:scale>
        <a:sx n="100" d="100"/>
        <a:sy n="100" d="100"/>
      </p:scale>
      <p:origin x="0" y="0"/>
    </p:cViewPr>
  </p:notesTextViewPr>
  <p:notesViewPr>
    <p:cSldViewPr>
      <p:cViewPr varScale="1">
        <p:scale>
          <a:sx n="65" d="100"/>
          <a:sy n="65" d="100"/>
        </p:scale>
        <p:origin x="2844" y="66"/>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a:t>March 2017</a:t>
            </a:r>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0ED5AFC9-7AB8-5B40-A4AD-2D01B55EE979}" type="datetime1">
              <a:rPr lang="en-US" smtClean="0"/>
              <a:t>7/16/2024</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r>
              <a:rPr lang="en-US"/>
              <a:t>Submission</a:t>
            </a:r>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BCA4752B-70B9-0544-8D79-25A28646B0BC}" type="slidenum">
              <a:rPr lang="en-US" smtClean="0"/>
              <a:t>‹#›</a:t>
            </a:fld>
            <a:endParaRPr lang="en-US"/>
          </a:p>
        </p:txBody>
      </p:sp>
    </p:spTree>
    <p:extLst>
      <p:ext uri="{BB962C8B-B14F-4D97-AF65-F5344CB8AC3E}">
        <p14:creationId xmlns:p14="http://schemas.microsoft.com/office/powerpoint/2010/main" val="1347699823"/>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dirty="0"/>
              <a:t>January 2022</a:t>
            </a:r>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B303C4BF-C31F-4E46-8E72-4609933140BC}" type="datetime1">
              <a:rPr lang="en-US" smtClean="0"/>
              <a:t>7/16/2024</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r>
              <a:rPr lang="en-US"/>
              <a:t>Submission</a:t>
            </a:r>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15234A02-7D3B-CD49-A0E0-CACF1D6BF2B3}" type="slidenum">
              <a:rPr lang="en-US" smtClean="0"/>
              <a:t>‹#›</a:t>
            </a:fld>
            <a:endParaRPr lang="en-US"/>
          </a:p>
        </p:txBody>
      </p:sp>
    </p:spTree>
    <p:extLst>
      <p:ext uri="{BB962C8B-B14F-4D97-AF65-F5344CB8AC3E}">
        <p14:creationId xmlns:p14="http://schemas.microsoft.com/office/powerpoint/2010/main" val="539939169"/>
      </p:ext>
    </p:extLst>
  </p:cSld>
  <p:clrMap bg1="lt1" tx1="dk1" bg2="lt2" tx2="dk2" accent1="accent1" accent2="accent2" accent3="accent3" accent4="accent4" accent5="accent5" accent6="accent6" hlink="hlink" folHlink="folHlink"/>
  <p:hf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cxnSp>
        <p:nvCxnSpPr>
          <p:cNvPr id="7" name="Straight Connector 6"/>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userDrawn="1"/>
        </p:nvSpPr>
        <p:spPr>
          <a:xfrm>
            <a:off x="5410200" y="152400"/>
            <a:ext cx="3276600" cy="307777"/>
          </a:xfrm>
          <a:prstGeom prst="rect">
            <a:avLst/>
          </a:prstGeom>
          <a:noFill/>
        </p:spPr>
        <p:txBody>
          <a:bodyPr wrap="square" rtlCol="0">
            <a:spAutoFit/>
          </a:bodyPr>
          <a:lstStyle/>
          <a:p>
            <a:pPr algn="r"/>
            <a:r>
              <a:rPr lang="en-US" sz="1400" b="1" dirty="0">
                <a:solidFill>
                  <a:srgbClr val="FF0000"/>
                </a:solidFill>
                <a:latin typeface="Times New Roman" pitchFamily="18" charset="0"/>
                <a:cs typeface="Times New Roman" pitchFamily="18" charset="0"/>
              </a:rPr>
              <a:t>DCN 15-19-0551-00-0vat</a:t>
            </a:r>
          </a:p>
        </p:txBody>
      </p:sp>
      <p:sp>
        <p:nvSpPr>
          <p:cNvPr id="10" name="TextBox 9"/>
          <p:cNvSpPr txBox="1"/>
          <p:nvPr userDrawn="1"/>
        </p:nvSpPr>
        <p:spPr>
          <a:xfrm>
            <a:off x="457200" y="303311"/>
            <a:ext cx="1524000" cy="307777"/>
          </a:xfrm>
          <a:prstGeom prst="rect">
            <a:avLst/>
          </a:prstGeom>
          <a:noFill/>
        </p:spPr>
        <p:txBody>
          <a:bodyPr wrap="square" rtlCol="0">
            <a:spAutoFit/>
          </a:bodyPr>
          <a:lstStyle/>
          <a:p>
            <a:r>
              <a:rPr lang="en-US" sz="1400" b="1" dirty="0">
                <a:latin typeface="Times New Roman" pitchFamily="18" charset="0"/>
                <a:cs typeface="Times New Roman" pitchFamily="18" charset="0"/>
              </a:rPr>
              <a:t>September 2020</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FB968935-F7C2-2943-A84E-BC9132FE84FE}" type="datetime1">
              <a:rPr lang="en-US" smtClean="0"/>
              <a:t>7/16/2024</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4724400" y="6356350"/>
            <a:ext cx="228600" cy="365125"/>
          </a:xfrm>
          <a:prstGeom prst="rect">
            <a:avLst/>
          </a:prstGeom>
        </p:spPr>
        <p:txBody>
          <a:bodyPr/>
          <a:lstStyle/>
          <a:p>
            <a:fld id="{1613948B-9904-4F55-AB85-19EFE6CFA19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8A8EE152-3E99-7342-B6D8-9F040714AC7D}" type="datetime1">
              <a:rPr lang="en-US" smtClean="0"/>
              <a:t>7/16/2024</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4724400" y="6356350"/>
            <a:ext cx="228600" cy="365125"/>
          </a:xfrm>
          <a:prstGeom prst="rect">
            <a:avLst/>
          </a:prstGeom>
        </p:spPr>
        <p:txBody>
          <a:bodyPr/>
          <a:lstStyle/>
          <a:p>
            <a:fld id="{1613948B-9904-4F55-AB85-19EFE6CFA19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8" name="Straight Connector 7"/>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userDrawn="1"/>
        </p:nvSpPr>
        <p:spPr>
          <a:xfrm>
            <a:off x="457200" y="152400"/>
            <a:ext cx="1524000" cy="307777"/>
          </a:xfrm>
          <a:prstGeom prst="rect">
            <a:avLst/>
          </a:prstGeom>
          <a:noFill/>
        </p:spPr>
        <p:txBody>
          <a:bodyPr wrap="square" rtlCol="0">
            <a:spAutoFit/>
          </a:bodyPr>
          <a:lstStyle/>
          <a:p>
            <a:r>
              <a:rPr lang="en-US" sz="1400" b="1" dirty="0">
                <a:latin typeface="Times New Roman" pitchFamily="18" charset="0"/>
                <a:cs typeface="Times New Roman" pitchFamily="18" charset="0"/>
              </a:rPr>
              <a:t>July 2024</a:t>
            </a:r>
          </a:p>
        </p:txBody>
      </p:sp>
      <p:sp>
        <p:nvSpPr>
          <p:cNvPr id="13"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9" name="Date Placeholder 3"/>
          <p:cNvSpPr txBox="1">
            <a:spLocks/>
          </p:cNvSpPr>
          <p:nvPr userDrawn="1"/>
        </p:nvSpPr>
        <p:spPr>
          <a:xfrm>
            <a:off x="6553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5" name="TextBox 14"/>
          <p:cNvSpPr txBox="1"/>
          <p:nvPr userDrawn="1"/>
        </p:nvSpPr>
        <p:spPr>
          <a:xfrm>
            <a:off x="5410200" y="152400"/>
            <a:ext cx="3276600" cy="307777"/>
          </a:xfrm>
          <a:prstGeom prst="rect">
            <a:avLst/>
          </a:prstGeom>
          <a:noFill/>
        </p:spPr>
        <p:txBody>
          <a:bodyPr wrap="square" rtlCol="0">
            <a:spAutoFit/>
          </a:bodyPr>
          <a:lstStyle/>
          <a:p>
            <a:pPr algn="r"/>
            <a:r>
              <a:rPr lang="en-US" sz="1400" b="1" i="0" dirty="0">
                <a:solidFill>
                  <a:srgbClr val="000000"/>
                </a:solidFill>
                <a:effectLst/>
                <a:highlight>
                  <a:srgbClr val="FFFFFF"/>
                </a:highlight>
                <a:latin typeface="Verdana" panose="020B0604030504040204" pitchFamily="34" charset="0"/>
              </a:rPr>
              <a:t>15-24-0388-00-07ma</a:t>
            </a:r>
            <a:endParaRPr lang="en-US" sz="1400" b="1" dirty="0">
              <a:solidFill>
                <a:srgbClr val="FF0000"/>
              </a:solidFill>
              <a:latin typeface="Times New Roman" pitchFamily="18" charset="0"/>
              <a:cs typeface="Times New Roman" pitchFamily="18"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225A640E-46A6-FE4D-ABF4-0D518D60FBB9}" type="datetime1">
              <a:rPr lang="en-US" smtClean="0"/>
              <a:t>7/16/2024</a:t>
            </a:fld>
            <a:endParaRPr lang="en-US"/>
          </a:p>
        </p:txBody>
      </p:sp>
      <p:sp>
        <p:nvSpPr>
          <p:cNvPr id="7"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412879A4-D9B4-F64D-A058-EF37CC0DC8FD}" type="datetime1">
              <a:rPr lang="en-US" smtClean="0"/>
              <a:t>7/16/2024</a:t>
            </a:fld>
            <a:endParaRPr lang="en-US"/>
          </a:p>
        </p:txBody>
      </p:sp>
      <p:sp>
        <p:nvSpPr>
          <p:cNvPr id="8"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E62B5D2A-4D6C-8143-8602-4163F4B50C71}" type="datetime1">
              <a:rPr lang="en-US" smtClean="0"/>
              <a:t>7/16/2024</a:t>
            </a:fld>
            <a:endParaRPr lang="en-US"/>
          </a:p>
        </p:txBody>
      </p:sp>
      <p:sp>
        <p:nvSpPr>
          <p:cNvPr id="10"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083D3F40-E048-474A-9262-361127BB8570}" type="datetime1">
              <a:rPr lang="en-US" smtClean="0"/>
              <a:t>7/16/2024</a:t>
            </a:fld>
            <a:endParaRPr lang="en-US"/>
          </a:p>
        </p:txBody>
      </p:sp>
      <p:sp>
        <p:nvSpPr>
          <p:cNvPr id="6"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A4854423-2E0A-6547-B4E9-1F109BABAE57}" type="datetime1">
              <a:rPr lang="en-US" smtClean="0"/>
              <a:t>7/16/2024</a:t>
            </a:fld>
            <a:endParaRPr lang="en-US"/>
          </a:p>
        </p:txBody>
      </p:sp>
      <p:sp>
        <p:nvSpPr>
          <p:cNvPr id="5"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72580BF7-1EF4-924D-A091-E1142F83A0ED}" type="datetime1">
              <a:rPr lang="en-US" smtClean="0"/>
              <a:t>7/16/2024</a:t>
            </a:fld>
            <a:endParaRPr lang="en-US"/>
          </a:p>
        </p:txBody>
      </p:sp>
      <p:sp>
        <p:nvSpPr>
          <p:cNvPr id="8"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1A8B32AF-F286-2345-A16E-116F901FEE7B}" type="datetime1">
              <a:rPr lang="en-US" smtClean="0"/>
              <a:t>7/16/2024</a:t>
            </a:fld>
            <a:endParaRPr lang="en-US"/>
          </a:p>
        </p:txBody>
      </p:sp>
      <p:sp>
        <p:nvSpPr>
          <p:cNvPr id="8"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8" name="Straight Connector 7"/>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0" name="Date Placeholder 3"/>
          <p:cNvSpPr txBox="1">
            <a:spLocks/>
          </p:cNvSpPr>
          <p:nvPr userDrawn="1"/>
        </p:nvSpPr>
        <p:spPr>
          <a:xfrm>
            <a:off x="6553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1" name="TextBox 10"/>
          <p:cNvSpPr txBox="1"/>
          <p:nvPr userDrawn="1"/>
        </p:nvSpPr>
        <p:spPr>
          <a:xfrm>
            <a:off x="8001000" y="6381948"/>
            <a:ext cx="553357" cy="307777"/>
          </a:xfrm>
          <a:prstGeom prst="rect">
            <a:avLst/>
          </a:prstGeom>
          <a:noFill/>
        </p:spPr>
        <p:txBody>
          <a:bodyPr wrap="none" rtlCol="0">
            <a:spAutoFit/>
          </a:bodyPr>
          <a:lstStyle/>
          <a:p>
            <a:r>
              <a:rPr lang="en-US" sz="1400" dirty="0">
                <a:latin typeface="Times New Roman" pitchFamily="18" charset="0"/>
                <a:cs typeface="Times New Roman" pitchFamily="18" charset="0"/>
              </a:rPr>
              <a:t>Slide</a:t>
            </a:r>
          </a:p>
        </p:txBody>
      </p:sp>
      <p:sp>
        <p:nvSpPr>
          <p:cNvPr id="12" name="Slide Number Placeholder 5"/>
          <p:cNvSpPr txBox="1">
            <a:spLocks/>
          </p:cNvSpPr>
          <p:nvPr userDrawn="1"/>
        </p:nvSpPr>
        <p:spPr>
          <a:xfrm>
            <a:off x="8305801" y="6353273"/>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
        <p:nvSpPr>
          <p:cNvPr id="13" name="Footer Placeholder 1"/>
          <p:cNvSpPr txBox="1">
            <a:spLocks/>
          </p:cNvSpPr>
          <p:nvPr userDrawn="1"/>
        </p:nvSpPr>
        <p:spPr>
          <a:xfrm>
            <a:off x="3028950" y="6356350"/>
            <a:ext cx="3086100" cy="365125"/>
          </a:xfrm>
          <a:prstGeom prst="rect">
            <a:avLst/>
          </a:prstGeom>
        </p:spPr>
        <p:txBody>
          <a:bodyPr vert="horz" lIns="91440" tIns="45720" rIns="91440" bIns="45720" rtlCol="0" anchor="ctr"/>
          <a:lstStyle>
            <a:defPPr>
              <a:defRPr lang="en-US"/>
            </a:defPPr>
            <a:lvl1pPr algn="ctr" rtl="0" eaLnBrk="0" fontAlgn="base" hangingPunct="0">
              <a:spcBef>
                <a:spcPct val="0"/>
              </a:spcBef>
              <a:spcAft>
                <a:spcPct val="0"/>
              </a:spcAft>
              <a:defRPr sz="1200" kern="1200">
                <a:solidFill>
                  <a:schemeClr val="tx1">
                    <a:tint val="75000"/>
                  </a:schemeClr>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ko-KR" sz="1200" b="0" i="0" u="none" strike="noStrike" kern="1200" cap="none" spc="0" normalizeH="0" baseline="0" noProof="0" dirty="0">
                <a:ln>
                  <a:noFill/>
                </a:ln>
                <a:solidFill>
                  <a:prstClr val="black">
                    <a:tint val="75000"/>
                  </a:prstClr>
                </a:solidFill>
                <a:effectLst/>
                <a:uLnTx/>
                <a:uFillTx/>
                <a:latin typeface="Times New Roman" panose="02020603050405020304" pitchFamily="18" charset="0"/>
                <a:ea typeface="맑은 고딕" panose="020B0503020000020004" pitchFamily="34" charset="-127"/>
                <a:cs typeface="+mn-cs"/>
              </a:rPr>
              <a:t>Yeong Min Jang</a:t>
            </a:r>
            <a:endParaRPr kumimoji="0" lang="ko-KR" altLang="en-US" sz="1200" b="0" i="0" u="none" strike="noStrike" kern="1200" cap="none" spc="0" normalizeH="0" baseline="0" noProof="0" dirty="0">
              <a:ln>
                <a:noFill/>
              </a:ln>
              <a:solidFill>
                <a:prstClr val="black">
                  <a:tint val="75000"/>
                </a:prstClr>
              </a:solidFill>
              <a:effectLst/>
              <a:uLnTx/>
              <a:uFillTx/>
              <a:latin typeface="Times New Roman" panose="02020603050405020304" pitchFamily="18" charset="0"/>
              <a:ea typeface="맑은 고딕" panose="020B0503020000020004" pitchFamily="34" charset="-127"/>
              <a:cs typeface="+mn-cs"/>
            </a:endParaRPr>
          </a:p>
        </p:txBody>
      </p:sp>
      <p:sp>
        <p:nvSpPr>
          <p:cNvPr id="14" name="Date Placeholder 1"/>
          <p:cNvSpPr txBox="1">
            <a:spLocks/>
          </p:cNvSpPr>
          <p:nvPr userDrawn="1"/>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rPr>
              <a:t>Submission</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p:cNvSpPr>
            <a:spLocks noChangeArrowheads="1"/>
          </p:cNvSpPr>
          <p:nvPr/>
        </p:nvSpPr>
        <p:spPr bwMode="auto">
          <a:xfrm>
            <a:off x="-10274" y="533400"/>
            <a:ext cx="8991600" cy="5293757"/>
          </a:xfrm>
          <a:prstGeom prst="rect">
            <a:avLst/>
          </a:prstGeom>
          <a:noFill/>
          <a:ln w="12700">
            <a:noFill/>
            <a:miter lim="800000"/>
            <a:headEnd type="none" w="sm" len="sm"/>
            <a:tailEnd type="none" w="sm" len="sm"/>
          </a:ln>
          <a:effectLst/>
        </p:spPr>
        <p:txBody>
          <a:bodyPr>
            <a:spAutoFit/>
          </a:bodyPr>
          <a:lstStyle/>
          <a:p>
            <a:pPr algn="ctr"/>
            <a:r>
              <a:rPr lang="en-US" altLang="ja-JP" b="1" u="sng" dirty="0">
                <a:effectLst>
                  <a:outerShdw blurRad="38100" dist="38100" dir="2700000" algn="tl">
                    <a:srgbClr val="C0C0C0"/>
                  </a:outerShdw>
                </a:effectLst>
                <a:latin typeface="Times New Roman" panose="02020603050405020304" pitchFamily="18" charset="0"/>
                <a:ea typeface="ＭＳ Ｐゴシック" charset="-128"/>
                <a:cs typeface="Times New Roman" panose="02020603050405020304" pitchFamily="18" charset="0"/>
              </a:rPr>
              <a:t>IG NG-OWC</a:t>
            </a:r>
            <a:endParaRPr lang="en-US" altLang="ja-JP" sz="1600" b="1" dirty="0">
              <a:latin typeface="Times New Roman" panose="02020603050405020304" pitchFamily="18" charset="0"/>
              <a:ea typeface="ＭＳ Ｐゴシック" charset="-128"/>
              <a:cs typeface="Times New Roman" panose="02020603050405020304" pitchFamily="18" charset="0"/>
            </a:endParaRPr>
          </a:p>
          <a:p>
            <a:endParaRPr lang="en-US" altLang="ja-JP" sz="1600" dirty="0">
              <a:latin typeface="Times New Roman" panose="02020603050405020304" pitchFamily="18" charset="0"/>
              <a:ea typeface="ＭＳ Ｐゴシック" charset="-128"/>
              <a:cs typeface="Times New Roman" panose="02020603050405020304" pitchFamily="18" charset="0"/>
            </a:endParaRPr>
          </a:p>
          <a:p>
            <a:r>
              <a:rPr lang="en-US" altLang="ja-JP" sz="1600" b="1" dirty="0">
                <a:latin typeface="Times New Roman" panose="02020603050405020304" pitchFamily="18" charset="0"/>
                <a:ea typeface="ＭＳ Ｐゴシック" charset="-128"/>
                <a:cs typeface="Times New Roman" panose="02020603050405020304" pitchFamily="18" charset="0"/>
              </a:rPr>
              <a:t>Submission Title:</a:t>
            </a:r>
            <a:r>
              <a:rPr lang="en-US" altLang="ja-JP" sz="1600" dirty="0">
                <a:latin typeface="Times New Roman" panose="02020603050405020304" pitchFamily="18" charset="0"/>
                <a:ea typeface="ＭＳ Ｐゴシック" charset="-128"/>
                <a:cs typeface="Times New Roman" panose="02020603050405020304" pitchFamily="18" charset="0"/>
              </a:rPr>
              <a:t> Adaptive modulation and coding(AMC) technique for OCC/FSO link for NG-OWC </a:t>
            </a:r>
          </a:p>
          <a:p>
            <a:r>
              <a:rPr lang="en-US" altLang="ja-JP" sz="1600" b="1" dirty="0">
                <a:latin typeface="Times New Roman" panose="02020603050405020304" pitchFamily="18" charset="0"/>
                <a:ea typeface="ＭＳ Ｐゴシック" charset="-128"/>
                <a:cs typeface="Times New Roman" panose="02020603050405020304" pitchFamily="18" charset="0"/>
              </a:rPr>
              <a:t>Date Submitted: </a:t>
            </a:r>
            <a:r>
              <a:rPr lang="en-US" altLang="ja-JP" sz="1600" dirty="0">
                <a:latin typeface="Times New Roman" panose="02020603050405020304" pitchFamily="18" charset="0"/>
                <a:ea typeface="ＭＳ Ｐゴシック" charset="-128"/>
                <a:cs typeface="Times New Roman" panose="02020603050405020304" pitchFamily="18" charset="0"/>
              </a:rPr>
              <a:t>July 16, 2024	</a:t>
            </a:r>
          </a:p>
          <a:p>
            <a:r>
              <a:rPr lang="en-US" altLang="ja-JP" sz="1600" b="1" dirty="0">
                <a:latin typeface="Times New Roman" panose="02020603050405020304" pitchFamily="18" charset="0"/>
                <a:ea typeface="ＭＳ Ｐゴシック" charset="-128"/>
                <a:cs typeface="Times New Roman" panose="02020603050405020304" pitchFamily="18" charset="0"/>
              </a:rPr>
              <a:t>Source:</a:t>
            </a:r>
            <a:r>
              <a:rPr lang="en-US" altLang="ja-JP" sz="1600" dirty="0">
                <a:latin typeface="Times New Roman" panose="02020603050405020304" pitchFamily="18" charset="0"/>
                <a:ea typeface="ＭＳ Ｐゴシック" charset="-128"/>
                <a:cs typeface="Times New Roman" panose="02020603050405020304" pitchFamily="18" charset="0"/>
              </a:rPr>
              <a:t> </a:t>
            </a:r>
            <a:r>
              <a:rPr lang="en-US" altLang="zh-CN" sz="1600" dirty="0">
                <a:latin typeface="Times New Roman" panose="02020603050405020304" pitchFamily="18" charset="0"/>
                <a:cs typeface="Times New Roman" panose="02020603050405020304" pitchFamily="18" charset="0"/>
              </a:rPr>
              <a:t>Ones Sanjerico Sitanggang, Nguyen Ngoc Huy, Yeong Min Jang</a:t>
            </a:r>
            <a:r>
              <a:rPr lang="en-US" altLang="zh-CN" sz="1600" dirty="0">
                <a:latin typeface="Times New Roman" panose="02020603050405020304" pitchFamily="18" charset="0"/>
                <a:ea typeface="ＭＳ Ｐゴシック" charset="-128"/>
                <a:cs typeface="Times New Roman" panose="02020603050405020304" pitchFamily="18" charset="0"/>
              </a:rPr>
              <a:t>,</a:t>
            </a:r>
            <a:r>
              <a:rPr lang="en-US" altLang="ja-JP" sz="1600" dirty="0">
                <a:latin typeface="Times New Roman" panose="02020603050405020304" pitchFamily="18" charset="0"/>
                <a:ea typeface="ＭＳ Ｐゴシック" charset="-128"/>
                <a:cs typeface="Times New Roman" panose="02020603050405020304" pitchFamily="18" charset="0"/>
              </a:rPr>
              <a:t> </a:t>
            </a:r>
            <a:r>
              <a:rPr lang="en-US" altLang="ko-KR" sz="1600" dirty="0">
                <a:latin typeface="Times New Roman" panose="02020603050405020304" pitchFamily="18" charset="0"/>
                <a:ea typeface="굴림" charset="-127"/>
                <a:cs typeface="Times New Roman" panose="02020603050405020304" pitchFamily="18" charset="0"/>
              </a:rPr>
              <a:t>Kookmin University</a:t>
            </a:r>
            <a:endParaRPr lang="en-US" altLang="ja-JP" sz="1600" dirty="0">
              <a:latin typeface="Times New Roman" panose="02020603050405020304" pitchFamily="18" charset="0"/>
              <a:ea typeface="ＭＳ Ｐゴシック" charset="-128"/>
              <a:cs typeface="Times New Roman" panose="02020603050405020304" pitchFamily="18" charset="0"/>
            </a:endParaRPr>
          </a:p>
          <a:p>
            <a:endParaRPr lang="en-US" altLang="ja-JP" sz="1600" dirty="0">
              <a:latin typeface="Times New Roman" panose="02020603050405020304" pitchFamily="18" charset="0"/>
              <a:ea typeface="ＭＳ Ｐゴシック" charset="-128"/>
              <a:cs typeface="Times New Roman" panose="02020603050405020304" pitchFamily="18" charset="0"/>
            </a:endParaRPr>
          </a:p>
          <a:p>
            <a:r>
              <a:rPr lang="en-US" altLang="ja-JP" sz="1600" dirty="0">
                <a:latin typeface="Times New Roman" panose="02020603050405020304" pitchFamily="18" charset="0"/>
                <a:ea typeface="ＭＳ Ｐゴシック" charset="-128"/>
                <a:cs typeface="Times New Roman" panose="02020603050405020304" pitchFamily="18" charset="0"/>
              </a:rPr>
              <a:t>Address: Room #603 </a:t>
            </a:r>
            <a:r>
              <a:rPr lang="en-US" altLang="ja-JP" sz="1600" dirty="0" err="1">
                <a:latin typeface="Times New Roman" panose="02020603050405020304" pitchFamily="18" charset="0"/>
                <a:ea typeface="ＭＳ Ｐゴシック" charset="-128"/>
                <a:cs typeface="Times New Roman" panose="02020603050405020304" pitchFamily="18" charset="0"/>
              </a:rPr>
              <a:t>Mirae</a:t>
            </a:r>
            <a:r>
              <a:rPr lang="en-US" altLang="ja-JP" sz="1600" dirty="0">
                <a:latin typeface="Times New Roman" panose="02020603050405020304" pitchFamily="18" charset="0"/>
                <a:ea typeface="ＭＳ Ｐゴシック" charset="-128"/>
                <a:cs typeface="Times New Roman" panose="02020603050405020304" pitchFamily="18" charset="0"/>
              </a:rPr>
              <a:t> Building, </a:t>
            </a:r>
            <a:r>
              <a:rPr lang="en-US" altLang="ja-JP" sz="1600" dirty="0" err="1">
                <a:latin typeface="Times New Roman" panose="02020603050405020304" pitchFamily="18" charset="0"/>
                <a:ea typeface="ＭＳ Ｐゴシック" charset="-128"/>
                <a:cs typeface="Times New Roman" panose="02020603050405020304" pitchFamily="18" charset="0"/>
              </a:rPr>
              <a:t>Kookmin</a:t>
            </a:r>
            <a:r>
              <a:rPr lang="en-US" altLang="ja-JP" sz="1600" dirty="0">
                <a:latin typeface="Times New Roman" panose="02020603050405020304" pitchFamily="18" charset="0"/>
                <a:ea typeface="ＭＳ Ｐゴシック" charset="-128"/>
                <a:cs typeface="Times New Roman" panose="02020603050405020304" pitchFamily="18" charset="0"/>
              </a:rPr>
              <a:t> University, 77 </a:t>
            </a:r>
            <a:r>
              <a:rPr lang="en-US" altLang="ja-JP" sz="1600" dirty="0" err="1">
                <a:latin typeface="Times New Roman" panose="02020603050405020304" pitchFamily="18" charset="0"/>
                <a:ea typeface="ＭＳ Ｐゴシック" charset="-128"/>
                <a:cs typeface="Times New Roman" panose="02020603050405020304" pitchFamily="18" charset="0"/>
              </a:rPr>
              <a:t>Jeongneung</a:t>
            </a:r>
            <a:r>
              <a:rPr lang="en-US" altLang="ja-JP" sz="1600" dirty="0">
                <a:latin typeface="Times New Roman" panose="02020603050405020304" pitchFamily="18" charset="0"/>
                <a:ea typeface="ＭＳ Ｐゴシック" charset="-128"/>
                <a:cs typeface="Times New Roman" panose="02020603050405020304" pitchFamily="18" charset="0"/>
              </a:rPr>
              <a:t>-Ro, </a:t>
            </a:r>
            <a:r>
              <a:rPr lang="en-US" altLang="ja-JP" sz="1600" dirty="0" err="1">
                <a:latin typeface="Times New Roman" panose="02020603050405020304" pitchFamily="18" charset="0"/>
                <a:ea typeface="ＭＳ Ｐゴシック" charset="-128"/>
                <a:cs typeface="Times New Roman" panose="02020603050405020304" pitchFamily="18" charset="0"/>
              </a:rPr>
              <a:t>Seongbuk</a:t>
            </a:r>
            <a:r>
              <a:rPr lang="en-US" altLang="ja-JP" sz="1600" dirty="0">
                <a:latin typeface="Times New Roman" panose="02020603050405020304" pitchFamily="18" charset="0"/>
                <a:ea typeface="ＭＳ Ｐゴシック" charset="-128"/>
                <a:cs typeface="Times New Roman" panose="02020603050405020304" pitchFamily="18" charset="0"/>
              </a:rPr>
              <a:t>-Gu, Seoul, 136702, Republic of Korea</a:t>
            </a:r>
          </a:p>
          <a:p>
            <a:r>
              <a:rPr lang="en-US" altLang="ja-JP" sz="1600" dirty="0">
                <a:latin typeface="Times New Roman" panose="02020603050405020304" pitchFamily="18" charset="0"/>
                <a:ea typeface="ＭＳ Ｐゴシック" charset="-128"/>
                <a:cs typeface="Times New Roman" panose="02020603050405020304" pitchFamily="18" charset="0"/>
              </a:rPr>
              <a:t>Voice: +82-2-910-5068  				E-Mail: yjang</a:t>
            </a:r>
            <a:r>
              <a:rPr lang="en-US" altLang="ko-KR" sz="1600" dirty="0">
                <a:latin typeface="Times New Roman" panose="02020603050405020304" pitchFamily="18" charset="0"/>
                <a:ea typeface="굴림" charset="-127"/>
                <a:cs typeface="Times New Roman" panose="02020603050405020304" pitchFamily="18" charset="0"/>
              </a:rPr>
              <a:t>@kookmin.ac.kr</a:t>
            </a:r>
            <a:endParaRPr lang="en-US" altLang="ja-JP" sz="1600" dirty="0">
              <a:latin typeface="Times New Roman" panose="02020603050405020304" pitchFamily="18" charset="0"/>
              <a:ea typeface="ＭＳ Ｐゴシック" charset="-128"/>
              <a:cs typeface="Times New Roman" panose="02020603050405020304" pitchFamily="18" charset="0"/>
            </a:endParaRPr>
          </a:p>
          <a:p>
            <a:pPr>
              <a:spcBef>
                <a:spcPts val="600"/>
              </a:spcBef>
              <a:spcAft>
                <a:spcPts val="600"/>
              </a:spcAft>
            </a:pPr>
            <a:r>
              <a:rPr lang="en-US" altLang="ja-JP" sz="1600" b="1" dirty="0">
                <a:latin typeface="Times New Roman" panose="02020603050405020304" pitchFamily="18" charset="0"/>
                <a:ea typeface="ＭＳ Ｐゴシック" charset="-128"/>
                <a:cs typeface="Times New Roman" panose="02020603050405020304" pitchFamily="18" charset="0"/>
              </a:rPr>
              <a:t>Re:</a:t>
            </a:r>
            <a:r>
              <a:rPr lang="en-US" altLang="ja-JP" sz="1600" dirty="0">
                <a:latin typeface="Times New Roman" panose="02020603050405020304" pitchFamily="18" charset="0"/>
                <a:ea typeface="ＭＳ Ｐゴシック" charset="-128"/>
                <a:cs typeface="Times New Roman" panose="02020603050405020304" pitchFamily="18" charset="0"/>
              </a:rPr>
              <a:t> </a:t>
            </a:r>
            <a:r>
              <a:rPr lang="en-US" altLang="ja-JP" dirty="0">
                <a:latin typeface="Times New Roman" panose="02020603050405020304" pitchFamily="18" charset="0"/>
                <a:ea typeface="ＭＳ Ｐゴシック" charset="-128"/>
                <a:cs typeface="Times New Roman" panose="02020603050405020304" pitchFamily="18" charset="0"/>
              </a:rPr>
              <a:t>	</a:t>
            </a:r>
          </a:p>
          <a:p>
            <a:pPr>
              <a:spcBef>
                <a:spcPts val="600"/>
              </a:spcBef>
              <a:spcAft>
                <a:spcPts val="600"/>
              </a:spcAft>
            </a:pPr>
            <a:r>
              <a:rPr lang="en-US" altLang="ja-JP" sz="1600" b="1" dirty="0">
                <a:latin typeface="Times New Roman" panose="02020603050405020304" pitchFamily="18" charset="0"/>
                <a:ea typeface="ＭＳ Ｐゴシック" charset="-128"/>
                <a:cs typeface="Times New Roman" panose="02020603050405020304" pitchFamily="18" charset="0"/>
              </a:rPr>
              <a:t>Abstract:</a:t>
            </a:r>
            <a:r>
              <a:rPr lang="en-US" altLang="ja-JP" sz="1600" dirty="0">
                <a:latin typeface="Times New Roman" panose="02020603050405020304" pitchFamily="18" charset="0"/>
                <a:ea typeface="ＭＳ Ｐゴシック" charset="-128"/>
                <a:cs typeface="Times New Roman" panose="02020603050405020304" pitchFamily="18" charset="0"/>
              </a:rPr>
              <a:t>	Present the adaptive modulation and coding(AMC) technique for OCC/FSO link for NG-OWC </a:t>
            </a:r>
            <a:r>
              <a:rPr lang="en-US" altLang="ja-JP" sz="1600" b="1" dirty="0">
                <a:latin typeface="Times New Roman" panose="02020603050405020304" pitchFamily="18" charset="0"/>
                <a:ea typeface="ＭＳ Ｐゴシック" charset="-128"/>
                <a:cs typeface="Times New Roman" panose="02020603050405020304" pitchFamily="18" charset="0"/>
              </a:rPr>
              <a:t>Purpose:</a:t>
            </a:r>
            <a:r>
              <a:rPr lang="en-US" altLang="ja-JP" sz="1600" dirty="0">
                <a:latin typeface="Times New Roman" panose="02020603050405020304" pitchFamily="18" charset="0"/>
                <a:ea typeface="ＭＳ Ｐゴシック" charset="-128"/>
                <a:cs typeface="Times New Roman" panose="02020603050405020304" pitchFamily="18" charset="0"/>
              </a:rPr>
              <a:t>	Presentation for contribution on IG NG-OWC</a:t>
            </a:r>
          </a:p>
          <a:p>
            <a:pPr algn="just"/>
            <a:r>
              <a:rPr lang="en-US" altLang="ja-JP" sz="1600" b="1" dirty="0">
                <a:latin typeface="Times New Roman" panose="02020603050405020304" pitchFamily="18" charset="0"/>
                <a:ea typeface="ＭＳ Ｐゴシック" charset="-128"/>
                <a:cs typeface="Times New Roman" panose="02020603050405020304" pitchFamily="18" charset="0"/>
              </a:rPr>
              <a:t>Notice:</a:t>
            </a:r>
            <a:r>
              <a:rPr lang="en-US" altLang="ja-JP" sz="1600" dirty="0">
                <a:latin typeface="Times New Roman" panose="02020603050405020304" pitchFamily="18" charset="0"/>
                <a:ea typeface="ＭＳ Ｐゴシック" charset="-128"/>
                <a:cs typeface="Times New Roman" panose="02020603050405020304" pitchFamily="18" charset="0"/>
              </a:rPr>
              <a:t>	This document has been prepared to assist the IG NG-OWC.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lgn="just"/>
            <a:endParaRPr lang="en-US" altLang="ja-JP" sz="1600" dirty="0">
              <a:latin typeface="Times New Roman" panose="02020603050405020304" pitchFamily="18" charset="0"/>
              <a:ea typeface="ＭＳ Ｐゴシック" charset="-128"/>
              <a:cs typeface="Times New Roman" panose="02020603050405020304" pitchFamily="18" charset="0"/>
            </a:endParaRPr>
          </a:p>
          <a:p>
            <a:r>
              <a:rPr lang="en-US" altLang="ja-JP" sz="1600" b="1" dirty="0">
                <a:latin typeface="Times New Roman" panose="02020603050405020304" pitchFamily="18" charset="0"/>
                <a:ea typeface="ＭＳ Ｐゴシック" charset="-128"/>
                <a:cs typeface="Times New Roman" panose="02020603050405020304" pitchFamily="18" charset="0"/>
              </a:rPr>
              <a:t>Release:</a:t>
            </a:r>
            <a:r>
              <a:rPr lang="en-US" altLang="ja-JP" sz="1600" dirty="0">
                <a:latin typeface="Times New Roman" panose="02020603050405020304" pitchFamily="18" charset="0"/>
                <a:ea typeface="ＭＳ Ｐゴシック" charset="-128"/>
                <a:cs typeface="Times New Roman" panose="02020603050405020304" pitchFamily="18" charset="0"/>
              </a:rPr>
              <a:t>	The contributor acknowledges and accepts that this contribution becomes the property of IEEE and may be made publicly available by IG NG-OWC.	</a:t>
            </a:r>
          </a:p>
        </p:txBody>
      </p:sp>
    </p:spTree>
    <p:extLst>
      <p:ext uri="{BB962C8B-B14F-4D97-AF65-F5344CB8AC3E}">
        <p14:creationId xmlns:p14="http://schemas.microsoft.com/office/powerpoint/2010/main" val="13416752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a:xfrm>
            <a:off x="762000" y="1371600"/>
            <a:ext cx="7632848" cy="3816424"/>
          </a:xfrm>
          <a:prstGeom prst="rect">
            <a:avLst/>
          </a:prstGeom>
        </p:spPr>
        <p:txBody>
          <a:bodyPr vert="horz" lIns="91440" tIns="45720" rIns="91440" bIns="45720" rtlCol="0" anchor="ctr">
            <a:normAutofit fontScale="9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ja-JP" b="1" dirty="0">
                <a:ea typeface="ＭＳ Ｐゴシック" pitchFamily="50" charset="-128"/>
              </a:rPr>
              <a:t>Adaptive modulation and coding(AMC) technique for OCC/FSO link for NG-OWC</a:t>
            </a:r>
            <a:br>
              <a:rPr lang="en-US" altLang="ja-JP" b="1" dirty="0">
                <a:ea typeface="ＭＳ Ｐゴシック" pitchFamily="50" charset="-128"/>
              </a:rPr>
            </a:br>
            <a:br>
              <a:rPr lang="en-US" altLang="ja-JP" dirty="0">
                <a:ea typeface="ＭＳ Ｐゴシック" pitchFamily="50" charset="-128"/>
              </a:rPr>
            </a:br>
            <a:br>
              <a:rPr lang="en-US" altLang="ja-JP" dirty="0">
                <a:ea typeface="ＭＳ Ｐゴシック" pitchFamily="50" charset="-128"/>
              </a:rPr>
            </a:br>
            <a:r>
              <a:rPr lang="en-US" altLang="ja-JP" dirty="0">
                <a:ea typeface="ＭＳ Ｐゴシック" pitchFamily="50" charset="-128"/>
              </a:rPr>
              <a:t> </a:t>
            </a:r>
            <a:br>
              <a:rPr lang="en-US" altLang="ja-JP" dirty="0">
                <a:ea typeface="ＭＳ Ｐゴシック" pitchFamily="50" charset="-128"/>
              </a:rPr>
            </a:br>
            <a:r>
              <a:rPr lang="en-US" altLang="ja-JP" dirty="0">
                <a:ea typeface="ＭＳ Ｐゴシック" pitchFamily="50" charset="-128"/>
              </a:rPr>
              <a:t>July 16, 2024</a:t>
            </a:r>
            <a:endParaRPr lang="ja-JP" altLang="ja-JP" dirty="0"/>
          </a:p>
        </p:txBody>
      </p:sp>
    </p:spTree>
    <p:extLst>
      <p:ext uri="{BB962C8B-B14F-4D97-AF65-F5344CB8AC3E}">
        <p14:creationId xmlns:p14="http://schemas.microsoft.com/office/powerpoint/2010/main" val="35074183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latin typeface="Times New Roman" panose="02020603050405020304" pitchFamily="18" charset="0"/>
                <a:cs typeface="Times New Roman" panose="02020603050405020304" pitchFamily="18" charset="0"/>
              </a:rPr>
              <a:t>Contents</a:t>
            </a:r>
          </a:p>
        </p:txBody>
      </p:sp>
      <p:sp>
        <p:nvSpPr>
          <p:cNvPr id="7" name="Rectangle 3"/>
          <p:cNvSpPr>
            <a:spLocks noGrp="1" noChangeArrowheads="1"/>
          </p:cNvSpPr>
          <p:nvPr>
            <p:ph idx="1"/>
          </p:nvPr>
        </p:nvSpPr>
        <p:spPr>
          <a:xfrm>
            <a:off x="457200" y="1417638"/>
            <a:ext cx="8153400" cy="4918464"/>
          </a:xfrm>
          <a:ln/>
        </p:spPr>
        <p:txBody>
          <a:bodyPr>
            <a:normAutofit/>
          </a:bodyPr>
          <a:lstStyle/>
          <a:p>
            <a:pPr algn="just"/>
            <a:r>
              <a:rPr lang="en-US" altLang="ja-JP" sz="2800" dirty="0">
                <a:latin typeface="Times New Roman" panose="02020603050405020304" pitchFamily="18" charset="0"/>
                <a:cs typeface="Times New Roman" panose="02020603050405020304" pitchFamily="18" charset="0"/>
              </a:rPr>
              <a:t>Background</a:t>
            </a:r>
          </a:p>
          <a:p>
            <a:pPr algn="just"/>
            <a:r>
              <a:rPr lang="en-US" altLang="ja-JP" sz="2800" dirty="0">
                <a:latin typeface="Times New Roman" panose="02020603050405020304" pitchFamily="18" charset="0"/>
                <a:cs typeface="Times New Roman" panose="02020603050405020304" pitchFamily="18" charset="0"/>
              </a:rPr>
              <a:t>Adaptive modulation and coding(AMC) technique for OCC/FSO link for NG-OWC </a:t>
            </a:r>
          </a:p>
          <a:p>
            <a:pPr algn="just"/>
            <a:r>
              <a:rPr lang="en-US" altLang="ja-JP" sz="2800" dirty="0">
                <a:latin typeface="Times New Roman" panose="02020603050405020304" pitchFamily="18" charset="0"/>
                <a:cs typeface="Times New Roman" panose="02020603050405020304" pitchFamily="18" charset="0"/>
              </a:rPr>
              <a:t>Conclusion</a:t>
            </a:r>
          </a:p>
          <a:p>
            <a:pPr algn="just"/>
            <a:endParaRPr lang="en-US" altLang="ja-JP" sz="2800" dirty="0">
              <a:latin typeface="Times New Roman" panose="02020603050405020304" pitchFamily="18" charset="0"/>
              <a:cs typeface="Times New Roman" panose="02020603050405020304" pitchFamily="18" charset="0"/>
            </a:endParaRPr>
          </a:p>
          <a:p>
            <a:pPr marL="536575" lvl="0" indent="-536575" algn="just">
              <a:buNone/>
            </a:pPr>
            <a:endParaRPr lang="en-US" altLang="ja-JP" sz="2800" dirty="0">
              <a:solidFill>
                <a:prstClr val="black"/>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515961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latin typeface="Times New Roman" panose="02020603050405020304" pitchFamily="18" charset="0"/>
                <a:cs typeface="Times New Roman" panose="02020603050405020304" pitchFamily="18" charset="0"/>
              </a:rPr>
              <a:t>Background</a:t>
            </a:r>
          </a:p>
        </p:txBody>
      </p:sp>
      <p:sp>
        <p:nvSpPr>
          <p:cNvPr id="7" name="Rectangle 3"/>
          <p:cNvSpPr>
            <a:spLocks noGrp="1" noChangeArrowheads="1"/>
          </p:cNvSpPr>
          <p:nvPr>
            <p:ph idx="1"/>
          </p:nvPr>
        </p:nvSpPr>
        <p:spPr>
          <a:xfrm>
            <a:off x="457200" y="1295400"/>
            <a:ext cx="8229600" cy="4918464"/>
          </a:xfrm>
          <a:ln/>
        </p:spPr>
        <p:txBody>
          <a:bodyPr>
            <a:normAutofit/>
          </a:bodyPr>
          <a:lstStyle/>
          <a:p>
            <a:pPr lvl="0" algn="just"/>
            <a:r>
              <a:rPr lang="en-US" altLang="ja-JP" sz="2000" dirty="0">
                <a:latin typeface="Times New Roman" panose="02020603050405020304" pitchFamily="18" charset="0"/>
                <a:cs typeface="Times New Roman" panose="02020603050405020304" pitchFamily="18" charset="0"/>
              </a:rPr>
              <a:t>OCC and FSO technologies face significant challenges, particularly atmospheric turbulence, which causes fading in communication systems. </a:t>
            </a:r>
          </a:p>
          <a:p>
            <a:pPr lvl="0" algn="just"/>
            <a:r>
              <a:rPr lang="en-US" altLang="ja-JP" sz="2000" dirty="0">
                <a:latin typeface="Times New Roman" panose="02020603050405020304" pitchFamily="18" charset="0"/>
                <a:cs typeface="Times New Roman" panose="02020603050405020304" pitchFamily="18" charset="0"/>
              </a:rPr>
              <a:t>Additionally, fading caused by atmospheric turbulence can lead to sudden and unpredictable fluctuations in signal intensity, especially in optical communication systems like Free-Space Optical (FSO). </a:t>
            </a:r>
          </a:p>
          <a:p>
            <a:pPr lvl="0" algn="just"/>
            <a:r>
              <a:rPr lang="en-US" altLang="ja-JP" sz="2000" dirty="0">
                <a:latin typeface="Times New Roman" panose="02020603050405020304" pitchFamily="18" charset="0"/>
                <a:cs typeface="Times New Roman" panose="02020603050405020304" pitchFamily="18" charset="0"/>
              </a:rPr>
              <a:t>In Optical Camera Communication (OCC), atmospheric turbulence can result in Mie and Rayleigh scattering, where changes in light intensity are irregular and can vary unpredictably with fluctuations in atmospheric turbulence conditions.</a:t>
            </a:r>
          </a:p>
          <a:p>
            <a:pPr lvl="0" algn="just"/>
            <a:r>
              <a:rPr lang="en-US" altLang="ja-JP" sz="2000" dirty="0">
                <a:latin typeface="Times New Roman" panose="02020603050405020304" pitchFamily="18" charset="0"/>
                <a:cs typeface="Times New Roman" panose="02020603050405020304" pitchFamily="18" charset="0"/>
              </a:rPr>
              <a:t>Transmitting data with fixed modulation under these conditions can lead to degraded system performance in terms of BER (Bit Error Rate) and system data rate.</a:t>
            </a:r>
          </a:p>
          <a:p>
            <a:pPr lvl="0" algn="just"/>
            <a:r>
              <a:rPr lang="en-AU" altLang="ja-JP" sz="2000" dirty="0">
                <a:latin typeface="Times New Roman" panose="02020603050405020304" pitchFamily="18" charset="0"/>
                <a:cs typeface="Times New Roman" panose="02020603050405020304" pitchFamily="18" charset="0"/>
              </a:rPr>
              <a:t>Currently, AMC techniques have been used in RF communication systems. However, there is a need to apply these techniques to support channel systems in OCC and FSO communications.</a:t>
            </a:r>
            <a:endParaRPr lang="en-US" altLang="ja-JP"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374097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3"/>
          <p:cNvSpPr>
            <a:spLocks noGrp="1" noChangeArrowheads="1"/>
          </p:cNvSpPr>
          <p:nvPr>
            <p:ph idx="1"/>
          </p:nvPr>
        </p:nvSpPr>
        <p:spPr>
          <a:xfrm>
            <a:off x="457200" y="3581400"/>
            <a:ext cx="8229600" cy="2754702"/>
          </a:xfrm>
          <a:ln/>
        </p:spPr>
        <p:txBody>
          <a:bodyPr>
            <a:normAutofit lnSpcReduction="10000"/>
          </a:bodyPr>
          <a:lstStyle/>
          <a:p>
            <a:pPr algn="just"/>
            <a:r>
              <a:rPr lang="en-US" altLang="ja-JP" sz="2000" dirty="0">
                <a:latin typeface="Times New Roman" panose="02020603050405020304" pitchFamily="18" charset="0"/>
                <a:cs typeface="Times New Roman" panose="02020603050405020304" pitchFamily="18" charset="0"/>
              </a:rPr>
              <a:t>An adaptive scheme refers to a communication scheme that can adjust to certain conditions to ensure stable and efficient data transmission.</a:t>
            </a:r>
          </a:p>
          <a:p>
            <a:pPr algn="just"/>
            <a:r>
              <a:rPr lang="en-US" altLang="ja-JP" sz="2000" dirty="0">
                <a:latin typeface="Times New Roman" panose="02020603050405020304" pitchFamily="18" charset="0"/>
                <a:cs typeface="Times New Roman" panose="02020603050405020304" pitchFamily="18" charset="0"/>
              </a:rPr>
              <a:t>In OCC/FSO, adaptive threshold techniques are used to calculate optimal parameters such as modulation levels and error correction codes to maintain signal quality amidst atmospheric turbulence.</a:t>
            </a:r>
          </a:p>
          <a:p>
            <a:pPr algn="just"/>
            <a:r>
              <a:rPr lang="en-US" altLang="ja-JP" sz="2000" dirty="0">
                <a:latin typeface="Times New Roman" panose="02020603050405020304" pitchFamily="18" charset="0"/>
                <a:cs typeface="Times New Roman" panose="02020603050405020304" pitchFamily="18" charset="0"/>
              </a:rPr>
              <a:t>Additionally, implementing adaptive modulation and coding(AMC) in OCC/FSO systems allows real-time adjustment of modulation levels and coding schemes based on detected channel conditions, minimizing Bit Error Rate (BER) and optimizing system data rate.</a:t>
            </a:r>
          </a:p>
          <a:p>
            <a:pPr algn="just"/>
            <a:endParaRPr lang="en-US" altLang="ja-JP" sz="2000" dirty="0">
              <a:latin typeface="Times New Roman" panose="02020603050405020304" pitchFamily="18" charset="0"/>
              <a:cs typeface="Times New Roman" panose="02020603050405020304" pitchFamily="18" charset="0"/>
            </a:endParaRPr>
          </a:p>
        </p:txBody>
      </p:sp>
      <p:sp>
        <p:nvSpPr>
          <p:cNvPr id="6" name="Title 5">
            <a:extLst>
              <a:ext uri="{FF2B5EF4-FFF2-40B4-BE49-F238E27FC236}">
                <a16:creationId xmlns:a16="http://schemas.microsoft.com/office/drawing/2014/main" id="{BA929CD4-D349-0B1C-4672-1A4F860F6261}"/>
              </a:ext>
            </a:extLst>
          </p:cNvPr>
          <p:cNvSpPr>
            <a:spLocks noGrp="1"/>
          </p:cNvSpPr>
          <p:nvPr>
            <p:ph type="title"/>
          </p:nvPr>
        </p:nvSpPr>
        <p:spPr>
          <a:xfrm>
            <a:off x="457200" y="381000"/>
            <a:ext cx="8229600" cy="1295400"/>
          </a:xfrm>
        </p:spPr>
        <p:txBody>
          <a:bodyPr>
            <a:noAutofit/>
          </a:bodyPr>
          <a:lstStyle/>
          <a:p>
            <a:r>
              <a:rPr lang="en-US" altLang="ja-JP" sz="2800" dirty="0">
                <a:latin typeface="Times New Roman" panose="02020603050405020304" pitchFamily="18" charset="0"/>
                <a:cs typeface="Times New Roman" panose="02020603050405020304" pitchFamily="18" charset="0"/>
              </a:rPr>
              <a:t>Adaptive modulation and coding(AMC) technique for OCC/FSO link for NG-OWC </a:t>
            </a:r>
            <a:endParaRPr lang="en-US" sz="2800" dirty="0">
              <a:latin typeface="Times New Roman" panose="02020603050405020304" pitchFamily="18" charset="0"/>
              <a:cs typeface="Times New Roman" panose="02020603050405020304" pitchFamily="18" charset="0"/>
            </a:endParaRPr>
          </a:p>
        </p:txBody>
      </p:sp>
      <p:pic>
        <p:nvPicPr>
          <p:cNvPr id="8" name="Picture 7">
            <a:extLst>
              <a:ext uri="{FF2B5EF4-FFF2-40B4-BE49-F238E27FC236}">
                <a16:creationId xmlns:a16="http://schemas.microsoft.com/office/drawing/2014/main" id="{D3FB1790-C23C-4A08-721B-709383BD4DDA}"/>
              </a:ext>
            </a:extLst>
          </p:cNvPr>
          <p:cNvPicPr>
            <a:picLocks noChangeAspect="1"/>
          </p:cNvPicPr>
          <p:nvPr/>
        </p:nvPicPr>
        <p:blipFill>
          <a:blip r:embed="rId2"/>
          <a:stretch>
            <a:fillRect/>
          </a:stretch>
        </p:blipFill>
        <p:spPr>
          <a:xfrm>
            <a:off x="1295400" y="1504950"/>
            <a:ext cx="6972300" cy="2000250"/>
          </a:xfrm>
          <a:prstGeom prst="rect">
            <a:avLst/>
          </a:prstGeom>
        </p:spPr>
      </p:pic>
    </p:spTree>
    <p:extLst>
      <p:ext uri="{BB962C8B-B14F-4D97-AF65-F5344CB8AC3E}">
        <p14:creationId xmlns:p14="http://schemas.microsoft.com/office/powerpoint/2010/main" val="14557004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3"/>
          <p:cNvSpPr>
            <a:spLocks noGrp="1" noChangeArrowheads="1"/>
          </p:cNvSpPr>
          <p:nvPr>
            <p:ph idx="1"/>
          </p:nvPr>
        </p:nvSpPr>
        <p:spPr>
          <a:xfrm>
            <a:off x="76200" y="1981200"/>
            <a:ext cx="5105400" cy="3581400"/>
          </a:xfrm>
          <a:ln/>
        </p:spPr>
        <p:txBody>
          <a:bodyPr>
            <a:normAutofit/>
          </a:bodyPr>
          <a:lstStyle/>
          <a:p>
            <a:pPr algn="just"/>
            <a:r>
              <a:rPr lang="en-US" altLang="ja-JP" sz="1800" dirty="0">
                <a:latin typeface="Times New Roman" panose="02020603050405020304" pitchFamily="18" charset="0"/>
                <a:cs typeface="Times New Roman" panose="02020603050405020304" pitchFamily="18" charset="0"/>
              </a:rPr>
              <a:t>By Continuously monitoring channel conditions, the proposed method optimizes data throughput in the communication system. When the channel quality is good (with minimal fading and interference), the algorithm selects high-level modulation to maximize throughput.</a:t>
            </a:r>
          </a:p>
          <a:p>
            <a:pPr algn="just"/>
            <a:r>
              <a:rPr lang="en-US" altLang="ja-JP" sz="1800" dirty="0">
                <a:latin typeface="Times New Roman" panose="02020603050405020304" pitchFamily="18" charset="0"/>
                <a:cs typeface="Times New Roman" panose="02020603050405020304" pitchFamily="18" charset="0"/>
              </a:rPr>
              <a:t>However, when channel conditions deteriorate (such as during rain or fog), causing high interference and fading in the communication system, the algorithm switches to low-level modulation schemes to minimize Bit Error Rate (BER).</a:t>
            </a:r>
          </a:p>
        </p:txBody>
      </p:sp>
      <p:sp>
        <p:nvSpPr>
          <p:cNvPr id="8" name="Title 1">
            <a:extLst>
              <a:ext uri="{FF2B5EF4-FFF2-40B4-BE49-F238E27FC236}">
                <a16:creationId xmlns:a16="http://schemas.microsoft.com/office/drawing/2014/main" id="{17BFBF1B-8CB2-E57D-AA11-0771C4F31DE3}"/>
              </a:ext>
            </a:extLst>
          </p:cNvPr>
          <p:cNvSpPr txBox="1">
            <a:spLocks/>
          </p:cNvSpPr>
          <p:nvPr/>
        </p:nvSpPr>
        <p:spPr>
          <a:xfrm>
            <a:off x="464915" y="457200"/>
            <a:ext cx="8546417" cy="1295400"/>
          </a:xfrm>
          <a:prstGeom prst="rect">
            <a:avLst/>
          </a:prstGeom>
        </p:spPr>
        <p:txBody>
          <a:bodyPr vert="horz" lIns="91440" tIns="45720" rIns="91440" bIns="45720" rtlCol="0" anchor="ctr">
            <a:normAutofit fontScale="92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ja-JP" sz="4000" dirty="0">
                <a:latin typeface="Times New Roman" panose="02020603050405020304" pitchFamily="18" charset="0"/>
                <a:cs typeface="Times New Roman" panose="02020603050405020304" pitchFamily="18" charset="0"/>
              </a:rPr>
              <a:t>Adaptive modulation and coding(AMC) technique for OCC/FSO link for NG-OWC </a:t>
            </a:r>
            <a:endParaRPr lang="en-US" sz="4000" dirty="0">
              <a:latin typeface="Times New Roman" panose="02020603050405020304" pitchFamily="18" charset="0"/>
              <a:cs typeface="Times New Roman" panose="02020603050405020304" pitchFamily="18" charset="0"/>
            </a:endParaRPr>
          </a:p>
        </p:txBody>
      </p:sp>
      <p:pic>
        <p:nvPicPr>
          <p:cNvPr id="1028" name="Picture 4" descr="So far they Moist adaptive modulation opening Frontier mat">
            <a:extLst>
              <a:ext uri="{FF2B5EF4-FFF2-40B4-BE49-F238E27FC236}">
                <a16:creationId xmlns:a16="http://schemas.microsoft.com/office/drawing/2014/main" id="{8D699519-1B29-D063-D38D-DDB182C05547}"/>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r="3110"/>
          <a:stretch/>
        </p:blipFill>
        <p:spPr bwMode="auto">
          <a:xfrm>
            <a:off x="5196040" y="2656979"/>
            <a:ext cx="3871760" cy="191502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421190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3"/>
          <p:cNvSpPr>
            <a:spLocks noGrp="1" noChangeArrowheads="1"/>
          </p:cNvSpPr>
          <p:nvPr>
            <p:ph idx="1"/>
          </p:nvPr>
        </p:nvSpPr>
        <p:spPr>
          <a:xfrm>
            <a:off x="76200" y="2590800"/>
            <a:ext cx="5105400" cy="2971800"/>
          </a:xfrm>
          <a:ln/>
        </p:spPr>
        <p:txBody>
          <a:bodyPr>
            <a:normAutofit/>
          </a:bodyPr>
          <a:lstStyle/>
          <a:p>
            <a:pPr algn="just"/>
            <a:r>
              <a:rPr lang="en-US" altLang="ja-JP" sz="1800" dirty="0">
                <a:latin typeface="Times New Roman" panose="02020603050405020304" pitchFamily="18" charset="0"/>
                <a:cs typeface="Times New Roman" panose="02020603050405020304" pitchFamily="18" charset="0"/>
              </a:rPr>
              <a:t>With this adaptive algorithm, it can mitigate the effects of atmospheric disturbances on communication, maintaining stability and efficiency in data transmission even under unstable environmental conditions.</a:t>
            </a:r>
          </a:p>
        </p:txBody>
      </p:sp>
      <p:sp>
        <p:nvSpPr>
          <p:cNvPr id="8" name="Title 1">
            <a:extLst>
              <a:ext uri="{FF2B5EF4-FFF2-40B4-BE49-F238E27FC236}">
                <a16:creationId xmlns:a16="http://schemas.microsoft.com/office/drawing/2014/main" id="{17BFBF1B-8CB2-E57D-AA11-0771C4F31DE3}"/>
              </a:ext>
            </a:extLst>
          </p:cNvPr>
          <p:cNvSpPr txBox="1">
            <a:spLocks/>
          </p:cNvSpPr>
          <p:nvPr/>
        </p:nvSpPr>
        <p:spPr>
          <a:xfrm>
            <a:off x="464915" y="457200"/>
            <a:ext cx="8546417" cy="1295400"/>
          </a:xfrm>
          <a:prstGeom prst="rect">
            <a:avLst/>
          </a:prstGeom>
        </p:spPr>
        <p:txBody>
          <a:bodyPr vert="horz" lIns="91440" tIns="45720" rIns="91440" bIns="45720" rtlCol="0" anchor="ctr">
            <a:normAutofit fontScale="92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ja-JP" sz="4000" dirty="0">
                <a:latin typeface="Times New Roman" panose="02020603050405020304" pitchFamily="18" charset="0"/>
                <a:cs typeface="Times New Roman" panose="02020603050405020304" pitchFamily="18" charset="0"/>
              </a:rPr>
              <a:t>Adaptive modulation and coding(AMC) technique for OCC/FSO link for NG-OWC </a:t>
            </a:r>
            <a:endParaRPr lang="en-US" sz="4000" dirty="0">
              <a:latin typeface="Times New Roman" panose="02020603050405020304" pitchFamily="18" charset="0"/>
              <a:cs typeface="Times New Roman" panose="02020603050405020304" pitchFamily="18" charset="0"/>
            </a:endParaRPr>
          </a:p>
        </p:txBody>
      </p:sp>
      <p:pic>
        <p:nvPicPr>
          <p:cNvPr id="1028" name="Picture 4" descr="So far they Moist adaptive modulation opening Frontier mat">
            <a:extLst>
              <a:ext uri="{FF2B5EF4-FFF2-40B4-BE49-F238E27FC236}">
                <a16:creationId xmlns:a16="http://schemas.microsoft.com/office/drawing/2014/main" id="{8D699519-1B29-D063-D38D-DDB182C05547}"/>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r="3110"/>
          <a:stretch/>
        </p:blipFill>
        <p:spPr bwMode="auto">
          <a:xfrm>
            <a:off x="5252407" y="2438400"/>
            <a:ext cx="3871760" cy="191502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831645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3544317" y="533400"/>
            <a:ext cx="2055371" cy="584775"/>
          </a:xfrm>
          <a:prstGeom prst="rect">
            <a:avLst/>
          </a:prstGeom>
          <a:noFill/>
        </p:spPr>
        <p:txBody>
          <a:bodyPr wrap="none" rtlCol="0">
            <a:spAutoFit/>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lgn="ctr"/>
            <a:r>
              <a:rPr lang="en-US" sz="3200" dirty="0"/>
              <a:t>Conclusion</a:t>
            </a:r>
            <a:endParaRPr lang="en-US" sz="2400" dirty="0"/>
          </a:p>
        </p:txBody>
      </p:sp>
      <p:sp>
        <p:nvSpPr>
          <p:cNvPr id="2" name="Rectangle 3">
            <a:extLst>
              <a:ext uri="{FF2B5EF4-FFF2-40B4-BE49-F238E27FC236}">
                <a16:creationId xmlns:a16="http://schemas.microsoft.com/office/drawing/2014/main" id="{17C42515-F791-F9AC-E38F-3797B68CC229}"/>
              </a:ext>
            </a:extLst>
          </p:cNvPr>
          <p:cNvSpPr>
            <a:spLocks noGrp="1" noChangeArrowheads="1"/>
          </p:cNvSpPr>
          <p:nvPr>
            <p:ph idx="1"/>
          </p:nvPr>
        </p:nvSpPr>
        <p:spPr>
          <a:xfrm>
            <a:off x="457200" y="1417638"/>
            <a:ext cx="8229600" cy="4918464"/>
          </a:xfrm>
          <a:ln/>
        </p:spPr>
        <p:txBody>
          <a:bodyPr>
            <a:normAutofit/>
          </a:bodyPr>
          <a:lstStyle/>
          <a:p>
            <a:pPr algn="just"/>
            <a:r>
              <a:rPr lang="en-US" altLang="ja-JP" sz="2000" dirty="0">
                <a:latin typeface="Times New Roman" panose="02020603050405020304" pitchFamily="18" charset="0"/>
                <a:cs typeface="Times New Roman" panose="02020603050405020304" pitchFamily="18" charset="0"/>
              </a:rPr>
              <a:t>In the proposed approach to address this, AMC techniques adjust modulation levels and coding schemes according to varying channel conditions, such as atmospheric turbulence in OCC/FSO systems.</a:t>
            </a:r>
          </a:p>
          <a:p>
            <a:pPr algn="just"/>
            <a:r>
              <a:rPr lang="en-US" altLang="ja-JP" sz="2000" dirty="0">
                <a:latin typeface="Times New Roman" panose="02020603050405020304" pitchFamily="18" charset="0"/>
                <a:cs typeface="Times New Roman" panose="02020603050405020304" pitchFamily="18" charset="0"/>
              </a:rPr>
              <a:t>Through continuous monitoring of channel conditions, the system selects high-level modulation to maximize throughput when the channel is in good condition, and switches to low-level modulation to minimize Bit Error Rate (BER) when channel conditions deteriorate.</a:t>
            </a:r>
          </a:p>
          <a:p>
            <a:pPr algn="just"/>
            <a:r>
              <a:rPr lang="en-US" altLang="ja-JP" sz="2000" dirty="0">
                <a:latin typeface="Times New Roman" panose="02020603050405020304" pitchFamily="18" charset="0"/>
                <a:cs typeface="Times New Roman" panose="02020603050405020304" pitchFamily="18" charset="0"/>
              </a:rPr>
              <a:t>This implementation of AMC ensures stability and efficiency of optical communication and FSO systems against atmospheric disturbances.</a:t>
            </a:r>
          </a:p>
          <a:p>
            <a:pPr algn="just"/>
            <a:endParaRPr lang="en-US" altLang="ja-JP" sz="2000" dirty="0">
              <a:latin typeface="Times New Roman" panose="02020603050405020304" pitchFamily="18" charset="0"/>
              <a:cs typeface="Times New Roman" panose="02020603050405020304" pitchFamily="18" charset="0"/>
            </a:endParaRPr>
          </a:p>
          <a:p>
            <a:pPr algn="just"/>
            <a:endParaRPr lang="en-US" altLang="ja-JP"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114058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3646908" y="533400"/>
            <a:ext cx="1850186" cy="584775"/>
          </a:xfrm>
          <a:prstGeom prst="rect">
            <a:avLst/>
          </a:prstGeom>
          <a:noFill/>
        </p:spPr>
        <p:txBody>
          <a:bodyPr wrap="none" rtlCol="0">
            <a:spAutoFit/>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lgn="ctr"/>
            <a:r>
              <a:rPr lang="en-US" sz="3200" dirty="0"/>
              <a:t>Reference</a:t>
            </a:r>
            <a:endParaRPr lang="en-US" sz="2400" dirty="0"/>
          </a:p>
        </p:txBody>
      </p:sp>
      <p:sp>
        <p:nvSpPr>
          <p:cNvPr id="2" name="TextBox 1">
            <a:extLst>
              <a:ext uri="{FF2B5EF4-FFF2-40B4-BE49-F238E27FC236}">
                <a16:creationId xmlns:a16="http://schemas.microsoft.com/office/drawing/2014/main" id="{039CD237-43DD-F1EC-B2FC-0B12B7E9AB33}"/>
              </a:ext>
            </a:extLst>
          </p:cNvPr>
          <p:cNvSpPr txBox="1"/>
          <p:nvPr/>
        </p:nvSpPr>
        <p:spPr>
          <a:xfrm>
            <a:off x="190498" y="1447800"/>
            <a:ext cx="8724902" cy="2062103"/>
          </a:xfrm>
          <a:prstGeom prst="rect">
            <a:avLst/>
          </a:prstGeom>
          <a:noFill/>
        </p:spPr>
        <p:txBody>
          <a:bodyPr wrap="square" rtlCol="0">
            <a:spAutoFit/>
          </a:bodyPr>
          <a:lstStyle/>
          <a:p>
            <a:pPr marL="342900" indent="-342900" fontAlgn="base">
              <a:buFont typeface="+mj-lt"/>
              <a:buAutoNum type="arabicPeriod"/>
            </a:pPr>
            <a:r>
              <a:rPr lang="en-GB" b="0" i="0" u="none" strike="noStrike" dirty="0">
                <a:solidFill>
                  <a:srgbClr val="000000"/>
                </a:solidFill>
                <a:effectLst/>
                <a:latin typeface="Times New Roman" panose="02020603050405020304" pitchFamily="18" charset="0"/>
                <a:cs typeface="Times New Roman" panose="02020603050405020304" pitchFamily="18" charset="0"/>
              </a:rPr>
              <a:t>M. </a:t>
            </a:r>
            <a:r>
              <a:rPr lang="en-GB" b="0" i="0" u="none" strike="noStrike" dirty="0" err="1">
                <a:solidFill>
                  <a:srgbClr val="000000"/>
                </a:solidFill>
                <a:effectLst/>
                <a:latin typeface="Times New Roman" panose="02020603050405020304" pitchFamily="18" charset="0"/>
                <a:cs typeface="Times New Roman" panose="02020603050405020304" pitchFamily="18" charset="0"/>
              </a:rPr>
              <a:t>Elamassie</a:t>
            </a:r>
            <a:r>
              <a:rPr lang="en-GB" b="0" i="0" u="none" strike="noStrike" dirty="0">
                <a:solidFill>
                  <a:srgbClr val="000000"/>
                </a:solidFill>
                <a:effectLst/>
                <a:latin typeface="Times New Roman" panose="02020603050405020304" pitchFamily="18" charset="0"/>
                <a:cs typeface="Times New Roman" panose="02020603050405020304" pitchFamily="18" charset="0"/>
              </a:rPr>
              <a:t> and M. </a:t>
            </a:r>
            <a:r>
              <a:rPr lang="en-GB" b="0" i="0" u="none" strike="noStrike" dirty="0" err="1">
                <a:solidFill>
                  <a:srgbClr val="000000"/>
                </a:solidFill>
                <a:effectLst/>
                <a:latin typeface="Times New Roman" panose="02020603050405020304" pitchFamily="18" charset="0"/>
                <a:cs typeface="Times New Roman" panose="02020603050405020304" pitchFamily="18" charset="0"/>
              </a:rPr>
              <a:t>Uysal</a:t>
            </a:r>
            <a:r>
              <a:rPr lang="en-GB" b="0" i="0" u="none" strike="noStrike" dirty="0">
                <a:solidFill>
                  <a:srgbClr val="000000"/>
                </a:solidFill>
                <a:effectLst/>
                <a:latin typeface="Times New Roman" panose="02020603050405020304" pitchFamily="18" charset="0"/>
                <a:cs typeface="Times New Roman" panose="02020603050405020304" pitchFamily="18" charset="0"/>
              </a:rPr>
              <a:t>, "Feedback-Free Adaptive Modulation Selection Algorithm for FSO Systems," in IEEE Wireless Communications Letters, vol. 10, no. 9, pp. 1964-1968, Sept. 2021, doi: 10.1109/LWC.2021.3088871.</a:t>
            </a:r>
          </a:p>
          <a:p>
            <a:pPr marL="342900" indent="-342900" fontAlgn="base">
              <a:buFont typeface="+mj-lt"/>
              <a:buAutoNum type="arabicPeriod"/>
            </a:pPr>
            <a:r>
              <a:rPr lang="en-GB" b="0" i="0" u="none" strike="noStrike" dirty="0">
                <a:solidFill>
                  <a:srgbClr val="000000"/>
                </a:solidFill>
                <a:effectLst/>
                <a:latin typeface="Times New Roman" panose="02020603050405020304" pitchFamily="18" charset="0"/>
                <a:cs typeface="Times New Roman" panose="02020603050405020304" pitchFamily="18" charset="0"/>
              </a:rPr>
              <a:t>M. R. Bhatnagar, "A One Bit Feedback Based Beamforming Scheme for FSO MISO System Over Gamma-Gamma Fading," in IEEE Transactions on Communications, vol. 63, no. 4, pp. 1306-1318, April 2015, doi: 10.1109/TCOMM.2015.2391178.</a:t>
            </a:r>
          </a:p>
          <a:p>
            <a:pPr marL="342900" indent="-342900" fontAlgn="base">
              <a:buFont typeface="+mj-lt"/>
              <a:buAutoNum type="arabicPeriod"/>
            </a:pPr>
            <a:endParaRPr lang="en-GB" sz="2000" b="0" i="0" u="none" strike="noStrike" dirty="0">
              <a:solidFill>
                <a:srgbClr val="000000"/>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4500647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23483</TotalTime>
  <Words>844</Words>
  <Application>Microsoft Office PowerPoint</Application>
  <PresentationFormat>On-screen Show (4:3)</PresentationFormat>
  <Paragraphs>40</Paragraphs>
  <Slides>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ＭＳ Ｐゴシック</vt:lpstr>
      <vt:lpstr>Arial</vt:lpstr>
      <vt:lpstr>Calibri</vt:lpstr>
      <vt:lpstr>Times New Roman</vt:lpstr>
      <vt:lpstr>Verdana</vt:lpstr>
      <vt:lpstr>Office Theme</vt:lpstr>
      <vt:lpstr>PowerPoint Presentation</vt:lpstr>
      <vt:lpstr>PowerPoint Presentation</vt:lpstr>
      <vt:lpstr>Contents</vt:lpstr>
      <vt:lpstr>Background</vt:lpstr>
      <vt:lpstr>Adaptive modulation and coding(AMC) technique for OCC/FSO link for NG-OWC </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NEW BAND PLAN FOR 15.7</dc:title>
  <dc:creator>Soo-Young Chang</dc:creator>
  <cp:lastModifiedBy>원스산제리코시탕강(대학원생-전자공학전공)</cp:lastModifiedBy>
  <cp:revision>1024</cp:revision>
  <cp:lastPrinted>2017-05-07T15:48:38Z</cp:lastPrinted>
  <dcterms:created xsi:type="dcterms:W3CDTF">2010-05-15T17:50:32Z</dcterms:created>
  <dcterms:modified xsi:type="dcterms:W3CDTF">2024-07-16T14:13:35Z</dcterms:modified>
</cp:coreProperties>
</file>