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6" r:id="rId2"/>
    <p:sldId id="311" r:id="rId3"/>
    <p:sldId id="371" r:id="rId4"/>
    <p:sldId id="372" r:id="rId5"/>
    <p:sldId id="381" r:id="rId6"/>
    <p:sldId id="383" r:id="rId7"/>
    <p:sldId id="384" r:id="rId8"/>
    <p:sldId id="365" r:id="rId9"/>
    <p:sldId id="366"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p:cViewPr varScale="1">
        <p:scale>
          <a:sx n="79" d="100"/>
          <a:sy n="79" d="100"/>
        </p:scale>
        <p:origin x="658" y="67"/>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2844"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it-IT" altLang="ko-KR" sz="1400" b="0" i="0" dirty="0">
                <a:solidFill>
                  <a:srgbClr val="000000"/>
                </a:solidFill>
                <a:effectLst/>
                <a:highlight>
                  <a:srgbClr val="FFFFFF"/>
                </a:highlight>
                <a:latin typeface="Verdana" panose="020B0604030504040204" pitchFamily="34" charset="0"/>
              </a:rPr>
              <a:t>DCN </a:t>
            </a:r>
            <a:r>
              <a:rPr lang="it-IT" altLang="ko-KR" sz="1400" b="1" i="0" dirty="0">
                <a:solidFill>
                  <a:srgbClr val="000000"/>
                </a:solidFill>
                <a:effectLst/>
                <a:highlight>
                  <a:srgbClr val="FFFFFF"/>
                </a:highlight>
                <a:latin typeface="Verdana" panose="020B0604030504040204" pitchFamily="34" charset="0"/>
              </a:rPr>
              <a:t>15-24-0386-00-07ma</a:t>
            </a:r>
            <a:endParaRPr lang="en-US" sz="14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7/16/2024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NG-OWC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Adaptive modulation and coding(AMC) technique for OCC/FSO link for NG-OWC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16,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Ones Sanjerico Sitanggang,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adaptive modulation and coding(AMC) technique for OCC/FSO link for NG-OWC </a:t>
            </a: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NG-OWC.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Adaptive modulation and coding(AMC) technique for OCC/FSO link for NG-OWC</a:t>
            </a:r>
            <a:br>
              <a:rPr lang="en-US" altLang="ja-JP" b="1" dirty="0">
                <a:ea typeface="ＭＳ Ｐゴシック" pitchFamily="50" charset="-128"/>
              </a:rPr>
            </a:b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16,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15340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Adaptive modulation and coding(AMC) technique for OCC/FSO link for NG-OWC </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295400"/>
            <a:ext cx="8229600" cy="4918464"/>
          </a:xfrm>
          <a:ln/>
        </p:spPr>
        <p:txBody>
          <a:bodyPr>
            <a:normAutofit/>
          </a:bodyPr>
          <a:lstStyle/>
          <a:p>
            <a:pPr lvl="0" algn="just"/>
            <a:r>
              <a:rPr lang="en-US" altLang="ja-JP" sz="2000" dirty="0">
                <a:latin typeface="Times New Roman" panose="02020603050405020304" pitchFamily="18" charset="0"/>
                <a:cs typeface="Times New Roman" panose="02020603050405020304" pitchFamily="18" charset="0"/>
              </a:rPr>
              <a:t>OCC and FSO technologies face significant challenges, particularly atmospheric turbulence, which causes fading in communication systems. </a:t>
            </a:r>
          </a:p>
          <a:p>
            <a:pPr lvl="0" algn="just"/>
            <a:r>
              <a:rPr lang="en-US" altLang="ja-JP" sz="2000" dirty="0">
                <a:latin typeface="Times New Roman" panose="02020603050405020304" pitchFamily="18" charset="0"/>
                <a:cs typeface="Times New Roman" panose="02020603050405020304" pitchFamily="18" charset="0"/>
              </a:rPr>
              <a:t>Additionally, fading caused by atmospheric turbulence can lead to sudden and unpredictable fluctuations in signal intensity, especially in optical communication systems like Free-Space Optical (FSO). </a:t>
            </a:r>
          </a:p>
          <a:p>
            <a:pPr lvl="0" algn="just"/>
            <a:r>
              <a:rPr lang="en-US" altLang="ja-JP" sz="2000" dirty="0">
                <a:latin typeface="Times New Roman" panose="02020603050405020304" pitchFamily="18" charset="0"/>
                <a:cs typeface="Times New Roman" panose="02020603050405020304" pitchFamily="18" charset="0"/>
              </a:rPr>
              <a:t>In Optical Camera Communication (OCC), atmospheric turbulence can result in Mie and Rayleigh scattering, where changes in light intensity are irregular and can vary unpredictably with fluctuations in atmospheric turbulence conditions.</a:t>
            </a:r>
          </a:p>
          <a:p>
            <a:pPr lvl="0" algn="just"/>
            <a:r>
              <a:rPr lang="en-US" altLang="ja-JP" sz="2000" dirty="0">
                <a:latin typeface="Times New Roman" panose="02020603050405020304" pitchFamily="18" charset="0"/>
                <a:cs typeface="Times New Roman" panose="02020603050405020304" pitchFamily="18" charset="0"/>
              </a:rPr>
              <a:t>Transmitting data with fixed modulation under these conditions can lead to degraded system performance in terms of BER (Bit Error Rate) and system data rate.</a:t>
            </a:r>
          </a:p>
          <a:p>
            <a:pPr lvl="0" algn="just"/>
            <a:r>
              <a:rPr lang="en-AU" altLang="ja-JP" sz="2000" dirty="0">
                <a:latin typeface="Times New Roman" panose="02020603050405020304" pitchFamily="18" charset="0"/>
                <a:cs typeface="Times New Roman" panose="02020603050405020304" pitchFamily="18" charset="0"/>
              </a:rPr>
              <a:t>Currently, AMC techniques have been used in RF communication systems. However, there is a need to apply these techniques to support channel systems in OCC and FSO communications.</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3581400"/>
            <a:ext cx="8229600" cy="2754702"/>
          </a:xfrm>
          <a:ln/>
        </p:spPr>
        <p:txBody>
          <a:bodyPr>
            <a:normAutofit lnSpcReduction="10000"/>
          </a:bodyPr>
          <a:lstStyle/>
          <a:p>
            <a:pPr algn="just"/>
            <a:r>
              <a:rPr lang="en-US" altLang="ja-JP" sz="2000" dirty="0">
                <a:latin typeface="Times New Roman" panose="02020603050405020304" pitchFamily="18" charset="0"/>
                <a:cs typeface="Times New Roman" panose="02020603050405020304" pitchFamily="18" charset="0"/>
              </a:rPr>
              <a:t>An adaptive scheme refers to a communication scheme that can adjust to certain conditions to ensure stable and efficient data transmission.</a:t>
            </a:r>
          </a:p>
          <a:p>
            <a:pPr algn="just"/>
            <a:r>
              <a:rPr lang="en-US" altLang="ja-JP" sz="2000" dirty="0">
                <a:latin typeface="Times New Roman" panose="02020603050405020304" pitchFamily="18" charset="0"/>
                <a:cs typeface="Times New Roman" panose="02020603050405020304" pitchFamily="18" charset="0"/>
              </a:rPr>
              <a:t>In OCC/FSO, adaptive threshold techniques are used to calculate optimal parameters such as modulation levels and error correction codes to maintain signal quality amidst atmospheric turbulence.</a:t>
            </a:r>
          </a:p>
          <a:p>
            <a:pPr algn="just"/>
            <a:r>
              <a:rPr lang="en-US" altLang="ja-JP" sz="2000" dirty="0">
                <a:latin typeface="Times New Roman" panose="02020603050405020304" pitchFamily="18" charset="0"/>
                <a:cs typeface="Times New Roman" panose="02020603050405020304" pitchFamily="18" charset="0"/>
              </a:rPr>
              <a:t>Additionally, implementing adaptive modulation and coding(AMC) in OCC/FSO systems allows real-time adjustment of modulation levels and coding schemes based on detected channel conditions, minimizing Bit Error Rate (BER) and optimizing system data rate.</a:t>
            </a:r>
          </a:p>
          <a:p>
            <a:pPr algn="just"/>
            <a:endParaRPr lang="en-US" altLang="ja-JP" sz="2000" dirty="0">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BA929CD4-D349-0B1C-4672-1A4F860F6261}"/>
              </a:ext>
            </a:extLst>
          </p:cNvPr>
          <p:cNvSpPr>
            <a:spLocks noGrp="1"/>
          </p:cNvSpPr>
          <p:nvPr>
            <p:ph type="title"/>
          </p:nvPr>
        </p:nvSpPr>
        <p:spPr>
          <a:xfrm>
            <a:off x="457200" y="381000"/>
            <a:ext cx="8229600" cy="1295400"/>
          </a:xfrm>
        </p:spPr>
        <p:txBody>
          <a:bodyPr>
            <a:noAutofit/>
          </a:bodyPr>
          <a:lstStyle/>
          <a:p>
            <a:r>
              <a:rPr lang="en-US" altLang="ja-JP" sz="2800" dirty="0">
                <a:latin typeface="Times New Roman" panose="02020603050405020304" pitchFamily="18" charset="0"/>
                <a:cs typeface="Times New Roman" panose="02020603050405020304" pitchFamily="18" charset="0"/>
              </a:rPr>
              <a:t>Adaptive modulation and coding(AMC) technique for OCC/FSO link for NG-OWC </a:t>
            </a:r>
            <a:endParaRPr lang="en-US" sz="2800"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D3FB1790-C23C-4A08-721B-709383BD4DDA}"/>
              </a:ext>
            </a:extLst>
          </p:cNvPr>
          <p:cNvPicPr>
            <a:picLocks noChangeAspect="1"/>
          </p:cNvPicPr>
          <p:nvPr/>
        </p:nvPicPr>
        <p:blipFill>
          <a:blip r:embed="rId2"/>
          <a:stretch>
            <a:fillRect/>
          </a:stretch>
        </p:blipFill>
        <p:spPr>
          <a:xfrm>
            <a:off x="1295400" y="1504950"/>
            <a:ext cx="6972300" cy="2000250"/>
          </a:xfrm>
          <a:prstGeom prst="rect">
            <a:avLst/>
          </a:prstGeom>
        </p:spPr>
      </p:pic>
    </p:spTree>
    <p:extLst>
      <p:ext uri="{BB962C8B-B14F-4D97-AF65-F5344CB8AC3E}">
        <p14:creationId xmlns:p14="http://schemas.microsoft.com/office/powerpoint/2010/main" val="145570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76200" y="1981200"/>
            <a:ext cx="5105400" cy="3581400"/>
          </a:xfrm>
          <a:ln/>
        </p:spPr>
        <p:txBody>
          <a:bodyPr>
            <a:normAutofit/>
          </a:bodyPr>
          <a:lstStyle/>
          <a:p>
            <a:pPr algn="just"/>
            <a:r>
              <a:rPr lang="en-US" altLang="ja-JP" sz="1800" dirty="0">
                <a:latin typeface="Times New Roman" panose="02020603050405020304" pitchFamily="18" charset="0"/>
                <a:cs typeface="Times New Roman" panose="02020603050405020304" pitchFamily="18" charset="0"/>
              </a:rPr>
              <a:t>By Continuously monitoring channel conditions, the proposed method optimizes data throughput in the communication system. When the channel quality is good (with minimal fading and interference), the algorithm selects high-level modulation to maximize throughput.</a:t>
            </a:r>
          </a:p>
          <a:p>
            <a:pPr algn="just"/>
            <a:r>
              <a:rPr lang="en-US" altLang="ja-JP" sz="1800" dirty="0">
                <a:latin typeface="Times New Roman" panose="02020603050405020304" pitchFamily="18" charset="0"/>
                <a:cs typeface="Times New Roman" panose="02020603050405020304" pitchFamily="18" charset="0"/>
              </a:rPr>
              <a:t>However, when channel conditions deteriorate (such as during rain or fog), causing high interference and fading in the communication system, the algorithm switches to low-level modulation schemes to minimize Bit Error Rate (BER).</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5" y="457200"/>
            <a:ext cx="8546417" cy="12954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4000" dirty="0">
                <a:latin typeface="Times New Roman" panose="02020603050405020304" pitchFamily="18" charset="0"/>
                <a:cs typeface="Times New Roman" panose="02020603050405020304" pitchFamily="18" charset="0"/>
              </a:rPr>
              <a:t>Adaptive modulation and coding(AMC) technique for OCC/FSO link for NG-OWC </a:t>
            </a:r>
            <a:endParaRPr lang="en-US" sz="4000" dirty="0">
              <a:latin typeface="Times New Roman" panose="02020603050405020304" pitchFamily="18" charset="0"/>
              <a:cs typeface="Times New Roman" panose="02020603050405020304" pitchFamily="18" charset="0"/>
            </a:endParaRPr>
          </a:p>
        </p:txBody>
      </p:sp>
      <p:pic>
        <p:nvPicPr>
          <p:cNvPr id="1028" name="Picture 4" descr="So far they Moist adaptive modulation opening Frontier mat">
            <a:extLst>
              <a:ext uri="{FF2B5EF4-FFF2-40B4-BE49-F238E27FC236}">
                <a16:creationId xmlns:a16="http://schemas.microsoft.com/office/drawing/2014/main" id="{8D699519-1B29-D063-D38D-DDB182C055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110"/>
          <a:stretch/>
        </p:blipFill>
        <p:spPr bwMode="auto">
          <a:xfrm>
            <a:off x="5196040" y="2656979"/>
            <a:ext cx="3871760" cy="1915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119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76200" y="2590800"/>
            <a:ext cx="5105400" cy="2971800"/>
          </a:xfrm>
          <a:ln/>
        </p:spPr>
        <p:txBody>
          <a:bodyPr>
            <a:normAutofit/>
          </a:bodyPr>
          <a:lstStyle/>
          <a:p>
            <a:pPr algn="just"/>
            <a:r>
              <a:rPr lang="en-US" altLang="ja-JP" sz="1800" dirty="0">
                <a:latin typeface="Times New Roman" panose="02020603050405020304" pitchFamily="18" charset="0"/>
                <a:cs typeface="Times New Roman" panose="02020603050405020304" pitchFamily="18" charset="0"/>
              </a:rPr>
              <a:t>With this adaptive algorithm, it can mitigate the effects of atmospheric disturbances on communication, maintaining stability and efficiency in data transmission even under unstable environmental conditions.</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5" y="457200"/>
            <a:ext cx="8546417" cy="12954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4000" dirty="0">
                <a:latin typeface="Times New Roman" panose="02020603050405020304" pitchFamily="18" charset="0"/>
                <a:cs typeface="Times New Roman" panose="02020603050405020304" pitchFamily="18" charset="0"/>
              </a:rPr>
              <a:t>Adaptive modulation and coding(AMC) technique for OCC/FSO link for NG-OWC </a:t>
            </a:r>
            <a:endParaRPr lang="en-US" sz="4000" dirty="0">
              <a:latin typeface="Times New Roman" panose="02020603050405020304" pitchFamily="18" charset="0"/>
              <a:cs typeface="Times New Roman" panose="02020603050405020304" pitchFamily="18" charset="0"/>
            </a:endParaRPr>
          </a:p>
        </p:txBody>
      </p:sp>
      <p:pic>
        <p:nvPicPr>
          <p:cNvPr id="1028" name="Picture 4" descr="So far they Moist adaptive modulation opening Frontier mat">
            <a:extLst>
              <a:ext uri="{FF2B5EF4-FFF2-40B4-BE49-F238E27FC236}">
                <a16:creationId xmlns:a16="http://schemas.microsoft.com/office/drawing/2014/main" id="{8D699519-1B29-D063-D38D-DDB182C055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110"/>
          <a:stretch/>
        </p:blipFill>
        <p:spPr bwMode="auto">
          <a:xfrm>
            <a:off x="5252407" y="2438400"/>
            <a:ext cx="3871760" cy="1915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164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2" name="Rectangle 3">
            <a:extLst>
              <a:ext uri="{FF2B5EF4-FFF2-40B4-BE49-F238E27FC236}">
                <a16:creationId xmlns:a16="http://schemas.microsoft.com/office/drawing/2014/main" id="{17C42515-F791-F9AC-E38F-3797B68CC229}"/>
              </a:ext>
            </a:extLst>
          </p:cNvPr>
          <p:cNvSpPr>
            <a:spLocks noGrp="1" noChangeArrowheads="1"/>
          </p:cNvSpPr>
          <p:nvPr>
            <p:ph idx="1"/>
          </p:nvPr>
        </p:nvSpPr>
        <p:spPr>
          <a:xfrm>
            <a:off x="457200" y="1417638"/>
            <a:ext cx="8229600" cy="4918464"/>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In the proposed approach to address this, AMC techniques adjust modulation levels and coding schemes according to varying channel conditions, such as atmospheric turbulence in OCC/FSO systems.</a:t>
            </a:r>
          </a:p>
          <a:p>
            <a:pPr algn="just"/>
            <a:r>
              <a:rPr lang="en-US" altLang="ja-JP" sz="2000" dirty="0">
                <a:latin typeface="Times New Roman" panose="02020603050405020304" pitchFamily="18" charset="0"/>
                <a:cs typeface="Times New Roman" panose="02020603050405020304" pitchFamily="18" charset="0"/>
              </a:rPr>
              <a:t>Through continuous monitoring of channel conditions, the system selects high-level modulation to maximize throughput when the channel is in good condition, and switches to low-level modulation to minimize Bit Error Rate (BER) when channel conditions deteriorate.</a:t>
            </a:r>
          </a:p>
          <a:p>
            <a:pPr algn="just"/>
            <a:r>
              <a:rPr lang="en-US" altLang="ja-JP" sz="2000" dirty="0">
                <a:latin typeface="Times New Roman" panose="02020603050405020304" pitchFamily="18" charset="0"/>
                <a:cs typeface="Times New Roman" panose="02020603050405020304" pitchFamily="18" charset="0"/>
              </a:rPr>
              <a:t>This implementation of AMC ensures stability and efficiency of optical communication and FSO systems against atmospheric disturbances.</a:t>
            </a:r>
          </a:p>
          <a:p>
            <a:pPr algn="just"/>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40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2" name="TextBox 1">
            <a:extLst>
              <a:ext uri="{FF2B5EF4-FFF2-40B4-BE49-F238E27FC236}">
                <a16:creationId xmlns:a16="http://schemas.microsoft.com/office/drawing/2014/main" id="{039CD237-43DD-F1EC-B2FC-0B12B7E9AB33}"/>
              </a:ext>
            </a:extLst>
          </p:cNvPr>
          <p:cNvSpPr txBox="1"/>
          <p:nvPr/>
        </p:nvSpPr>
        <p:spPr>
          <a:xfrm>
            <a:off x="190498" y="1447800"/>
            <a:ext cx="8724902" cy="2062103"/>
          </a:xfrm>
          <a:prstGeom prst="rect">
            <a:avLst/>
          </a:prstGeom>
          <a:noFill/>
        </p:spPr>
        <p:txBody>
          <a:bodyPr wrap="square" rtlCol="0">
            <a:spAutoFit/>
          </a:bodyPr>
          <a:lstStyle/>
          <a:p>
            <a:pPr marL="342900" indent="-342900" fontAlgn="base">
              <a:buFont typeface="+mj-lt"/>
              <a:buAutoNum type="arabicPeriod"/>
            </a:pPr>
            <a:r>
              <a:rPr lang="en-GB" b="0" i="0" u="none" strike="noStrike" dirty="0">
                <a:solidFill>
                  <a:srgbClr val="000000"/>
                </a:solidFill>
                <a:effectLst/>
                <a:latin typeface="Times New Roman" panose="02020603050405020304" pitchFamily="18" charset="0"/>
                <a:cs typeface="Times New Roman" panose="02020603050405020304" pitchFamily="18" charset="0"/>
              </a:rPr>
              <a:t>M.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Elamassie</a:t>
            </a:r>
            <a:r>
              <a:rPr lang="en-GB" b="0" i="0" u="none" strike="noStrike" dirty="0">
                <a:solidFill>
                  <a:srgbClr val="000000"/>
                </a:solidFill>
                <a:effectLst/>
                <a:latin typeface="Times New Roman" panose="02020603050405020304" pitchFamily="18" charset="0"/>
                <a:cs typeface="Times New Roman" panose="02020603050405020304" pitchFamily="18" charset="0"/>
              </a:rPr>
              <a:t> and M.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Uysal</a:t>
            </a:r>
            <a:r>
              <a:rPr lang="en-GB" b="0" i="0" u="none" strike="noStrike" dirty="0">
                <a:solidFill>
                  <a:srgbClr val="000000"/>
                </a:solidFill>
                <a:effectLst/>
                <a:latin typeface="Times New Roman" panose="02020603050405020304" pitchFamily="18" charset="0"/>
                <a:cs typeface="Times New Roman" panose="02020603050405020304" pitchFamily="18" charset="0"/>
              </a:rPr>
              <a:t>, "Feedback-Free Adaptive Modulation Selection Algorithm for FSO Systems," in IEEE Wireless Communications Letters, vol. 10, no. 9, pp. 1964-1968, Sept. 2021, doi: 10.1109/LWC.2021.3088871.</a:t>
            </a:r>
          </a:p>
          <a:p>
            <a:pPr marL="342900" indent="-342900" fontAlgn="base">
              <a:buFont typeface="+mj-lt"/>
              <a:buAutoNum type="arabicPeriod"/>
            </a:pPr>
            <a:r>
              <a:rPr lang="en-GB" b="0" i="0" u="none" strike="noStrike" dirty="0">
                <a:solidFill>
                  <a:srgbClr val="000000"/>
                </a:solidFill>
                <a:effectLst/>
                <a:latin typeface="Times New Roman" panose="02020603050405020304" pitchFamily="18" charset="0"/>
                <a:cs typeface="Times New Roman" panose="02020603050405020304" pitchFamily="18" charset="0"/>
              </a:rPr>
              <a:t>M. R. Bhatnagar, "A One Bit Feedback Based Beamforming Scheme for FSO MISO System Over Gamma-Gamma Fading," in IEEE Transactions on Communications, vol. 63, no. 4, pp. 1306-1318, April 2015, doi: 10.1109/TCOMM.2015.2391178.</a:t>
            </a:r>
          </a:p>
          <a:p>
            <a:pPr marL="342900" indent="-342900" fontAlgn="base">
              <a:buFont typeface="+mj-lt"/>
              <a:buAutoNum type="arabicPeriod"/>
            </a:pP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23484</TotalTime>
  <Words>845</Words>
  <Application>Microsoft Office PowerPoint</Application>
  <PresentationFormat>화면 슬라이드 쇼(4:3)</PresentationFormat>
  <Paragraphs>40</Paragraphs>
  <Slides>9</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9</vt:i4>
      </vt:variant>
    </vt:vector>
  </HeadingPairs>
  <TitlesOfParts>
    <vt:vector size="15" baseType="lpstr">
      <vt:lpstr>ＭＳ Ｐゴシック</vt:lpstr>
      <vt:lpstr>Arial</vt:lpstr>
      <vt:lpstr>Calibri</vt:lpstr>
      <vt:lpstr>Times New Roman</vt:lpstr>
      <vt:lpstr>Verdana</vt:lpstr>
      <vt:lpstr>Office Theme</vt:lpstr>
      <vt:lpstr>PowerPoint 프레젠테이션</vt:lpstr>
      <vt:lpstr>PowerPoint 프레젠테이션</vt:lpstr>
      <vt:lpstr>Contents</vt:lpstr>
      <vt:lpstr>Background</vt:lpstr>
      <vt:lpstr>Adaptive modulation and coding(AMC) technique for OCC/FSO link for NG-OWC </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1024</cp:revision>
  <cp:lastPrinted>2017-05-07T15:48:38Z</cp:lastPrinted>
  <dcterms:created xsi:type="dcterms:W3CDTF">2010-05-15T17:50:32Z</dcterms:created>
  <dcterms:modified xsi:type="dcterms:W3CDTF">2024-07-16T14:06:05Z</dcterms:modified>
</cp:coreProperties>
</file>