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60" r:id="rId2"/>
    <p:sldId id="361" r:id="rId3"/>
    <p:sldId id="362" r:id="rId4"/>
    <p:sldId id="363" r:id="rId5"/>
    <p:sldId id="374" r:id="rId6"/>
    <p:sldId id="376" r:id="rId7"/>
    <p:sldId id="390" r:id="rId8"/>
    <p:sldId id="364"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94" r:id="rId23"/>
    <p:sldId id="373" r:id="rId24"/>
    <p:sldId id="372" r:id="rId25"/>
    <p:sldId id="377" r:id="rId26"/>
    <p:sldId id="388" r:id="rId27"/>
    <p:sldId id="382" r:id="rId28"/>
    <p:sldId id="409" r:id="rId29"/>
    <p:sldId id="381" r:id="rId30"/>
    <p:sldId id="410" r:id="rId31"/>
    <p:sldId id="411" r:id="rId32"/>
    <p:sldId id="383" r:id="rId33"/>
    <p:sldId id="408" r:id="rId3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802.15-24-0377-01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ntor.ieee.org/802.15/dcn/24/15-24-0344-01-04ab-tg4ab-agenda-july-2024.xls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5/dcn/24/15-24-0345-01-04ab-tg4ab-may-interim-mins.docx" TargetMode="External"/><Relationship Id="rId2" Type="http://schemas.openxmlformats.org/officeDocument/2006/relationships/hyperlink" Target="https://mentor.ieee.org/802.15/dcn/24/15-24-0195-00-04ab-tg4ab-mar-plenary-mins.doc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standards.ieee.org/wp-content/uploads/import/governance/revcom/Guidelines_for_commenting_on-draft_standards.pdf" TargetMode="External"/><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eb.cvent.com/event/64f6931c-b20d-44af-a54e-4830fa2f70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July Plenary TG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12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Plenary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July 2024 802 Wireless Plenary Session</a:t>
            </a:r>
          </a:p>
          <a:p>
            <a:r>
              <a:rPr lang="en-US" sz="2800" dirty="0"/>
              <a:t>Mixed Mode</a:t>
            </a:r>
          </a:p>
          <a:p>
            <a:r>
              <a:rPr lang="en-US" sz="2800" dirty="0"/>
              <a:t>Live Montreal, Quebec, Canada</a:t>
            </a:r>
          </a:p>
        </p:txBody>
      </p:sp>
      <p:pic>
        <p:nvPicPr>
          <p:cNvPr id="4" name="Picture 3">
            <a:extLst>
              <a:ext uri="{FF2B5EF4-FFF2-40B4-BE49-F238E27FC236}">
                <a16:creationId xmlns:a16="http://schemas.microsoft.com/office/drawing/2014/main" id="{2F52EB00-D4F1-AEE8-80D4-2632F098B02D}"/>
              </a:ext>
            </a:extLst>
          </p:cNvPr>
          <p:cNvPicPr>
            <a:picLocks noChangeAspect="1"/>
          </p:cNvPicPr>
          <p:nvPr/>
        </p:nvPicPr>
        <p:blipFill>
          <a:blip r:embed="rId3"/>
          <a:stretch>
            <a:fillRect/>
          </a:stretch>
        </p:blipFill>
        <p:spPr>
          <a:xfrm>
            <a:off x="8534400" y="3253352"/>
            <a:ext cx="2971800" cy="2233048"/>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92500" lnSpcReduction="10000"/>
          </a:bodyPr>
          <a:lstStyle/>
          <a:p>
            <a:r>
              <a:rPr lang="en-US" dirty="0">
                <a:solidFill>
                  <a:srgbClr val="FF0000"/>
                </a:solidFill>
              </a:rPr>
              <a:t>You are reminded NOW that all the 802 and IEEE rules you heard at the opening plenary apply to every meeting. This is your final reminder!</a:t>
            </a:r>
            <a:endParaRPr lang="en-US" dirty="0"/>
          </a:p>
          <a:p>
            <a:r>
              <a:rPr lang="en-US" dirty="0"/>
              <a:t>Meeting time constraints means that sometimes questions and discussions time may be limited:  </a:t>
            </a:r>
            <a:r>
              <a:rPr lang="en-US" b="1" dirty="0">
                <a:solidFill>
                  <a:schemeClr val="accent5">
                    <a:lumMod val="50000"/>
                  </a:schemeClr>
                </a:solidFill>
              </a:rPr>
              <a:t>Use the email reflector to continue discussion!</a:t>
            </a:r>
            <a:r>
              <a:rPr lang="en-US" dirty="0"/>
              <a:t>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https://mentor.ieee.org/802.15/dcn/24/15-24-0344-01-04ab-tg4ab-agenda-july-2024.xlsx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70000" lnSpcReduction="20000"/>
          </a:bodyPr>
          <a:lstStyle/>
          <a:p>
            <a:pPr marL="0" indent="0">
              <a:buNone/>
            </a:pPr>
            <a:r>
              <a:rPr lang="en-US" dirty="0"/>
              <a:t>Motion to approve minutes contained in documents 15-24-0345-01 and 15-24-0366-00</a:t>
            </a:r>
          </a:p>
          <a:p>
            <a:pPr marL="0" indent="0">
              <a:buNone/>
            </a:pPr>
            <a:endParaRPr lang="en-US" dirty="0"/>
          </a:p>
          <a:p>
            <a:r>
              <a:rPr lang="en-US" dirty="0"/>
              <a:t>Moved by: Billy Verso (Qorvo)</a:t>
            </a:r>
          </a:p>
          <a:p>
            <a:r>
              <a:rPr lang="en-US" dirty="0"/>
              <a:t>Second by: Clint Chaplin (SRA)</a:t>
            </a:r>
          </a:p>
          <a:p>
            <a:r>
              <a:rPr lang="en-US" dirty="0"/>
              <a:t>Discussion: </a:t>
            </a:r>
          </a:p>
          <a:p>
            <a:endParaRPr lang="en-US" dirty="0"/>
          </a:p>
          <a:p>
            <a:pPr marL="0" indent="0">
              <a:buNone/>
            </a:pPr>
            <a:r>
              <a:rPr lang="en-US" dirty="0"/>
              <a:t>Minutes of May Interim</a:t>
            </a:r>
          </a:p>
          <a:p>
            <a:r>
              <a:rPr lang="en-US" dirty="0">
                <a:hlinkClick r:id="rId2"/>
              </a:rPr>
              <a:t>https://mentor.ieee.org/802.15/dcn/24/15-24-0195-00-04ab-tg4ab-mar-plenary-mins.docx</a:t>
            </a:r>
            <a:endParaRPr lang="en-US" dirty="0"/>
          </a:p>
          <a:p>
            <a:pPr marL="0" indent="0">
              <a:buNone/>
            </a:pPr>
            <a:r>
              <a:rPr lang="en-US" dirty="0"/>
              <a:t>Minutes of Conference Calls May through July</a:t>
            </a:r>
          </a:p>
          <a:p>
            <a:pPr algn="l" fontAlgn="b"/>
            <a:r>
              <a:rPr lang="en-US" sz="3200" u="sng" strike="noStrike" dirty="0">
                <a:effectLst/>
                <a:hlinkClick r:id="rId3"/>
              </a:rPr>
              <a:t>https://mentor.ieee.org/802.15/dcn/24/15-24-0345-01-04ab-tg4ab-may-interim-mins.docx</a:t>
            </a:r>
            <a:endParaRPr lang="en-US" sz="3200" u="sng" strike="noStrike" dirty="0">
              <a:effectLst/>
            </a:endParaRPr>
          </a:p>
          <a:p>
            <a:pPr algn="l" fontAlgn="b"/>
            <a:endParaRPr lang="en-US" sz="3200" u="sng" strike="noStrike" dirty="0">
              <a:effectLst/>
            </a:endParaRPr>
          </a:p>
          <a:p>
            <a:pPr algn="l" fontAlgn="b"/>
            <a:endParaRPr lang="en-US" sz="3200" b="0" i="0" u="sng" strike="noStrike" dirty="0">
              <a:solidFill>
                <a:srgbClr val="0000FF"/>
              </a:solidFill>
              <a:effectLst/>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graphicFrame>
        <p:nvGraphicFramePr>
          <p:cNvPr id="5" name="Table 4">
            <a:extLst>
              <a:ext uri="{FF2B5EF4-FFF2-40B4-BE49-F238E27FC236}">
                <a16:creationId xmlns:a16="http://schemas.microsoft.com/office/drawing/2014/main" id="{80C9EEEA-273E-8B4D-27F1-97596170278B}"/>
              </a:ext>
            </a:extLst>
          </p:cNvPr>
          <p:cNvGraphicFramePr>
            <a:graphicFrameLocks noGrp="1"/>
          </p:cNvGraphicFramePr>
          <p:nvPr>
            <p:extLst>
              <p:ext uri="{D42A27DB-BD31-4B8C-83A1-F6EECF244321}">
                <p14:modId xmlns:p14="http://schemas.microsoft.com/office/powerpoint/2010/main" val="2528433779"/>
              </p:ext>
            </p:extLst>
          </p:nvPr>
        </p:nvGraphicFramePr>
        <p:xfrm>
          <a:off x="-838200" y="1584960"/>
          <a:ext cx="1676400" cy="33528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3327331234"/>
                    </a:ext>
                  </a:extLst>
                </a:gridCol>
                <a:gridCol w="774700">
                  <a:extLst>
                    <a:ext uri="{9D8B030D-6E8A-4147-A177-3AD203B41FA5}">
                      <a16:colId xmlns:a16="http://schemas.microsoft.com/office/drawing/2014/main" val="3075779576"/>
                    </a:ext>
                  </a:extLst>
                </a:gridCol>
              </a:tblGrid>
              <a:tr h="167640">
                <a:tc>
                  <a:txBody>
                    <a:bodyPr/>
                    <a:lstStyle/>
                    <a:p>
                      <a:pPr algn="l" fontAlgn="b"/>
                      <a:r>
                        <a:rPr lang="en-US" sz="1000" u="none" strike="noStrike" dirty="0">
                          <a:effectLst/>
                        </a:rPr>
                        <a:t>15-24-0345-01</a:t>
                      </a:r>
                      <a:endParaRPr lang="en-US" sz="1000" b="0" i="0" u="none" strike="noStrike" dirty="0">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19717940"/>
                  </a:ext>
                </a:extLst>
              </a:tr>
              <a:tr h="167640">
                <a:tc>
                  <a:txBody>
                    <a:bodyPr/>
                    <a:lstStyle/>
                    <a:p>
                      <a:pPr algn="l" fontAlgn="b"/>
                      <a:r>
                        <a:rPr lang="en-US" sz="1000" u="none" strike="noStrike">
                          <a:effectLst/>
                        </a:rPr>
                        <a:t>15-24-0366-00</a:t>
                      </a:r>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07806937"/>
                  </a:ext>
                </a:extLst>
              </a:tr>
            </a:tbl>
          </a:graphicData>
        </a:graphic>
      </p:graphicFrame>
    </p:spTree>
    <p:extLst>
      <p:ext uri="{BB962C8B-B14F-4D97-AF65-F5344CB8AC3E}">
        <p14:creationId xmlns:p14="http://schemas.microsoft.com/office/powerpoint/2010/main" val="365735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Review LB207 Results</a:t>
            </a:r>
          </a:p>
          <a:p>
            <a:pPr marL="457200" indent="-457200">
              <a:buFont typeface="Arial" panose="020B0604020202020204" pitchFamily="34" charset="0"/>
              <a:buChar char="•"/>
            </a:pPr>
            <a:r>
              <a:rPr lang="en-US" b="1" dirty="0">
                <a:solidFill>
                  <a:schemeClr val="accent1">
                    <a:lumMod val="50000"/>
                  </a:schemeClr>
                </a:solidFill>
              </a:rPr>
              <a:t>Review and Resolve ballot comments</a:t>
            </a:r>
          </a:p>
          <a:p>
            <a:pPr marL="457200" indent="-457200">
              <a:buFont typeface="Arial" panose="020B0604020202020204" pitchFamily="34" charset="0"/>
              <a:buChar char="•"/>
            </a:pPr>
            <a:r>
              <a:rPr lang="en-US" b="1" dirty="0">
                <a:solidFill>
                  <a:schemeClr val="accent1">
                    <a:lumMod val="50000"/>
                  </a:schemeClr>
                </a:solidFill>
              </a:rPr>
              <a:t>Update the Coexistence Assessment Document</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58374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22555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49003402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6E99-84CB-737A-6C87-1EF8679DE626}"/>
              </a:ext>
            </a:extLst>
          </p:cNvPr>
          <p:cNvSpPr>
            <a:spLocks noGrp="1"/>
          </p:cNvSpPr>
          <p:nvPr>
            <p:ph type="title"/>
          </p:nvPr>
        </p:nvSpPr>
        <p:spPr/>
        <p:txBody>
          <a:bodyPr/>
          <a:lstStyle/>
          <a:p>
            <a:r>
              <a:rPr lang="en-US" dirty="0"/>
              <a:t>Editorial Issues:</a:t>
            </a:r>
            <a:br>
              <a:rPr lang="en-US" dirty="0"/>
            </a:br>
            <a:r>
              <a:rPr lang="en-US" dirty="0"/>
              <a:t>Comment Resolution Reminders</a:t>
            </a:r>
          </a:p>
        </p:txBody>
      </p:sp>
      <p:sp>
        <p:nvSpPr>
          <p:cNvPr id="3" name="Text Placeholder 2">
            <a:extLst>
              <a:ext uri="{FF2B5EF4-FFF2-40B4-BE49-F238E27FC236}">
                <a16:creationId xmlns:a16="http://schemas.microsoft.com/office/drawing/2014/main" id="{EA694F53-2E96-931A-B20F-42DA22CC8A0B}"/>
              </a:ext>
            </a:extLst>
          </p:cNvPr>
          <p:cNvSpPr>
            <a:spLocks noGrp="1"/>
          </p:cNvSpPr>
          <p:nvPr>
            <p:ph type="body" sz="half" idx="1"/>
          </p:nvPr>
        </p:nvSpPr>
        <p:spPr/>
        <p:txBody>
          <a:bodyPr>
            <a:normAutofit fontScale="70000" lnSpcReduction="20000"/>
          </a:bodyPr>
          <a:lstStyle/>
          <a:p>
            <a:r>
              <a:rPr lang="en-US" dirty="0"/>
              <a:t>Resolution detail needs to be sufficiently clear for TE to apply the change</a:t>
            </a:r>
          </a:p>
          <a:p>
            <a:r>
              <a:rPr lang="en-US" dirty="0"/>
              <a:t>“see comment 1234” is not a valid resolution detail</a:t>
            </a:r>
          </a:p>
          <a:p>
            <a:r>
              <a:rPr lang="en-US" dirty="0"/>
              <a:t>References to external documents are OK when</a:t>
            </a:r>
          </a:p>
          <a:p>
            <a:pPr lvl="1"/>
            <a:r>
              <a:rPr lang="en-US" dirty="0"/>
              <a:t>Document is available on mentor</a:t>
            </a:r>
          </a:p>
          <a:p>
            <a:pPr lvl="1"/>
            <a:r>
              <a:rPr lang="en-US" dirty="0"/>
              <a:t>Text and instructions are sufficient for TE to apply the change</a:t>
            </a:r>
          </a:p>
          <a:p>
            <a:r>
              <a:rPr lang="en-US" dirty="0"/>
              <a:t>Formatting, organization, numbering and other editorial matters are the domain of the technical editor</a:t>
            </a:r>
          </a:p>
          <a:p>
            <a:pPr lvl="1"/>
            <a:r>
              <a:rPr lang="en-US" dirty="0"/>
              <a:t>TE ensures compliance with IEEE-SA and WG editorial requirements</a:t>
            </a:r>
          </a:p>
          <a:p>
            <a:pPr lvl="1"/>
            <a:r>
              <a:rPr lang="en-US" dirty="0"/>
              <a:t>Task groups do not supersede the editorial requirements of the above</a:t>
            </a:r>
          </a:p>
          <a:p>
            <a:pPr lvl="1"/>
            <a:r>
              <a:rPr lang="en-US" dirty="0"/>
              <a:t>The TE may take suggestions from anyone</a:t>
            </a:r>
          </a:p>
          <a:p>
            <a:pPr lvl="1"/>
            <a:r>
              <a:rPr lang="en-US" dirty="0"/>
              <a:t>The TE can cheerfully and efficiently answers any questions you may have regarding style, formats, and related topics</a:t>
            </a:r>
          </a:p>
          <a:p>
            <a:r>
              <a:rPr lang="en-US" dirty="0"/>
              <a:t>IEEE standards are professionally edited prior to publication</a:t>
            </a:r>
          </a:p>
        </p:txBody>
      </p:sp>
      <p:sp>
        <p:nvSpPr>
          <p:cNvPr id="4" name="Slide Number Placeholder 3">
            <a:extLst>
              <a:ext uri="{FF2B5EF4-FFF2-40B4-BE49-F238E27FC236}">
                <a16:creationId xmlns:a16="http://schemas.microsoft.com/office/drawing/2014/main" id="{1DDD5421-CF1C-A0D4-A786-73D82C0374E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253562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6553200" y="5664299"/>
            <a:ext cx="4724400" cy="533400"/>
          </a:xfrm>
        </p:spPr>
        <p:txBody>
          <a:bodyPr/>
          <a:lstStyle/>
          <a:p>
            <a:pPr marL="0" indent="0">
              <a:buNone/>
            </a:pPr>
            <a:r>
              <a:rPr lang="en-US" sz="1600" dirty="0"/>
              <a:t>Lots of fun to be had!</a:t>
            </a:r>
          </a:p>
        </p:txBody>
      </p:sp>
      <p:graphicFrame>
        <p:nvGraphicFramePr>
          <p:cNvPr id="6" name="Table 5">
            <a:extLst>
              <a:ext uri="{FF2B5EF4-FFF2-40B4-BE49-F238E27FC236}">
                <a16:creationId xmlns:a16="http://schemas.microsoft.com/office/drawing/2014/main" id="{11B84CF8-921D-A1F6-B154-61694AAB321D}"/>
              </a:ext>
            </a:extLst>
          </p:cNvPr>
          <p:cNvGraphicFramePr>
            <a:graphicFrameLocks noGrp="1"/>
          </p:cNvGraphicFramePr>
          <p:nvPr>
            <p:extLst>
              <p:ext uri="{D42A27DB-BD31-4B8C-83A1-F6EECF244321}">
                <p14:modId xmlns:p14="http://schemas.microsoft.com/office/powerpoint/2010/main" val="3525483471"/>
              </p:ext>
            </p:extLst>
          </p:nvPr>
        </p:nvGraphicFramePr>
        <p:xfrm>
          <a:off x="685800" y="937260"/>
          <a:ext cx="2819400" cy="2524125"/>
        </p:xfrm>
        <a:graphic>
          <a:graphicData uri="http://schemas.openxmlformats.org/drawingml/2006/table">
            <a:tbl>
              <a:tblPr>
                <a:tableStyleId>{5C22544A-7EE6-4342-B048-85BDC9FD1C3A}</a:tableStyleId>
              </a:tblPr>
              <a:tblGrid>
                <a:gridCol w="1476828">
                  <a:extLst>
                    <a:ext uri="{9D8B030D-6E8A-4147-A177-3AD203B41FA5}">
                      <a16:colId xmlns:a16="http://schemas.microsoft.com/office/drawing/2014/main" val="2208303240"/>
                    </a:ext>
                  </a:extLst>
                </a:gridCol>
                <a:gridCol w="1342572">
                  <a:extLst>
                    <a:ext uri="{9D8B030D-6E8A-4147-A177-3AD203B41FA5}">
                      <a16:colId xmlns:a16="http://schemas.microsoft.com/office/drawing/2014/main" val="395117209"/>
                    </a:ext>
                  </a:extLst>
                </a:gridCol>
              </a:tblGrid>
              <a:tr h="510540">
                <a:tc>
                  <a:txBody>
                    <a:bodyPr/>
                    <a:lstStyle/>
                    <a:p>
                      <a:pPr algn="ctr" fontAlgn="ctr"/>
                      <a:r>
                        <a:rPr lang="en-US" sz="1800" u="none" strike="noStrike">
                          <a:effectLst/>
                          <a:highlight>
                            <a:srgbClr val="DDEBF7"/>
                          </a:highlight>
                        </a:rPr>
                        <a:t>Total #  Comments</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 with Blank resolution</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3689689210"/>
                  </a:ext>
                </a:extLst>
              </a:tr>
              <a:tr h="438150">
                <a:tc>
                  <a:txBody>
                    <a:bodyPr/>
                    <a:lstStyle/>
                    <a:p>
                      <a:pPr algn="ctr" fontAlgn="ctr"/>
                      <a:r>
                        <a:rPr lang="en-US" sz="1800" u="none" strike="noStrike" dirty="0">
                          <a:effectLst/>
                          <a:highlight>
                            <a:srgbClr val="FFF2CC"/>
                          </a:highlight>
                        </a:rPr>
                        <a:t>1470</a:t>
                      </a:r>
                      <a:endParaRPr lang="en-US" sz="1800" b="1"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FF2CC"/>
                          </a:highlight>
                        </a:rPr>
                        <a:t>1402</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325187292"/>
                  </a:ext>
                </a:extLst>
              </a:tr>
              <a:tr h="171450">
                <a:tc>
                  <a:txBody>
                    <a:bodyPr/>
                    <a:lstStyle/>
                    <a:p>
                      <a:pPr algn="l" fontAlgn="ct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38513370"/>
                  </a:ext>
                </a:extLst>
              </a:tr>
              <a:tr h="276225">
                <a:tc>
                  <a:txBody>
                    <a:bodyPr/>
                    <a:lstStyle/>
                    <a:p>
                      <a:pPr algn="ctr" fontAlgn="ctr"/>
                      <a:r>
                        <a:rPr lang="en-US" sz="1800" u="none" strike="noStrike">
                          <a:effectLst/>
                          <a:highlight>
                            <a:srgbClr val="DDEBF7"/>
                          </a:highlight>
                        </a:rPr>
                        <a:t>Technical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Editorial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4227734372"/>
                  </a:ext>
                </a:extLst>
              </a:tr>
              <a:tr h="175260">
                <a:tc>
                  <a:txBody>
                    <a:bodyPr/>
                    <a:lstStyle/>
                    <a:p>
                      <a:pPr algn="ctr" fontAlgn="ctr"/>
                      <a:r>
                        <a:rPr lang="en-US" sz="1800" u="none" strike="noStrike" dirty="0">
                          <a:effectLst/>
                          <a:highlight>
                            <a:srgbClr val="FFF2CC"/>
                          </a:highlight>
                        </a:rPr>
                        <a:t>854</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FF2CC"/>
                          </a:highlight>
                        </a:rPr>
                        <a:t>611</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789022228"/>
                  </a:ext>
                </a:extLst>
              </a:tr>
              <a:tr h="438150">
                <a:tc>
                  <a:txBody>
                    <a:bodyPr/>
                    <a:lstStyle/>
                    <a:p>
                      <a:pPr algn="ctr" fontAlgn="ctr"/>
                      <a:r>
                        <a:rPr lang="en-US" sz="1800" u="none" strike="noStrike">
                          <a:effectLst/>
                          <a:highlight>
                            <a:srgbClr val="DDEBF7"/>
                          </a:highlight>
                        </a:rPr>
                        <a:t>General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65808868"/>
                  </a:ext>
                </a:extLst>
              </a:tr>
              <a:tr h="175260">
                <a:tc>
                  <a:txBody>
                    <a:bodyPr/>
                    <a:lstStyle/>
                    <a:p>
                      <a:pPr algn="ctr" fontAlgn="ctr"/>
                      <a:r>
                        <a:rPr lang="en-US" sz="1800" u="none" strike="noStrike">
                          <a:effectLst/>
                          <a:highlight>
                            <a:srgbClr val="FFF2CC"/>
                          </a:highlight>
                        </a:rPr>
                        <a:t>5</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910060875"/>
                  </a:ext>
                </a:extLst>
              </a:tr>
            </a:tbl>
          </a:graphicData>
        </a:graphic>
      </p:graphicFrame>
      <p:graphicFrame>
        <p:nvGraphicFramePr>
          <p:cNvPr id="9" name="Table 8">
            <a:extLst>
              <a:ext uri="{FF2B5EF4-FFF2-40B4-BE49-F238E27FC236}">
                <a16:creationId xmlns:a16="http://schemas.microsoft.com/office/drawing/2014/main" id="{3DE38676-C34D-630A-A082-496C60D13439}"/>
              </a:ext>
            </a:extLst>
          </p:cNvPr>
          <p:cNvGraphicFramePr>
            <a:graphicFrameLocks noGrp="1"/>
          </p:cNvGraphicFramePr>
          <p:nvPr>
            <p:extLst>
              <p:ext uri="{D42A27DB-BD31-4B8C-83A1-F6EECF244321}">
                <p14:modId xmlns:p14="http://schemas.microsoft.com/office/powerpoint/2010/main" val="1117562725"/>
              </p:ext>
            </p:extLst>
          </p:nvPr>
        </p:nvGraphicFramePr>
        <p:xfrm>
          <a:off x="3886200" y="820103"/>
          <a:ext cx="3695701" cy="4495800"/>
        </p:xfrm>
        <a:graphic>
          <a:graphicData uri="http://schemas.openxmlformats.org/drawingml/2006/table">
            <a:tbl>
              <a:tblPr>
                <a:tableStyleId>{5C22544A-7EE6-4342-B048-85BDC9FD1C3A}</a:tableStyleId>
              </a:tblPr>
              <a:tblGrid>
                <a:gridCol w="2014713">
                  <a:extLst>
                    <a:ext uri="{9D8B030D-6E8A-4147-A177-3AD203B41FA5}">
                      <a16:colId xmlns:a16="http://schemas.microsoft.com/office/drawing/2014/main" val="130515995"/>
                    </a:ext>
                  </a:extLst>
                </a:gridCol>
                <a:gridCol w="1002942">
                  <a:extLst>
                    <a:ext uri="{9D8B030D-6E8A-4147-A177-3AD203B41FA5}">
                      <a16:colId xmlns:a16="http://schemas.microsoft.com/office/drawing/2014/main" val="2344627369"/>
                    </a:ext>
                  </a:extLst>
                </a:gridCol>
                <a:gridCol w="678046">
                  <a:extLst>
                    <a:ext uri="{9D8B030D-6E8A-4147-A177-3AD203B41FA5}">
                      <a16:colId xmlns:a16="http://schemas.microsoft.com/office/drawing/2014/main" val="800464756"/>
                    </a:ext>
                  </a:extLst>
                </a:gridCol>
              </a:tblGrid>
              <a:tr h="167640">
                <a:tc>
                  <a:txBody>
                    <a:bodyPr/>
                    <a:lstStyle/>
                    <a:p>
                      <a:pPr algn="l" fontAlgn="b"/>
                      <a:r>
                        <a:rPr lang="en-US" sz="1600" b="1" u="none" strike="noStrike" dirty="0">
                          <a:effectLst/>
                        </a:rPr>
                        <a:t>Technical Category</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Code</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 CIDs</a:t>
                      </a:r>
                      <a:endParaRPr lang="en-US" sz="16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76218125"/>
                  </a:ext>
                </a:extLst>
              </a:tr>
              <a:tr h="167640">
                <a:tc>
                  <a:txBody>
                    <a:bodyPr/>
                    <a:lstStyle/>
                    <a:p>
                      <a:pPr algn="l" fontAlgn="b"/>
                      <a:r>
                        <a:rPr lang="en-US" sz="1600" u="none" strike="noStrike">
                          <a:effectLst/>
                        </a:rPr>
                        <a:t>Ack changes</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ACK</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432258991"/>
                  </a:ext>
                </a:extLst>
              </a:tr>
              <a:tr h="167640">
                <a:tc>
                  <a:txBody>
                    <a:bodyPr/>
                    <a:lstStyle/>
                    <a:p>
                      <a:pPr algn="l" fontAlgn="b"/>
                      <a:r>
                        <a:rPr lang="en-US" sz="1600" u="none" strike="noStrike" dirty="0">
                          <a:effectLst/>
                        </a:rPr>
                        <a:t>Other channel access</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CHA</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a:effectLst/>
                        </a:rPr>
                        <a:t>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03453498"/>
                  </a:ext>
                </a:extLst>
              </a:tr>
              <a:tr h="167640">
                <a:tc>
                  <a:txBody>
                    <a:bodyPr/>
                    <a:lstStyle/>
                    <a:p>
                      <a:pPr algn="l" fontAlgn="b"/>
                      <a:r>
                        <a:rPr lang="en-US" sz="1600" u="none" strike="noStrike" dirty="0">
                          <a:effectLst/>
                        </a:rPr>
                        <a:t>Dynamic Data Rate Mode</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DDRN</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0</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53822832"/>
                  </a:ext>
                </a:extLst>
              </a:tr>
              <a:tr h="167640">
                <a:tc>
                  <a:txBody>
                    <a:bodyPr/>
                    <a:lstStyle/>
                    <a:p>
                      <a:pPr algn="l" fontAlgn="b"/>
                      <a:r>
                        <a:rPr lang="en-US" sz="1600" u="none" strike="noStrike">
                          <a:effectLst/>
                        </a:rPr>
                        <a:t>Device discovery </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DISC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36</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917142395"/>
                  </a:ext>
                </a:extLst>
              </a:tr>
              <a:tr h="167640">
                <a:tc>
                  <a:txBody>
                    <a:bodyPr/>
                    <a:lstStyle/>
                    <a:p>
                      <a:pPr algn="l" fontAlgn="b"/>
                      <a:r>
                        <a:rPr lang="en-US" sz="1600" u="none" strike="noStrike">
                          <a:effectLst/>
                        </a:rPr>
                        <a:t>Multi-node ranging / Hyper Block</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HB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66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24588881"/>
                  </a:ext>
                </a:extLst>
              </a:tr>
              <a:tr h="167640">
                <a:tc>
                  <a:txBody>
                    <a:bodyPr/>
                    <a:lstStyle/>
                    <a:p>
                      <a:pPr algn="l" fontAlgn="b"/>
                      <a:r>
                        <a:rPr lang="en-US" sz="1600" u="none" strike="noStrike">
                          <a:effectLst/>
                        </a:rPr>
                        <a:t>LDPC</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LCPC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45426066"/>
                  </a:ext>
                </a:extLst>
              </a:tr>
              <a:tr h="167640">
                <a:tc>
                  <a:txBody>
                    <a:bodyPr/>
                    <a:lstStyle/>
                    <a:p>
                      <a:pPr algn="l" fontAlgn="b"/>
                      <a:r>
                        <a:rPr lang="en-US" sz="1600" u="none" strike="noStrike" dirty="0">
                          <a:effectLst/>
                        </a:rPr>
                        <a:t>MAC General</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MAC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00552732"/>
                  </a:ext>
                </a:extLst>
              </a:tr>
              <a:tr h="167640">
                <a:tc>
                  <a:txBody>
                    <a:bodyPr/>
                    <a:lstStyle/>
                    <a:p>
                      <a:pPr algn="l" fontAlgn="b"/>
                      <a:r>
                        <a:rPr lang="en-US" sz="1600" u="none" strike="noStrike">
                          <a:effectLst/>
                        </a:rPr>
                        <a:t>Not another category</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MISC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0364285"/>
                  </a:ext>
                </a:extLst>
              </a:tr>
              <a:tr h="167640">
                <a:tc>
                  <a:txBody>
                    <a:bodyPr/>
                    <a:lstStyle/>
                    <a:p>
                      <a:pPr algn="l" fontAlgn="b"/>
                      <a:r>
                        <a:rPr lang="en-US" sz="1600" u="none" strike="noStrike">
                          <a:effectLst/>
                        </a:rPr>
                        <a:t>MMS general (both)</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246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05586409"/>
                  </a:ext>
                </a:extLst>
              </a:tr>
              <a:tr h="167640">
                <a:tc>
                  <a:txBody>
                    <a:bodyPr/>
                    <a:lstStyle/>
                    <a:p>
                      <a:pPr algn="l" fontAlgn="b"/>
                      <a:r>
                        <a:rPr lang="en-US" sz="1600" u="none" strike="noStrike">
                          <a:effectLst/>
                        </a:rPr>
                        <a:t>MMS specific to Narrow Band</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MMSNB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626150240"/>
                  </a:ext>
                </a:extLst>
              </a:tr>
              <a:tr h="167640">
                <a:tc>
                  <a:txBody>
                    <a:bodyPr/>
                    <a:lstStyle/>
                    <a:p>
                      <a:pPr algn="l" fontAlgn="b"/>
                      <a:r>
                        <a:rPr lang="en-US" sz="1600" u="none" strike="noStrike">
                          <a:effectLst/>
                        </a:rPr>
                        <a:t>MMS specific to UWN</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MMSUWB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9</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88717657"/>
                  </a:ext>
                </a:extLst>
              </a:tr>
              <a:tr h="167640">
                <a:tc>
                  <a:txBody>
                    <a:bodyPr/>
                    <a:lstStyle/>
                    <a:p>
                      <a:pPr algn="l" fontAlgn="b"/>
                      <a:r>
                        <a:rPr lang="en-US" sz="1600" u="none" strike="noStrike">
                          <a:effectLst/>
                        </a:rPr>
                        <a:t>Narrow Band specific function</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NBF</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31</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85827916"/>
                  </a:ext>
                </a:extLst>
              </a:tr>
              <a:tr h="167640">
                <a:tc>
                  <a:txBody>
                    <a:bodyPr/>
                    <a:lstStyle/>
                    <a:p>
                      <a:pPr algn="l" fontAlgn="b"/>
                      <a:r>
                        <a:rPr lang="en-US" sz="1600" u="none" strike="noStrike">
                          <a:effectLst/>
                        </a:rPr>
                        <a:t>New frame format</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NEWFR</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279</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6138357"/>
                  </a:ext>
                </a:extLst>
              </a:tr>
            </a:tbl>
          </a:graphicData>
        </a:graphic>
      </p:graphicFrame>
      <p:graphicFrame>
        <p:nvGraphicFramePr>
          <p:cNvPr id="12" name="Table 11">
            <a:extLst>
              <a:ext uri="{FF2B5EF4-FFF2-40B4-BE49-F238E27FC236}">
                <a16:creationId xmlns:a16="http://schemas.microsoft.com/office/drawing/2014/main" id="{50B9F106-B123-CFEC-F943-4271E6C8F1A8}"/>
              </a:ext>
            </a:extLst>
          </p:cNvPr>
          <p:cNvGraphicFramePr>
            <a:graphicFrameLocks noGrp="1"/>
          </p:cNvGraphicFramePr>
          <p:nvPr>
            <p:extLst>
              <p:ext uri="{D42A27DB-BD31-4B8C-83A1-F6EECF244321}">
                <p14:modId xmlns:p14="http://schemas.microsoft.com/office/powerpoint/2010/main" val="2457467298"/>
              </p:ext>
            </p:extLst>
          </p:nvPr>
        </p:nvGraphicFramePr>
        <p:xfrm>
          <a:off x="8039099" y="820103"/>
          <a:ext cx="3695701" cy="2758440"/>
        </p:xfrm>
        <a:graphic>
          <a:graphicData uri="http://schemas.openxmlformats.org/drawingml/2006/table">
            <a:tbl>
              <a:tblPr>
                <a:tableStyleId>{5C22544A-7EE6-4342-B048-85BDC9FD1C3A}</a:tableStyleId>
              </a:tblPr>
              <a:tblGrid>
                <a:gridCol w="2048554">
                  <a:extLst>
                    <a:ext uri="{9D8B030D-6E8A-4147-A177-3AD203B41FA5}">
                      <a16:colId xmlns:a16="http://schemas.microsoft.com/office/drawing/2014/main" val="1786254471"/>
                    </a:ext>
                  </a:extLst>
                </a:gridCol>
                <a:gridCol w="982752">
                  <a:extLst>
                    <a:ext uri="{9D8B030D-6E8A-4147-A177-3AD203B41FA5}">
                      <a16:colId xmlns:a16="http://schemas.microsoft.com/office/drawing/2014/main" val="2002289967"/>
                    </a:ext>
                  </a:extLst>
                </a:gridCol>
                <a:gridCol w="664395">
                  <a:extLst>
                    <a:ext uri="{9D8B030D-6E8A-4147-A177-3AD203B41FA5}">
                      <a16:colId xmlns:a16="http://schemas.microsoft.com/office/drawing/2014/main" val="3347181632"/>
                    </a:ext>
                  </a:extLst>
                </a:gridCol>
              </a:tblGrid>
              <a:tr h="167640">
                <a:tc>
                  <a:txBody>
                    <a:bodyPr/>
                    <a:lstStyle/>
                    <a:p>
                      <a:pPr algn="l" fontAlgn="b"/>
                      <a:r>
                        <a:rPr lang="en-US" sz="1600" b="1" u="none" strike="noStrike" dirty="0">
                          <a:effectLst/>
                        </a:rPr>
                        <a:t>Technical Category</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Code</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 CIDs</a:t>
                      </a:r>
                      <a:endParaRPr lang="en-US" sz="16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85149981"/>
                  </a:ext>
                </a:extLst>
              </a:tr>
              <a:tr h="167640">
                <a:tc>
                  <a:txBody>
                    <a:bodyPr/>
                    <a:lstStyle/>
                    <a:p>
                      <a:pPr algn="l" fontAlgn="b"/>
                      <a:r>
                        <a:rPr lang="en-US" sz="1600" u="none" strike="noStrike" dirty="0">
                          <a:effectLst/>
                        </a:rPr>
                        <a:t>UWB PHY HRP</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PHYHRP</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a:effectLst/>
                        </a:rPr>
                        <a:t>13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61088723"/>
                  </a:ext>
                </a:extLst>
              </a:tr>
              <a:tr h="167640">
                <a:tc>
                  <a:txBody>
                    <a:bodyPr/>
                    <a:lstStyle/>
                    <a:p>
                      <a:pPr algn="l" fontAlgn="b"/>
                      <a:r>
                        <a:rPr lang="en-US" sz="1600" u="none" strike="noStrike" dirty="0">
                          <a:effectLst/>
                        </a:rPr>
                        <a:t>UWB PHY LE</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PHYLE</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8</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75483270"/>
                  </a:ext>
                </a:extLst>
              </a:tr>
              <a:tr h="167640">
                <a:tc>
                  <a:txBody>
                    <a:bodyPr/>
                    <a:lstStyle/>
                    <a:p>
                      <a:pPr algn="l" fontAlgn="b"/>
                      <a:r>
                        <a:rPr lang="en-US" sz="1600" u="none" strike="noStrike" dirty="0">
                          <a:effectLst/>
                        </a:rPr>
                        <a:t>Narrow Band PHY</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PHYNB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86024222"/>
                  </a:ext>
                </a:extLst>
              </a:tr>
              <a:tr h="167640">
                <a:tc>
                  <a:txBody>
                    <a:bodyPr/>
                    <a:lstStyle/>
                    <a:p>
                      <a:pPr algn="l" fontAlgn="b"/>
                      <a:r>
                        <a:rPr lang="en-US" sz="1600" u="none" strike="noStrike" dirty="0">
                          <a:effectLst/>
                        </a:rPr>
                        <a:t>RSS</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RSS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5</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27204954"/>
                  </a:ext>
                </a:extLst>
              </a:tr>
              <a:tr h="167640">
                <a:tc>
                  <a:txBody>
                    <a:bodyPr/>
                    <a:lstStyle/>
                    <a:p>
                      <a:pPr algn="l" fontAlgn="b"/>
                      <a:r>
                        <a:rPr lang="en-US" sz="1600" u="none" strike="noStrike" dirty="0">
                          <a:effectLst/>
                        </a:rPr>
                        <a:t>Sensing</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SENS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86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834471430"/>
                  </a:ext>
                </a:extLst>
              </a:tr>
              <a:tr h="167640">
                <a:tc>
                  <a:txBody>
                    <a:bodyPr/>
                    <a:lstStyle/>
                    <a:p>
                      <a:pPr algn="l" fontAlgn="b"/>
                      <a:r>
                        <a:rPr lang="en-US" sz="1600" u="none" strike="noStrike" dirty="0">
                          <a:effectLst/>
                        </a:rPr>
                        <a:t>SSBD</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SSBD</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91416484"/>
                  </a:ext>
                </a:extLst>
              </a:tr>
              <a:tr h="167640">
                <a:tc>
                  <a:txBody>
                    <a:bodyPr/>
                    <a:lstStyle/>
                    <a:p>
                      <a:pPr algn="l" fontAlgn="b"/>
                      <a:r>
                        <a:rPr lang="en-US" sz="1600" u="none" strike="noStrike" dirty="0">
                          <a:effectLst/>
                        </a:rPr>
                        <a:t>Assigned to the Technical Editor</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TE</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617</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91222785"/>
                  </a:ext>
                </a:extLst>
              </a:tr>
              <a:tr h="167640">
                <a:tc>
                  <a:txBody>
                    <a:bodyPr/>
                    <a:lstStyle/>
                    <a:p>
                      <a:pPr algn="l" fontAlgn="b"/>
                      <a:r>
                        <a:rPr lang="en-US" sz="1600" u="none" strike="noStrike">
                          <a:effectLst/>
                        </a:rPr>
                        <a:t>UWB data offload</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UWBDO</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10</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69666612"/>
                  </a:ext>
                </a:extLst>
              </a:tr>
              <a:tr h="167640">
                <a:tc>
                  <a:txBody>
                    <a:bodyPr/>
                    <a:lstStyle/>
                    <a:p>
                      <a:pPr algn="l" fontAlgn="b"/>
                      <a:r>
                        <a:rPr lang="en-US" sz="1600" u="none" strike="noStrike" dirty="0">
                          <a:effectLst/>
                        </a:rPr>
                        <a:t>Wake-up Radio</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WUR</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512130932"/>
                  </a:ext>
                </a:extLst>
              </a:tr>
            </a:tbl>
          </a:graphicData>
        </a:graphic>
      </p:graphicFrame>
      <p:graphicFrame>
        <p:nvGraphicFramePr>
          <p:cNvPr id="14" name="Table 13">
            <a:extLst>
              <a:ext uri="{FF2B5EF4-FFF2-40B4-BE49-F238E27FC236}">
                <a16:creationId xmlns:a16="http://schemas.microsoft.com/office/drawing/2014/main" id="{21E3628C-5550-56DB-B853-F41CF8353562}"/>
              </a:ext>
            </a:extLst>
          </p:cNvPr>
          <p:cNvGraphicFramePr>
            <a:graphicFrameLocks noGrp="1"/>
          </p:cNvGraphicFramePr>
          <p:nvPr>
            <p:extLst>
              <p:ext uri="{D42A27DB-BD31-4B8C-83A1-F6EECF244321}">
                <p14:modId xmlns:p14="http://schemas.microsoft.com/office/powerpoint/2010/main" val="3353140143"/>
              </p:ext>
            </p:extLst>
          </p:nvPr>
        </p:nvGraphicFramePr>
        <p:xfrm>
          <a:off x="762000" y="3962400"/>
          <a:ext cx="2590800" cy="1920240"/>
        </p:xfrm>
        <a:graphic>
          <a:graphicData uri="http://schemas.openxmlformats.org/drawingml/2006/table">
            <a:tbl>
              <a:tblPr>
                <a:tableStyleId>{5C22544A-7EE6-4342-B048-85BDC9FD1C3A}</a:tableStyleId>
              </a:tblPr>
              <a:tblGrid>
                <a:gridCol w="1357086">
                  <a:extLst>
                    <a:ext uri="{9D8B030D-6E8A-4147-A177-3AD203B41FA5}">
                      <a16:colId xmlns:a16="http://schemas.microsoft.com/office/drawing/2014/main" val="1419015376"/>
                    </a:ext>
                  </a:extLst>
                </a:gridCol>
                <a:gridCol w="1233714">
                  <a:extLst>
                    <a:ext uri="{9D8B030D-6E8A-4147-A177-3AD203B41FA5}">
                      <a16:colId xmlns:a16="http://schemas.microsoft.com/office/drawing/2014/main" val="2454385196"/>
                    </a:ext>
                  </a:extLst>
                </a:gridCol>
              </a:tblGrid>
              <a:tr h="175260">
                <a:tc>
                  <a:txBody>
                    <a:bodyPr/>
                    <a:lstStyle/>
                    <a:p>
                      <a:pPr algn="ctr" fontAlgn="ctr"/>
                      <a:r>
                        <a:rPr lang="en-US" sz="1800" u="none" strike="noStrike">
                          <a:effectLst/>
                          <a:highlight>
                            <a:srgbClr val="DDEBF7"/>
                          </a:highlight>
                        </a:rPr>
                        <a:t>Technical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Editorial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1846100679"/>
                  </a:ext>
                </a:extLst>
              </a:tr>
              <a:tr h="175260">
                <a:tc>
                  <a:txBody>
                    <a:bodyPr/>
                    <a:lstStyle/>
                    <a:p>
                      <a:pPr algn="ctr" fontAlgn="ctr"/>
                      <a:r>
                        <a:rPr lang="en-US" sz="1800" u="none" strike="noStrike">
                          <a:effectLst/>
                          <a:highlight>
                            <a:srgbClr val="FFF2CC"/>
                          </a:highlight>
                        </a:rPr>
                        <a:t>29</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FFF2CC"/>
                          </a:highlight>
                        </a:rPr>
                        <a:t>16</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2844550130"/>
                  </a:ext>
                </a:extLst>
              </a:tr>
              <a:tr h="175260">
                <a:tc>
                  <a:txBody>
                    <a:bodyPr/>
                    <a:lstStyle/>
                    <a:p>
                      <a:pPr algn="ctr" fontAlgn="ctr"/>
                      <a:r>
                        <a:rPr lang="en-US" sz="1800" u="none" strike="noStrike">
                          <a:effectLst/>
                          <a:highlight>
                            <a:srgbClr val="DDEBF7"/>
                          </a:highlight>
                        </a:rPr>
                        <a:t>General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rPr>
                        <a:t>Total</a:t>
                      </a:r>
                      <a:endParaRPr lang="en-US"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16177082"/>
                  </a:ext>
                </a:extLst>
              </a:tr>
              <a:tr h="175260">
                <a:tc>
                  <a:txBody>
                    <a:bodyPr/>
                    <a:lstStyle/>
                    <a:p>
                      <a:pPr algn="ctr" fontAlgn="ctr"/>
                      <a:r>
                        <a:rPr lang="en-US" sz="1800" u="none" strike="noStrike">
                          <a:effectLst/>
                          <a:highlight>
                            <a:srgbClr val="FFF2CC"/>
                          </a:highlight>
                        </a:rPr>
                        <a:t>2</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2F2F2"/>
                          </a:highlight>
                        </a:rPr>
                        <a:t>47</a:t>
                      </a: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599380773"/>
                  </a:ext>
                </a:extLst>
              </a:tr>
              <a:tr h="175260">
                <a:tc>
                  <a:txBody>
                    <a:bodyPr/>
                    <a:lstStyle/>
                    <a:p>
                      <a:pPr algn="ctr" fontAlgn="ctr"/>
                      <a:r>
                        <a:rPr lang="en-US" sz="1800" b="0" i="0" u="none" strike="noStrike" dirty="0">
                          <a:solidFill>
                            <a:srgbClr val="000000"/>
                          </a:solidFill>
                          <a:effectLst/>
                          <a:highlight>
                            <a:srgbClr val="FFF2CC"/>
                          </a:highlight>
                          <a:latin typeface="Arial" panose="020B0604020202020204" pitchFamily="34" charset="0"/>
                        </a:rPr>
                        <a:t>Proposed Resolutions</a:t>
                      </a: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2719162954"/>
                  </a:ext>
                </a:extLst>
              </a:tr>
              <a:tr h="175260">
                <a:tc>
                  <a:txBody>
                    <a:bodyPr/>
                    <a:lstStyle/>
                    <a:p>
                      <a:pPr algn="ctr" fontAlgn="ctr"/>
                      <a:r>
                        <a:rPr lang="en-US" sz="1800" b="0" i="0" u="none" strike="noStrike" dirty="0">
                          <a:solidFill>
                            <a:srgbClr val="000000"/>
                          </a:solidFill>
                          <a:effectLst/>
                          <a:highlight>
                            <a:srgbClr val="FFF2CC"/>
                          </a:highlight>
                          <a:latin typeface="Arial" panose="020B0604020202020204" pitchFamily="34" charset="0"/>
                        </a:rPr>
                        <a:t>47</a:t>
                      </a: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3861868162"/>
                  </a:ext>
                </a:extLst>
              </a:tr>
            </a:tbl>
          </a:graphicData>
        </a:graphic>
      </p:graphicFrame>
    </p:spTree>
    <p:extLst>
      <p:ext uri="{BB962C8B-B14F-4D97-AF65-F5344CB8AC3E}">
        <p14:creationId xmlns:p14="http://schemas.microsoft.com/office/powerpoint/2010/main" val="12914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F69-7516-4277-29E5-7A1F3DCF3222}"/>
              </a:ext>
            </a:extLst>
          </p:cNvPr>
          <p:cNvSpPr>
            <a:spLocks noGrp="1"/>
          </p:cNvSpPr>
          <p:nvPr>
            <p:ph type="title"/>
          </p:nvPr>
        </p:nvSpPr>
        <p:spPr>
          <a:xfrm>
            <a:off x="914400" y="685800"/>
            <a:ext cx="10363200" cy="533400"/>
          </a:xfrm>
        </p:spPr>
        <p:txBody>
          <a:bodyPr/>
          <a:lstStyle/>
          <a:p>
            <a:r>
              <a:rPr lang="en-US" dirty="0"/>
              <a:t>Comment Resolution Reminders</a:t>
            </a:r>
          </a:p>
        </p:txBody>
      </p:sp>
      <p:sp>
        <p:nvSpPr>
          <p:cNvPr id="3" name="Text Placeholder 2">
            <a:extLst>
              <a:ext uri="{FF2B5EF4-FFF2-40B4-BE49-F238E27FC236}">
                <a16:creationId xmlns:a16="http://schemas.microsoft.com/office/drawing/2014/main" id="{6CCB843A-378F-68A6-9006-E5D73A37D650}"/>
              </a:ext>
            </a:extLst>
          </p:cNvPr>
          <p:cNvSpPr>
            <a:spLocks noGrp="1"/>
          </p:cNvSpPr>
          <p:nvPr>
            <p:ph type="body" sz="half" idx="1"/>
          </p:nvPr>
        </p:nvSpPr>
        <p:spPr>
          <a:xfrm>
            <a:off x="914400" y="1524000"/>
            <a:ext cx="10363200" cy="4724400"/>
          </a:xfrm>
        </p:spPr>
        <p:txBody>
          <a:bodyPr>
            <a:normAutofit fontScale="77500" lnSpcReduction="20000"/>
          </a:bodyPr>
          <a:lstStyle/>
          <a:p>
            <a:r>
              <a:rPr lang="en-US" dirty="0"/>
              <a:t>Collaboration is good</a:t>
            </a:r>
          </a:p>
          <a:p>
            <a:r>
              <a:rPr lang="en-US" dirty="0"/>
              <a:t>We have meeting resources for breakouts</a:t>
            </a:r>
          </a:p>
          <a:p>
            <a:pPr lvl="1"/>
            <a:r>
              <a:rPr lang="en-US" dirty="0"/>
              <a:t>Requests:  TG officers and WG chair</a:t>
            </a:r>
          </a:p>
          <a:p>
            <a:pPr lvl="1"/>
            <a:r>
              <a:rPr lang="en-US" dirty="0"/>
              <a:t>TG4ab room when shown on schedule as TG4ab</a:t>
            </a:r>
          </a:p>
          <a:p>
            <a:pPr lvl="1"/>
            <a:r>
              <a:rPr lang="en-US" dirty="0"/>
              <a:t>Second breakout room (WG chair’s discretion)</a:t>
            </a:r>
          </a:p>
          <a:p>
            <a:r>
              <a:rPr lang="en-US" dirty="0"/>
              <a:t>We will identify “easy” first (today)</a:t>
            </a:r>
          </a:p>
          <a:p>
            <a:r>
              <a:rPr lang="en-US" dirty="0"/>
              <a:t>We will follow RevCom guidelines for resolutions:</a:t>
            </a:r>
          </a:p>
          <a:p>
            <a:pPr lvl="1"/>
            <a:r>
              <a:rPr lang="en-US" dirty="0">
                <a:hlinkClick r:id="rId2"/>
              </a:rPr>
              <a:t>https://standards.ieee.org/wp-content/uploads/import/governance/revcom/guidelines.pdf</a:t>
            </a:r>
            <a:endParaRPr lang="en-US" dirty="0"/>
          </a:p>
          <a:p>
            <a:r>
              <a:rPr lang="en-US" dirty="0"/>
              <a:t>RevCom guidelines for commenting on draft standards:</a:t>
            </a:r>
          </a:p>
          <a:p>
            <a:pPr lvl="1"/>
            <a:r>
              <a:rPr lang="en-US" dirty="0">
                <a:hlinkClick r:id="rId3"/>
              </a:rPr>
              <a:t>https://standards.ieee.org/wp-content/uploads/import/governance/revcom/Guidelines_for_commenting_on-draft_standards.pdf</a:t>
            </a: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2D02345-BDA4-BA5C-FD7E-9281764F7C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699945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dirty="0"/>
              <a:t>Tuesdays, 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t>We have a 2nd breakout room (physical and virtual) with coordination with WG chair</a:t>
            </a:r>
          </a:p>
          <a:p>
            <a:r>
              <a:rPr lang="en-US" dirty="0"/>
              <a:t>If leading a breakout – get with TC chair or VC for </a:t>
            </a:r>
            <a:r>
              <a:rPr lang="en-US" dirty="0" err="1"/>
              <a:t>webex</a:t>
            </a:r>
            <a:r>
              <a:rPr lang="en-US" dirty="0"/>
              <a:t> details</a:t>
            </a:r>
          </a:p>
          <a:p>
            <a:r>
              <a:rPr lang="en-US" dirty="0"/>
              <a:t>Keep in mind we have remote attendees in inconvenient time zones when able (use email reflector, </a:t>
            </a:r>
            <a:r>
              <a:rPr lang="en-US" dirty="0" err="1"/>
              <a:t>etc</a:t>
            </a:r>
            <a:r>
              <a:rPr lang="en-US" dirty="0"/>
              <a:t>)</a:t>
            </a:r>
          </a:p>
          <a:p>
            <a:r>
              <a:rPr lang="en-US" dirty="0"/>
              <a:t>We will do the best we can and keep learning as we go!</a:t>
            </a:r>
          </a:p>
          <a:p>
            <a:endParaRPr lang="en-US" dirty="0"/>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82524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We will need to stay within the allocated time to get through everything</a:t>
            </a:r>
          </a:p>
          <a:p>
            <a:r>
              <a:rPr lang="en-US" dirty="0"/>
              <a:t>If less than the allocated time is used in a time slot, we’ll start the next time slot (accumulate any unused time to the end of the meeting)</a:t>
            </a:r>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42311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In-person attendees: Wear badges at all times in meeting areas </a:t>
            </a:r>
            <a:endParaRPr lang="en-GB" sz="1400" dirty="0"/>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193571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2204864"/>
            <a:ext cx="7770813"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000" b="1" kern="0" dirty="0">
                <a:solidFill>
                  <a:srgbClr val="FF0000"/>
                </a:solidFill>
              </a:rPr>
              <a:t>This 802.15 meeting is part of the IEEE 802 wireless </a:t>
            </a:r>
            <a:r>
              <a:rPr lang="en-US" sz="2000" b="1" kern="0" dirty="0" err="1">
                <a:solidFill>
                  <a:srgbClr val="FF0000"/>
                </a:solidFill>
              </a:rPr>
              <a:t>inerim</a:t>
            </a:r>
            <a:r>
              <a:rPr lang="en-US" sz="2000" b="1" kern="0" dirty="0">
                <a:solidFill>
                  <a:srgbClr val="FF0000"/>
                </a:solidFill>
              </a:rPr>
              <a:t> session</a:t>
            </a:r>
          </a:p>
          <a:p>
            <a:pPr>
              <a:buFont typeface="Arial" panose="020B0604020202020204" pitchFamily="34" charset="0"/>
              <a:buChar char="•"/>
            </a:pPr>
            <a:r>
              <a:rPr lang="en-US" sz="2000" kern="0" dirty="0"/>
              <a:t>You must pay the registration fee in order to attend </a:t>
            </a:r>
            <a:r>
              <a:rPr lang="en-US" sz="2000" b="1" u="sng" kern="0" dirty="0"/>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https://web.cvent.com/event/64f6931c-b20d-44af-a54e-4830fa2f7097/</a:t>
            </a:r>
            <a:endParaRPr lang="en-US" sz="2400" kern="0" dirty="0"/>
          </a:p>
          <a:p>
            <a:pPr marL="457200" lvl="1" indent="0" algn="ctr">
              <a:buNone/>
            </a:pP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04800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60279</TotalTime>
  <Words>3598</Words>
  <Application>Microsoft Office PowerPoint</Application>
  <PresentationFormat>Widescreen</PresentationFormat>
  <Paragraphs>431</Paragraphs>
  <Slides>33</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Lucida Grande</vt:lpstr>
      <vt:lpstr>Monotype Sorts</vt:lpstr>
      <vt:lpstr>Open Sans</vt:lpstr>
      <vt:lpstr>Times New Roman</vt:lpstr>
      <vt:lpstr>IEEE-802_15</vt:lpstr>
      <vt:lpstr>PowerPoint Presentation</vt:lpstr>
      <vt:lpstr>Task Group 15.4ab Next Generation UWB Amendment</vt:lpstr>
      <vt:lpstr>Meeting Preamble </vt:lpstr>
      <vt:lpstr>PowerPoint Presentation</vt:lpstr>
      <vt:lpstr>Hybrid Meeting Conduct: Other</vt:lpstr>
      <vt:lpstr>Time Management</vt:lpstr>
      <vt:lpstr>Additional Reminders</vt:lpstr>
      <vt:lpstr>Registration for 802 LMSC Plenaries and 802 Wireless Interims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Participants have a duty to inform the IEEE</vt:lpstr>
      <vt:lpstr>Approvals of Minutes</vt:lpstr>
      <vt:lpstr>Session Objectives</vt:lpstr>
      <vt:lpstr>5.2.b Scope of the project (As approved):</vt:lpstr>
      <vt:lpstr>PowerPoint Presentation</vt:lpstr>
      <vt:lpstr>Editor’s Corner</vt:lpstr>
      <vt:lpstr>Editorial Issues: Comment Resolution Reminders</vt:lpstr>
      <vt:lpstr>Comment Resolution</vt:lpstr>
      <vt:lpstr>Overview of Comments</vt:lpstr>
      <vt:lpstr>Comment Resolution Reminders</vt:lpstr>
      <vt:lpstr>Next Steps</vt:lpstr>
      <vt:lpstr>Call schedule, July thru Sept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1291</cp:revision>
  <cp:lastPrinted>2000-07-07T01:25:49Z</cp:lastPrinted>
  <dcterms:created xsi:type="dcterms:W3CDTF">1999-06-22T06:24:01Z</dcterms:created>
  <dcterms:modified xsi:type="dcterms:W3CDTF">2024-07-18T19:22:40Z</dcterms:modified>
  <cp:category/>
</cp:coreProperties>
</file>