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70"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71"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72"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73"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74"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6FEACAD9-3026-45DD-8890-E9016983E340}"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5" name="CustomShape 1"/>
          <p:cNvSpPr/>
          <p:nvPr/>
        </p:nvSpPr>
        <p:spPr>
          <a:xfrm>
            <a:off x="3288600" y="9736920"/>
            <a:ext cx="870480" cy="776880"/>
          </a:xfrm>
          <a:prstGeom prst="rect">
            <a:avLst/>
          </a:prstGeom>
          <a:noFill/>
          <a:ln w="0">
            <a:noFill/>
          </a:ln>
        </p:spPr>
        <p:style>
          <a:lnRef idx="0"/>
          <a:fillRef idx="0"/>
          <a:effectRef idx="0"/>
          <a:fontRef idx="minor"/>
        </p:style>
        <p:txBody>
          <a:bodyPr lIns="0" rIns="0" tIns="0" bIns="0" anchor="t">
            <a:noAutofit/>
          </a:bodyPr>
          <a:p>
            <a:pPr algn="r">
              <a:lnSpc>
                <a:spcPct val="100000"/>
              </a:lnSpc>
            </a:pPr>
            <a:fld id="{EE170602-838E-4902-BEF3-D93DE9A542A4}"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416" name="PlaceHolder 1"/>
          <p:cNvSpPr>
            <a:spLocks noGrp="1"/>
          </p:cNvSpPr>
          <p:nvPr>
            <p:ph type="body"/>
          </p:nvPr>
        </p:nvSpPr>
        <p:spPr>
          <a:xfrm>
            <a:off x="1036080" y="4777200"/>
            <a:ext cx="5672880" cy="449892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417" name="PlaceHolder 2"/>
          <p:cNvSpPr>
            <a:spLocks noGrp="1"/>
          </p:cNvSpPr>
          <p:nvPr>
            <p:ph type="sldImg"/>
          </p:nvPr>
        </p:nvSpPr>
        <p:spPr>
          <a:xfrm>
            <a:off x="1282680" y="760320"/>
            <a:ext cx="5185080" cy="37314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CB179D8-4250-4257-AF58-1B234D24EC8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51CE35F-053D-41BC-9052-364715C5344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F045077-BD7F-43C6-8EBC-F4FF45EA80E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914352B-12B4-4980-9166-416160AA6BA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6ECBF1F-DE4B-40C7-B4BA-7E5D77F8BAC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2"/>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802-15-23-0506-02</a:t>
            </a:r>
            <a:endParaRPr b="0" lang="en-US" sz="1400" spc="-1" strike="noStrike">
              <a:solidFill>
                <a:srgbClr val="000000"/>
              </a:solidFill>
              <a:latin typeface="Arial"/>
            </a:endParaRPr>
          </a:p>
        </p:txBody>
      </p:sp>
      <p:sp>
        <p:nvSpPr>
          <p:cNvPr id="232"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4"/>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7"/>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E4A0036-DC31-4353-BDE3-3867491BE1E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8"/>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9"/>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6E6975E-89A9-46C1-81D2-0745FD166E4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324"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26"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DE9B161-26CB-4049-B020-A07E2A753EB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329"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330"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3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269-01-cryp-may24-session-minutes-for-ig-crypt.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72280" cy="46069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IG Crypto Opening Report, Agenda and Closing report for May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IG Crypto Meeting in July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IG Crypto July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52960" cy="1047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11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396" name="CustomShape 3"/>
          <p:cNvSpPr/>
          <p:nvPr/>
        </p:nvSpPr>
        <p:spPr>
          <a:xfrm>
            <a:off x="457200" y="1604520"/>
            <a:ext cx="8211600" cy="395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10160" cy="39582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Process comments received for the PARs.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6280" cy="1131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solidFill>
                <a:srgbClr val="000000"/>
              </a:solidFill>
              <a:latin typeface="Arial"/>
            </a:endParaRPr>
          </a:p>
        </p:txBody>
      </p:sp>
      <p:sp>
        <p:nvSpPr>
          <p:cNvPr id="399" name="CustomShape 2"/>
          <p:cNvSpPr/>
          <p:nvPr/>
        </p:nvSpPr>
        <p:spPr>
          <a:xfrm>
            <a:off x="457200" y="1604520"/>
            <a:ext cx="7762320" cy="3964320"/>
          </a:xfrm>
          <a:prstGeom prst="rect">
            <a:avLst/>
          </a:prstGeom>
          <a:noFill/>
          <a:ln w="0">
            <a:noFill/>
          </a:ln>
        </p:spPr>
        <p:style>
          <a:lnRef idx="0"/>
          <a:fillRef idx="0"/>
          <a:effectRef idx="0"/>
          <a:fontRef idx="minor"/>
        </p:style>
        <p:txBody>
          <a:bodyPr lIns="0" rIns="0" tIns="0" bIns="0" anchor="t">
            <a:normAutofit fontScale="55000"/>
          </a:bodyPr>
          <a:p>
            <a:pPr marL="676800" indent="-498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1600-1800</a:t>
            </a:r>
            <a:endParaRPr b="0" lang="en-US" sz="3200" spc="-1" strike="noStrike">
              <a:solidFill>
                <a:srgbClr val="000000"/>
              </a:solidFill>
              <a:latin typeface="Arial"/>
            </a:endParaRPr>
          </a:p>
          <a:p>
            <a:pPr lvl="2" marL="1014120" indent="-330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014120" indent="-330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15-24-0373-00</a:t>
            </a:r>
            <a:endParaRPr b="0" lang="en-US" sz="3200" spc="-1" strike="noStrike">
              <a:solidFill>
                <a:srgbClr val="000000"/>
              </a:solidFill>
              <a:latin typeface="Arial"/>
            </a:endParaRPr>
          </a:p>
          <a:p>
            <a:pPr lvl="2" marL="1014120" indent="-330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15-24-0269-01</a:t>
            </a:r>
            <a:endParaRPr b="0" lang="en-US" sz="3200" spc="-1" strike="noStrike">
              <a:solidFill>
                <a:srgbClr val="000000"/>
              </a:solidFill>
              <a:latin typeface="Arial"/>
            </a:endParaRPr>
          </a:p>
          <a:p>
            <a:pPr lvl="2" marL="1014120" indent="-330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comments received for the PARs</a:t>
            </a:r>
            <a:endParaRPr b="0" lang="en-US" sz="3200" spc="-1" strike="noStrike">
              <a:solidFill>
                <a:srgbClr val="000000"/>
              </a:solidFill>
              <a:latin typeface="Arial"/>
            </a:endParaRPr>
          </a:p>
          <a:p>
            <a:pPr lvl="2" marL="1014120" indent="-330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Generate responses to the comments</a:t>
            </a:r>
            <a:endParaRPr b="0" lang="en-US" sz="3200" spc="-1" strike="noStrike">
              <a:solidFill>
                <a:srgbClr val="000000"/>
              </a:solidFill>
              <a:latin typeface="Arial"/>
            </a:endParaRPr>
          </a:p>
          <a:p>
            <a:pPr marL="676800" indent="-498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14120" indent="-330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comments</a:t>
            </a:r>
            <a:endParaRPr b="0" lang="en-US" sz="3200" spc="-1" strike="noStrike">
              <a:solidFill>
                <a:srgbClr val="000000"/>
              </a:solidFill>
              <a:latin typeface="Arial"/>
            </a:endParaRPr>
          </a:p>
          <a:p>
            <a:pPr marL="676800" indent="-498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14120" indent="-330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Finish on working on comment responses</a:t>
            </a:r>
            <a:endParaRPr b="0" lang="en-US" sz="3200" spc="-1" strike="noStrike">
              <a:solidFill>
                <a:srgbClr val="000000"/>
              </a:solidFill>
              <a:latin typeface="Arial"/>
            </a:endParaRPr>
          </a:p>
          <a:p>
            <a:pPr lvl="2" marL="1014120" indent="-330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PARs</a:t>
            </a:r>
            <a:endParaRPr b="0" lang="en-US" sz="4400" spc="-1" strike="noStrike">
              <a:solidFill>
                <a:srgbClr val="000000"/>
              </a:solidFill>
              <a:latin typeface="Arial"/>
            </a:endParaRPr>
          </a:p>
        </p:txBody>
      </p:sp>
      <p:sp>
        <p:nvSpPr>
          <p:cNvPr id="401" name="CustomShape 2"/>
          <p:cNvSpPr/>
          <p:nvPr/>
        </p:nvSpPr>
        <p:spPr>
          <a:xfrm>
            <a:off x="457200" y="1604520"/>
            <a:ext cx="8220600" cy="39679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 is two PARs of interest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cipher algorithms for 802.15.4</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TG4ae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KMP for 802.15.9</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TG9a</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CustomShape 5"/>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Ascon</a:t>
            </a:r>
            <a:endParaRPr b="0" lang="en-US" sz="4400" spc="-1" strike="noStrike">
              <a:solidFill>
                <a:srgbClr val="000000"/>
              </a:solidFill>
              <a:latin typeface="Arial"/>
            </a:endParaRPr>
          </a:p>
        </p:txBody>
      </p:sp>
      <p:sp>
        <p:nvSpPr>
          <p:cNvPr id="403" name="CustomShape 6"/>
          <p:cNvSpPr/>
          <p:nvPr/>
        </p:nvSpPr>
        <p:spPr>
          <a:xfrm>
            <a:off x="457200" y="1604520"/>
            <a:ext cx="8220600" cy="3967920"/>
          </a:xfrm>
          <a:prstGeom prst="rect">
            <a:avLst/>
          </a:prstGeom>
          <a:noFill/>
          <a:ln w="0">
            <a:noFill/>
          </a:ln>
        </p:spPr>
        <p:style>
          <a:lnRef idx="0"/>
          <a:fillRef idx="0"/>
          <a:effectRef idx="0"/>
          <a:fontRef idx="minor"/>
        </p:style>
        <p:txBody>
          <a:bodyPr lIns="0" rIns="0" tIns="0" bIns="0" anchor="t">
            <a:normAutofit fontScale="70000"/>
          </a:bodyPr>
          <a:p>
            <a:pPr marL="302400" indent="-224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is lightweight crypto algorithm and would be quite suitable for 802.15.4 use. </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It is AEAD algorithm, uses 128-bit nonce etc, thus can be quite easily added to the 802.15.4 which uses same construct.</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versions Ascon-128 and Ascon-128a, most likely we want to pick one (more efficient Ascon-128a?)</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Does not currently support 32-bit tags in standard, that needs to be added.</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Also supports hashing, PRF etc, but those are not yet used in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7"/>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TG4ae Ascon</a:t>
            </a:r>
            <a:endParaRPr b="0" lang="en-US" sz="4400" spc="-1" strike="noStrike">
              <a:solidFill>
                <a:srgbClr val="000000"/>
              </a:solidFill>
              <a:latin typeface="Arial"/>
            </a:endParaRPr>
          </a:p>
        </p:txBody>
      </p:sp>
      <p:sp>
        <p:nvSpPr>
          <p:cNvPr id="405" name="CustomShape 8"/>
          <p:cNvSpPr/>
          <p:nvPr/>
        </p:nvSpPr>
        <p:spPr>
          <a:xfrm>
            <a:off x="457200" y="1604520"/>
            <a:ext cx="8220600" cy="3967920"/>
          </a:xfrm>
          <a:prstGeom prst="rect">
            <a:avLst/>
          </a:prstGeom>
          <a:noFill/>
          <a:ln w="0">
            <a:noFill/>
          </a:ln>
        </p:spPr>
        <p:style>
          <a:lnRef idx="0"/>
          <a:fillRef idx="0"/>
          <a:effectRef idx="0"/>
          <a:fontRef idx="minor"/>
        </p:style>
        <p:txBody>
          <a:bodyPr lIns="0" rIns="0" tIns="0" bIns="0" anchor="t">
            <a:normAutofit fontScale="84000"/>
          </a:bodyPr>
          <a:p>
            <a:pPr marL="362880" indent="-268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802.15.4 amendment that adds Ascon to the 802.15.4.</a:t>
            </a:r>
            <a:endParaRPr b="0" lang="en-US" sz="3200" spc="-1" strike="noStrike">
              <a:solidFill>
                <a:srgbClr val="000000"/>
              </a:solidFill>
              <a:latin typeface="Arial"/>
            </a:endParaRPr>
          </a:p>
          <a:p>
            <a:pPr marL="362880" indent="-268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Changes needed:</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Ascon to secAeadAlgorithm assignment table.</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describe how Ascon is used, most likely very short just refer to the external references.</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provide test vectors similar to Annex C.</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CustomShape 9"/>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EDHOC</a:t>
            </a:r>
            <a:endParaRPr b="0" lang="en-US" sz="4400" spc="-1" strike="noStrike">
              <a:solidFill>
                <a:srgbClr val="000000"/>
              </a:solidFill>
              <a:latin typeface="Arial"/>
            </a:endParaRPr>
          </a:p>
        </p:txBody>
      </p:sp>
      <p:sp>
        <p:nvSpPr>
          <p:cNvPr id="407" name="CustomShape 11"/>
          <p:cNvSpPr/>
          <p:nvPr/>
        </p:nvSpPr>
        <p:spPr>
          <a:xfrm>
            <a:off x="457200" y="1604520"/>
            <a:ext cx="8220600" cy="39679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is lightweight key management protocol.</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Provides mutual authentication, forward secrecy and identity protection.</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Intended for usage in constrained scenarios.</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Three messages, small message sizes.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CustomShape 10"/>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TG9a EDHOC</a:t>
            </a:r>
            <a:endParaRPr b="0" lang="en-US" sz="4400" spc="-1" strike="noStrike">
              <a:solidFill>
                <a:srgbClr val="000000"/>
              </a:solidFill>
              <a:latin typeface="Arial"/>
            </a:endParaRPr>
          </a:p>
        </p:txBody>
      </p:sp>
      <p:sp>
        <p:nvSpPr>
          <p:cNvPr id="409" name="CustomShape 12"/>
          <p:cNvSpPr/>
          <p:nvPr/>
        </p:nvSpPr>
        <p:spPr>
          <a:xfrm>
            <a:off x="457200" y="1604520"/>
            <a:ext cx="8220600" cy="3967920"/>
          </a:xfrm>
          <a:prstGeom prst="rect">
            <a:avLst/>
          </a:prstGeom>
          <a:noFill/>
          <a:ln w="0">
            <a:noFill/>
          </a:ln>
        </p:spPr>
        <p:style>
          <a:lnRef idx="0"/>
          <a:fillRef idx="0"/>
          <a:effectRef idx="0"/>
          <a:fontRef idx="minor"/>
        </p:style>
        <p:txBody>
          <a:bodyPr lIns="0" rIns="0" tIns="0" bIns="0" anchor="t">
            <a:normAutofit fontScale="87000"/>
          </a:bodyPr>
          <a:p>
            <a:pPr marL="375840" indent="-277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802.15.9 amendment that adds EDHOC to 802.15.9.</a:t>
            </a:r>
            <a:endParaRPr b="0" lang="en-US" sz="3200" spc="-1" strike="noStrike">
              <a:solidFill>
                <a:srgbClr val="000000"/>
              </a:solidFill>
              <a:latin typeface="Arial"/>
            </a:endParaRPr>
          </a:p>
          <a:p>
            <a:pPr marL="375840" indent="-277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Allocate new KMP ID value for 802.15.9. </a:t>
            </a:r>
            <a:endParaRPr b="0" lang="en-US" sz="3200" spc="-1" strike="noStrike">
              <a:solidFill>
                <a:srgbClr val="000000"/>
              </a:solidFill>
              <a:latin typeface="Arial"/>
            </a:endParaRPr>
          </a:p>
          <a:p>
            <a:pPr marL="375840" indent="-277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new Annex that defines how EDHOC is used inside 802.15.4 frames. Needs to define how keys are derived, and how the keys are identified. </a:t>
            </a:r>
            <a:endParaRPr b="0" lang="en-US" sz="3200" spc="-1" strike="noStrike">
              <a:solidFill>
                <a:srgbClr val="000000"/>
              </a:solidFill>
              <a:latin typeface="Arial"/>
            </a:endParaRPr>
          </a:p>
          <a:p>
            <a:pPr marL="375840" indent="-277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Not sure if there is a way to transport broadcast and/or multicast keys.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TextShape 3"/>
          <p:cNvSpPr/>
          <p:nvPr/>
        </p:nvSpPr>
        <p:spPr>
          <a:xfrm>
            <a:off x="457200" y="273600"/>
            <a:ext cx="8223840" cy="1139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PAR and CSD</a:t>
            </a:r>
            <a:endParaRPr b="0" lang="en-US" sz="4400" spc="-1" strike="noStrike">
              <a:solidFill>
                <a:srgbClr val="000000"/>
              </a:solidFill>
              <a:latin typeface="Arial"/>
            </a:endParaRPr>
          </a:p>
        </p:txBody>
      </p:sp>
      <p:sp>
        <p:nvSpPr>
          <p:cNvPr id="411" name="TextShape 2"/>
          <p:cNvSpPr/>
          <p:nvPr/>
        </p:nvSpPr>
        <p:spPr>
          <a:xfrm>
            <a:off x="457200" y="1604520"/>
            <a:ext cx="8223840" cy="397188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a typeface="DejaVu Sans"/>
            </a:endParaRPr>
          </a:p>
        </p:txBody>
      </p:sp>
      <p:sp>
        <p:nvSpPr>
          <p:cNvPr id="412" name="PlaceHolder 1"/>
          <p:cNvSpPr>
            <a:spLocks noGrp="1"/>
          </p:cNvSpPr>
          <p:nvPr>
            <p:ph/>
          </p:nvPr>
        </p:nvSpPr>
        <p:spPr>
          <a:xfrm>
            <a:off x="457200" y="1604520"/>
            <a:ext cx="8226720" cy="397476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Finished creating PAR and CSD for TG9a.</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PAR: 15-24-0284-00</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CSD: 15-24-0286-02</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Finished creating PAR and CSD for TG4ae.</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PAR: 15-24-0267-01</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CSD: 15-24-0268-01</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TextShape 1"/>
          <p:cNvSpPr/>
          <p:nvPr/>
        </p:nvSpPr>
        <p:spPr>
          <a:xfrm>
            <a:off x="457200" y="273600"/>
            <a:ext cx="8453880" cy="1139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and TG9a</a:t>
            </a:r>
            <a:endParaRPr b="0" lang="en-US" sz="4400" spc="-1" strike="noStrike">
              <a:solidFill>
                <a:srgbClr val="000000"/>
              </a:solidFill>
              <a:latin typeface="Arial"/>
            </a:endParaRPr>
          </a:p>
        </p:txBody>
      </p:sp>
      <p:sp>
        <p:nvSpPr>
          <p:cNvPr id="414" name="TextShape 4"/>
          <p:cNvSpPr/>
          <p:nvPr/>
        </p:nvSpPr>
        <p:spPr>
          <a:xfrm>
            <a:off x="457200" y="1604520"/>
            <a:ext cx="8223840" cy="39718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September:</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One session for each</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document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5120" cy="5531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77" name="CustomShape 2"/>
          <p:cNvSpPr/>
          <p:nvPr/>
        </p:nvSpPr>
        <p:spPr>
          <a:xfrm>
            <a:off x="685800" y="533520"/>
            <a:ext cx="7754400" cy="5914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78" name="CustomShape 3"/>
          <p:cNvSpPr/>
          <p:nvPr/>
        </p:nvSpPr>
        <p:spPr>
          <a:xfrm>
            <a:off x="685800" y="-228600"/>
            <a:ext cx="7754400" cy="1051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40200" cy="5544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21080" cy="378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81" name="CustomShape 2"/>
          <p:cNvSpPr/>
          <p:nvPr/>
        </p:nvSpPr>
        <p:spPr>
          <a:xfrm>
            <a:off x="34920" y="1413000"/>
            <a:ext cx="9126000" cy="4858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4400" cy="810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83" name="CustomShape 2"/>
          <p:cNvSpPr/>
          <p:nvPr/>
        </p:nvSpPr>
        <p:spPr>
          <a:xfrm>
            <a:off x="0" y="1557360"/>
            <a:ext cx="8973720" cy="33667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85" name="CustomShape 2"/>
          <p:cNvSpPr/>
          <p:nvPr/>
        </p:nvSpPr>
        <p:spPr>
          <a:xfrm>
            <a:off x="609480" y="1773360"/>
            <a:ext cx="774648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87" name="CustomShape 2"/>
          <p:cNvSpPr/>
          <p:nvPr/>
        </p:nvSpPr>
        <p:spPr>
          <a:xfrm>
            <a:off x="609480" y="1773360"/>
            <a:ext cx="774648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89" name="CustomShape 2"/>
          <p:cNvSpPr/>
          <p:nvPr/>
        </p:nvSpPr>
        <p:spPr>
          <a:xfrm>
            <a:off x="609480" y="1773360"/>
            <a:ext cx="774648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91" name="CustomShape 2"/>
          <p:cNvSpPr/>
          <p:nvPr/>
        </p:nvSpPr>
        <p:spPr>
          <a:xfrm>
            <a:off x="609480" y="1773360"/>
            <a:ext cx="774648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93" name="CustomShape 2"/>
          <p:cNvSpPr/>
          <p:nvPr/>
        </p:nvSpPr>
        <p:spPr>
          <a:xfrm>
            <a:off x="609480" y="1773360"/>
            <a:ext cx="842940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9289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2024-07-15T08:28:37Z</dcterms:modified>
  <cp:revision>174</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