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notesMaster" Target="notesMasters/notes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8.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324"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325"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326"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327"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328"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C9C54E51-43AA-4299-A5FF-D772ED3171DE}"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CustomShape 1"/>
          <p:cNvSpPr/>
          <p:nvPr/>
        </p:nvSpPr>
        <p:spPr>
          <a:xfrm>
            <a:off x="3288600" y="9736920"/>
            <a:ext cx="870480" cy="776880"/>
          </a:xfrm>
          <a:prstGeom prst="rect">
            <a:avLst/>
          </a:prstGeom>
          <a:noFill/>
          <a:ln w="0">
            <a:noFill/>
          </a:ln>
        </p:spPr>
        <p:style>
          <a:lnRef idx="0"/>
          <a:fillRef idx="0"/>
          <a:effectRef idx="0"/>
          <a:fontRef idx="minor"/>
        </p:style>
        <p:txBody>
          <a:bodyPr lIns="0" rIns="0" tIns="0" bIns="0" anchor="t">
            <a:noAutofit/>
          </a:bodyPr>
          <a:p>
            <a:pPr algn="r">
              <a:lnSpc>
                <a:spcPct val="100000"/>
              </a:lnSpc>
            </a:pPr>
            <a:fld id="{0B64554A-41AD-4451-8486-5F316E2AE8E7}"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366" name="PlaceHolder 1"/>
          <p:cNvSpPr>
            <a:spLocks noGrp="1"/>
          </p:cNvSpPr>
          <p:nvPr>
            <p:ph type="body"/>
          </p:nvPr>
        </p:nvSpPr>
        <p:spPr>
          <a:xfrm>
            <a:off x="1036080" y="4777200"/>
            <a:ext cx="5672880" cy="449892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367" name="PlaceHolder 2"/>
          <p:cNvSpPr>
            <a:spLocks noGrp="1"/>
          </p:cNvSpPr>
          <p:nvPr>
            <p:ph type="sldImg"/>
          </p:nvPr>
        </p:nvSpPr>
        <p:spPr>
          <a:xfrm>
            <a:off x="1282680" y="760320"/>
            <a:ext cx="5185080" cy="373140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3120" cy="1940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802.15-24-0372-00</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19360" cy="2858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19360" cy="2858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1D6CA95A-F5AF-4746-AD7C-BECAF3831A10}" type="slidenum">
              <a:rPr b="0" lang="en-IE" sz="2000" spc="-1" strike="noStrike">
                <a:solidFill>
                  <a:srgbClr val="000000"/>
                </a:solidFill>
                <a:latin typeface="Times New Roman"/>
                <a:ea typeface="DejaVu Sans"/>
              </a:rPr>
              <a:t>14</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19360" cy="2858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4920" cy="1940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3120" cy="1940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802.15-24-0372-00</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19360" cy="2858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19360" cy="2858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F2A8E55C-38A8-4985-8608-9F44716C5345}"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19360" cy="2858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4920" cy="1940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3120" cy="1940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802.15-24-0372-00</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19360" cy="2858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19360" cy="2858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9272F738-3F8C-45DD-A2D9-BB428E34D182}"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19360" cy="2858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4920" cy="1940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3120" cy="1940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802.15-24-0372-00</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19360" cy="2858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19360" cy="2858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CDD87688-2A18-46FD-BBE2-65CD69D0525A}"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19360" cy="2858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4920" cy="1940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2024</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3120" cy="1940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802.15-24-0372-00</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19360" cy="2858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19360" cy="2858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F95D47CA-A8C0-4154-A673-103E6D3CA6E4}"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19360" cy="2858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4920" cy="1940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2024</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3120" cy="1940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802.15-24-0372-00</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19360" cy="2858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19360" cy="2858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486EFEE2-12DB-47FC-85DF-9EAB37E5435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19360" cy="2858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4920" cy="1940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2024</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43120" cy="1940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802.15-24-0372-00</a:t>
            </a:r>
            <a:endParaRPr b="0" lang="en-US"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19360" cy="2858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19360" cy="2858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2D5432EE-20F3-46BB-AE93-544E2D5FAE1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83" name="CustomShape 7"/>
          <p:cNvSpPr/>
          <p:nvPr/>
        </p:nvSpPr>
        <p:spPr>
          <a:xfrm>
            <a:off x="7040160" y="6490080"/>
            <a:ext cx="1719360" cy="2858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84" name="CustomShape 8"/>
          <p:cNvSpPr/>
          <p:nvPr/>
        </p:nvSpPr>
        <p:spPr>
          <a:xfrm>
            <a:off x="685800" y="365760"/>
            <a:ext cx="2554920" cy="1940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2024</a:t>
            </a:r>
            <a:endParaRPr b="0" lang="en-US"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hyperlink" Target="https://mentor.ieee.org/802.15/dcn/23/15-23-0422-05-04ac-list-of-issues-to-be-solved.docx" TargetMode="External"/><Relationship Id="rId2" Type="http://schemas.openxmlformats.org/officeDocument/2006/relationships/hyperlink" Target="https://mentor.ieee.org/802.15/dcn/24/15-24-0166-01-04ac-privacy-primitives.docx" TargetMode="External"/><Relationship Id="rId3" Type="http://schemas.openxmlformats.org/officeDocument/2006/relationships/hyperlink" Target="https://mentor.ieee.org/802.15/dcn/24/15-24-0315-02-04ac-privacy-mlme-primatives.docx" TargetMode="External"/><Relationship Id="rId4" Type="http://schemas.openxmlformats.org/officeDocument/2006/relationships/hyperlink" Target="https://mentor.ieee.org/802.15/dcn/24/15-24-0314-02-04ac-privacy-frame-formats.docx" TargetMode="External"/><Relationship Id="rId5"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4/15-24-0319-00-04ac-may24-meeting-minutes-for-privacy.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3/15-23-0422-05-04ac-list-of-issues-to-be-solved.docx" TargetMode="External"/><Relationship Id="rId2" Type="http://schemas.openxmlformats.org/officeDocument/2006/relationships/hyperlink" Target="https://mentor.ieee.org/802.15/dcn/23/15-23-0397-01-04ac-project-task-list-for-tg4ac.xlsx" TargetMode="External"/><Relationship Id="rId3" Type="http://schemas.openxmlformats.org/officeDocument/2006/relationships/hyperlink" Target="https://mentor.ieee.org/802.15/dcn/22/15-22-0477-00-wng0-802-15-4-privacy-issues.pptx" TargetMode="External"/><Relationship Id="rId4"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9" name="CustomShape 1"/>
          <p:cNvSpPr/>
          <p:nvPr/>
        </p:nvSpPr>
        <p:spPr>
          <a:xfrm>
            <a:off x="152280" y="609480"/>
            <a:ext cx="8972280" cy="460692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July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15</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July, 2024</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TG4ac Privacy Meeting in July</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TG4ac Privacy July 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1"/>
          <p:cNvSpPr/>
          <p:nvPr/>
        </p:nvSpPr>
        <p:spPr>
          <a:xfrm>
            <a:off x="685800" y="685440"/>
            <a:ext cx="7752960" cy="10476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49" name="CustomShape 2"/>
          <p:cNvSpPr/>
          <p:nvPr/>
        </p:nvSpPr>
        <p:spPr>
          <a:xfrm>
            <a:off x="438120" y="602280"/>
            <a:ext cx="82116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July</a:t>
            </a:r>
            <a:endParaRPr b="0" lang="en-US" sz="4400" spc="-1" strike="noStrike">
              <a:solidFill>
                <a:srgbClr val="000000"/>
              </a:solidFill>
              <a:latin typeface="Arial"/>
            </a:endParaRPr>
          </a:p>
        </p:txBody>
      </p:sp>
      <p:sp>
        <p:nvSpPr>
          <p:cNvPr id="350" name="CustomShape 3"/>
          <p:cNvSpPr/>
          <p:nvPr/>
        </p:nvSpPr>
        <p:spPr>
          <a:xfrm>
            <a:off x="457200" y="1604520"/>
            <a:ext cx="8211600" cy="39596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51" name="CustomShape 4"/>
          <p:cNvSpPr/>
          <p:nvPr/>
        </p:nvSpPr>
        <p:spPr>
          <a:xfrm>
            <a:off x="457200" y="1604520"/>
            <a:ext cx="8210160" cy="395820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 on the actual draft text</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Issue list: </a:t>
            </a:r>
            <a:r>
              <a:rPr b="0" lang="en-IE" sz="3200" spc="-1" strike="noStrike" u="sng">
                <a:solidFill>
                  <a:srgbClr val="0000ff"/>
                </a:solidFill>
                <a:uFillTx/>
                <a:latin typeface="Arial"/>
                <a:ea typeface="DejaVu Sans"/>
                <a:hlinkClick r:id="rId1"/>
              </a:rPr>
              <a:t>15-23-0422-05</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Privacy primitives: </a:t>
            </a:r>
            <a:r>
              <a:rPr b="0" lang="en-IE" sz="3200" spc="-1" strike="noStrike" u="sng">
                <a:solidFill>
                  <a:srgbClr val="0000ff"/>
                </a:solidFill>
                <a:uFillTx/>
                <a:latin typeface="Arial"/>
                <a:ea typeface="DejaVu Sans"/>
                <a:hlinkClick r:id="rId2"/>
              </a:rPr>
              <a:t>15-24-0166-01</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Privacy MLME-primatives </a:t>
            </a:r>
            <a:r>
              <a:rPr b="0" lang="en-IE" sz="3200" spc="-1" strike="noStrike" u="sng">
                <a:solidFill>
                  <a:srgbClr val="0000ff"/>
                </a:solidFill>
                <a:uFillTx/>
                <a:latin typeface="Arial"/>
                <a:ea typeface="DejaVu Sans"/>
                <a:hlinkClick r:id="rId3"/>
              </a:rPr>
              <a:t>15-24-0315-02</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Privacy frame formats </a:t>
            </a:r>
            <a:r>
              <a:rPr b="0" lang="en-IE" sz="3200" spc="-1" strike="noStrike" u="sng">
                <a:solidFill>
                  <a:srgbClr val="0000ff"/>
                </a:solidFill>
                <a:uFillTx/>
                <a:latin typeface="Arial"/>
                <a:ea typeface="DejaVu Sans"/>
                <a:hlinkClick r:id="rId4"/>
              </a:rPr>
              <a:t>15-24-0314-02</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457200" y="273600"/>
            <a:ext cx="8216280" cy="11318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July</a:t>
            </a:r>
            <a:endParaRPr b="0" lang="en-US" sz="4400" spc="-1" strike="noStrike">
              <a:solidFill>
                <a:srgbClr val="000000"/>
              </a:solidFill>
              <a:latin typeface="Arial"/>
            </a:endParaRPr>
          </a:p>
        </p:txBody>
      </p:sp>
      <p:sp>
        <p:nvSpPr>
          <p:cNvPr id="353" name="CustomShape 2"/>
          <p:cNvSpPr/>
          <p:nvPr/>
        </p:nvSpPr>
        <p:spPr>
          <a:xfrm>
            <a:off x="457200" y="1604520"/>
            <a:ext cx="7762320" cy="3964320"/>
          </a:xfrm>
          <a:prstGeom prst="rect">
            <a:avLst/>
          </a:prstGeom>
          <a:noFill/>
          <a:ln w="0">
            <a:noFill/>
          </a:ln>
        </p:spPr>
        <p:style>
          <a:lnRef idx="0"/>
          <a:fillRef idx="0"/>
          <a:effectRef idx="0"/>
          <a:fontRef idx="minor"/>
        </p:style>
        <p:txBody>
          <a:bodyPr lIns="0" rIns="0" tIns="0" bIns="0" anchor="t">
            <a:normAutofit fontScale="64000"/>
          </a:bodyPr>
          <a:p>
            <a:pPr marL="169200" indent="-1400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Monday 15</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July 13:30-15:30</a:t>
            </a:r>
            <a:endParaRPr b="0" lang="en-US" sz="3200" spc="-1" strike="noStrike">
              <a:solidFill>
                <a:srgbClr val="000000"/>
              </a:solidFill>
              <a:latin typeface="Arial"/>
            </a:endParaRPr>
          </a:p>
          <a:p>
            <a:pPr lvl="1" marL="309960" indent="-1400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1" marL="309960" indent="-1400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15-24-0372-00</a:t>
            </a:r>
            <a:endParaRPr b="0" lang="en-US" sz="3200" spc="-1" strike="noStrike">
              <a:solidFill>
                <a:srgbClr val="000000"/>
              </a:solidFill>
              <a:latin typeface="Arial"/>
            </a:endParaRPr>
          </a:p>
          <a:p>
            <a:pPr lvl="1" marL="309960" indent="-1400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u="sng">
                <a:solidFill>
                  <a:srgbClr val="0000ff"/>
                </a:solidFill>
                <a:uFillTx/>
                <a:latin typeface="Arial"/>
                <a:ea typeface="DejaVu Sans"/>
                <a:hlinkClick r:id="rId1"/>
              </a:rPr>
              <a:t>15-24-0319-00</a:t>
            </a:r>
            <a:endParaRPr b="0" lang="en-US" sz="3200" spc="-1" strike="noStrike">
              <a:solidFill>
                <a:srgbClr val="000000"/>
              </a:solidFill>
              <a:latin typeface="Arial"/>
            </a:endParaRPr>
          </a:p>
          <a:p>
            <a:pPr lvl="1" marL="309960" indent="-1400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the primitives, frame formats and MLME-primitives</a:t>
            </a:r>
            <a:endParaRPr b="0" lang="en-US" sz="3200" spc="-1" strike="noStrike">
              <a:solidFill>
                <a:srgbClr val="000000"/>
              </a:solidFill>
              <a:latin typeface="Arial"/>
            </a:endParaRPr>
          </a:p>
          <a:p>
            <a:pPr marL="169200" indent="-1400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Thursday 18</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1330-1530</a:t>
            </a:r>
            <a:endParaRPr b="0" lang="en-US" sz="3200" spc="-1" strike="noStrike">
              <a:solidFill>
                <a:srgbClr val="000000"/>
              </a:solidFill>
              <a:latin typeface="Arial"/>
            </a:endParaRPr>
          </a:p>
          <a:p>
            <a:pPr lvl="1" marL="309960" indent="-1400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the primitives, frame formats and MLME-primitives</a:t>
            </a:r>
            <a:endParaRPr b="0" lang="en-US" sz="3200" spc="-1" strike="noStrike">
              <a:solidFill>
                <a:srgbClr val="000000"/>
              </a:solidFill>
              <a:latin typeface="Arial"/>
            </a:endParaRPr>
          </a:p>
          <a:p>
            <a:pPr lvl="1" marL="309960" indent="-1400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457200" y="273600"/>
            <a:ext cx="8220240" cy="11358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solidFill>
                <a:srgbClr val="000000"/>
              </a:solidFill>
              <a:latin typeface="Arial"/>
            </a:endParaRPr>
          </a:p>
        </p:txBody>
      </p:sp>
      <p:sp>
        <p:nvSpPr>
          <p:cNvPr id="355" name="CustomShape 2"/>
          <p:cNvSpPr/>
          <p:nvPr/>
        </p:nvSpPr>
        <p:spPr>
          <a:xfrm>
            <a:off x="457200" y="1604520"/>
            <a:ext cx="8220600" cy="396792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List of issues can be found in the document </a:t>
            </a:r>
            <a:r>
              <a:rPr b="0" lang="en-IE" sz="3200" spc="-1" strike="noStrike" u="sng">
                <a:solidFill>
                  <a:srgbClr val="0000ff"/>
                </a:solidFill>
                <a:uFillTx/>
                <a:latin typeface="Arial"/>
                <a:ea typeface="DejaVu Sans"/>
                <a:hlinkClick r:id="rId1"/>
              </a:rPr>
              <a:t>15-23-0422-05</a:t>
            </a:r>
            <a:r>
              <a:rPr b="0" lang="en-US" sz="3200" spc="-1" strike="noStrike">
                <a:solidFill>
                  <a:srgbClr val="000000"/>
                </a:solidFill>
                <a:latin typeface="Arial"/>
                <a:ea typeface="DejaVu Sans"/>
              </a:rPr>
              <a:t>.</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2"/>
              </a:rPr>
              <a:t>15-23-0397-01</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Old WNG presentation </a:t>
            </a:r>
            <a:r>
              <a:rPr b="0" lang="en-US" sz="3200" spc="-1" strike="noStrike" u="sng">
                <a:solidFill>
                  <a:srgbClr val="0000ff"/>
                </a:solidFill>
                <a:uFillTx/>
                <a:latin typeface="Arial"/>
                <a:ea typeface="DejaVu Sans"/>
                <a:hlinkClick r:id="rId3"/>
              </a:rPr>
              <a:t>15-22-0477</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1"/>
          <p:cNvSpPr/>
          <p:nvPr/>
        </p:nvSpPr>
        <p:spPr>
          <a:xfrm>
            <a:off x="457200" y="273600"/>
            <a:ext cx="8223480" cy="11390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en-US" sz="4400" spc="-1" strike="noStrike">
              <a:solidFill>
                <a:srgbClr val="000000"/>
              </a:solidFill>
              <a:latin typeface="Arial"/>
            </a:endParaRPr>
          </a:p>
        </p:txBody>
      </p:sp>
      <p:sp>
        <p:nvSpPr>
          <p:cNvPr id="357" name="TextShape 2"/>
          <p:cNvSpPr/>
          <p:nvPr/>
        </p:nvSpPr>
        <p:spPr>
          <a:xfrm>
            <a:off x="457200" y="1604520"/>
            <a:ext cx="8223480" cy="397152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35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noStrike">
                          <a:solidFill>
                            <a:srgbClr val="000000"/>
                          </a:solidFill>
                          <a:latin typeface="Arial"/>
                        </a:rPr>
                        <a:t>Finalize the list of issues to be solved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Jan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noStrike">
                          <a:solidFill>
                            <a:srgbClr val="000000"/>
                          </a:solidFill>
                          <a:latin typeface="Arial"/>
                        </a:rPr>
                        <a:t>First version of the draft for WG pre-ballot commenting</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Sep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TextShape 3"/>
          <p:cNvSpPr/>
          <p:nvPr/>
        </p:nvSpPr>
        <p:spPr>
          <a:xfrm>
            <a:off x="457200" y="273600"/>
            <a:ext cx="8223480" cy="11390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solidFill>
                <a:srgbClr val="000000"/>
              </a:solidFill>
              <a:latin typeface="Arial"/>
            </a:endParaRPr>
          </a:p>
        </p:txBody>
      </p:sp>
      <p:sp>
        <p:nvSpPr>
          <p:cNvPr id="360" name="TextShape 4"/>
          <p:cNvSpPr/>
          <p:nvPr/>
        </p:nvSpPr>
        <p:spPr>
          <a:xfrm>
            <a:off x="457200" y="1604520"/>
            <a:ext cx="8223480" cy="397152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361" name="PlaceHolder 1"/>
          <p:cNvSpPr>
            <a:spLocks noGrp="1"/>
          </p:cNvSpPr>
          <p:nvPr>
            <p:ph type="title"/>
          </p:nvPr>
        </p:nvSpPr>
        <p:spPr>
          <a:xfrm>
            <a:off x="457200" y="273600"/>
            <a:ext cx="8226360" cy="114192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en-US" sz="4400" spc="-1" strike="noStrike">
              <a:solidFill>
                <a:srgbClr val="000000"/>
              </a:solidFill>
              <a:latin typeface="Arial"/>
            </a:endParaRPr>
          </a:p>
        </p:txBody>
      </p:sp>
      <p:sp>
        <p:nvSpPr>
          <p:cNvPr id="362" name="PlaceHolder 2"/>
          <p:cNvSpPr>
            <a:spLocks noGrp="1"/>
          </p:cNvSpPr>
          <p:nvPr>
            <p:ph/>
          </p:nvPr>
        </p:nvSpPr>
        <p:spPr>
          <a:xfrm>
            <a:off x="457200" y="1604520"/>
            <a:ext cx="8226360" cy="397440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Continued working on document describing the frame formats 15-24-0314.</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Continued working on document for the MLME primitives 15-24-0315.</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Continued working on the document for description of primitives 15-24-0166</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TextShape 1"/>
          <p:cNvSpPr/>
          <p:nvPr/>
        </p:nvSpPr>
        <p:spPr>
          <a:xfrm>
            <a:off x="457200" y="273600"/>
            <a:ext cx="8453520" cy="11390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TG4ac for September</a:t>
            </a:r>
            <a:endParaRPr b="0" lang="en-US" sz="4400" spc="-1" strike="noStrike">
              <a:solidFill>
                <a:srgbClr val="000000"/>
              </a:solidFill>
              <a:latin typeface="Arial"/>
            </a:endParaRPr>
          </a:p>
        </p:txBody>
      </p:sp>
      <p:sp>
        <p:nvSpPr>
          <p:cNvPr id="364" name="TextShape 2"/>
          <p:cNvSpPr/>
          <p:nvPr/>
        </p:nvSpPr>
        <p:spPr>
          <a:xfrm>
            <a:off x="457200" y="1604520"/>
            <a:ext cx="8223480" cy="397152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overlap with IG Crypt, or TG4me.</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Finish the draft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190440" y="1007640"/>
            <a:ext cx="8745120" cy="55317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331" name="CustomShape 2"/>
          <p:cNvSpPr/>
          <p:nvPr/>
        </p:nvSpPr>
        <p:spPr>
          <a:xfrm>
            <a:off x="685800" y="533520"/>
            <a:ext cx="7754400" cy="59148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332" name="CustomShape 3"/>
          <p:cNvSpPr/>
          <p:nvPr/>
        </p:nvSpPr>
        <p:spPr>
          <a:xfrm>
            <a:off x="685800" y="-228600"/>
            <a:ext cx="7754400" cy="1051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33" name="CustomShape 4"/>
          <p:cNvSpPr/>
          <p:nvPr/>
        </p:nvSpPr>
        <p:spPr>
          <a:xfrm>
            <a:off x="380880" y="838080"/>
            <a:ext cx="8440200" cy="55447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339840" y="692280"/>
            <a:ext cx="8821080" cy="3787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335" name="CustomShape 2"/>
          <p:cNvSpPr/>
          <p:nvPr/>
        </p:nvSpPr>
        <p:spPr>
          <a:xfrm>
            <a:off x="34920" y="1413000"/>
            <a:ext cx="9126000" cy="485892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CustomShape 1"/>
          <p:cNvSpPr/>
          <p:nvPr/>
        </p:nvSpPr>
        <p:spPr>
          <a:xfrm>
            <a:off x="684360" y="658800"/>
            <a:ext cx="7754400" cy="8107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337" name="CustomShape 2"/>
          <p:cNvSpPr/>
          <p:nvPr/>
        </p:nvSpPr>
        <p:spPr>
          <a:xfrm>
            <a:off x="0" y="1557360"/>
            <a:ext cx="8973720" cy="336672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324000" y="630360"/>
            <a:ext cx="8668800" cy="11250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339" name="CustomShape 2"/>
          <p:cNvSpPr/>
          <p:nvPr/>
        </p:nvSpPr>
        <p:spPr>
          <a:xfrm>
            <a:off x="609480" y="1773360"/>
            <a:ext cx="7746480" cy="44492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324000" y="630360"/>
            <a:ext cx="8668800" cy="11250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341" name="CustomShape 2"/>
          <p:cNvSpPr/>
          <p:nvPr/>
        </p:nvSpPr>
        <p:spPr>
          <a:xfrm>
            <a:off x="609480" y="1773360"/>
            <a:ext cx="7746480" cy="44492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324000" y="630360"/>
            <a:ext cx="8668800" cy="11250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343" name="CustomShape 2"/>
          <p:cNvSpPr/>
          <p:nvPr/>
        </p:nvSpPr>
        <p:spPr>
          <a:xfrm>
            <a:off x="609480" y="1773360"/>
            <a:ext cx="7746480" cy="44492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324000" y="630360"/>
            <a:ext cx="8668800" cy="11250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5" name="CustomShape 2"/>
          <p:cNvSpPr/>
          <p:nvPr/>
        </p:nvSpPr>
        <p:spPr>
          <a:xfrm>
            <a:off x="609480" y="1773360"/>
            <a:ext cx="7746480" cy="44492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324000" y="630360"/>
            <a:ext cx="8668800" cy="11250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7" name="CustomShape 2"/>
          <p:cNvSpPr/>
          <p:nvPr/>
        </p:nvSpPr>
        <p:spPr>
          <a:xfrm>
            <a:off x="609480" y="1773360"/>
            <a:ext cx="8429400" cy="44492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12433</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2024-07-18T15:09:11Z</dcterms:modified>
  <cp:revision>169</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