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</p:sldIdLst>
  <p:sldSz cx="12192000" cy="6858000"/>
  <p:notesSz cx="6934200" cy="9280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2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zabeth Willard" userId="e09423abe892c689" providerId="LiveId" clId="{22D2C65D-25F7-4C3F-A364-9A93BA73E4E3}"/>
    <pc:docChg chg="undo custSel delSld modSld">
      <pc:chgData name="Elizabeth Willard" userId="e09423abe892c689" providerId="LiveId" clId="{22D2C65D-25F7-4C3F-A364-9A93BA73E4E3}" dt="2024-08-03T22:07:17.035" v="148" actId="20577"/>
      <pc:docMkLst>
        <pc:docMk/>
      </pc:docMkLst>
      <pc:sldChg chg="modSp mod">
        <pc:chgData name="Elizabeth Willard" userId="e09423abe892c689" providerId="LiveId" clId="{22D2C65D-25F7-4C3F-A364-9A93BA73E4E3}" dt="2024-08-03T21:56:52.524" v="110" actId="20577"/>
        <pc:sldMkLst>
          <pc:docMk/>
          <pc:sldMk cId="0" sldId="256"/>
        </pc:sldMkLst>
        <pc:spChg chg="mod">
          <ac:chgData name="Elizabeth Willard" userId="e09423abe892c689" providerId="LiveId" clId="{22D2C65D-25F7-4C3F-A364-9A93BA73E4E3}" dt="2024-08-03T21:56:52.524" v="110" actId="20577"/>
          <ac:spMkLst>
            <pc:docMk/>
            <pc:sldMk cId="0" sldId="256"/>
            <ac:spMk id="175" creationId="{00000000-0000-0000-0000-000000000000}"/>
          </ac:spMkLst>
        </pc:spChg>
      </pc:sldChg>
      <pc:sldChg chg="modSp mod">
        <pc:chgData name="Elizabeth Willard" userId="e09423abe892c689" providerId="LiveId" clId="{22D2C65D-25F7-4C3F-A364-9A93BA73E4E3}" dt="2024-08-03T21:53:17.956" v="100" actId="20577"/>
        <pc:sldMkLst>
          <pc:docMk/>
          <pc:sldMk cId="0" sldId="258"/>
        </pc:sldMkLst>
        <pc:spChg chg="mod">
          <ac:chgData name="Elizabeth Willard" userId="e09423abe892c689" providerId="LiveId" clId="{22D2C65D-25F7-4C3F-A364-9A93BA73E4E3}" dt="2024-08-03T21:53:17.956" v="100" actId="20577"/>
          <ac:spMkLst>
            <pc:docMk/>
            <pc:sldMk cId="0" sldId="258"/>
            <ac:spMk id="187" creationId="{00000000-0000-0000-0000-000000000000}"/>
          </ac:spMkLst>
        </pc:spChg>
      </pc:sldChg>
      <pc:sldChg chg="modSp mod">
        <pc:chgData name="Elizabeth Willard" userId="e09423abe892c689" providerId="LiveId" clId="{22D2C65D-25F7-4C3F-A364-9A93BA73E4E3}" dt="2024-08-03T21:42:18.123" v="91" actId="20577"/>
        <pc:sldMkLst>
          <pc:docMk/>
          <pc:sldMk cId="0" sldId="259"/>
        </pc:sldMkLst>
        <pc:graphicFrameChg chg="modGraphic">
          <ac:chgData name="Elizabeth Willard" userId="e09423abe892c689" providerId="LiveId" clId="{22D2C65D-25F7-4C3F-A364-9A93BA73E4E3}" dt="2024-08-03T21:42:18.123" v="91" actId="20577"/>
          <ac:graphicFrameMkLst>
            <pc:docMk/>
            <pc:sldMk cId="0" sldId="259"/>
            <ac:graphicFrameMk id="195" creationId="{00000000-0000-0000-0000-000000000000}"/>
          </ac:graphicFrameMkLst>
        </pc:graphicFrameChg>
      </pc:sldChg>
      <pc:sldChg chg="modSp mod">
        <pc:chgData name="Elizabeth Willard" userId="e09423abe892c689" providerId="LiveId" clId="{22D2C65D-25F7-4C3F-A364-9A93BA73E4E3}" dt="2024-08-03T22:04:12.849" v="145" actId="20577"/>
        <pc:sldMkLst>
          <pc:docMk/>
          <pc:sldMk cId="0" sldId="260"/>
        </pc:sldMkLst>
        <pc:graphicFrameChg chg="modGraphic">
          <ac:chgData name="Elizabeth Willard" userId="e09423abe892c689" providerId="LiveId" clId="{22D2C65D-25F7-4C3F-A364-9A93BA73E4E3}" dt="2024-08-03T22:04:12.849" v="145" actId="20577"/>
          <ac:graphicFrameMkLst>
            <pc:docMk/>
            <pc:sldMk cId="0" sldId="260"/>
            <ac:graphicFrameMk id="200" creationId="{00000000-0000-0000-0000-000000000000}"/>
          </ac:graphicFrameMkLst>
        </pc:graphicFrameChg>
      </pc:sldChg>
      <pc:sldChg chg="modSp mod">
        <pc:chgData name="Elizabeth Willard" userId="e09423abe892c689" providerId="LiveId" clId="{22D2C65D-25F7-4C3F-A364-9A93BA73E4E3}" dt="2024-08-03T21:05:37.710" v="36" actId="20577"/>
        <pc:sldMkLst>
          <pc:docMk/>
          <pc:sldMk cId="0" sldId="261"/>
        </pc:sldMkLst>
        <pc:spChg chg="mod">
          <ac:chgData name="Elizabeth Willard" userId="e09423abe892c689" providerId="LiveId" clId="{22D2C65D-25F7-4C3F-A364-9A93BA73E4E3}" dt="2024-08-03T21:05:37.710" v="36" actId="20577"/>
          <ac:spMkLst>
            <pc:docMk/>
            <pc:sldMk cId="0" sldId="261"/>
            <ac:spMk id="202" creationId="{00000000-0000-0000-0000-000000000000}"/>
          </ac:spMkLst>
        </pc:spChg>
      </pc:sldChg>
      <pc:sldChg chg="del">
        <pc:chgData name="Elizabeth Willard" userId="e09423abe892c689" providerId="LiveId" clId="{22D2C65D-25F7-4C3F-A364-9A93BA73E4E3}" dt="2024-08-03T21:56:41.799" v="108" actId="47"/>
        <pc:sldMkLst>
          <pc:docMk/>
          <pc:sldMk cId="0" sldId="263"/>
        </pc:sldMkLst>
      </pc:sldChg>
      <pc:sldChg chg="modSp del mod">
        <pc:chgData name="Elizabeth Willard" userId="e09423abe892c689" providerId="LiveId" clId="{22D2C65D-25F7-4C3F-A364-9A93BA73E4E3}" dt="2024-08-03T21:56:41.799" v="108" actId="47"/>
        <pc:sldMkLst>
          <pc:docMk/>
          <pc:sldMk cId="0" sldId="264"/>
        </pc:sldMkLst>
        <pc:spChg chg="mod">
          <ac:chgData name="Elizabeth Willard" userId="e09423abe892c689" providerId="LiveId" clId="{22D2C65D-25F7-4C3F-A364-9A93BA73E4E3}" dt="2024-08-03T21:55:44.838" v="107" actId="313"/>
          <ac:spMkLst>
            <pc:docMk/>
            <pc:sldMk cId="0" sldId="264"/>
            <ac:spMk id="215" creationId="{00000000-0000-0000-0000-000000000000}"/>
          </ac:spMkLst>
        </pc:spChg>
      </pc:sldChg>
      <pc:sldChg chg="modSp mod">
        <pc:chgData name="Elizabeth Willard" userId="e09423abe892c689" providerId="LiveId" clId="{22D2C65D-25F7-4C3F-A364-9A93BA73E4E3}" dt="2024-08-03T22:07:17.035" v="148" actId="20577"/>
        <pc:sldMkLst>
          <pc:docMk/>
          <pc:sldMk cId="0" sldId="265"/>
        </pc:sldMkLst>
        <pc:graphicFrameChg chg="mod modGraphic">
          <ac:chgData name="Elizabeth Willard" userId="e09423abe892c689" providerId="LiveId" clId="{22D2C65D-25F7-4C3F-A364-9A93BA73E4E3}" dt="2024-08-03T22:07:17.035" v="148" actId="20577"/>
          <ac:graphicFrameMkLst>
            <pc:docMk/>
            <pc:sldMk cId="0" sldId="265"/>
            <ac:graphicFrameMk id="223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17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171" name="PlaceHolder 4"/>
          <p:cNvSpPr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172" name="PlaceHolder 5"/>
          <p:cNvSpPr>
            <a:spLocks noGrp="1"/>
          </p:cNvSpPr>
          <p:nvPr>
            <p:ph type="ft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173" name="PlaceHolder 6"/>
          <p:cNvSpPr>
            <a:spLocks noGrp="1"/>
          </p:cNvSpPr>
          <p:nvPr>
            <p:ph type="sldNum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07459A18-3677-41D2-9FAE-3C91478A1EBF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5640480" y="96840"/>
            <a:ext cx="63756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CustomShape 2"/>
          <p:cNvSpPr/>
          <p:nvPr/>
        </p:nvSpPr>
        <p:spPr>
          <a:xfrm>
            <a:off x="654120" y="96840"/>
            <a:ext cx="82332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CustomShape 3"/>
          <p:cNvSpPr/>
          <p:nvPr/>
        </p:nvSpPr>
        <p:spPr>
          <a:xfrm>
            <a:off x="5357880" y="8985240"/>
            <a:ext cx="92016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CustomShape 4"/>
          <p:cNvSpPr/>
          <p:nvPr/>
        </p:nvSpPr>
        <p:spPr>
          <a:xfrm>
            <a:off x="3222720" y="8985240"/>
            <a:ext cx="50904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2BB959A4-A8DD-4C31-97BA-7A84092D00B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CustomShape 5"/>
          <p:cNvSpPr/>
          <p:nvPr/>
        </p:nvSpPr>
        <p:spPr>
          <a:xfrm>
            <a:off x="1154160" y="701640"/>
            <a:ext cx="4623840" cy="3466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1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4280" cy="426816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ctr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5640480" y="96840"/>
            <a:ext cx="63756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654120" y="96840"/>
            <a:ext cx="82332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5357880" y="8985240"/>
            <a:ext cx="92016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3222720" y="8985240"/>
            <a:ext cx="50904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ECED02BE-7891-4DFB-AE28-4EAD8589B949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CustomShape 5"/>
          <p:cNvSpPr/>
          <p:nvPr/>
        </p:nvSpPr>
        <p:spPr>
          <a:xfrm>
            <a:off x="1154160" y="701640"/>
            <a:ext cx="4623840" cy="3466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1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4280" cy="426816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ctr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7912" cy="3463925"/>
          </a:xfrm>
          <a:prstGeom prst="rect">
            <a:avLst/>
          </a:prstGeom>
          <a:ln w="0">
            <a:noFill/>
          </a:ln>
        </p:spPr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480" cy="417312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5640480" y="96840"/>
            <a:ext cx="63756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CustomShape 4"/>
          <p:cNvSpPr/>
          <p:nvPr/>
        </p:nvSpPr>
        <p:spPr>
          <a:xfrm>
            <a:off x="654120" y="96840"/>
            <a:ext cx="82332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CustomShape 5"/>
          <p:cNvSpPr/>
          <p:nvPr/>
        </p:nvSpPr>
        <p:spPr>
          <a:xfrm>
            <a:off x="5357880" y="8985240"/>
            <a:ext cx="92016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CustomShape 6"/>
          <p:cNvSpPr/>
          <p:nvPr/>
        </p:nvSpPr>
        <p:spPr>
          <a:xfrm>
            <a:off x="3222720" y="8985240"/>
            <a:ext cx="50904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4B0C27A6-1BF0-43EB-8B99-A37736BAF5E9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7912" cy="3463925"/>
          </a:xfrm>
          <a:prstGeom prst="rect">
            <a:avLst/>
          </a:prstGeom>
          <a:ln w="0">
            <a:noFill/>
          </a:ln>
        </p:spPr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480" cy="417312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5640480" y="96840"/>
            <a:ext cx="63756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654120" y="96840"/>
            <a:ext cx="82332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5"/>
          <p:cNvSpPr/>
          <p:nvPr/>
        </p:nvSpPr>
        <p:spPr>
          <a:xfrm>
            <a:off x="5357880" y="8985240"/>
            <a:ext cx="92016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CustomShape 6"/>
          <p:cNvSpPr/>
          <p:nvPr/>
        </p:nvSpPr>
        <p:spPr>
          <a:xfrm>
            <a:off x="3222720" y="8985240"/>
            <a:ext cx="50904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F678F77E-EDEA-4CC1-A154-C3201D0210B1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7912" cy="3463925"/>
          </a:xfrm>
          <a:prstGeom prst="rect">
            <a:avLst/>
          </a:prstGeom>
          <a:ln w="0">
            <a:noFill/>
          </a:ln>
        </p:spPr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480" cy="417312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5640480" y="96840"/>
            <a:ext cx="63756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654120" y="96840"/>
            <a:ext cx="82332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CustomShape 5"/>
          <p:cNvSpPr/>
          <p:nvPr/>
        </p:nvSpPr>
        <p:spPr>
          <a:xfrm>
            <a:off x="5357880" y="8985240"/>
            <a:ext cx="92016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CustomShape 6"/>
          <p:cNvSpPr/>
          <p:nvPr/>
        </p:nvSpPr>
        <p:spPr>
          <a:xfrm>
            <a:off x="3222720" y="8985240"/>
            <a:ext cx="50904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A3E11746-4EC0-4F7D-9A99-27D194ADBFC5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7912" cy="3463925"/>
          </a:xfrm>
          <a:prstGeom prst="rect">
            <a:avLst/>
          </a:prstGeom>
          <a:ln w="0">
            <a:noFill/>
          </a:ln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480" cy="417312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640480" y="96840"/>
            <a:ext cx="63756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654120" y="96840"/>
            <a:ext cx="823320" cy="20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5357880" y="8985240"/>
            <a:ext cx="92016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222720" y="8985240"/>
            <a:ext cx="50904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14141DCC-7D46-4E67-BA23-3DDDE828075F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8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000" cy="5306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000" cy="5306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000" cy="5306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000" cy="5306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" name="CustomShape 4"/>
          <p:cNvSpPr/>
          <p:nvPr/>
        </p:nvSpPr>
        <p:spPr>
          <a:xfrm>
            <a:off x="6145920" y="318960"/>
            <a:ext cx="466524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IEEE 802.15 15-24-0367-02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 dirty="0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5" name="CustomShape 4"/>
          <p:cNvSpPr/>
          <p:nvPr/>
        </p:nvSpPr>
        <p:spPr>
          <a:xfrm>
            <a:off x="6145920" y="318960"/>
            <a:ext cx="466524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IEEE 802.15 15-24-0367-02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7" name="CustomShape 4"/>
          <p:cNvSpPr/>
          <p:nvPr/>
        </p:nvSpPr>
        <p:spPr>
          <a:xfrm>
            <a:off x="6145920" y="318960"/>
            <a:ext cx="466524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IEEE 802.15 15-24-0367-02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9" name="CustomShape 4"/>
          <p:cNvSpPr/>
          <p:nvPr/>
        </p:nvSpPr>
        <p:spPr>
          <a:xfrm>
            <a:off x="6145920" y="318960"/>
            <a:ext cx="466524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IEEE 802.15 15-24-0367-02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00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914400" y="469800"/>
            <a:ext cx="10361160" cy="1467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P802.16 Report to LMSC on Conditional Approval to go to SA Ballot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1878480" y="1872720"/>
            <a:ext cx="8532360" cy="474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499"/>
              </a:spcBef>
            </a:pPr>
            <a:r>
              <a:rPr lang="en-US" sz="20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Date:</a:t>
            </a: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2024-08-03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929160" y="333360"/>
            <a:ext cx="2497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July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CustomShape 4"/>
          <p:cNvSpPr/>
          <p:nvPr/>
        </p:nvSpPr>
        <p:spPr>
          <a:xfrm>
            <a:off x="7143840" y="6475320"/>
            <a:ext cx="424404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Tim Godfrey (EPRI)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CustomShape 5"/>
          <p:cNvSpPr/>
          <p:nvPr/>
        </p:nvSpPr>
        <p:spPr>
          <a:xfrm>
            <a:off x="5793480" y="6475320"/>
            <a:ext cx="70272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BAB822D-A1BB-4FF4-83A5-7C1F87C53C32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CustomShape 6"/>
          <p:cNvSpPr/>
          <p:nvPr/>
        </p:nvSpPr>
        <p:spPr>
          <a:xfrm>
            <a:off x="993600" y="2255760"/>
            <a:ext cx="1445760" cy="378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>
              <a:lnSpc>
                <a:spcPct val="100000"/>
              </a:lnSpc>
              <a:spcBef>
                <a:spcPts val="499"/>
              </a:spcBef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Author(s):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80" name="Table 179"/>
          <p:cNvGraphicFramePr/>
          <p:nvPr>
            <p:extLst>
              <p:ext uri="{D42A27DB-BD31-4B8C-83A1-F6EECF244321}">
                <p14:modId xmlns:p14="http://schemas.microsoft.com/office/powerpoint/2010/main" val="301378565"/>
              </p:ext>
            </p:extLst>
          </p:nvPr>
        </p:nvGraphicFramePr>
        <p:xfrm>
          <a:off x="1143000" y="2743200"/>
          <a:ext cx="10287000" cy="3200400"/>
        </p:xfrm>
        <a:graphic>
          <a:graphicData uri="http://schemas.openxmlformats.org/drawingml/2006/table">
            <a:tbl>
              <a:tblPr/>
              <a:tblGrid>
                <a:gridCol w="342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30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u="none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Name</a:t>
                      </a:r>
                      <a:endParaRPr lang="en-US" sz="1800" b="0" u="none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u="none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Affiliations</a:t>
                      </a:r>
                      <a:endParaRPr lang="en-US" sz="1800" b="0" u="none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u="none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Email</a:t>
                      </a:r>
                      <a:endParaRPr lang="en-US" sz="1800" b="0" u="none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u="none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Tim Godfrey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u="none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EPRI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u="none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tim.godfrey@ieee.org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sz="1800" b="0" u="none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sz="1800" b="0" u="none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sz="1800" b="0" u="none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u="none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914400" y="685800"/>
            <a:ext cx="10359000" cy="1063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Introduction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914400" y="1981080"/>
            <a:ext cx="10359000" cy="4111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This document contains the report to the IEEE 802 LMSC in support of a request for conditional approval to send IEEE P802.16t D4.0 to SA Ballot.</a:t>
            </a: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The WG motion to request conditional approval was approved during the July session of the 802.15 working group on 18 July 2024.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800280" lvl="1" indent="-342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Passed in the Working Group  32 yes, 0 no, 4 abstain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5793480" y="6475320"/>
            <a:ext cx="70272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A418C2D8-316C-4835-BC8D-B1E385134860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CustomShape 4"/>
          <p:cNvSpPr/>
          <p:nvPr/>
        </p:nvSpPr>
        <p:spPr>
          <a:xfrm>
            <a:off x="7143840" y="6475320"/>
            <a:ext cx="424404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Tim Godfrey (EPRI)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CustomShape 5"/>
          <p:cNvSpPr/>
          <p:nvPr/>
        </p:nvSpPr>
        <p:spPr>
          <a:xfrm>
            <a:off x="929160" y="333360"/>
            <a:ext cx="2497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July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914400" y="685800"/>
            <a:ext cx="10359000" cy="1063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Status Summary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914400" y="1981080"/>
            <a:ext cx="10359000" cy="4111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TG16t Draft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has completed 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3 WG Letter Ballots. Draft P802.16t/D2 and P802.16t/D3 achieved 100% approval rate (&gt; 75% needed for an approved draft)</a:t>
            </a:r>
          </a:p>
          <a:p>
            <a:pPr marL="800280" lvl="1" indent="-342000"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has resolved 214 comments received on draft P802.16t/D1.0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800280" lvl="1" indent="-342000"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has resolved 36 comments received on draft P802.16t/D2.0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800280" lvl="1" indent="-342000"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has resolved 39 comments received on draft P802.16t/D3.0</a:t>
            </a:r>
          </a:p>
          <a:p>
            <a:pPr marL="343080" indent="-342000"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The 3</a:t>
            </a:r>
            <a:r>
              <a:rPr lang="en-US" sz="2400" b="1" spc="-1" baseline="30000" dirty="0">
                <a:solidFill>
                  <a:srgbClr val="000000"/>
                </a:solidFill>
                <a:latin typeface="Times New Roman"/>
                <a:ea typeface="MS Gothic"/>
              </a:rPr>
              <a:t>rd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 Letter Ballot Recirc. (LB208 of D4.0), is set to close on 8/12/24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5793480" y="6475320"/>
            <a:ext cx="70272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F075CD1C-78C9-4E5B-B6B7-90EE7519F4B4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3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CustomShape 4"/>
          <p:cNvSpPr/>
          <p:nvPr/>
        </p:nvSpPr>
        <p:spPr>
          <a:xfrm>
            <a:off x="7143840" y="6475320"/>
            <a:ext cx="424404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Tim Godfrey (EPRI)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CustomShape 5"/>
          <p:cNvSpPr/>
          <p:nvPr/>
        </p:nvSpPr>
        <p:spPr>
          <a:xfrm>
            <a:off x="929160" y="333360"/>
            <a:ext cx="2497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July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929160" y="333360"/>
            <a:ext cx="2497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July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7143840" y="6475320"/>
            <a:ext cx="424404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Tim Godfrey (EPRI)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CustomShape 3"/>
          <p:cNvSpPr/>
          <p:nvPr/>
        </p:nvSpPr>
        <p:spPr>
          <a:xfrm>
            <a:off x="5793480" y="6475320"/>
            <a:ext cx="70272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45EF8156-739E-4A30-9588-83D6DBC7B9B9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CustomShape 4"/>
          <p:cNvSpPr/>
          <p:nvPr/>
        </p:nvSpPr>
        <p:spPr>
          <a:xfrm>
            <a:off x="0" y="685800"/>
            <a:ext cx="10359360" cy="580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Results – P802.16t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95" name="Table 5"/>
          <p:cNvGraphicFramePr/>
          <p:nvPr>
            <p:extLst>
              <p:ext uri="{D42A27DB-BD31-4B8C-83A1-F6EECF244321}">
                <p14:modId xmlns:p14="http://schemas.microsoft.com/office/powerpoint/2010/main" val="178136140"/>
              </p:ext>
            </p:extLst>
          </p:nvPr>
        </p:nvGraphicFramePr>
        <p:xfrm>
          <a:off x="335520" y="1412640"/>
          <a:ext cx="11449080" cy="4914720"/>
        </p:xfrm>
        <a:graphic>
          <a:graphicData uri="http://schemas.openxmlformats.org/drawingml/2006/table">
            <a:tbl>
              <a:tblPr/>
              <a:tblGrid>
                <a:gridCol w="6859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3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8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79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79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9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8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67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44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355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965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ID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Close Date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Title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Type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Pool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Return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%Return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Abstain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%Abstain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Approve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Disapprove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%Approve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LB201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10-Jan-2024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 Letter Ballot for 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MS Gothic"/>
                        </a:rPr>
                        <a:t>P802.16t/D1.0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138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78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57%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68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97%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LB204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09-Apr-2024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First recirculation draft, P802.16t/D2.0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138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49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36%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45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LB205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11-Jun-2024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Second recirculation draft, P802.16t/D3.0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138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42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Current Tally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138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96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70%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88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76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914400" y="685800"/>
            <a:ext cx="10359000" cy="1063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Comments – P802.16t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929160" y="333360"/>
            <a:ext cx="2497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July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7143840" y="6475320"/>
            <a:ext cx="424404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Tim Godfrey (EPRI)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5793480" y="6475320"/>
            <a:ext cx="70272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0E7331B2-1E19-47DA-A99B-49F92898B277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0" name="Table 5"/>
          <p:cNvGraphicFramePr/>
          <p:nvPr>
            <p:extLst>
              <p:ext uri="{D42A27DB-BD31-4B8C-83A1-F6EECF244321}">
                <p14:modId xmlns:p14="http://schemas.microsoft.com/office/powerpoint/2010/main" val="819935366"/>
              </p:ext>
            </p:extLst>
          </p:nvPr>
        </p:nvGraphicFramePr>
        <p:xfrm>
          <a:off x="1310040" y="1751040"/>
          <a:ext cx="9569160" cy="4557960"/>
        </p:xfrm>
        <a:graphic>
          <a:graphicData uri="http://schemas.openxmlformats.org/drawingml/2006/table">
            <a:tbl>
              <a:tblPr/>
              <a:tblGrid>
                <a:gridCol w="100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Ballot ID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Ballot Close Date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Title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Total Number of Comments received (Yes and No votes)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LB201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10-Jan-2024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 Letter Ballot for 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MS Gothic"/>
                        </a:rPr>
                        <a:t>P802.16t/D1.0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194 (57 T, 137 E)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LB204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09-Apr-2024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First recirculation draft, P802.16t/D2.0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35 (14 T, 21 E)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LB205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11-Jun-2024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Second recirculation draft, P802.16t/D3.0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39 (1 T, 38 E)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3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Total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268 (72 T, 196 E)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914400" y="685800"/>
            <a:ext cx="10359000" cy="1063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IEEE-SA Mandatory Editorial Coordination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965340" y="2056500"/>
            <a:ext cx="10359000" cy="4111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Mandatory Editorial Coordination (MEC) completed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on 8/2/24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.</a:t>
            </a:r>
            <a:endParaRPr lang="en-US" sz="2400" b="1" spc="-1" dirty="0">
              <a:solidFill>
                <a:srgbClr val="000000"/>
              </a:solidFill>
              <a:latin typeface="Times New Roman"/>
              <a:ea typeface="MS Gothic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Feedback:</a:t>
            </a:r>
          </a:p>
          <a:p>
            <a:pPr marL="801180" lvl="1" indent="-342900">
              <a:spcBef>
                <a:spcPts val="6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Copyright statement needs to be added to the first page prior to initial SA Ballot</a:t>
            </a:r>
          </a:p>
          <a:p>
            <a:pPr marL="801180" lvl="1" indent="-342900">
              <a:spcBef>
                <a:spcPts val="6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Front matter needs to be updated prior to last SA Ballot recirc</a:t>
            </a:r>
            <a:endParaRPr lang="en-US" sz="2400" b="1" strike="noStrike" spc="-1" dirty="0">
              <a:solidFill>
                <a:srgbClr val="000000"/>
              </a:solidFill>
              <a:latin typeface="Times New Roman"/>
              <a:ea typeface="MS Gothic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5793480" y="6475320"/>
            <a:ext cx="70272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7FCC4BD2-D9FB-4889-90B8-5CDED6AAB874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6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CustomShape 4"/>
          <p:cNvSpPr/>
          <p:nvPr/>
        </p:nvSpPr>
        <p:spPr>
          <a:xfrm>
            <a:off x="7143840" y="6475320"/>
            <a:ext cx="424404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Tim Godfrey (EPRI)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CustomShape 5"/>
          <p:cNvSpPr/>
          <p:nvPr/>
        </p:nvSpPr>
        <p:spPr>
          <a:xfrm>
            <a:off x="929160" y="333360"/>
            <a:ext cx="2497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July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929160" y="640080"/>
            <a:ext cx="10652040" cy="20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Unsatisfied comments by “No” voting commenter</a:t>
            </a: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(0 must-be-satisfied comments received in LB205)</a:t>
            </a:r>
            <a:br>
              <a:rPr sz="1800" dirty="0"/>
            </a:b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no “No” votes in LB205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929160" y="333360"/>
            <a:ext cx="2497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July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7143840" y="6475320"/>
            <a:ext cx="424404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Tim Godfrey (EPRI)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5793480" y="6475320"/>
            <a:ext cx="70272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9186183F-F956-4669-B76F-3FDB0647778F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10" name="Table 5"/>
          <p:cNvGraphicFramePr/>
          <p:nvPr/>
        </p:nvGraphicFramePr>
        <p:xfrm>
          <a:off x="1780920" y="3087720"/>
          <a:ext cx="8424720" cy="2376000"/>
        </p:xfrm>
        <a:graphic>
          <a:graphicData uri="http://schemas.openxmlformats.org/drawingml/2006/table">
            <a:tbl>
              <a:tblPr/>
              <a:tblGrid>
                <a:gridCol w="4495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9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4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Voter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xxx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xxx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xxx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xxx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xxx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76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096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914400" y="685800"/>
            <a:ext cx="10359000" cy="1063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Estimated TG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MS Gothic"/>
              </a:rPr>
              <a:t>16t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Timeline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929160" y="333360"/>
            <a:ext cx="2497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July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CustomShape 3"/>
          <p:cNvSpPr/>
          <p:nvPr/>
        </p:nvSpPr>
        <p:spPr>
          <a:xfrm>
            <a:off x="7143840" y="6475320"/>
            <a:ext cx="4244040" cy="178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Tim Godfrey (EPRI)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5793480" y="6475320"/>
            <a:ext cx="702720" cy="361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09723402-49D3-4AA8-910D-3814B12CE251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8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23" name="Table 5"/>
          <p:cNvGraphicFramePr/>
          <p:nvPr>
            <p:extLst>
              <p:ext uri="{D42A27DB-BD31-4B8C-83A1-F6EECF244321}">
                <p14:modId xmlns:p14="http://schemas.microsoft.com/office/powerpoint/2010/main" val="386623965"/>
              </p:ext>
            </p:extLst>
          </p:nvPr>
        </p:nvGraphicFramePr>
        <p:xfrm>
          <a:off x="1631520" y="2002320"/>
          <a:ext cx="8526960" cy="2224800"/>
        </p:xfrm>
        <a:graphic>
          <a:graphicData uri="http://schemas.openxmlformats.org/drawingml/2006/table">
            <a:tbl>
              <a:tblPr/>
              <a:tblGrid>
                <a:gridCol w="360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Open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Close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First SA Ballot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August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Sept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Second SA Ballot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Sept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Oct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Third SA Ballot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Nov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Dec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EC to RevCom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Dec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RevCom to SB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Jan 2025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19285</TotalTime>
  <Words>648</Words>
  <Application>Microsoft Office PowerPoint</Application>
  <PresentationFormat>Widescreen</PresentationFormat>
  <Paragraphs>174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dc:description/>
  <cp:lastModifiedBy>Elizabeth Willard</cp:lastModifiedBy>
  <cp:revision>198</cp:revision>
  <cp:lastPrinted>1601-01-01T00:00:00Z</cp:lastPrinted>
  <dcterms:created xsi:type="dcterms:W3CDTF">2019-11-09T15:46:46Z</dcterms:created>
  <dcterms:modified xsi:type="dcterms:W3CDTF">2024-08-03T22:07:23Z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TPClassification">
    <vt:lpwstr>CTP_NT</vt:lpwstr>
  </property>
  <property fmtid="{D5CDD505-2E9C-101B-9397-08002B2CF9AE}" pid="3" name="CTP_BU">
    <vt:lpwstr>NA</vt:lpwstr>
  </property>
  <property fmtid="{D5CDD505-2E9C-101B-9397-08002B2CF9AE}" pid="4" name="CTP_IDSID">
    <vt:lpwstr>NA</vt:lpwstr>
  </property>
  <property fmtid="{D5CDD505-2E9C-101B-9397-08002B2CF9AE}" pid="5" name="CTP_TimeStamp">
    <vt:lpwstr>2020-02-02 19:26:57Z</vt:lpwstr>
  </property>
  <property fmtid="{D5CDD505-2E9C-101B-9397-08002B2CF9AE}" pid="6" name="CTP_WWID">
    <vt:lpwstr>NA</vt:lpwstr>
  </property>
  <property fmtid="{D5CDD505-2E9C-101B-9397-08002B2CF9AE}" pid="7" name="HiddenSlides">
    <vt:i4>0</vt:i4>
  </property>
  <property fmtid="{D5CDD505-2E9C-101B-9397-08002B2CF9AE}" pid="8" name="HyperlinksChanged">
    <vt:bool>false</vt:bool>
  </property>
  <property fmtid="{D5CDD505-2E9C-101B-9397-08002B2CF9AE}" pid="9" name="LinksUpToDate">
    <vt:bool>false</vt:bool>
  </property>
  <property fmtid="{D5CDD505-2E9C-101B-9397-08002B2CF9AE}" pid="10" name="MMClips">
    <vt:i4>0</vt:i4>
  </property>
  <property fmtid="{D5CDD505-2E9C-101B-9397-08002B2CF9AE}" pid="11" name="Notes">
    <vt:i4>7</vt:i4>
  </property>
  <property fmtid="{D5CDD505-2E9C-101B-9397-08002B2CF9AE}" pid="12" name="PresentationFormat">
    <vt:lpwstr>Widescreen</vt:lpwstr>
  </property>
  <property fmtid="{D5CDD505-2E9C-101B-9397-08002B2CF9AE}" pid="13" name="ScaleCrop">
    <vt:bool>false</vt:bool>
  </property>
  <property fmtid="{D5CDD505-2E9C-101B-9397-08002B2CF9AE}" pid="14" name="ShareDoc">
    <vt:bool>false</vt:bool>
  </property>
  <property fmtid="{D5CDD505-2E9C-101B-9397-08002B2CF9AE}" pid="15" name="Slides">
    <vt:i4>10</vt:i4>
  </property>
  <property fmtid="{D5CDD505-2E9C-101B-9397-08002B2CF9AE}" pid="16" name="TitusGUID">
    <vt:lpwstr>8cbb5918-7074-460f-8109-a37032fced48</vt:lpwstr>
  </property>
</Properties>
</file>