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8" r:id="rId15"/>
    <p:sldId id="2376" r:id="rId16"/>
    <p:sldId id="2377" r:id="rId17"/>
    <p:sldId id="2375" r:id="rId18"/>
    <p:sldId id="264" r:id="rId19"/>
    <p:sldId id="2425" r:id="rId20"/>
    <p:sldId id="2426" r:id="rId2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8"/>
            <p14:sldId id="2376"/>
            <p14:sldId id="2377"/>
            <p14:sldId id="2375"/>
            <p14:sldId id="264"/>
            <p14:sldId id="2425"/>
            <p14:sldId id="2426"/>
          </p14:sldIdLst>
        </p14:section>
        <p14:section name="Closing Slide" id="{17524BA6-C3AC-EE4D-BA9D-E46A8CDB06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B1B3B-1AAB-4CA8-A5B1-D47F9B758A51}" v="4" dt="2024-07-18T19:13:49.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84" d="100"/>
          <a:sy n="84" d="100"/>
        </p:scale>
        <p:origin x="663"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18</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dirty="0">
                <a:solidFill>
                  <a:srgbClr val="000000"/>
                </a:solidFill>
                <a:effectLst/>
                <a:highlight>
                  <a:srgbClr val="FFFFFF"/>
                </a:highlight>
                <a:latin typeface="+mj-lt"/>
              </a:rPr>
              <a:t>15-24-0365-01-04ad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July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5/dcn/24/15-24-0408-00-04ad-next-steps-for-the-interference-model.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entor.ieee.org/802.15/dcn/24/15-24-0376-00-04ad-the-use-case-for-ng-sun-phys-in-ship-area-network.pptx" TargetMode="External"/><Relationship Id="rId5" Type="http://schemas.openxmlformats.org/officeDocument/2006/relationships/hyperlink" Target="https://mentor.ieee.org/802.15/dcn/24/15-24-0378-00-04ad-evaluation-methods-for-transmission-characteristics-of-ieee-802-15-4ad-in-the-presence-of-interference.pdf" TargetMode="External"/><Relationship Id="rId4" Type="http://schemas.openxmlformats.org/officeDocument/2006/relationships/hyperlink" Target="https://mentor.ieee.org/802.15/dcn/24/15-24-0398-00-04ad-o-qpsk-lr-phy-for-sun.pdf"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Opening / Closing Report for May 2024 Interim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14 July 2024</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July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July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a:bodyPr>
          <a:lstStyle/>
          <a:p>
            <a:pPr>
              <a:defRPr/>
            </a:pPr>
            <a:r>
              <a:rPr lang="en-US" sz="2800" b="1" dirty="0"/>
              <a:t>Call for Patents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14</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533400" y="1447801"/>
            <a:ext cx="10896599" cy="494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457200" lvl="1" indent="0">
              <a:buSzPct val="150000"/>
              <a:buNone/>
              <a:defRPr/>
            </a:pPr>
            <a:r>
              <a:rPr lang="en-US" altLang="en-US" sz="2000" b="1" dirty="0">
                <a:latin typeface="Calibri" panose="020F0502020204030204" pitchFamily="34" charset="0"/>
                <a:cs typeface="Calibri" panose="020F0502020204030204" pitchFamily="34" charset="0"/>
              </a:rPr>
              <a:t>Participants have a duty to inform the IEEE </a:t>
            </a:r>
            <a:r>
              <a:rPr lang="en-US" altLang="en-US" sz="2000" b="1" dirty="0">
                <a:solidFill>
                  <a:schemeClr val="tx1"/>
                </a:solidFill>
                <a:latin typeface="Calibri" panose="020F0502020204030204" pitchFamily="34" charset="0"/>
                <a:cs typeface="Calibri" panose="020F0502020204030204" pitchFamily="34" charset="0"/>
              </a:rPr>
              <a:t>of the identity of each holder of any potential Essential Patent Claims of which they are personally aware if the claims are owned or controlled by the participant or the entity the participant is from, employed by, or otherwise represents</a:t>
            </a:r>
          </a:p>
          <a:p>
            <a:pPr marL="457200" lvl="1" indent="0">
              <a:buSzPct val="150000"/>
              <a:buNone/>
              <a:defRPr/>
            </a:pPr>
            <a:endParaRPr lang="en-US" altLang="en-US" sz="2000" b="1" dirty="0">
              <a:solidFill>
                <a:schemeClr val="tx1"/>
              </a:solidFill>
              <a:latin typeface="Calibri" panose="020F0502020204030204" pitchFamily="34" charset="0"/>
              <a:cs typeface="Calibri" panose="020F0502020204030204"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endParaRPr lang="en-US" altLang="en-US" sz="2000" b="1" dirty="0">
              <a:latin typeface="Calibri" panose="020F0502020204030204" pitchFamily="34" charset="0"/>
              <a:cs typeface="Calibri" panose="020F0502020204030204" pitchFamily="34" charset="0"/>
            </a:endParaRPr>
          </a:p>
          <a:p>
            <a:pPr marL="457200" lvl="1" indent="0">
              <a:buSzPct val="150000"/>
              <a:buNone/>
              <a:defRPr/>
            </a:pPr>
            <a:endParaRPr lang="en-US" altLang="en-US" sz="2000" b="1"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42768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a:t>
            </a:r>
            <a:r>
              <a:rPr lang="en-US" altLang="de-DE" sz="3200" dirty="0"/>
              <a:t>TU Ilmenau/Fraunhofer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vacancy – let me know if you want to volunteer?</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2ABBEE6C-5BF0-B8D6-8B4E-F2602C3F1891}"/>
              </a:ext>
            </a:extLst>
          </p:cNvPr>
          <p:cNvGraphicFramePr>
            <a:graphicFrameLocks noChangeAspect="1"/>
          </p:cNvGraphicFramePr>
          <p:nvPr>
            <p:extLst>
              <p:ext uri="{D42A27DB-BD31-4B8C-83A1-F6EECF244321}">
                <p14:modId xmlns:p14="http://schemas.microsoft.com/office/powerpoint/2010/main" val="2627990389"/>
              </p:ext>
            </p:extLst>
          </p:nvPr>
        </p:nvGraphicFramePr>
        <p:xfrm>
          <a:off x="1661660" y="547036"/>
          <a:ext cx="8206240" cy="5916327"/>
        </p:xfrm>
        <a:graphic>
          <a:graphicData uri="http://schemas.openxmlformats.org/presentationml/2006/ole">
            <mc:AlternateContent xmlns:mc="http://schemas.openxmlformats.org/markup-compatibility/2006">
              <mc:Choice xmlns:v="urn:schemas-microsoft-com:vml" Requires="v">
                <p:oleObj name="Worksheet" r:id="rId2" imgW="13820460" imgH="9963150" progId="Excel.Sheet.12">
                  <p:embed/>
                </p:oleObj>
              </mc:Choice>
              <mc:Fallback>
                <p:oleObj name="Worksheet" r:id="rId2" imgW="13820460" imgH="9963150" progId="Excel.Sheet.12">
                  <p:embed/>
                  <p:pic>
                    <p:nvPicPr>
                      <p:cNvPr id="6" name="Object 5">
                        <a:extLst>
                          <a:ext uri="{FF2B5EF4-FFF2-40B4-BE49-F238E27FC236}">
                            <a16:creationId xmlns:a16="http://schemas.microsoft.com/office/drawing/2014/main" id="{2ABBEE6C-5BF0-B8D6-8B4E-F2602C3F1891}"/>
                          </a:ext>
                        </a:extLst>
                      </p:cNvPr>
                      <p:cNvPicPr/>
                      <p:nvPr/>
                    </p:nvPicPr>
                    <p:blipFill>
                      <a:blip r:embed="rId3"/>
                      <a:stretch>
                        <a:fillRect/>
                      </a:stretch>
                    </p:blipFill>
                    <p:spPr>
                      <a:xfrm>
                        <a:off x="1661660" y="547036"/>
                        <a:ext cx="8206240" cy="5916327"/>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495800" y="2971800"/>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7848600" y="2937248"/>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6134495" y="3511825"/>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2743200" y="3505200"/>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334000"/>
          </a:xfrm>
          <a:ln/>
        </p:spPr>
        <p:txBody>
          <a:bodyPr/>
          <a:lstStyle/>
          <a:p>
            <a:pPr marL="0" indent="0">
              <a:buNone/>
            </a:pPr>
            <a:r>
              <a:rPr lang="en-US" altLang="de-DE" sz="1600" dirty="0"/>
              <a:t>Monday PM2:</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Meeting Minutes</a:t>
            </a:r>
          </a:p>
          <a:p>
            <a:pPr marL="514350" indent="-514350">
              <a:buFont typeface="+mj-lt"/>
              <a:buAutoNum type="arabicPeriod"/>
            </a:pPr>
            <a:r>
              <a:rPr lang="en-US" altLang="de-DE" sz="1600" dirty="0"/>
              <a:t>Presentations (Deferred to Tuesday)</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Presentations and Contributions (continued) </a:t>
            </a:r>
          </a:p>
          <a:p>
            <a:pPr marL="914400" lvl="1" indent="-514350">
              <a:buFont typeface="+mj-lt"/>
              <a:buAutoNum type="arabicPeriod"/>
            </a:pPr>
            <a:r>
              <a:rPr lang="en-US" altLang="de-DE" sz="1200" dirty="0" err="1"/>
              <a:t>Sangsung</a:t>
            </a:r>
            <a:r>
              <a:rPr lang="en-US" altLang="de-DE" sz="1200" dirty="0"/>
              <a:t> Choi</a:t>
            </a:r>
          </a:p>
          <a:p>
            <a:pPr marL="914400" lvl="1" indent="-514350">
              <a:buFont typeface="+mj-lt"/>
              <a:buAutoNum type="arabicPeriod"/>
            </a:pPr>
            <a:r>
              <a:rPr lang="en-US" altLang="de-DE" sz="1200" dirty="0"/>
              <a:t>Henk De Ruijter</a:t>
            </a:r>
          </a:p>
          <a:p>
            <a:pPr marL="914400" lvl="1" indent="-514350">
              <a:buFont typeface="+mj-lt"/>
              <a:buAutoNum type="arabicPeriod"/>
            </a:pPr>
            <a:r>
              <a:rPr lang="en-US" altLang="de-DE" sz="1200" dirty="0"/>
              <a:t>Hiroshi Harada</a:t>
            </a:r>
          </a:p>
          <a:p>
            <a:pPr marL="914400" lvl="1" indent="-514350">
              <a:buFont typeface="+mj-lt"/>
              <a:buAutoNum type="arabicPeriod"/>
            </a:pPr>
            <a:r>
              <a:rPr lang="en-US" altLang="de-DE" sz="1200"/>
              <a:t>Joerg Robert </a:t>
            </a:r>
          </a:p>
          <a:p>
            <a:pPr marL="400050" lvl="1" indent="0">
              <a:buNone/>
            </a:pPr>
            <a:endParaRPr lang="en-US" altLang="de-DE" sz="1200" dirty="0"/>
          </a:p>
          <a:p>
            <a:pPr marL="514350" indent="-514350">
              <a:buFont typeface="+mj-lt"/>
              <a:buAutoNum type="arabicPeriod"/>
            </a:pPr>
            <a:r>
              <a:rPr lang="en-US" altLang="de-DE" sz="1600" dirty="0"/>
              <a:t>Channel Model and Interference Model discussions </a:t>
            </a:r>
            <a:r>
              <a:rPr lang="en-US" altLang="de-DE" sz="1600" dirty="0" err="1"/>
              <a:t>w.r.t.</a:t>
            </a:r>
            <a:r>
              <a:rPr lang="en-US" altLang="de-DE" sz="1600" dirty="0"/>
              <a:t> Technical Guidance Document</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err="1"/>
              <a:t>Draft</a:t>
            </a:r>
            <a:r>
              <a:rPr lang="de-DE" altLang="de-DE" sz="3200" dirty="0"/>
              <a:t> Agenda</a:t>
            </a:r>
          </a:p>
        </p:txBody>
      </p:sp>
      <p:sp>
        <p:nvSpPr>
          <p:cNvPr id="5" name="Fußzeilenplatzhalter 4"/>
          <p:cNvSpPr>
            <a:spLocks noGrp="1"/>
          </p:cNvSpPr>
          <p:nvPr>
            <p:ph type="ftr" sz="quarter" idx="11"/>
          </p:nvPr>
        </p:nvSpPr>
        <p:spPr/>
        <p:txBody>
          <a:bodyPr/>
          <a:lstStyle/>
          <a:p>
            <a:r>
              <a:rPr lang="en-US" altLang="de-DE" dirty="0"/>
              <a:t>Phil Beecher Wi-SUN Alliance</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18</a:t>
            </a:fld>
            <a:endParaRPr lang="en-US" altLang="de-DE"/>
          </a:p>
        </p:txBody>
      </p:sp>
      <p:sp>
        <p:nvSpPr>
          <p:cNvPr id="7" name="Rectangle 3"/>
          <p:cNvSpPr txBox="1">
            <a:spLocks noChangeArrowheads="1"/>
          </p:cNvSpPr>
          <p:nvPr/>
        </p:nvSpPr>
        <p:spPr bwMode="auto">
          <a:xfrm>
            <a:off x="6781800" y="1524000"/>
            <a:ext cx="480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PM2:</a:t>
            </a:r>
          </a:p>
          <a:p>
            <a:pPr marL="514350" indent="-514350">
              <a:buFont typeface="+mj-lt"/>
              <a:buAutoNum type="arabicPeriod"/>
            </a:pPr>
            <a:r>
              <a:rPr lang="en-US" altLang="de-DE" sz="1600" dirty="0"/>
              <a:t>Technical Guidance Document</a:t>
            </a:r>
          </a:p>
          <a:p>
            <a:pPr marL="514350" indent="-514350">
              <a:buFont typeface="+mj-lt"/>
              <a:buAutoNum type="arabicPeriod"/>
            </a:pPr>
            <a:r>
              <a:rPr lang="en-US" altLang="de-DE" sz="1600" dirty="0"/>
              <a:t>Call for Contributions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Thursday PM1:</a:t>
            </a:r>
          </a:p>
          <a:p>
            <a:pPr marL="514350" indent="-514350">
              <a:buFont typeface="+mj-lt"/>
              <a:buAutoNum type="arabicPeriod"/>
            </a:pPr>
            <a:r>
              <a:rPr lang="en-US" altLang="de-DE" sz="1600" dirty="0"/>
              <a:t>Technical Guidance Document</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Tree>
    <p:extLst>
      <p:ext uri="{BB962C8B-B14F-4D97-AF65-F5344CB8AC3E}">
        <p14:creationId xmlns:p14="http://schemas.microsoft.com/office/powerpoint/2010/main" val="232804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457200" y="990600"/>
            <a:ext cx="11430000" cy="5257800"/>
          </a:xfrm>
          <a:ln/>
        </p:spPr>
        <p:txBody>
          <a:bodyPr/>
          <a:lstStyle/>
          <a:p>
            <a:pPr marL="514350" indent="-514350">
              <a:buFont typeface="+mj-lt"/>
              <a:buAutoNum type="arabicPeriod"/>
            </a:pPr>
            <a:endParaRPr lang="en-US" altLang="de-DE" sz="2000" dirty="0"/>
          </a:p>
          <a:p>
            <a:pPr marL="514350" indent="-514350">
              <a:buFont typeface="+mj-lt"/>
              <a:buAutoNum type="arabicPeriod"/>
            </a:pPr>
            <a:endParaRPr lang="en-US" altLang="de-DE" sz="2000" dirty="0"/>
          </a:p>
          <a:p>
            <a:pPr>
              <a:buFont typeface="Wingdings" panose="05000000000000000000" pitchFamily="2" charset="2"/>
              <a:buChar char="ü"/>
            </a:pPr>
            <a:r>
              <a:rPr lang="en-US" altLang="de-DE" sz="2000" dirty="0"/>
              <a:t>Approval of May meeting minutes</a:t>
            </a:r>
          </a:p>
          <a:p>
            <a:pPr>
              <a:buFont typeface="Wingdings" panose="05000000000000000000" pitchFamily="2" charset="2"/>
              <a:buChar char="ü"/>
            </a:pPr>
            <a:r>
              <a:rPr lang="en-US" altLang="de-DE" sz="2000" dirty="0"/>
              <a:t>Presentations:</a:t>
            </a:r>
          </a:p>
          <a:p>
            <a:pPr marL="914400" lvl="1" indent="-514350">
              <a:buFont typeface="+mj-lt"/>
              <a:buAutoNum type="arabicPeriod"/>
            </a:pPr>
            <a:r>
              <a:rPr lang="en-US" altLang="de-DE" sz="1600" dirty="0">
                <a:hlinkClick r:id="rId3"/>
              </a:rPr>
              <a:t>https://mentor.ieee.org/802.15/dcn/24/15-24-0408-00-04ad-next-steps-for-the-interference-model.pptx</a:t>
            </a:r>
            <a:endParaRPr lang="en-US" altLang="de-DE" sz="1600" dirty="0"/>
          </a:p>
          <a:p>
            <a:pPr marL="914400" lvl="1" indent="-514350">
              <a:buFont typeface="+mj-lt"/>
              <a:buAutoNum type="arabicPeriod"/>
            </a:pPr>
            <a:r>
              <a:rPr lang="en-US" altLang="de-DE" sz="1600" dirty="0">
                <a:hlinkClick r:id="rId4"/>
              </a:rPr>
              <a:t>https://mentor.ieee.org/802.15/dcn/24/15-24-0398-00-04ad-o-qpsk-lr-phy-for-sun.pdf</a:t>
            </a:r>
            <a:endParaRPr lang="en-US" altLang="de-DE" sz="1600" dirty="0"/>
          </a:p>
          <a:p>
            <a:pPr marL="914400" lvl="1" indent="-514350">
              <a:buFont typeface="+mj-lt"/>
              <a:buAutoNum type="arabicPeriod"/>
            </a:pPr>
            <a:r>
              <a:rPr lang="en-US" altLang="de-DE" sz="1600" dirty="0">
                <a:hlinkClick r:id="rId5"/>
              </a:rPr>
              <a:t>https://mentor.ieee.org/802.15/dcn/24/15-24-0378-00-04ad-evaluation-methods-for-transmission-characteristics-of-ieee-802-15-4ad-in-the-presence-of-interference.pdf</a:t>
            </a:r>
            <a:endParaRPr lang="en-US" altLang="de-DE" sz="1600" dirty="0"/>
          </a:p>
          <a:p>
            <a:pPr marL="914400" lvl="1" indent="-514350">
              <a:buFont typeface="+mj-lt"/>
              <a:buAutoNum type="arabicPeriod"/>
            </a:pPr>
            <a:r>
              <a:rPr lang="en-US" altLang="de-DE" sz="1600" dirty="0">
                <a:hlinkClick r:id="rId6"/>
              </a:rPr>
              <a:t>https://mentor.ieee.org/802.15/dcn/24/15-24-0376-00-04ad-the-use-case-for-ng-sun-phys-in-ship-area-network.pptx</a:t>
            </a:r>
            <a:endParaRPr lang="en-US" altLang="de-DE" sz="1600" dirty="0"/>
          </a:p>
          <a:p>
            <a:pPr marL="914400" lvl="1" indent="-514350">
              <a:buFont typeface="+mj-lt"/>
              <a:buAutoNum type="arabicPeriod"/>
            </a:pPr>
            <a:endParaRPr lang="en-US" altLang="de-DE" sz="1600" dirty="0"/>
          </a:p>
          <a:p>
            <a:pPr>
              <a:buFont typeface="Wingdings" panose="05000000000000000000" pitchFamily="2" charset="2"/>
              <a:buChar char="ü"/>
            </a:pPr>
            <a:r>
              <a:rPr lang="en-US" altLang="de-DE" sz="2000" dirty="0"/>
              <a:t>Consensus on Channel Model and Interference Model to use</a:t>
            </a:r>
          </a:p>
          <a:p>
            <a:pPr>
              <a:buFont typeface="Wingdings" panose="05000000000000000000" pitchFamily="2" charset="2"/>
              <a:buChar char="ü"/>
            </a:pPr>
            <a:r>
              <a:rPr lang="en-US" altLang="de-DE" sz="2000" dirty="0"/>
              <a:t>Progress on Technical Guidance Document </a:t>
            </a:r>
          </a:p>
          <a:p>
            <a:pPr marL="514350" indent="-514350">
              <a:buFont typeface="+mj-lt"/>
              <a:buAutoNum type="arabicPeriod"/>
            </a:pPr>
            <a:endParaRPr lang="en-US" altLang="de-DE" sz="2000" dirty="0"/>
          </a:p>
          <a:p>
            <a:pPr marL="914400" lvl="1" indent="-514350">
              <a:buFont typeface="+mj-lt"/>
              <a:buAutoNum type="arabicPeriod"/>
            </a:pPr>
            <a:endParaRPr lang="en-US" altLang="de-DE" sz="1600" dirty="0"/>
          </a:p>
          <a:p>
            <a:pPr marL="514350" indent="-514350">
              <a:buFont typeface="+mj-lt"/>
              <a:buAutoNum type="arabicPeriod"/>
            </a:pPr>
            <a:endParaRPr lang="en-US" altLang="de-DE" sz="20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r>
              <a:rPr lang="en-US" altLang="de-DE" dirty="0"/>
              <a:t>Phil Beecher Wi-SUN Alliance</a:t>
            </a: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Provisonal Conference call schedule</a:t>
            </a:r>
          </a:p>
        </p:txBody>
      </p:sp>
      <p:sp>
        <p:nvSpPr>
          <p:cNvPr id="4099" name="Rectangle 3"/>
          <p:cNvSpPr>
            <a:spLocks noGrp="1" noChangeArrowheads="1"/>
          </p:cNvSpPr>
          <p:nvPr>
            <p:ph type="body" idx="1"/>
          </p:nvPr>
        </p:nvSpPr>
        <p:spPr>
          <a:xfrm>
            <a:off x="762000" y="1371600"/>
            <a:ext cx="11125200" cy="4648200"/>
          </a:xfrm>
          <a:ln/>
        </p:spPr>
        <p:txBody>
          <a:bodyPr/>
          <a:lstStyle/>
          <a:p>
            <a:pPr marL="514350" indent="-514350">
              <a:buFont typeface="+mj-lt"/>
              <a:buAutoNum type="arabicPeriod"/>
            </a:pPr>
            <a:endParaRPr lang="en-US" altLang="de-DE" sz="1600" dirty="0"/>
          </a:p>
          <a:p>
            <a:pPr marL="0" indent="0">
              <a:buNone/>
            </a:pPr>
            <a:r>
              <a:rPr lang="en-US" altLang="de-DE" sz="2000" dirty="0"/>
              <a:t>Between now and September session</a:t>
            </a:r>
          </a:p>
          <a:p>
            <a:pPr marL="0" indent="0">
              <a:buNone/>
            </a:pPr>
            <a:endParaRPr lang="en-US" altLang="de-DE" sz="2000" dirty="0"/>
          </a:p>
          <a:p>
            <a:r>
              <a:rPr lang="en-US" altLang="de-DE" sz="2000" dirty="0"/>
              <a:t>Conference call -  29 August 2024  - 6am PDT, 8am CDT, 2pm BST, 3pm CET,10pm JST</a:t>
            </a:r>
          </a:p>
          <a:p>
            <a:r>
              <a:rPr lang="en-US" altLang="de-DE" sz="2000" dirty="0"/>
              <a:t>Complete Technical Guidance Document</a:t>
            </a:r>
          </a:p>
          <a:p>
            <a:r>
              <a:rPr lang="en-US" altLang="de-DE" sz="2000" dirty="0"/>
              <a:t>Issue Call for Intent</a:t>
            </a:r>
          </a:p>
          <a:p>
            <a:endParaRPr lang="en-US" altLang="de-DE" sz="20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77787"/>
          </a:xfrm>
        </p:spPr>
        <p:txBody>
          <a:bodyPr/>
          <a:lstStyle/>
          <a:p>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p:spPr>
        <p:txBody>
          <a:bodyPr>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76670</TotalTime>
  <Words>1946</Words>
  <Application>Microsoft Office PowerPoint</Application>
  <PresentationFormat>Widescreen</PresentationFormat>
  <Paragraphs>201</Paragraphs>
  <Slides>20</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Lucida Grande</vt:lpstr>
      <vt:lpstr>Monotype Sorts</vt:lpstr>
      <vt:lpstr>Arial</vt:lpstr>
      <vt:lpstr>Calibri</vt:lpstr>
      <vt:lpstr>Montserrat</vt:lpstr>
      <vt:lpstr>Times New Roman</vt:lpstr>
      <vt:lpstr>Wingdings</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Call for Patents</vt:lpstr>
      <vt:lpstr>IEEE 802 Ground Rules</vt:lpstr>
      <vt:lpstr>TG4ad Leadership</vt:lpstr>
      <vt:lpstr>PowerPoint Presentation</vt:lpstr>
      <vt:lpstr>Draft Agenda</vt:lpstr>
      <vt:lpstr>Achievements</vt:lpstr>
      <vt:lpstr>Provisonal Conference call schedule</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Opening/Closing Report</dc:title>
  <dc:subject>IEEE 802.15 TG4ad</dc:subject>
  <dc:creator>Phil Beecher</dc:creator>
  <cp:keywords/>
  <dc:description>15-24-0253-00-04ad</dc:description>
  <cp:lastModifiedBy>Phil Beecher</cp:lastModifiedBy>
  <cp:revision>1140</cp:revision>
  <cp:lastPrinted>2016-07-25T16:00:41Z</cp:lastPrinted>
  <dcterms:created xsi:type="dcterms:W3CDTF">2009-07-12T16:25:16Z</dcterms:created>
  <dcterms:modified xsi:type="dcterms:W3CDTF">2024-07-18T19:48:24Z</dcterms:modified>
  <cp:category/>
</cp:coreProperties>
</file>