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379" r:id="rId10"/>
    <p:sldId id="2380"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9"/>
            <p14:sldId id="2380"/>
          </p14:sldIdLst>
        </p14:section>
        <p14:section name="Closing Slide" id="{17524BA6-C3AC-EE4D-BA9D-E46A8CDB06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C35494A6-EBFB-46C9-8BF9-B95557C8A279}"/>
    <pc:docChg chg="modSld">
      <pc:chgData name="Phil Beecher" userId="8e59e9d451c39ba5" providerId="LiveId" clId="{C35494A6-EBFB-46C9-8BF9-B95557C8A279}" dt="2024-07-14T21:22:17.084" v="0" actId="14100"/>
      <pc:docMkLst>
        <pc:docMk/>
      </pc:docMkLst>
      <pc:sldChg chg="modSp mod">
        <pc:chgData name="Phil Beecher" userId="8e59e9d451c39ba5" providerId="LiveId" clId="{C35494A6-EBFB-46C9-8BF9-B95557C8A279}" dt="2024-07-14T21:22:17.084" v="0" actId="14100"/>
        <pc:sldMkLst>
          <pc:docMk/>
          <pc:sldMk cId="0" sldId="2370"/>
        </pc:sldMkLst>
        <pc:spChg chg="mod">
          <ac:chgData name="Phil Beecher" userId="8e59e9d451c39ba5" providerId="LiveId" clId="{C35494A6-EBFB-46C9-8BF9-B95557C8A279}" dt="2024-07-14T21:22:17.084" v="0" actId="14100"/>
          <ac:spMkLst>
            <pc:docMk/>
            <pc:sldMk cId="0" sldId="2370"/>
            <ac:spMk id="215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July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802.15-24-0364-00-0mag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ieee802.org/1/files/public/docs2024/ab-draft-PAR-0524-v01.pdf" TargetMode="External"/><Relationship Id="rId13" Type="http://schemas.openxmlformats.org/officeDocument/2006/relationships/hyperlink" Target="https://mentor.ieee.org/802.15/dcn/24/15-24-0267-01-cryp-par-for-tg4ae-ascon-for-802-15-4.pdf" TargetMode="External"/><Relationship Id="rId3" Type="http://schemas.openxmlformats.org/officeDocument/2006/relationships/hyperlink" Target="https://www.ieee802.org/1/files/public/docs2024/dd-draft-PAR-0524-v01.pdf" TargetMode="External"/><Relationship Id="rId7" Type="http://schemas.openxmlformats.org/officeDocument/2006/relationships/hyperlink" Target="https://www.ieee802.org/1/files/public/docs2024/dp-draft-PAR-extension-0524-v01.pdf" TargetMode="External"/><Relationship Id="rId12" Type="http://schemas.openxmlformats.org/officeDocument/2006/relationships/hyperlink" Target="https://mentor.ieee.org/802.15/dcn/24/15-24-0299-00-016t-tg16t-par-extension.pdf" TargetMode="External"/><Relationship Id="rId2" Type="http://schemas.openxmlformats.org/officeDocument/2006/relationships/notesSlide" Target="../notesSlides/notesSlide3.xml"/><Relationship Id="rId16" Type="http://schemas.openxmlformats.org/officeDocument/2006/relationships/hyperlink" Target="https://mentor.ieee.org/802.15/dcn/24/15-24-0286-02-cryp-csd-for-tg9a.docx" TargetMode="External"/><Relationship Id="rId1" Type="http://schemas.openxmlformats.org/officeDocument/2006/relationships/slideLayout" Target="../slideLayouts/slideLayout7.xml"/><Relationship Id="rId6" Type="http://schemas.openxmlformats.org/officeDocument/2006/relationships/hyperlink" Target="https://www.ieee802.org/1/files/public/docs2024/ed-draft-CSD-0524-v01.pdf" TargetMode="External"/><Relationship Id="rId11" Type="http://schemas.openxmlformats.org/officeDocument/2006/relationships/hyperlink" Target="https://mentor.ieee.org/802.11/dcn/24/11-24-0997-00-00bf-p802-11bf-par-extension-request.pdf" TargetMode="External"/><Relationship Id="rId5" Type="http://schemas.openxmlformats.org/officeDocument/2006/relationships/hyperlink" Target="https://www.ieee802.org/1/files/public/docs2024/ed-draft-PAR-0524-v01.pdf" TargetMode="External"/><Relationship Id="rId15" Type="http://schemas.openxmlformats.org/officeDocument/2006/relationships/hyperlink" Target="https://mentor.ieee.org/802.15/dcn/24/15-24-0284-00-cryp-par-for-tg9a-edhoc-for-802-15-9.pdf" TargetMode="External"/><Relationship Id="rId10" Type="http://schemas.openxmlformats.org/officeDocument/2006/relationships/hyperlink" Target="https://mentor.ieee.org/802.11/dcn/24/11-24-0859-01-000m-p802-11revm-revision-par.docx" TargetMode="External"/><Relationship Id="rId4" Type="http://schemas.openxmlformats.org/officeDocument/2006/relationships/hyperlink" Target="https://www.ieee802.org/1/files/public/docs2024/dd-draft-CSD-0524-v01.pdf" TargetMode="External"/><Relationship Id="rId9" Type="http://schemas.openxmlformats.org/officeDocument/2006/relationships/hyperlink" Target="https://www.ieee802.org/1/files/public/docs2024/ac-draft-PAR-0524-v01.pdf" TargetMode="External"/><Relationship Id="rId14" Type="http://schemas.openxmlformats.org/officeDocument/2006/relationships/hyperlink" Target="https://mentor.ieee.org/802.15/dcn/24/15-24-0268-01-cryp-csd-for-tg4a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July 2024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14 July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July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July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TBD</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17F878E-9694-7917-D3A0-965E3B5F0DAB}"/>
              </a:ext>
            </a:extLst>
          </p:cNvPr>
          <p:cNvGraphicFramePr>
            <a:graphicFrameLocks noChangeAspect="1"/>
          </p:cNvGraphicFramePr>
          <p:nvPr>
            <p:extLst>
              <p:ext uri="{D42A27DB-BD31-4B8C-83A1-F6EECF244321}">
                <p14:modId xmlns:p14="http://schemas.microsoft.com/office/powerpoint/2010/main" val="3435333130"/>
              </p:ext>
            </p:extLst>
          </p:nvPr>
        </p:nvGraphicFramePr>
        <p:xfrm>
          <a:off x="1775412" y="470692"/>
          <a:ext cx="8207375" cy="5916613"/>
        </p:xfrm>
        <a:graphic>
          <a:graphicData uri="http://schemas.openxmlformats.org/presentationml/2006/ole">
            <mc:AlternateContent xmlns:mc="http://schemas.openxmlformats.org/markup-compatibility/2006">
              <mc:Choice xmlns:v="urn:schemas-microsoft-com:vml" Requires="v">
                <p:oleObj name="Worksheet" r:id="rId2" imgW="8206812" imgH="5916452" progId="Excel.Sheet.12">
                  <p:embed/>
                </p:oleObj>
              </mc:Choice>
              <mc:Fallback>
                <p:oleObj name="Worksheet" r:id="rId2" imgW="8206812" imgH="5916452" progId="Excel.Sheet.12">
                  <p:embed/>
                  <p:pic>
                    <p:nvPicPr>
                      <p:cNvPr id="6" name="Object 5">
                        <a:extLst>
                          <a:ext uri="{FF2B5EF4-FFF2-40B4-BE49-F238E27FC236}">
                            <a16:creationId xmlns:a16="http://schemas.microsoft.com/office/drawing/2014/main" id="{817F878E-9694-7917-D3A0-965E3B5F0DAB}"/>
                          </a:ext>
                        </a:extLst>
                      </p:cNvPr>
                      <p:cNvPicPr/>
                      <p:nvPr/>
                    </p:nvPicPr>
                    <p:blipFill>
                      <a:blip r:embed="rId3"/>
                      <a:stretch>
                        <a:fillRect/>
                      </a:stretch>
                    </p:blipFill>
                    <p:spPr>
                      <a:xfrm>
                        <a:off x="1775412" y="470692"/>
                        <a:ext cx="8207375" cy="5916613"/>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3581400" y="28956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8610600" y="2215007"/>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5283990" y="1676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1&amp;2 (Monday and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 Thursday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Motion Templates 15-23-0506-03-0mag</a:t>
            </a:r>
          </a:p>
          <a:p>
            <a:pPr marL="457200" lvl="2" indent="-457200">
              <a:spcAft>
                <a:spcPts val="300"/>
              </a:spcAft>
              <a:buFont typeface="+mj-lt"/>
              <a:buAutoNum type="arabicPeriod"/>
            </a:pP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144586"/>
            <a:ext cx="10591800"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n-lt"/>
              </a:rPr>
              <a:t>802.1DD -Standard - Resource Allocation Protocol, </a:t>
            </a:r>
            <a:r>
              <a:rPr lang="en-GB" sz="2000" b="0" i="0" dirty="0">
                <a:solidFill>
                  <a:srgbClr val="000000"/>
                </a:solidFill>
                <a:effectLst/>
                <a:latin typeface="+mn-lt"/>
                <a:hlinkClick r:id="rId3"/>
              </a:rPr>
              <a:t>PAR</a:t>
            </a:r>
            <a:r>
              <a:rPr lang="en-GB" sz="2000" b="0" i="0" dirty="0">
                <a:solidFill>
                  <a:srgbClr val="000000"/>
                </a:solidFill>
                <a:effectLst/>
                <a:latin typeface="+mn-lt"/>
              </a:rPr>
              <a:t> and </a:t>
            </a:r>
            <a:r>
              <a:rPr lang="en-GB" sz="2000" b="0" i="0" dirty="0">
                <a:solidFill>
                  <a:srgbClr val="000000"/>
                </a:solidFill>
                <a:effectLst/>
                <a:latin typeface="+mn-lt"/>
                <a:hlinkClick r:id="rId4"/>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802.1ASed - Amendment - Fault-Tolerant Timing with Time Integrity </a:t>
            </a:r>
            <a:r>
              <a:rPr lang="en-GB" sz="2000" b="0" i="0" dirty="0">
                <a:solidFill>
                  <a:srgbClr val="000000"/>
                </a:solidFill>
                <a:effectLst/>
                <a:latin typeface="+mn-lt"/>
                <a:hlinkClick r:id="rId5"/>
              </a:rPr>
              <a:t>PAR</a:t>
            </a:r>
            <a:r>
              <a:rPr lang="en-GB" sz="2000" b="0" i="0" dirty="0">
                <a:solidFill>
                  <a:srgbClr val="000000"/>
                </a:solidFill>
                <a:effectLst/>
                <a:latin typeface="+mn-lt"/>
              </a:rPr>
              <a:t> and </a:t>
            </a:r>
            <a:r>
              <a:rPr lang="en-GB" sz="2000" b="0" i="0" dirty="0">
                <a:solidFill>
                  <a:srgbClr val="000000"/>
                </a:solidFill>
                <a:effectLst/>
                <a:latin typeface="+mn-lt"/>
                <a:hlinkClick r:id="rId6"/>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802.1DP - Standard - Time-Sensitive Networking for Aerospace Onboard Ethernet Communications, </a:t>
            </a:r>
            <a:r>
              <a:rPr lang="en-GB" sz="2000" b="0" i="0" dirty="0">
                <a:solidFill>
                  <a:srgbClr val="000000"/>
                </a:solidFill>
                <a:effectLst/>
                <a:latin typeface="+mn-lt"/>
                <a:hlinkClick r:id="rId7"/>
              </a:rPr>
              <a:t>PAR Extension</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802.1AB-2016-rev - Standard - Station and MAC Connectivity Discovery, </a:t>
            </a:r>
            <a:r>
              <a:rPr lang="en-GB" sz="2000" b="0" i="0" dirty="0">
                <a:solidFill>
                  <a:srgbClr val="000000"/>
                </a:solidFill>
                <a:effectLst/>
                <a:latin typeface="+mn-lt"/>
                <a:hlinkClick r:id="rId8"/>
              </a:rPr>
              <a:t>PAR</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802.1AC-2016-rev - Standard - MAC Service Definition, </a:t>
            </a:r>
            <a:r>
              <a:rPr lang="en-GB" sz="2000" b="0" i="0" dirty="0">
                <a:solidFill>
                  <a:srgbClr val="000000"/>
                </a:solidFill>
                <a:effectLst/>
                <a:latin typeface="+mn-lt"/>
                <a:hlinkClick r:id="rId9"/>
              </a:rPr>
              <a:t>PAR</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802.11-2024 - Standard - Wireless LANs, </a:t>
            </a:r>
            <a:r>
              <a:rPr lang="en-GB" sz="2000" b="0" i="0" dirty="0">
                <a:solidFill>
                  <a:srgbClr val="000000"/>
                </a:solidFill>
                <a:effectLst/>
                <a:latin typeface="+mn-lt"/>
                <a:hlinkClick r:id="rId10"/>
              </a:rPr>
              <a:t>PAR Revision</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802.11bf - Amendment - Enhancements for Wireless Local Area Network (WLAN) Sensing, </a:t>
            </a:r>
            <a:r>
              <a:rPr lang="en-GB" sz="2000" b="0" i="0" dirty="0">
                <a:solidFill>
                  <a:srgbClr val="000000"/>
                </a:solidFill>
                <a:effectLst/>
                <a:latin typeface="+mn-lt"/>
                <a:hlinkClick r:id="rId11"/>
              </a:rPr>
              <a:t>PAR Extension</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802.16t - Amendment - Fixed and Mobile Wireless Access in Narrowband Channels, </a:t>
            </a:r>
            <a:r>
              <a:rPr lang="en-GB" sz="2000" b="0" i="0" dirty="0">
                <a:solidFill>
                  <a:srgbClr val="000000"/>
                </a:solidFill>
                <a:effectLst/>
                <a:latin typeface="+mn-lt"/>
                <a:hlinkClick r:id="rId12"/>
              </a:rPr>
              <a:t>PAR Extension</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802.15.4ae - Amendment - Ascon cryptographic algorithms, </a:t>
            </a:r>
            <a:r>
              <a:rPr lang="en-GB" sz="2000" b="0" i="0" dirty="0">
                <a:solidFill>
                  <a:srgbClr val="000000"/>
                </a:solidFill>
                <a:effectLst/>
                <a:latin typeface="+mn-lt"/>
                <a:hlinkClick r:id="rId13"/>
              </a:rPr>
              <a:t>PAR</a:t>
            </a:r>
            <a:r>
              <a:rPr lang="en-GB" sz="2000" b="0" i="0" dirty="0">
                <a:solidFill>
                  <a:srgbClr val="000000"/>
                </a:solidFill>
                <a:effectLst/>
                <a:latin typeface="+mn-lt"/>
              </a:rPr>
              <a:t> and </a:t>
            </a:r>
            <a:r>
              <a:rPr lang="en-GB" sz="2000" b="0" i="0" dirty="0">
                <a:solidFill>
                  <a:srgbClr val="000000"/>
                </a:solidFill>
                <a:effectLst/>
                <a:latin typeface="+mn-lt"/>
                <a:hlinkClick r:id="rId14"/>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802.15.9a - Amendment - Ephemeral Diffie-Hellman Over COSE (EDHOC) KMP, </a:t>
            </a:r>
            <a:r>
              <a:rPr lang="en-GB" sz="2000" b="0" i="0" dirty="0">
                <a:solidFill>
                  <a:srgbClr val="000000"/>
                </a:solidFill>
                <a:effectLst/>
                <a:latin typeface="+mn-lt"/>
                <a:hlinkClick r:id="rId15"/>
              </a:rPr>
              <a:t>PAR</a:t>
            </a:r>
            <a:r>
              <a:rPr lang="en-GB" sz="2000" b="0" i="0" dirty="0">
                <a:solidFill>
                  <a:srgbClr val="000000"/>
                </a:solidFill>
                <a:effectLst/>
                <a:latin typeface="+mn-lt"/>
              </a:rPr>
              <a:t> and </a:t>
            </a:r>
            <a:r>
              <a:rPr lang="en-GB" sz="2000" b="0" i="0" dirty="0">
                <a:solidFill>
                  <a:srgbClr val="000000"/>
                </a:solidFill>
                <a:effectLst/>
                <a:latin typeface="+mn-lt"/>
                <a:hlinkClick r:id="rId16"/>
              </a:rPr>
              <a:t>CSD</a:t>
            </a:r>
            <a:r>
              <a:rPr lang="en-US" sz="1400" dirty="0">
                <a:latin typeface="+mn-lt"/>
                <a:cs typeface="Calibri" panose="020F0502020204030204" pitchFamily="34" charset="0"/>
              </a:rPr>
              <a:t> </a:t>
            </a:r>
            <a:r>
              <a:rPr lang="en-US" sz="1400" dirty="0">
                <a:latin typeface="+mn-lt"/>
                <a:cs typeface="Calibri" panose="020F0502020204030204" pitchFamily="34" charset="0"/>
                <a:sym typeface="Wingdings" panose="05000000000000000000" pitchFamily="2" charset="2"/>
              </a:rPr>
              <a:t> </a:t>
            </a:r>
            <a:endParaRPr lang="en-US" sz="1400" dirty="0">
              <a:latin typeface="+mn-lt"/>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6107193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72233</TotalTime>
  <Words>1013</Words>
  <Application>Microsoft Office PowerPoint</Application>
  <PresentationFormat>Widescreen</PresentationFormat>
  <Paragraphs>118</Paragraphs>
  <Slides>10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802 PARs for Review</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1137</cp:revision>
  <cp:lastPrinted>2016-07-25T16:00:41Z</cp:lastPrinted>
  <dcterms:created xsi:type="dcterms:W3CDTF">2009-07-12T16:25:16Z</dcterms:created>
  <dcterms:modified xsi:type="dcterms:W3CDTF">2024-07-14T21:22:25Z</dcterms:modified>
  <cp:category/>
</cp:coreProperties>
</file>