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4" r:id="rId2"/>
    <p:sldId id="256" r:id="rId3"/>
    <p:sldId id="783" r:id="rId4"/>
    <p:sldId id="803" r:id="rId5"/>
    <p:sldId id="804" r:id="rId6"/>
    <p:sldId id="792" r:id="rId7"/>
    <p:sldId id="800" r:id="rId8"/>
    <p:sldId id="801" r:id="rId9"/>
    <p:sldId id="777" r:id="rId10"/>
    <p:sldId id="772"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020" autoAdjust="0"/>
  </p:normalViewPr>
  <p:slideViewPr>
    <p:cSldViewPr>
      <p:cViewPr varScale="1">
        <p:scale>
          <a:sx n="69" d="100"/>
          <a:sy n="69" d="100"/>
        </p:scale>
        <p:origin x="185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2024/11/14</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dirty="0">
                <a:latin typeface="+mj-lt"/>
              </a:rPr>
              <a:t>This figure shows the assumed environment</a:t>
            </a:r>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3692715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6</a:t>
            </a:fld>
            <a:endParaRPr kumimoji="1" lang="ja-JP" altLang="en-US"/>
          </a:p>
        </p:txBody>
      </p:sp>
    </p:spTree>
    <p:extLst>
      <p:ext uri="{BB962C8B-B14F-4D97-AF65-F5344CB8AC3E}">
        <p14:creationId xmlns:p14="http://schemas.microsoft.com/office/powerpoint/2010/main" val="3872831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latin typeface="Times New Roman" panose="02020603050405020304" pitchFamily="18" charset="0"/>
                    <a:cs typeface="Times New Roman" panose="02020603050405020304" pitchFamily="18" charset="0"/>
                  </a:rPr>
                  <a:t>These lines mean the number of unmanaged WBANs</a:t>
                </a:r>
              </a:p>
            </p:txBody>
          </p:sp>
        </mc:Choice>
        <mc:Fallback xmlns="">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Times New Roman" panose="02020603050405020304" pitchFamily="18" charset="0"/>
                    <a:cs typeface="Times New Roman" panose="02020603050405020304" pitchFamily="18" charset="0"/>
                  </a:rPr>
                  <a:t>I</a:t>
                </a:r>
                <a:r>
                  <a:rPr kumimoji="1" lang="en-US" altLang="ja-JP" sz="1200" dirty="0">
                    <a:latin typeface="Times New Roman" panose="02020603050405020304" pitchFamily="18" charset="0"/>
                    <a:cs typeface="Times New Roman" panose="02020603050405020304" pitchFamily="18" charset="0"/>
                  </a:rPr>
                  <a:t>n the case of LDPC and ARQ, PER improved as </a:t>
                </a:r>
                <a:r>
                  <a:rPr kumimoji="1" lang="en-US" altLang="ja-JP" sz="1200" b="0" i="0" baseline="0">
                    <a:latin typeface="Cambria Math" panose="02040503050406030204" pitchFamily="18" charset="0"/>
                  </a:rPr>
                  <a:t>𝑟_𝑚𝑎𝑥</a:t>
                </a:r>
                <a:r>
                  <a:rPr kumimoji="1" lang="en-US" altLang="ja-JP" sz="1200" dirty="0">
                    <a:latin typeface="Times New Roman" panose="02020603050405020304" pitchFamily="18" charset="0"/>
                    <a:cs typeface="Times New Roman" panose="02020603050405020304" pitchFamily="18" charset="0"/>
                  </a:rPr>
                  <a:t> increased, and no error floor occurred</a:t>
                </a:r>
              </a:p>
            </p:txBody>
          </p:sp>
        </mc:Fallback>
      </mc:AlternateContent>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7</a:t>
            </a:fld>
            <a:endParaRPr kumimoji="1" lang="ja-JP" altLang="en-US"/>
          </a:p>
        </p:txBody>
      </p:sp>
    </p:spTree>
    <p:extLst>
      <p:ext uri="{BB962C8B-B14F-4D97-AF65-F5344CB8AC3E}">
        <p14:creationId xmlns:p14="http://schemas.microsoft.com/office/powerpoint/2010/main" val="3247015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Times New Roman" panose="02020603050405020304" pitchFamily="18" charset="0"/>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8</a:t>
            </a:fld>
            <a:endParaRPr kumimoji="1" lang="ja-JP" altLang="en-US"/>
          </a:p>
        </p:txBody>
      </p:sp>
    </p:spTree>
    <p:extLst>
      <p:ext uri="{BB962C8B-B14F-4D97-AF65-F5344CB8AC3E}">
        <p14:creationId xmlns:p14="http://schemas.microsoft.com/office/powerpoint/2010/main" val="4291847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9</a:t>
            </a:fld>
            <a:endParaRPr kumimoji="1" lang="ja-JP" altLang="en-US"/>
          </a:p>
        </p:txBody>
      </p:sp>
    </p:spTree>
    <p:extLst>
      <p:ext uri="{BB962C8B-B14F-4D97-AF65-F5344CB8AC3E}">
        <p14:creationId xmlns:p14="http://schemas.microsoft.com/office/powerpoint/2010/main" val="338081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15-24-0357-02-06ma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15-24-0357-02-06ma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55576" y="188640"/>
            <a:ext cx="1600200" cy="359916"/>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755386" y="228600"/>
            <a:ext cx="5022529"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15-24-0357-02-06ma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036496"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Theoretical Analysis of System Performance in a Multi-BAN Coexistence Environment (Class 1)</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 14 November 2024</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(4)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(3)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188640"/>
            <a:ext cx="1600200" cy="359916"/>
          </a:xfrm>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fontScale="90000"/>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Theoretical Analysis of System Performance in a Multi-BAN Coexistence Environment (Class 1)</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November 2024,</a:t>
            </a:r>
          </a:p>
          <a:p>
            <a:r>
              <a:rPr kumimoji="1" lang="en-US" altLang="ja-JP" sz="2400" dirty="0"/>
              <a:t>Hybrid Session,</a:t>
            </a:r>
          </a:p>
          <a:p>
            <a:r>
              <a:rPr kumimoji="1" lang="en-US" altLang="ja-JP" sz="2400" dirty="0"/>
              <a:t>Hyatt Regency - Vancouver, BC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(2,3)</a:t>
            </a:r>
          </a:p>
          <a:p>
            <a:endParaRPr kumimoji="1" lang="en-US" altLang="ja-JP" sz="2000" baseline="30000" dirty="0"/>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168E7AF5-684A-E813-9980-916ED75799A6}"/>
              </a:ext>
            </a:extLst>
          </p:cNvPr>
          <p:cNvSpPr txBox="1"/>
          <p:nvPr/>
        </p:nvSpPr>
        <p:spPr>
          <a:xfrm>
            <a:off x="493466" y="5253313"/>
            <a:ext cx="8650534" cy="646331"/>
          </a:xfrm>
          <a:prstGeom prst="rect">
            <a:avLst/>
          </a:prstGeom>
          <a:noFill/>
        </p:spPr>
        <p:txBody>
          <a:bodyPr wrap="square" rtlCol="0">
            <a:spAutoFit/>
          </a:bodyPr>
          <a:lstStyle/>
          <a:p>
            <a:r>
              <a:rPr kumimoji="0" lang="en-US" altLang="ja-JP" sz="18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(1) </a:t>
            </a:r>
            <a:r>
              <a:rPr kumimoji="0" lang="en-US" altLang="ko-KR" sz="1800" dirty="0">
                <a:solidFill>
                  <a:srgbClr val="000000"/>
                </a:solidFill>
                <a:latin typeface="Times New Roman" pitchFamily="18" charset="0"/>
              </a:rPr>
              <a:t>Toyo University </a:t>
            </a:r>
            <a:r>
              <a:rPr kumimoji="0" lang="en-US" altLang="ja-JP" sz="18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endParaRPr kumimoji="1" lang="ja-JP" altLang="en-US" dirty="0"/>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75F1F3A-9FB9-25B7-619D-2EC7714A3993}"/>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Coexistence environment level </a:t>
            </a:r>
            <a:endParaRPr kumimoji="1" lang="ja-JP" altLang="en-US" dirty="0"/>
          </a:p>
        </p:txBody>
      </p:sp>
      <p:sp>
        <p:nvSpPr>
          <p:cNvPr id="2" name="スライド番号プレースホルダー 1">
            <a:extLst>
              <a:ext uri="{FF2B5EF4-FFF2-40B4-BE49-F238E27FC236}">
                <a16:creationId xmlns:a16="http://schemas.microsoft.com/office/drawing/2014/main" id="{8428970F-3EF7-8E59-C9C8-83CE99E571AF}"/>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3</a:t>
            </a:fld>
            <a:endParaRPr lang="en-US">
              <a:solidFill>
                <a:srgbClr val="000000"/>
              </a:solidFill>
            </a:endParaRPr>
          </a:p>
        </p:txBody>
      </p:sp>
      <p:sp>
        <p:nvSpPr>
          <p:cNvPr id="4" name="日付プレースホルダー 3">
            <a:extLst>
              <a:ext uri="{FF2B5EF4-FFF2-40B4-BE49-F238E27FC236}">
                <a16:creationId xmlns:a16="http://schemas.microsoft.com/office/drawing/2014/main" id="{49FB9963-7F45-7068-D00C-E32B2C0299F0}"/>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A0AB4A8F-AED4-00E2-B5C4-01E5363396F5}"/>
              </a:ext>
            </a:extLst>
          </p:cNvPr>
          <p:cNvSpPr>
            <a:spLocks noGrp="1"/>
          </p:cNvSpPr>
          <p:nvPr>
            <p:ph type="ftr" sz="quarter" idx="3"/>
          </p:nvPr>
        </p:nvSpPr>
        <p:spPr>
          <a:xfrm>
            <a:off x="5220072" y="6475413"/>
            <a:ext cx="3816424" cy="553998"/>
          </a:xfrm>
        </p:spPr>
        <p:txBody>
          <a:bodyPr>
            <a:normAutofit/>
          </a:bodyPr>
          <a:lstStyle/>
          <a:p>
            <a:pPr>
              <a:spcAft>
                <a:spcPts val="600"/>
              </a:spcAft>
            </a:pPr>
            <a:r>
              <a:rPr lang="en-US" altLang="ja-JP" sz="1200">
                <a:solidFill>
                  <a:srgbClr val="000000"/>
                </a:solidFill>
              </a:rPr>
              <a:t>K.Takabayashi (Toyo Univ.), R.Kohno (YNU/YRP-IAI)</a:t>
            </a:r>
          </a:p>
        </p:txBody>
      </p:sp>
      <p:sp>
        <p:nvSpPr>
          <p:cNvPr id="8" name="テキスト ボックス 7">
            <a:extLst>
              <a:ext uri="{FF2B5EF4-FFF2-40B4-BE49-F238E27FC236}">
                <a16:creationId xmlns:a16="http://schemas.microsoft.com/office/drawing/2014/main" id="{7161351F-8EDE-7EF4-8D51-45EBACC6BC90}"/>
              </a:ext>
            </a:extLst>
          </p:cNvPr>
          <p:cNvSpPr txBox="1"/>
          <p:nvPr/>
        </p:nvSpPr>
        <p:spPr>
          <a:xfrm>
            <a:off x="117407" y="5275084"/>
            <a:ext cx="8672264" cy="1200329"/>
          </a:xfrm>
          <a:prstGeom prst="rect">
            <a:avLst/>
          </a:prstGeom>
          <a:noFill/>
        </p:spPr>
        <p:txBody>
          <a:bodyPr wrap="square">
            <a:spAutoFit/>
          </a:bodyPr>
          <a:lstStyle/>
          <a:p>
            <a:pPr marL="800100" lvl="1" indent="-342900">
              <a:buFont typeface="Wingdings" panose="05000000000000000000" pitchFamily="2" charset="2"/>
              <a:buChar char="Ø"/>
            </a:pPr>
            <a:r>
              <a:rPr lang="en-US" altLang="ja-JP" sz="1800" dirty="0">
                <a:latin typeface="+mj-lt"/>
                <a:ea typeface="+mj-ea"/>
              </a:rPr>
              <a:t>Coexistence environment class is divided into 8 categories</a:t>
            </a:r>
          </a:p>
          <a:p>
            <a:pPr marL="800100" lvl="1" indent="-342900">
              <a:buFont typeface="Wingdings" panose="05000000000000000000" pitchFamily="2" charset="2"/>
              <a:buChar char="Ø"/>
            </a:pPr>
            <a:r>
              <a:rPr lang="en-US" altLang="ja-JP" dirty="0">
                <a:latin typeface="+mj-lt"/>
                <a:ea typeface="+mj-ea"/>
              </a:rPr>
              <a:t>This presentation introduces a simple PER performance analysis in class 1</a:t>
            </a:r>
          </a:p>
          <a:p>
            <a:pPr marL="1257300" lvl="2" indent="-342900">
              <a:buFont typeface="Wingdings" panose="05000000000000000000" pitchFamily="2" charset="2"/>
              <a:buChar char="ü"/>
            </a:pPr>
            <a:r>
              <a:rPr kumimoji="1" lang="en-US" altLang="ja-JP" dirty="0">
                <a:latin typeface="+mj-lt"/>
                <a:ea typeface="+mj-ea"/>
              </a:rPr>
              <a:t>These results can be useful for cross-layer evaluation of physical and MAC layers in multiple WBANs environment</a:t>
            </a:r>
          </a:p>
        </p:txBody>
      </p:sp>
      <p:graphicFrame>
        <p:nvGraphicFramePr>
          <p:cNvPr id="11" name="表 10">
            <a:extLst>
              <a:ext uri="{FF2B5EF4-FFF2-40B4-BE49-F238E27FC236}">
                <a16:creationId xmlns:a16="http://schemas.microsoft.com/office/drawing/2014/main" id="{632D222F-74FE-1B8B-C060-EB96EE5D2FA5}"/>
              </a:ext>
            </a:extLst>
          </p:cNvPr>
          <p:cNvGraphicFramePr>
            <a:graphicFrameLocks noGrp="1"/>
          </p:cNvGraphicFramePr>
          <p:nvPr>
            <p:extLst>
              <p:ext uri="{D42A27DB-BD31-4B8C-83A1-F6EECF244321}">
                <p14:modId xmlns:p14="http://schemas.microsoft.com/office/powerpoint/2010/main" val="15319104"/>
              </p:ext>
            </p:extLst>
          </p:nvPr>
        </p:nvGraphicFramePr>
        <p:xfrm>
          <a:off x="387714" y="1918156"/>
          <a:ext cx="8384232" cy="3294825"/>
        </p:xfrm>
        <a:graphic>
          <a:graphicData uri="http://schemas.openxmlformats.org/drawingml/2006/table">
            <a:tbl>
              <a:tblPr firstRow="1" firstCol="1" bandRow="1"/>
              <a:tblGrid>
                <a:gridCol w="1512168">
                  <a:extLst>
                    <a:ext uri="{9D8B030D-6E8A-4147-A177-3AD203B41FA5}">
                      <a16:colId xmlns:a16="http://schemas.microsoft.com/office/drawing/2014/main" val="4266941077"/>
                    </a:ext>
                  </a:extLst>
                </a:gridCol>
                <a:gridCol w="6872064">
                  <a:extLst>
                    <a:ext uri="{9D8B030D-6E8A-4147-A177-3AD203B41FA5}">
                      <a16:colId xmlns:a16="http://schemas.microsoft.com/office/drawing/2014/main" val="1498345909"/>
                    </a:ext>
                  </a:extLst>
                </a:gridCol>
              </a:tblGrid>
              <a:tr h="301578">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Coexistence  environment class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Environment</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3972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0</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6ma BAN only</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131542"/>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1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42858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2 [1b]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15.6 &amp; 6ma BANs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485085"/>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3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44699"/>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4 [2a]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769886"/>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5 [2b]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non-802.15 UWB systems (ETSI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90871"/>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 [2c]</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dirty="0">
                          <a:solidFill>
                            <a:srgbClr val="000000"/>
                          </a:solidFill>
                          <a:effectLst/>
                          <a:latin typeface="Times New Roman" panose="02020603050405020304" pitchFamily="18" charset="0"/>
                          <a:ea typeface="ＭＳ 明朝" panose="02020609040205080304" pitchFamily="17" charset="-128"/>
                        </a:rPr>
                        <a:t>Multiple 6ma BANs &amp;  802.15 UWB &amp; non-802.15 UWB systems (ETSI UWB) </a:t>
                      </a:r>
                      <a:endParaRPr lang="ja-JP" sz="1600" dirty="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13527"/>
                  </a:ext>
                </a:extLst>
              </a:tr>
              <a:tr h="590551">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7</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dirty="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 &amp; 802.15 UWB &amp; non-802.15 UWB systems (ETSI UWB)</a:t>
                      </a:r>
                      <a:endParaRPr lang="ja-JP" sz="1600" dirty="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496968"/>
                  </a:ext>
                </a:extLst>
              </a:tr>
            </a:tbl>
          </a:graphicData>
        </a:graphic>
      </p:graphicFrame>
      <p:sp>
        <p:nvSpPr>
          <p:cNvPr id="6" name="正方形/長方形 5">
            <a:extLst>
              <a:ext uri="{FF2B5EF4-FFF2-40B4-BE49-F238E27FC236}">
                <a16:creationId xmlns:a16="http://schemas.microsoft.com/office/drawing/2014/main" id="{0E5ED3CB-42B4-1BE9-1FA6-6DA12DD7DD28}"/>
              </a:ext>
            </a:extLst>
          </p:cNvPr>
          <p:cNvSpPr/>
          <p:nvPr/>
        </p:nvSpPr>
        <p:spPr bwMode="auto">
          <a:xfrm>
            <a:off x="387714" y="2924944"/>
            <a:ext cx="8368572" cy="288032"/>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5815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C39EF5-AFC1-84B6-74AA-F7F4E567CCCB}"/>
              </a:ext>
            </a:extLst>
          </p:cNvPr>
          <p:cNvSpPr>
            <a:spLocks noGrp="1"/>
          </p:cNvSpPr>
          <p:nvPr>
            <p:ph type="title"/>
          </p:nvPr>
        </p:nvSpPr>
        <p:spPr/>
        <p:txBody>
          <a:bodyPr/>
          <a:lstStyle/>
          <a:p>
            <a:r>
              <a:rPr kumimoji="1" lang="en-US" altLang="ja-JP" dirty="0"/>
              <a:t>Assumed environment</a:t>
            </a:r>
            <a:endParaRPr kumimoji="1" lang="ja-JP" altLang="en-US" dirty="0"/>
          </a:p>
        </p:txBody>
      </p:sp>
      <p:sp>
        <p:nvSpPr>
          <p:cNvPr id="3" name="スライド番号プレースホルダー 2">
            <a:extLst>
              <a:ext uri="{FF2B5EF4-FFF2-40B4-BE49-F238E27FC236}">
                <a16:creationId xmlns:a16="http://schemas.microsoft.com/office/drawing/2014/main" id="{ED4345C1-5A34-2DFC-4128-2C83DDADCBC4}"/>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21CE7510-6FCA-BE80-764B-3E55D3411B6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52AB7271-D428-8C4B-A52C-B555A2FD496E}"/>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4FCD55FB-E9DB-F6E3-5FE5-A3DC2AA48013}"/>
              </a:ext>
            </a:extLst>
          </p:cNvPr>
          <p:cNvSpPr txBox="1"/>
          <p:nvPr/>
        </p:nvSpPr>
        <p:spPr>
          <a:xfrm>
            <a:off x="253616" y="5733256"/>
            <a:ext cx="8712968" cy="646331"/>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Several asynchronous (not managed) WBANs</a:t>
            </a:r>
            <a:r>
              <a:rPr lang="ja-JP" altLang="en-US" dirty="0">
                <a:latin typeface="+mj-lt"/>
              </a:rPr>
              <a:t> </a:t>
            </a:r>
            <a:r>
              <a:rPr lang="en-US" altLang="ja-JP" dirty="0">
                <a:latin typeface="+mj-lt"/>
              </a:rPr>
              <a:t>interfere</a:t>
            </a:r>
            <a:r>
              <a:rPr lang="ja-JP" altLang="en-US" dirty="0">
                <a:latin typeface="+mj-lt"/>
              </a:rPr>
              <a:t> </a:t>
            </a:r>
            <a:r>
              <a:rPr lang="en-US" altLang="ja-JP" dirty="0">
                <a:latin typeface="+mj-lt"/>
              </a:rPr>
              <a:t>a managed WBANs group</a:t>
            </a:r>
            <a:r>
              <a:rPr kumimoji="1" lang="en-US" altLang="ja-JP" dirty="0">
                <a:latin typeface="+mj-lt"/>
              </a:rPr>
              <a:t> </a:t>
            </a:r>
          </a:p>
          <a:p>
            <a:pPr marL="285750" indent="-285750">
              <a:buFont typeface="Arial" panose="020B0604020202020204" pitchFamily="34" charset="0"/>
              <a:buChar char="•"/>
            </a:pPr>
            <a:r>
              <a:rPr lang="en-US" altLang="ja-JP" dirty="0">
                <a:latin typeface="+mj-lt"/>
              </a:rPr>
              <a:t>The entire transmitted packet is affected by interference</a:t>
            </a:r>
            <a:endParaRPr kumimoji="1" lang="ja-JP" altLang="en-US" dirty="0">
              <a:latin typeface="+mj-lt"/>
            </a:endParaRPr>
          </a:p>
        </p:txBody>
      </p:sp>
      <p:pic>
        <p:nvPicPr>
          <p:cNvPr id="15" name="図 14">
            <a:extLst>
              <a:ext uri="{FF2B5EF4-FFF2-40B4-BE49-F238E27FC236}">
                <a16:creationId xmlns:a16="http://schemas.microsoft.com/office/drawing/2014/main" id="{4D8BDE7D-3DBD-9409-D2D3-E5FCED2E76F2}"/>
              </a:ext>
            </a:extLst>
          </p:cNvPr>
          <p:cNvPicPr>
            <a:picLocks noChangeAspect="1"/>
          </p:cNvPicPr>
          <p:nvPr/>
        </p:nvPicPr>
        <p:blipFill>
          <a:blip r:embed="rId3"/>
          <a:stretch>
            <a:fillRect/>
          </a:stretch>
        </p:blipFill>
        <p:spPr>
          <a:xfrm>
            <a:off x="1060568" y="1636351"/>
            <a:ext cx="7022864" cy="4096905"/>
          </a:xfrm>
          <a:prstGeom prst="rect">
            <a:avLst/>
          </a:prstGeom>
        </p:spPr>
      </p:pic>
    </p:spTree>
    <p:extLst>
      <p:ext uri="{BB962C8B-B14F-4D97-AF65-F5344CB8AC3E}">
        <p14:creationId xmlns:p14="http://schemas.microsoft.com/office/powerpoint/2010/main" val="207578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1B454A-7B40-63A6-5905-F81D973C6786}"/>
              </a:ext>
            </a:extLst>
          </p:cNvPr>
          <p:cNvSpPr>
            <a:spLocks noGrp="1"/>
          </p:cNvSpPr>
          <p:nvPr>
            <p:ph type="title"/>
          </p:nvPr>
        </p:nvSpPr>
        <p:spPr/>
        <p:txBody>
          <a:bodyPr/>
          <a:lstStyle/>
          <a:p>
            <a:r>
              <a:rPr kumimoji="1" lang="en-US" altLang="ja-JP" dirty="0"/>
              <a:t>Mathematical expression</a:t>
            </a:r>
            <a:endParaRPr kumimoji="1" lang="ja-JP" altLang="en-US" dirty="0"/>
          </a:p>
        </p:txBody>
      </p:sp>
      <p:sp>
        <p:nvSpPr>
          <p:cNvPr id="3" name="スライド番号プレースホルダー 2">
            <a:extLst>
              <a:ext uri="{FF2B5EF4-FFF2-40B4-BE49-F238E27FC236}">
                <a16:creationId xmlns:a16="http://schemas.microsoft.com/office/drawing/2014/main" id="{BF2F16DD-D8B4-0170-5CB0-0F5724F669D2}"/>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5</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8429C185-AF99-E454-1929-E009FA5B234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863752CD-C637-0788-989D-902B856B3453}"/>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02F84DB-C8AC-ED72-A354-99061907F933}"/>
                  </a:ext>
                </a:extLst>
              </p:cNvPr>
              <p:cNvSpPr txBox="1"/>
              <p:nvPr/>
            </p:nvSpPr>
            <p:spPr>
              <a:xfrm>
                <a:off x="251520" y="1916708"/>
                <a:ext cx="8496944" cy="4586127"/>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r>
                      <m:rPr>
                        <m:sty m:val="p"/>
                      </m:rPr>
                      <a:rPr lang="en-US" altLang="ja-JP" sz="1800" smtClean="0">
                        <a:effectLst/>
                        <a:latin typeface="Cambria Math" panose="02040503050406030204" pitchFamily="18" charset="0"/>
                        <a:ea typeface="游明朝" panose="02020400000000000000" pitchFamily="18" charset="-128"/>
                        <a:cs typeface="Times New Roman" panose="02020603050405020304" pitchFamily="18" charset="0"/>
                      </a:rPr>
                      <m:t>PER</m:t>
                    </m:r>
                    <m:r>
                      <a:rPr lang="en-US" altLang="ja-JP" sz="1800" smtClean="0">
                        <a:effectLst/>
                        <a:latin typeface="Cambria Math" panose="02040503050406030204" pitchFamily="18" charset="0"/>
                        <a:ea typeface="游明朝" panose="02020400000000000000" pitchFamily="18" charset="-128"/>
                        <a:cs typeface="Times New Roman" panose="02020603050405020304" pitchFamily="18" charset="0"/>
                      </a:rPr>
                      <m:t>≜</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m:t>
                    </m:r>
                    <m:sSup>
                      <m:sSup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𝑏</m:t>
                                </m:r>
                              </m:sub>
                            </m:sSub>
                          </m:e>
                        </m:d>
                      </m:e>
                      <m:sup>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𝐿</m:t>
                            </m:r>
                          </m:e>
                          <m:sub>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PSDU</m:t>
                            </m:r>
                          </m:sub>
                        </m:sSub>
                      </m:sup>
                    </m:sSup>
                  </m:oMath>
                </a14:m>
                <a:r>
                  <a:rPr lang="en-US" altLang="ja-JP" sz="1800" dirty="0">
                    <a:effectLst/>
                    <a:latin typeface="游明朝" panose="02020400000000000000" pitchFamily="18" charset="-128"/>
                    <a:cs typeface="Times New Roman" panose="02020603050405020304" pitchFamily="18" charset="0"/>
                  </a:rPr>
                  <a:t>  </a:t>
                </a:r>
                <a:r>
                  <a:rPr lang="en-US" altLang="ja-JP" sz="1800" dirty="0">
                    <a:effectLst/>
                    <a:latin typeface="Times New Roman" panose="02020603050405020304" pitchFamily="18" charset="0"/>
                    <a:ea typeface="游明朝" panose="02020400000000000000" pitchFamily="18" charset="-128"/>
                  </a:rPr>
                  <a:t>(Packet error ratio,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𝐿</m:t>
                        </m:r>
                      </m:e>
                      <m:sub>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PSDU</m:t>
                        </m:r>
                      </m:sub>
                    </m:sSub>
                  </m:oMath>
                </a14:m>
                <a:r>
                  <a:rPr lang="en-US" altLang="ja-JP" sz="1800" dirty="0">
                    <a:effectLst/>
                    <a:latin typeface="Times New Roman" panose="02020603050405020304" pitchFamily="18" charset="0"/>
                    <a:ea typeface="游明朝" panose="02020400000000000000" pitchFamily="18" charset="-128"/>
                  </a:rPr>
                  <a:t>: PSDU length (bit))</a:t>
                </a:r>
              </a:p>
              <a:p>
                <a:pPr marL="285750" indent="-285750">
                  <a:buFont typeface="Arial" panose="020B0604020202020204" pitchFamily="34" charset="0"/>
                  <a:buChar char="•"/>
                </a:pPr>
                <a:endParaRPr kumimoji="1" lang="en-US" altLang="ja-JP" dirty="0">
                  <a:latin typeface="Times New Roman" panose="02020603050405020304" pitchFamily="18" charset="0"/>
                  <a:ea typeface="游明朝" panose="02020400000000000000" pitchFamily="18" charset="-128"/>
                </a:endParaRPr>
              </a:p>
              <a:p>
                <a:pPr marL="285750" indent="-285750">
                  <a:buFont typeface="Arial" panose="020B0604020202020204" pitchFamily="34" charset="0"/>
                  <a:buChar char="•"/>
                </a:pPr>
                <a14:m>
                  <m:oMath xmlns:m="http://schemas.openxmlformats.org/officeDocument/2006/math">
                    <m:sSub>
                      <m:sSubPr>
                        <m:ctrlPr>
                          <a:rPr lang="ja-JP" altLang="ja-JP"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𝑏</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𝑄</m:t>
                    </m:r>
                    <m:d>
                      <m:d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dPr>
                      <m:e>
                        <m:rad>
                          <m:radPr>
                            <m:degHide m:val="on"/>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2</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𝛾</m:t>
                            </m:r>
                          </m:e>
                        </m:rad>
                      </m:e>
                    </m:d>
                  </m:oMath>
                </a14:m>
                <a:r>
                  <a:rPr lang="en-US" altLang="ja-JP" sz="1800" dirty="0">
                    <a:effectLst/>
                    <a:latin typeface="Times New Roman" panose="02020603050405020304" pitchFamily="18" charset="0"/>
                    <a:ea typeface="游明朝" panose="02020400000000000000" pitchFamily="18" charset="-128"/>
                  </a:rPr>
                  <a:t> (Bit error probability, BPSK)</a:t>
                </a:r>
              </a:p>
              <a:p>
                <a:pPr marL="285750" indent="-285750">
                  <a:buFont typeface="Arial" panose="020B0604020202020204" pitchFamily="34" charset="0"/>
                  <a:buChar char="•"/>
                </a:pPr>
                <a:endParaRPr lang="en-US" altLang="ja-JP" sz="1800" dirty="0">
                  <a:effectLst/>
                  <a:latin typeface="Times New Roman" panose="02020603050405020304" pitchFamily="18" charset="0"/>
                  <a:ea typeface="游明朝" panose="02020400000000000000" pitchFamily="18" charset="-128"/>
                </a:endParaRPr>
              </a:p>
              <a:p>
                <a:pPr marL="285750" indent="-285750">
                  <a:buFont typeface="Arial" panose="020B0604020202020204" pitchFamily="34" charset="0"/>
                  <a:buChar char="•"/>
                </a:pPr>
                <a14:m>
                  <m:oMath xmlns:m="http://schemas.openxmlformats.org/officeDocument/2006/math">
                    <m:r>
                      <a:rPr lang="en-US" altLang="ja-JP" sz="1800" i="1" smtClean="0">
                        <a:effectLst/>
                        <a:latin typeface="Cambria Math" panose="02040503050406030204" pitchFamily="18" charset="0"/>
                        <a:ea typeface="游明朝" panose="02020400000000000000" pitchFamily="18" charset="-128"/>
                        <a:cs typeface="Times New Roman" panose="02020603050405020304" pitchFamily="18" charset="0"/>
                      </a:rPr>
                      <m:t>𝛾</m:t>
                    </m:r>
                    <m:r>
                      <a:rPr lang="en-US" altLang="ja-JP" sz="1800" i="1" smtClean="0">
                        <a:effectLst/>
                        <a:latin typeface="Cambria Math" panose="02040503050406030204" pitchFamily="18" charset="0"/>
                        <a:ea typeface="游明朝" panose="02020400000000000000" pitchFamily="18" charset="-128"/>
                        <a:cs typeface="Times New Roman" panose="02020603050405020304" pitchFamily="18" charset="0"/>
                      </a:rPr>
                      <m:t>=</m:t>
                    </m:r>
                    <m:f>
                      <m:f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fPr>
                      <m:num>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𝑟</m:t>
                            </m:r>
                          </m:sub>
                        </m:sSub>
                      </m:num>
                      <m:den>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0</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𝐵</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𝑖</m:t>
                            </m:r>
                          </m:sub>
                        </m:sSub>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𝐼</m:t>
                            </m:r>
                          </m:sub>
                        </m:sSub>
                      </m:den>
                    </m:f>
                  </m:oMath>
                </a14:m>
                <a:r>
                  <a:rPr lang="en-US" altLang="ja-JP" sz="1800" dirty="0">
                    <a:effectLst/>
                    <a:latin typeface="Times New Roman" panose="02020603050405020304" pitchFamily="18" charset="0"/>
                    <a:ea typeface="游明朝" panose="02020400000000000000" pitchFamily="18" charset="-128"/>
                  </a:rPr>
                  <a:t> </a:t>
                </a:r>
              </a:p>
              <a:p>
                <a:pPr marL="742950" lvl="1" indent="-285750">
                  <a:buFont typeface="Wingdings" panose="05000000000000000000" pitchFamily="2" charset="2"/>
                  <a:buChar char="Ø"/>
                </a:pP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𝑟</m:t>
                        </m:r>
                      </m:sub>
                    </m:sSub>
                  </m:oMath>
                </a14:m>
                <a:r>
                  <a:rPr lang="en-US" altLang="ja-JP" dirty="0">
                    <a:effectLst/>
                    <a:latin typeface="Times New Roman" panose="02020603050405020304" pitchFamily="18" charset="0"/>
                    <a:ea typeface="游明朝" panose="02020400000000000000" pitchFamily="18" charset="-128"/>
                  </a:rPr>
                  <a:t>: Received power,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0</m:t>
                        </m:r>
                      </m:sub>
                    </m:sSub>
                  </m:oMath>
                </a14:m>
                <a:r>
                  <a:rPr lang="en-US" altLang="ja-JP" dirty="0">
                    <a:effectLst/>
                    <a:latin typeface="Times New Roman" panose="02020603050405020304" pitchFamily="18" charset="0"/>
                    <a:ea typeface="游明朝" panose="02020400000000000000" pitchFamily="18" charset="-128"/>
                  </a:rPr>
                  <a:t>: Noise spectral density, </a:t>
                </a:r>
                <a:r>
                  <a:rPr lang="en-US" altLang="ja-JP" i="1" dirty="0">
                    <a:effectLst/>
                    <a:latin typeface="Times New Roman" panose="02020603050405020304" pitchFamily="18" charset="0"/>
                    <a:ea typeface="游明朝" panose="02020400000000000000" pitchFamily="18" charset="-128"/>
                  </a:rPr>
                  <a:t>B</a:t>
                </a:r>
                <a:r>
                  <a:rPr lang="en-US" altLang="ja-JP" dirty="0">
                    <a:effectLst/>
                    <a:latin typeface="Times New Roman" panose="02020603050405020304" pitchFamily="18" charset="0"/>
                    <a:ea typeface="游明朝" panose="02020400000000000000" pitchFamily="18" charset="-128"/>
                  </a:rPr>
                  <a:t>: Bandwidth,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0</m:t>
                        </m:r>
                      </m:sub>
                    </m:sSub>
                  </m:oMath>
                </a14:m>
                <a:r>
                  <a:rPr lang="en-US" altLang="ja-JP" dirty="0">
                    <a:effectLst/>
                    <a:latin typeface="Times New Roman" panose="02020603050405020304" pitchFamily="18" charset="0"/>
                    <a:ea typeface="游明朝" panose="02020400000000000000" pitchFamily="18" charset="-128"/>
                  </a:rPr>
                  <a:t>: Number of interferences,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𝐼</m:t>
                        </m:r>
                      </m:sub>
                    </m:sSub>
                  </m:oMath>
                </a14:m>
                <a:r>
                  <a:rPr lang="en-US" altLang="ja-JP" dirty="0">
                    <a:effectLst/>
                    <a:latin typeface="Times New Roman" panose="02020603050405020304" pitchFamily="18" charset="0"/>
                    <a:ea typeface="游明朝" panose="02020400000000000000" pitchFamily="18" charset="-128"/>
                  </a:rPr>
                  <a:t>: Each received interference power</a:t>
                </a:r>
                <a:endParaRPr lang="en-US" altLang="ja-JP" dirty="0">
                  <a:latin typeface="Times New Roman" panose="02020603050405020304" pitchFamily="18" charset="0"/>
                  <a:ea typeface="游明朝" panose="02020400000000000000" pitchFamily="18" charset="-128"/>
                </a:endParaRPr>
              </a:p>
              <a:p>
                <a:pPr marL="285750" indent="-285750">
                  <a:buFont typeface="Arial" panose="020B0604020202020204" pitchFamily="34" charset="0"/>
                  <a:buChar char="•"/>
                </a:pPr>
                <a:endParaRPr lang="en-US" altLang="ja-JP" sz="1800" dirty="0">
                  <a:effectLst/>
                  <a:latin typeface="Times New Roman" panose="02020603050405020304" pitchFamily="18" charset="0"/>
                  <a:ea typeface="游明朝" panose="02020400000000000000" pitchFamily="18" charset="-128"/>
                </a:endParaRPr>
              </a:p>
              <a:p>
                <a:pPr marL="285750" indent="-285750">
                  <a:buFont typeface="Arial" panose="020B0604020202020204" pitchFamily="34" charset="0"/>
                  <a:buChar char="•"/>
                </a:pPr>
                <a14:m>
                  <m:oMath xmlns:m="http://schemas.openxmlformats.org/officeDocument/2006/math">
                    <m:sSub>
                      <m:sSubPr>
                        <m:ctrlPr>
                          <a:rPr lang="ja-JP" altLang="ja-JP"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𝑟</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𝑆</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𝑡</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+10</m:t>
                    </m:r>
                    <m:func>
                      <m:func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log</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10</m:t>
                            </m:r>
                          </m:sub>
                        </m:sSub>
                      </m:fName>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𝐵</m:t>
                        </m:r>
                      </m:e>
                    </m:func>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loss</m:t>
                        </m:r>
                        <m: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m:t>
                        </m:r>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CM</m:t>
                        </m:r>
                        <m: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3</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𝑑</m:t>
                    </m:r>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oMath>
                </a14:m>
                <a:r>
                  <a:rPr lang="en-US" altLang="ja-JP" sz="1800" dirty="0">
                    <a:effectLst/>
                    <a:latin typeface="Times New Roman" panose="02020603050405020304" pitchFamily="18" charset="0"/>
                    <a:ea typeface="游明朝" panose="02020400000000000000" pitchFamily="18" charset="-128"/>
                  </a:rPr>
                  <a:t> (dBm) </a:t>
                </a:r>
              </a:p>
              <a:p>
                <a:pPr marL="742950" lvl="1" indent="-285750">
                  <a:buFont typeface="Wingdings" panose="05000000000000000000" pitchFamily="2" charset="2"/>
                  <a:buChar char="Ø"/>
                </a:pP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𝑆</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𝑡</m:t>
                        </m:r>
                      </m:sub>
                    </m:sSub>
                  </m:oMath>
                </a14:m>
                <a:r>
                  <a:rPr lang="en-US" altLang="ja-JP" dirty="0">
                    <a:effectLst/>
                    <a:latin typeface="Times New Roman" panose="02020603050405020304" pitchFamily="18" charset="0"/>
                    <a:ea typeface="游明朝" panose="02020400000000000000" pitchFamily="18" charset="-128"/>
                  </a:rPr>
                  <a:t>: Transmission spectral density,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𝑃</m:t>
                        </m:r>
                      </m:e>
                      <m:sub>
                        <m:r>
                          <m:rPr>
                            <m:sty m:val="p"/>
                          </m:rPr>
                          <a:rPr lang="en-US" altLang="ja-JP">
                            <a:effectLst/>
                            <a:latin typeface="Cambria Math" panose="02040503050406030204" pitchFamily="18" charset="0"/>
                            <a:ea typeface="游明朝" panose="02020400000000000000" pitchFamily="18" charset="-128"/>
                            <a:cs typeface="Times New Roman" panose="02020603050405020304" pitchFamily="18" charset="0"/>
                          </a:rPr>
                          <m:t>loss</m:t>
                        </m:r>
                        <m:r>
                          <a:rPr lang="en-US" altLang="ja-JP">
                            <a:effectLst/>
                            <a:latin typeface="Cambria Math" panose="02040503050406030204" pitchFamily="18" charset="0"/>
                            <a:ea typeface="游明朝" panose="02020400000000000000" pitchFamily="18" charset="-128"/>
                            <a:cs typeface="Times New Roman" panose="02020603050405020304" pitchFamily="18" charset="0"/>
                          </a:rPr>
                          <m:t>,</m:t>
                        </m:r>
                        <m:r>
                          <m:rPr>
                            <m:sty m:val="p"/>
                          </m:rPr>
                          <a:rPr lang="en-US" altLang="ja-JP">
                            <a:effectLst/>
                            <a:latin typeface="Cambria Math" panose="02040503050406030204" pitchFamily="18" charset="0"/>
                            <a:ea typeface="游明朝" panose="02020400000000000000" pitchFamily="18" charset="-128"/>
                            <a:cs typeface="Times New Roman" panose="02020603050405020304" pitchFamily="18" charset="0"/>
                          </a:rPr>
                          <m:t>CM</m:t>
                        </m:r>
                        <m:r>
                          <a:rPr lang="en-US" altLang="ja-JP">
                            <a:effectLst/>
                            <a:latin typeface="Cambria Math" panose="02040503050406030204" pitchFamily="18" charset="0"/>
                            <a:ea typeface="游明朝" panose="02020400000000000000" pitchFamily="18" charset="-128"/>
                            <a:cs typeface="Times New Roman" panose="02020603050405020304" pitchFamily="18" charset="0"/>
                          </a:rPr>
                          <m:t>3</m:t>
                        </m:r>
                      </m:sub>
                    </m:s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m:t>
                    </m:r>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𝑑</m:t>
                    </m:r>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m:t>
                    </m:r>
                  </m:oMath>
                </a14:m>
                <a:r>
                  <a:rPr lang="en-US" altLang="ja-JP" dirty="0">
                    <a:effectLst/>
                    <a:latin typeface="Times New Roman" panose="02020603050405020304" pitchFamily="18" charset="0"/>
                    <a:ea typeface="游明朝" panose="02020400000000000000" pitchFamily="18" charset="-128"/>
                  </a:rPr>
                  <a:t>: Path loss in CM3, </a:t>
                </a:r>
                <a14:m>
                  <m:oMath xmlns:m="http://schemas.openxmlformats.org/officeDocument/2006/math">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𝑑</m:t>
                    </m:r>
                  </m:oMath>
                </a14:m>
                <a:r>
                  <a:rPr lang="en-US" altLang="ja-JP" dirty="0">
                    <a:effectLst/>
                    <a:latin typeface="Times New Roman" panose="02020603050405020304" pitchFamily="18" charset="0"/>
                    <a:ea typeface="游明朝" panose="02020400000000000000" pitchFamily="18" charset="-128"/>
                  </a:rPr>
                  <a:t>: sensor to hub distance (mm)</a:t>
                </a:r>
              </a:p>
              <a:p>
                <a:pPr marL="742950" lvl="1" indent="-285750">
                  <a:buFont typeface="Wingdings" panose="05000000000000000000" pitchFamily="2" charset="2"/>
                  <a:buChar char="Ø"/>
                </a:pPr>
                <a:endParaRPr lang="en-US" altLang="ja-JP" dirty="0">
                  <a:latin typeface="Times New Roman" panose="02020603050405020304" pitchFamily="18" charset="0"/>
                  <a:ea typeface="游明朝" panose="02020400000000000000" pitchFamily="18" charset="-128"/>
                </a:endParaRPr>
              </a:p>
              <a:p>
                <a:pPr marL="285750" indent="-285750">
                  <a:buFont typeface="Arial" panose="020B0604020202020204" pitchFamily="34" charset="0"/>
                  <a:buChar char="•"/>
                </a:pPr>
                <a14:m>
                  <m:oMath xmlns:m="http://schemas.openxmlformats.org/officeDocument/2006/math">
                    <m:sSub>
                      <m:sSubPr>
                        <m:ctrlPr>
                          <a:rPr lang="ja-JP" altLang="ja-JP"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𝐼</m:t>
                        </m:r>
                      </m:sub>
                    </m:sSub>
                  </m:oMath>
                </a14:m>
                <a:r>
                  <a:rPr lang="en-US" altLang="ja-JP" sz="1800" dirty="0">
                    <a:effectLst/>
                    <a:latin typeface="Times New Roman" panose="02020603050405020304" pitchFamily="18" charset="0"/>
                    <a:ea typeface="游明朝" panose="02020400000000000000" pitchFamily="18" charset="-128"/>
                  </a:rPr>
                  <a:t> =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𝑆</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𝑡</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+10</m:t>
                    </m:r>
                    <m:func>
                      <m:func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log</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10</m:t>
                            </m:r>
                          </m:sub>
                        </m:sSub>
                      </m:fName>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𝐵</m:t>
                        </m:r>
                      </m:e>
                    </m:func>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𝑃</m:t>
                        </m:r>
                      </m:e>
                      <m:sub>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loss</m:t>
                        </m:r>
                        <m: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m:t>
                        </m:r>
                        <m:r>
                          <m:rPr>
                            <m:sty m:val="p"/>
                          </m:rPr>
                          <a:rPr lang="en-US" altLang="ja-JP" sz="1800">
                            <a:effectLst/>
                            <a:latin typeface="Cambria Math" panose="02040503050406030204" pitchFamily="18" charset="0"/>
                            <a:ea typeface="游明朝" panose="02020400000000000000" pitchFamily="18" charset="-128"/>
                            <a:cs typeface="Times New Roman" panose="02020603050405020304" pitchFamily="18" charset="0"/>
                          </a:rPr>
                          <m:t>HtoH</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𝑖</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m:t>
                    </m:r>
                  </m:oMath>
                </a14:m>
                <a:r>
                  <a:rPr lang="en-US" altLang="ja-JP" sz="1800" dirty="0">
                    <a:effectLst/>
                    <a:latin typeface="Times New Roman" panose="02020603050405020304" pitchFamily="18" charset="0"/>
                    <a:ea typeface="游明朝" panose="02020400000000000000" pitchFamily="18" charset="-128"/>
                  </a:rPr>
                  <a:t> (dBm) </a:t>
                </a:r>
              </a:p>
              <a:p>
                <a:pPr marL="742950" lvl="1" indent="-285750">
                  <a:buFont typeface="Wingdings" panose="05000000000000000000" pitchFamily="2" charset="2"/>
                  <a:buChar char="Ø"/>
                </a:pP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𝑃</m:t>
                        </m:r>
                      </m:e>
                      <m:sub>
                        <m:r>
                          <m:rPr>
                            <m:sty m:val="p"/>
                          </m:rPr>
                          <a:rPr lang="en-US" altLang="ja-JP">
                            <a:effectLst/>
                            <a:latin typeface="Cambria Math" panose="02040503050406030204" pitchFamily="18" charset="0"/>
                            <a:ea typeface="游明朝" panose="02020400000000000000" pitchFamily="18" charset="-128"/>
                            <a:cs typeface="Times New Roman" panose="02020603050405020304" pitchFamily="18" charset="0"/>
                          </a:rPr>
                          <m:t>loss</m:t>
                        </m:r>
                        <m:r>
                          <a:rPr lang="en-US" altLang="ja-JP">
                            <a:effectLst/>
                            <a:latin typeface="Cambria Math" panose="02040503050406030204" pitchFamily="18" charset="0"/>
                            <a:ea typeface="游明朝" panose="02020400000000000000" pitchFamily="18" charset="-128"/>
                            <a:cs typeface="Times New Roman" panose="02020603050405020304" pitchFamily="18" charset="0"/>
                          </a:rPr>
                          <m:t>,</m:t>
                        </m:r>
                        <m:r>
                          <m:rPr>
                            <m:sty m:val="p"/>
                          </m:rPr>
                          <a:rPr lang="en-US" altLang="ja-JP">
                            <a:effectLst/>
                            <a:latin typeface="Cambria Math" panose="02040503050406030204" pitchFamily="18" charset="0"/>
                            <a:ea typeface="游明朝" panose="02020400000000000000" pitchFamily="18" charset="-128"/>
                            <a:cs typeface="Times New Roman" panose="02020603050405020304" pitchFamily="18" charset="0"/>
                          </a:rPr>
                          <m:t>HtoH</m:t>
                        </m:r>
                      </m:sub>
                    </m:s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𝑖</m:t>
                        </m:r>
                      </m:sub>
                    </m:s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m:t>
                    </m:r>
                  </m:oMath>
                </a14:m>
                <a:r>
                  <a:rPr lang="en-US" altLang="ja-JP" dirty="0">
                    <a:effectLst/>
                    <a:latin typeface="Times New Roman" panose="02020603050405020304" pitchFamily="18" charset="0"/>
                    <a:ea typeface="游明朝" panose="02020400000000000000" pitchFamily="18" charset="-128"/>
                  </a:rPr>
                  <a:t>: Path loss in HBAN to HBAN LOS case,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i="1">
                            <a:effectLst/>
                            <a:latin typeface="Cambria Math" panose="02040503050406030204" pitchFamily="18" charset="0"/>
                            <a:ea typeface="游明朝" panose="02020400000000000000" pitchFamily="18" charset="-128"/>
                            <a:cs typeface="Times New Roman" panose="02020603050405020304" pitchFamily="18" charset="0"/>
                          </a:rPr>
                          <m:t>𝑖</m:t>
                        </m:r>
                      </m:sub>
                    </m:sSub>
                  </m:oMath>
                </a14:m>
                <a:r>
                  <a:rPr lang="en-US" altLang="ja-JP" dirty="0">
                    <a:effectLst/>
                    <a:latin typeface="Times New Roman" panose="02020603050405020304" pitchFamily="18" charset="0"/>
                    <a:ea typeface="游明朝" panose="02020400000000000000" pitchFamily="18" charset="-128"/>
                  </a:rPr>
                  <a:t>: Hub to hub distance (mm)</a:t>
                </a:r>
              </a:p>
            </p:txBody>
          </p:sp>
        </mc:Choice>
        <mc:Fallback xmlns="">
          <p:sp>
            <p:nvSpPr>
              <p:cNvPr id="6" name="テキスト ボックス 5">
                <a:extLst>
                  <a:ext uri="{FF2B5EF4-FFF2-40B4-BE49-F238E27FC236}">
                    <a16:creationId xmlns:a16="http://schemas.microsoft.com/office/drawing/2014/main" id="{402F84DB-C8AC-ED72-A354-99061907F933}"/>
                  </a:ext>
                </a:extLst>
              </p:cNvPr>
              <p:cNvSpPr txBox="1">
                <a:spLocks noRot="1" noChangeAspect="1" noMove="1" noResize="1" noEditPoints="1" noAdjustHandles="1" noChangeArrowheads="1" noChangeShapeType="1" noTextEdit="1"/>
              </p:cNvSpPr>
              <p:nvPr/>
            </p:nvSpPr>
            <p:spPr>
              <a:xfrm>
                <a:off x="251520" y="1916708"/>
                <a:ext cx="8496944" cy="4586127"/>
              </a:xfrm>
              <a:prstGeom prst="rect">
                <a:avLst/>
              </a:prstGeom>
              <a:blipFill>
                <a:blip r:embed="rId2"/>
                <a:stretch>
                  <a:fillRect l="-430" t="-797" b="-106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95780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C07142-11A6-F010-4176-33E08B3A0E9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28498DCE-1C5E-EF43-890F-86E4977BF076}"/>
              </a:ext>
            </a:extLst>
          </p:cNvPr>
          <p:cNvSpPr>
            <a:spLocks noGrp="1"/>
          </p:cNvSpPr>
          <p:nvPr>
            <p:ph type="title"/>
          </p:nvPr>
        </p:nvSpPr>
        <p:spPr/>
        <p:txBody>
          <a:bodyPr/>
          <a:lstStyle/>
          <a:p>
            <a:r>
              <a:rPr kumimoji="1" lang="en-US" altLang="ja-JP" dirty="0"/>
              <a:t>Evaluation</a:t>
            </a:r>
            <a:endParaRPr kumimoji="1" lang="ja-JP" altLang="en-US" dirty="0"/>
          </a:p>
        </p:txBody>
      </p:sp>
      <p:sp>
        <p:nvSpPr>
          <p:cNvPr id="4" name="日付プレースホルダー 3">
            <a:extLst>
              <a:ext uri="{FF2B5EF4-FFF2-40B4-BE49-F238E27FC236}">
                <a16:creationId xmlns:a16="http://schemas.microsoft.com/office/drawing/2014/main" id="{6600C400-DE63-E7BC-A80C-30AEA4D96FC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D5179A4B-DB10-36A4-B252-D24C86894398}"/>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mc:Choice xmlns:a14="http://schemas.microsoft.com/office/drawing/2010/main" Requires="a14">
          <p:graphicFrame>
            <p:nvGraphicFramePr>
              <p:cNvPr id="8" name="表 7">
                <a:extLst>
                  <a:ext uri="{FF2B5EF4-FFF2-40B4-BE49-F238E27FC236}">
                    <a16:creationId xmlns:a16="http://schemas.microsoft.com/office/drawing/2014/main" id="{7493EC25-E3EF-6A50-1306-574F1C6ADB5F}"/>
                  </a:ext>
                </a:extLst>
              </p:cNvPr>
              <p:cNvGraphicFramePr>
                <a:graphicFrameLocks noGrp="1"/>
              </p:cNvGraphicFramePr>
              <p:nvPr>
                <p:extLst>
                  <p:ext uri="{D42A27DB-BD31-4B8C-83A1-F6EECF244321}">
                    <p14:modId xmlns:p14="http://schemas.microsoft.com/office/powerpoint/2010/main" val="991982495"/>
                  </p:ext>
                </p:extLst>
              </p:nvPr>
            </p:nvGraphicFramePr>
            <p:xfrm>
              <a:off x="843870" y="1788290"/>
              <a:ext cx="7532459" cy="3352800"/>
            </p:xfrm>
            <a:graphic>
              <a:graphicData uri="http://schemas.openxmlformats.org/drawingml/2006/table">
                <a:tbl>
                  <a:tblPr firstRow="1" bandRow="1">
                    <a:tableStyleId>{69012ECD-51FC-41F1-AA8D-1B2483CD663E}</a:tableStyleId>
                  </a:tblPr>
                  <a:tblGrid>
                    <a:gridCol w="3656122">
                      <a:extLst>
                        <a:ext uri="{9D8B030D-6E8A-4147-A177-3AD203B41FA5}">
                          <a16:colId xmlns:a16="http://schemas.microsoft.com/office/drawing/2014/main" val="20000"/>
                        </a:ext>
                      </a:extLst>
                    </a:gridCol>
                    <a:gridCol w="3876337">
                      <a:extLst>
                        <a:ext uri="{9D8B030D-6E8A-4147-A177-3AD203B41FA5}">
                          <a16:colId xmlns:a16="http://schemas.microsoft.com/office/drawing/2014/main" val="20001"/>
                        </a:ext>
                      </a:extLst>
                    </a:gridCol>
                  </a:tblGrid>
                  <a:tr h="288032">
                    <a:tc>
                      <a:txBody>
                        <a:bodyPr/>
                        <a:lstStyle/>
                        <a:p>
                          <a:r>
                            <a:rPr kumimoji="1" lang="en-US" altLang="ja-JP" sz="1600" b="0" dirty="0">
                              <a:solidFill>
                                <a:schemeClr val="tx1"/>
                              </a:solidFill>
                              <a:latin typeface="+mj-lt"/>
                            </a:rPr>
                            <a:t>Channel model</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AWGN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0"/>
                      </a:ext>
                    </a:extLst>
                  </a:tr>
                  <a:tr h="288032">
                    <a:tc>
                      <a:txBody>
                        <a:bodyPr/>
                        <a:lstStyle/>
                        <a:p>
                          <a:r>
                            <a:rPr kumimoji="1" lang="en-US" altLang="ja-JP" sz="1600" b="0" dirty="0">
                              <a:solidFill>
                                <a:schemeClr val="tx1"/>
                              </a:solidFill>
                              <a:latin typeface="+mj-lt"/>
                            </a:rPr>
                            <a:t>Path loss model (objective WBAN)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IEEE model CM3 (S4 and S5 in 15.6ma)</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619194862"/>
                      </a:ext>
                    </a:extLst>
                  </a:tr>
                  <a:tr h="288032">
                    <a:tc>
                      <a:txBody>
                        <a:bodyPr/>
                        <a:lstStyle/>
                        <a:p>
                          <a:r>
                            <a:rPr kumimoji="1" lang="en-US" altLang="ja-JP" sz="1600" b="0" dirty="0">
                              <a:solidFill>
                                <a:schemeClr val="tx1"/>
                              </a:solidFill>
                              <a:latin typeface="+mj-lt"/>
                            </a:rPr>
                            <a:t>Path loss model (HBAN to HBAN)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S6.2 in 15.6ma channel model</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992431580"/>
                      </a:ext>
                    </a:extLst>
                  </a:tr>
                  <a:tr h="216024">
                    <a:tc>
                      <a:txBody>
                        <a:bodyPr/>
                        <a:lstStyle/>
                        <a:p>
                          <a:r>
                            <a:rPr kumimoji="1" lang="en-US" altLang="ja-JP" sz="1600" dirty="0">
                              <a:latin typeface="+mj-lt"/>
                            </a:rPr>
                            <a:t>Bandwidth (</a:t>
                          </a:r>
                          <a14:m>
                            <m:oMath xmlns:m="http://schemas.openxmlformats.org/officeDocument/2006/math">
                              <m:r>
                                <m:rPr>
                                  <m:sty m:val="p"/>
                                </m:rPr>
                                <a:rPr kumimoji="1" lang="en-US" altLang="ja-JP" sz="1600" b="0" i="0" smtClean="0">
                                  <a:latin typeface="Cambria Math" panose="02040503050406030204" pitchFamily="18" charset="0"/>
                                </a:rPr>
                                <m:t>BW</m:t>
                              </m:r>
                            </m:oMath>
                          </a14:m>
                          <a:r>
                            <a:rPr kumimoji="1" lang="en-US" altLang="ja-JP" sz="1600" dirty="0">
                              <a:latin typeface="+mj-lt"/>
                            </a:rPr>
                            <a:t>)</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600" dirty="0">
                              <a:latin typeface="+mj-lt"/>
                            </a:rPr>
                            <a:t>499.2 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2"/>
                      </a:ext>
                    </a:extLst>
                  </a:tr>
                  <a:tr h="229736">
                    <a:tc>
                      <a:txBody>
                        <a:bodyPr/>
                        <a:lstStyle/>
                        <a:p>
                          <a:r>
                            <a:rPr kumimoji="1" lang="en-US" altLang="ja-JP" sz="1600" dirty="0">
                              <a:latin typeface="+mj-lt"/>
                            </a:rPr>
                            <a:t>Modulation</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600" dirty="0">
                              <a:latin typeface="+mj-lt"/>
                            </a:rPr>
                            <a:t>BPSK</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3"/>
                      </a:ext>
                    </a:extLst>
                  </a:tr>
                  <a:tr h="229736">
                    <a:tc>
                      <a:txBody>
                        <a:bodyPr/>
                        <a:lstStyle/>
                        <a:p>
                          <a:r>
                            <a:rPr kumimoji="1" lang="en-US" altLang="ja-JP" sz="1600" dirty="0">
                              <a:latin typeface="+mj-lt"/>
                            </a:rPr>
                            <a:t>Transmission spectral density, </a:t>
                          </a:r>
                          <a14:m>
                            <m:oMath xmlns:m="http://schemas.openxmlformats.org/officeDocument/2006/math">
                              <m:sSub>
                                <m:sSubPr>
                                  <m:ctrlPr>
                                    <a:rPr lang="ja-JP" altLang="ja-JP" sz="1600" i="1" kern="1200" smtClean="0">
                                      <a:solidFill>
                                        <a:schemeClr val="tx1"/>
                                      </a:solidFill>
                                      <a:effectLst/>
                                      <a:latin typeface="Cambria Math" panose="02040503050406030204" pitchFamily="18" charset="0"/>
                                      <a:ea typeface="+mn-ea"/>
                                      <a:cs typeface="+mn-cs"/>
                                    </a:rPr>
                                  </m:ctrlPr>
                                </m:sSubPr>
                                <m:e>
                                  <m:r>
                                    <a:rPr lang="en-US" altLang="ja-JP" sz="1600" i="1" kern="1200">
                                      <a:solidFill>
                                        <a:schemeClr val="tx1"/>
                                      </a:solidFill>
                                      <a:effectLst/>
                                      <a:latin typeface="Cambria Math" panose="02040503050406030204" pitchFamily="18" charset="0"/>
                                      <a:ea typeface="+mn-ea"/>
                                      <a:cs typeface="+mn-cs"/>
                                    </a:rPr>
                                    <m:t>𝑆</m:t>
                                  </m:r>
                                </m:e>
                                <m:sub>
                                  <m:r>
                                    <a:rPr lang="en-US" altLang="ja-JP" sz="1600" i="1" kern="1200">
                                      <a:solidFill>
                                        <a:schemeClr val="tx1"/>
                                      </a:solidFill>
                                      <a:effectLst/>
                                      <a:latin typeface="Cambria Math" panose="02040503050406030204" pitchFamily="18" charset="0"/>
                                      <a:ea typeface="+mn-ea"/>
                                      <a:cs typeface="+mn-cs"/>
                                    </a:rPr>
                                    <m:t>𝑡</m:t>
                                  </m:r>
                                </m:sub>
                              </m:sSub>
                            </m:oMath>
                          </a14:m>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600" dirty="0">
                              <a:latin typeface="+mj-lt"/>
                            </a:rPr>
                            <a:t>-41.3 dBm/MHz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774282663"/>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tx1"/>
                              </a:solidFill>
                              <a:effectLst/>
                              <a:latin typeface="+mj-lt"/>
                              <a:ea typeface="+mn-ea"/>
                              <a:cs typeface="+mn-cs"/>
                            </a:rPr>
                            <a:t>PSDU length (</a:t>
                          </a:r>
                          <a14:m>
                            <m:oMath xmlns:m="http://schemas.openxmlformats.org/officeDocument/2006/math">
                              <m:sSub>
                                <m:sSubPr>
                                  <m:ctrlPr>
                                    <a:rPr kumimoji="1" lang="ja-JP" altLang="ja-JP" sz="1600" i="1" kern="1200">
                                      <a:solidFill>
                                        <a:schemeClr val="tx1"/>
                                      </a:solidFill>
                                      <a:effectLst/>
                                      <a:latin typeface="Cambria Math" panose="02040503050406030204" pitchFamily="18" charset="0"/>
                                      <a:ea typeface="+mn-ea"/>
                                      <a:cs typeface="+mn-cs"/>
                                    </a:rPr>
                                  </m:ctrlPr>
                                </m:sSubPr>
                                <m:e>
                                  <m:r>
                                    <a:rPr kumimoji="1" lang="en-US" altLang="ja-JP" sz="1600" i="1" kern="1200">
                                      <a:solidFill>
                                        <a:schemeClr val="tx1"/>
                                      </a:solidFill>
                                      <a:effectLst/>
                                      <a:latin typeface="Cambria Math" panose="02040503050406030204" pitchFamily="18" charset="0"/>
                                      <a:ea typeface="+mn-ea"/>
                                      <a:cs typeface="+mn-cs"/>
                                    </a:rPr>
                                    <m:t>𝐿</m:t>
                                  </m:r>
                                </m:e>
                                <m:sub>
                                  <m:r>
                                    <a:rPr kumimoji="1" lang="en-US" altLang="ja-JP" sz="1600" b="0" i="1" kern="1200" smtClean="0">
                                      <a:solidFill>
                                        <a:schemeClr val="tx1"/>
                                      </a:solidFill>
                                      <a:effectLst/>
                                      <a:latin typeface="Cambria Math" panose="02040503050406030204" pitchFamily="18" charset="0"/>
                                      <a:ea typeface="+mn-ea"/>
                                      <a:cs typeface="+mn-cs"/>
                                    </a:rPr>
                                    <m:t>𝑃𝑆𝐷𝑈</m:t>
                                  </m:r>
                                </m:sub>
                              </m:sSub>
                            </m:oMath>
                          </a14:m>
                          <a:r>
                            <a:rPr kumimoji="1" lang="en-US" altLang="ja-JP" sz="1600" kern="1200" dirty="0">
                              <a:solidFill>
                                <a:schemeClr val="tx1"/>
                              </a:solidFill>
                              <a:effectLst/>
                              <a:latin typeface="+mj-lt"/>
                              <a:ea typeface="+mn-ea"/>
                              <a:cs typeface="+mn-cs"/>
                            </a:rPr>
                            <a:t>)</a:t>
                          </a:r>
                          <a:endParaRPr kumimoji="1" lang="en-US" altLang="ja-JP" sz="16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1296 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8"/>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aseline="0" dirty="0">
                              <a:latin typeface="+mj-lt"/>
                            </a:rPr>
                            <a:t>Distance from hub to sensor in WBAN, </a:t>
                          </a:r>
                          <a14:m>
                            <m:oMath xmlns:m="http://schemas.openxmlformats.org/officeDocument/2006/math">
                              <m:r>
                                <a:rPr lang="en-US" altLang="ja-JP" sz="1600" b="0" i="1" smtClean="0">
                                  <a:effectLst/>
                                  <a:latin typeface="Cambria Math" panose="02040503050406030204" pitchFamily="18" charset="0"/>
                                  <a:ea typeface="游明朝" panose="02020400000000000000" pitchFamily="18" charset="-128"/>
                                  <a:cs typeface="Times New Roman" panose="02020603050405020304" pitchFamily="18" charset="0"/>
                                </a:rPr>
                                <m:t>𝑑</m:t>
                              </m:r>
                            </m:oMath>
                          </a14:m>
                          <a:endParaRPr kumimoji="1" lang="en-US" altLang="ja-JP" sz="16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40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587756331"/>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aseline="0" dirty="0">
                              <a:latin typeface="+mj-lt"/>
                            </a:rPr>
                            <a:t>Noise spectral density, </a:t>
                          </a:r>
                          <a14:m>
                            <m:oMath xmlns:m="http://schemas.openxmlformats.org/officeDocument/2006/math">
                              <m:sSub>
                                <m:sSubPr>
                                  <m:ctrlPr>
                                    <a:rPr lang="ja-JP" altLang="ja-JP" sz="1600" i="1" kern="1200" smtClean="0">
                                      <a:solidFill>
                                        <a:schemeClr val="tx1"/>
                                      </a:solidFill>
                                      <a:effectLst/>
                                      <a:latin typeface="Cambria Math" panose="02040503050406030204" pitchFamily="18" charset="0"/>
                                      <a:ea typeface="+mn-ea"/>
                                      <a:cs typeface="+mn-cs"/>
                                    </a:rPr>
                                  </m:ctrlPr>
                                </m:sSubPr>
                                <m:e>
                                  <m:r>
                                    <a:rPr lang="en-US" altLang="ja-JP" sz="1600" i="1" kern="1200">
                                      <a:solidFill>
                                        <a:schemeClr val="tx1"/>
                                      </a:solidFill>
                                      <a:effectLst/>
                                      <a:latin typeface="Cambria Math" panose="02040503050406030204" pitchFamily="18" charset="0"/>
                                      <a:ea typeface="+mn-ea"/>
                                      <a:cs typeface="+mn-cs"/>
                                    </a:rPr>
                                    <m:t>𝑁</m:t>
                                  </m:r>
                                </m:e>
                                <m:sub>
                                  <m:r>
                                    <a:rPr lang="en-US" altLang="ja-JP" sz="1600" i="1" kern="1200">
                                      <a:solidFill>
                                        <a:schemeClr val="tx1"/>
                                      </a:solidFill>
                                      <a:effectLst/>
                                      <a:latin typeface="Cambria Math" panose="02040503050406030204" pitchFamily="18" charset="0"/>
                                      <a:ea typeface="+mn-ea"/>
                                      <a:cs typeface="+mn-cs"/>
                                    </a:rPr>
                                    <m:t>0</m:t>
                                  </m:r>
                                </m:sub>
                              </m:sSub>
                            </m:oMath>
                          </a14:m>
                          <a:endParaRPr kumimoji="1" lang="en-US" altLang="ja-JP" sz="16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-203.86 dBm/Hz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9"/>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aseline="0" dirty="0">
                              <a:latin typeface="+mj-lt"/>
                            </a:rPr>
                            <a:t>Number of interference WBAN, </a:t>
                          </a:r>
                          <a14:m>
                            <m:oMath xmlns:m="http://schemas.openxmlformats.org/officeDocument/2006/math">
                              <m:sSub>
                                <m:sSubPr>
                                  <m:ctrlPr>
                                    <a:rPr lang="ja-JP" altLang="ja-JP" sz="1600" i="1" kern="1200" smtClean="0">
                                      <a:solidFill>
                                        <a:schemeClr val="tx1"/>
                                      </a:solidFill>
                                      <a:effectLst/>
                                      <a:latin typeface="Cambria Math" panose="02040503050406030204" pitchFamily="18" charset="0"/>
                                      <a:ea typeface="+mn-ea"/>
                                      <a:cs typeface="+mn-cs"/>
                                    </a:rPr>
                                  </m:ctrlPr>
                                </m:sSubPr>
                                <m:e>
                                  <m:r>
                                    <a:rPr lang="en-US" altLang="ja-JP" sz="1600" i="1" kern="1200">
                                      <a:solidFill>
                                        <a:schemeClr val="tx1"/>
                                      </a:solidFill>
                                      <a:effectLst/>
                                      <a:latin typeface="Cambria Math" panose="02040503050406030204" pitchFamily="18" charset="0"/>
                                      <a:ea typeface="+mn-ea"/>
                                      <a:cs typeface="+mn-cs"/>
                                    </a:rPr>
                                    <m:t>𝑁</m:t>
                                  </m:r>
                                </m:e>
                                <m:sub>
                                  <m:r>
                                    <a:rPr lang="en-US" altLang="ja-JP" sz="1600" b="0" i="1" kern="1200" smtClean="0">
                                      <a:solidFill>
                                        <a:schemeClr val="tx1"/>
                                      </a:solidFill>
                                      <a:effectLst/>
                                      <a:latin typeface="Cambria Math" panose="02040503050406030204" pitchFamily="18" charset="0"/>
                                      <a:ea typeface="+mn-ea"/>
                                      <a:cs typeface="+mn-cs"/>
                                    </a:rPr>
                                    <m:t>𝑖</m:t>
                                  </m:r>
                                </m:sub>
                              </m:sSub>
                            </m:oMath>
                          </a14:m>
                          <a:endParaRPr kumimoji="1" lang="en-US" altLang="ja-JP" sz="16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1~5</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841926426"/>
                      </a:ext>
                    </a:extLst>
                  </a:tr>
                </a:tbl>
              </a:graphicData>
            </a:graphic>
          </p:graphicFrame>
        </mc:Choice>
        <mc:Fallback>
          <p:graphicFrame>
            <p:nvGraphicFramePr>
              <p:cNvPr id="8" name="表 7">
                <a:extLst>
                  <a:ext uri="{FF2B5EF4-FFF2-40B4-BE49-F238E27FC236}">
                    <a16:creationId xmlns:a16="http://schemas.microsoft.com/office/drawing/2014/main" id="{7493EC25-E3EF-6A50-1306-574F1C6ADB5F}"/>
                  </a:ext>
                </a:extLst>
              </p:cNvPr>
              <p:cNvGraphicFramePr>
                <a:graphicFrameLocks noGrp="1"/>
              </p:cNvGraphicFramePr>
              <p:nvPr>
                <p:extLst>
                  <p:ext uri="{D42A27DB-BD31-4B8C-83A1-F6EECF244321}">
                    <p14:modId xmlns:p14="http://schemas.microsoft.com/office/powerpoint/2010/main" val="991982495"/>
                  </p:ext>
                </p:extLst>
              </p:nvPr>
            </p:nvGraphicFramePr>
            <p:xfrm>
              <a:off x="843870" y="1788290"/>
              <a:ext cx="7532459" cy="3352800"/>
            </p:xfrm>
            <a:graphic>
              <a:graphicData uri="http://schemas.openxmlformats.org/drawingml/2006/table">
                <a:tbl>
                  <a:tblPr firstRow="1" bandRow="1">
                    <a:tableStyleId>{69012ECD-51FC-41F1-AA8D-1B2483CD663E}</a:tableStyleId>
                  </a:tblPr>
                  <a:tblGrid>
                    <a:gridCol w="3656122">
                      <a:extLst>
                        <a:ext uri="{9D8B030D-6E8A-4147-A177-3AD203B41FA5}">
                          <a16:colId xmlns:a16="http://schemas.microsoft.com/office/drawing/2014/main" val="20000"/>
                        </a:ext>
                      </a:extLst>
                    </a:gridCol>
                    <a:gridCol w="3876337">
                      <a:extLst>
                        <a:ext uri="{9D8B030D-6E8A-4147-A177-3AD203B41FA5}">
                          <a16:colId xmlns:a16="http://schemas.microsoft.com/office/drawing/2014/main" val="20001"/>
                        </a:ext>
                      </a:extLst>
                    </a:gridCol>
                  </a:tblGrid>
                  <a:tr h="335280">
                    <a:tc>
                      <a:txBody>
                        <a:bodyPr/>
                        <a:lstStyle/>
                        <a:p>
                          <a:r>
                            <a:rPr kumimoji="1" lang="en-US" altLang="ja-JP" sz="1600" b="0" dirty="0">
                              <a:solidFill>
                                <a:schemeClr val="tx1"/>
                              </a:solidFill>
                              <a:latin typeface="+mj-lt"/>
                            </a:rPr>
                            <a:t>Channel model</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AWGN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0"/>
                      </a:ext>
                    </a:extLst>
                  </a:tr>
                  <a:tr h="335280">
                    <a:tc>
                      <a:txBody>
                        <a:bodyPr/>
                        <a:lstStyle/>
                        <a:p>
                          <a:r>
                            <a:rPr kumimoji="1" lang="en-US" altLang="ja-JP" sz="1600" b="0" dirty="0">
                              <a:solidFill>
                                <a:schemeClr val="tx1"/>
                              </a:solidFill>
                              <a:latin typeface="+mj-lt"/>
                            </a:rPr>
                            <a:t>Path loss model (objective WBAN)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IEEE model CM3 (S4 and S5 in 15.6ma)</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619194862"/>
                      </a:ext>
                    </a:extLst>
                  </a:tr>
                  <a:tr h="335280">
                    <a:tc>
                      <a:txBody>
                        <a:bodyPr/>
                        <a:lstStyle/>
                        <a:p>
                          <a:r>
                            <a:rPr kumimoji="1" lang="en-US" altLang="ja-JP" sz="1600" b="0" dirty="0">
                              <a:solidFill>
                                <a:schemeClr val="tx1"/>
                              </a:solidFill>
                              <a:latin typeface="+mj-lt"/>
                            </a:rPr>
                            <a:t>Path loss model (HBAN to HBAN)</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lt"/>
                            </a:rPr>
                            <a:t>S6.2 in 15.6ma channel model</a:t>
                          </a:r>
                          <a:endParaRPr kumimoji="1" lang="ja-JP"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992431580"/>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305455" r="-106500" b="-623636"/>
                          </a:stretch>
                        </a:blipFill>
                      </a:tcPr>
                    </a:tc>
                    <a:tc>
                      <a:txBody>
                        <a:bodyPr/>
                        <a:lstStyle/>
                        <a:p>
                          <a:r>
                            <a:rPr kumimoji="1" lang="en-US" altLang="ja-JP" sz="1600" dirty="0">
                              <a:latin typeface="+mj-lt"/>
                            </a:rPr>
                            <a:t>499.2 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2"/>
                      </a:ext>
                    </a:extLst>
                  </a:tr>
                  <a:tr h="335280">
                    <a:tc>
                      <a:txBody>
                        <a:bodyPr/>
                        <a:lstStyle/>
                        <a:p>
                          <a:r>
                            <a:rPr kumimoji="1" lang="en-US" altLang="ja-JP" sz="1600" dirty="0">
                              <a:latin typeface="+mj-lt"/>
                            </a:rPr>
                            <a:t>Modulation</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600" dirty="0">
                              <a:latin typeface="+mj-lt"/>
                            </a:rPr>
                            <a:t>BPSK</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3"/>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507273" r="-106500" b="-421818"/>
                          </a:stretch>
                        </a:blipFill>
                      </a:tcPr>
                    </a:tc>
                    <a:tc>
                      <a:txBody>
                        <a:bodyPr/>
                        <a:lstStyle/>
                        <a:p>
                          <a:r>
                            <a:rPr kumimoji="1" lang="en-US" altLang="ja-JP" sz="1600" dirty="0">
                              <a:latin typeface="+mj-lt"/>
                            </a:rPr>
                            <a:t>-41.3 dBm/MHz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774282663"/>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607273" r="-106500" b="-321818"/>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1296 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8"/>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707273" r="-106500" b="-221818"/>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40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587756331"/>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807273" r="-106500" b="-121818"/>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-203.86 dBm/Hz</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9"/>
                      </a:ext>
                    </a:extLst>
                  </a:tr>
                  <a:tr h="33528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7" t="-907273" r="-106500" b="-21818"/>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j-lt"/>
                            </a:rPr>
                            <a:t>1~5</a:t>
                          </a:r>
                          <a:endParaRPr kumimoji="1" lang="ja-JP" alt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841926426"/>
                      </a:ext>
                    </a:extLst>
                  </a:tr>
                </a:tbl>
              </a:graphicData>
            </a:graphic>
          </p:graphicFrame>
        </mc:Fallback>
      </mc:AlternateContent>
      <p:sp>
        <p:nvSpPr>
          <p:cNvPr id="6" name="テキスト ボックス 5">
            <a:extLst>
              <a:ext uri="{FF2B5EF4-FFF2-40B4-BE49-F238E27FC236}">
                <a16:creationId xmlns:a16="http://schemas.microsoft.com/office/drawing/2014/main" id="{A0F07403-38BE-1E95-FC69-54059DB2C330}"/>
              </a:ext>
            </a:extLst>
          </p:cNvPr>
          <p:cNvSpPr txBox="1"/>
          <p:nvPr/>
        </p:nvSpPr>
        <p:spPr>
          <a:xfrm>
            <a:off x="459423" y="5403028"/>
            <a:ext cx="8136904" cy="92333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For simple analysis, error correcting and retransmission is not considered</a:t>
            </a:r>
          </a:p>
          <a:p>
            <a:pPr marL="285750" indent="-285750">
              <a:buFont typeface="Arial" panose="020B0604020202020204" pitchFamily="34" charset="0"/>
              <a:buChar char="•"/>
            </a:pPr>
            <a:r>
              <a:rPr lang="en-US" altLang="ja-JP" dirty="0">
                <a:latin typeface="+mj-lt"/>
              </a:rPr>
              <a:t>Packet collision within a managed WBAN and from other managed WBANs is also not </a:t>
            </a:r>
            <a:r>
              <a:rPr kumimoji="1" lang="en-US" altLang="ja-JP" dirty="0">
                <a:latin typeface="+mj-lt"/>
              </a:rPr>
              <a:t>considered</a:t>
            </a:r>
            <a:endParaRPr kumimoji="1" lang="ja-JP" altLang="en-US" dirty="0">
              <a:latin typeface="+mj-lt"/>
            </a:endParaRPr>
          </a:p>
        </p:txBody>
      </p:sp>
    </p:spTree>
    <p:extLst>
      <p:ext uri="{BB962C8B-B14F-4D97-AF65-F5344CB8AC3E}">
        <p14:creationId xmlns:p14="http://schemas.microsoft.com/office/powerpoint/2010/main" val="224469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12A1AA-C9F3-7407-522A-06E9C7B34EF3}"/>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A5934EAE-1A16-7A89-BB7F-14BD257FFA9A}"/>
              </a:ext>
            </a:extLst>
          </p:cNvPr>
          <p:cNvSpPr>
            <a:spLocks noGrp="1"/>
          </p:cNvSpPr>
          <p:nvPr>
            <p:ph type="title"/>
          </p:nvPr>
        </p:nvSpPr>
        <p:spPr/>
        <p:txBody>
          <a:bodyPr/>
          <a:lstStyle/>
          <a:p>
            <a:r>
              <a:rPr kumimoji="1" lang="en-US" altLang="ja-JP" dirty="0"/>
              <a:t>Results</a:t>
            </a:r>
            <a:endParaRPr kumimoji="1" lang="ja-JP" altLang="en-US" dirty="0"/>
          </a:p>
        </p:txBody>
      </p:sp>
      <p:sp>
        <p:nvSpPr>
          <p:cNvPr id="4" name="日付プレースホルダー 3">
            <a:extLst>
              <a:ext uri="{FF2B5EF4-FFF2-40B4-BE49-F238E27FC236}">
                <a16:creationId xmlns:a16="http://schemas.microsoft.com/office/drawing/2014/main" id="{1F499563-BDA3-7673-B4EC-C0D48D431C98}"/>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CFA49498-14A2-B791-1512-1B73753ECD19}"/>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mc:Choice xmlns:a14="http://schemas.microsoft.com/office/drawing/2010/main" Requires="a14">
          <p:sp>
            <p:nvSpPr>
              <p:cNvPr id="8" name="テキスト ボックス 7">
                <a:extLst>
                  <a:ext uri="{FF2B5EF4-FFF2-40B4-BE49-F238E27FC236}">
                    <a16:creationId xmlns:a16="http://schemas.microsoft.com/office/drawing/2014/main" id="{F3994EB6-E0FE-2803-B711-252567B9BD46}"/>
                  </a:ext>
                </a:extLst>
              </p:cNvPr>
              <p:cNvSpPr txBox="1"/>
              <p:nvPr/>
            </p:nvSpPr>
            <p:spPr>
              <a:xfrm>
                <a:off x="611560" y="5558522"/>
                <a:ext cx="8136903" cy="923330"/>
              </a:xfrm>
              <a:prstGeom prst="rect">
                <a:avLst/>
              </a:prstGeom>
              <a:noFill/>
            </p:spPr>
            <p:txBody>
              <a:bodyPr wrap="square" rtlCol="0">
                <a:spAutoFit/>
              </a:bodyPr>
              <a:lstStyle/>
              <a:p>
                <a:pPr algn="ctr"/>
                <a:r>
                  <a:rPr lang="en-US" altLang="ja-JP" sz="1800" dirty="0">
                    <a:effectLst/>
                    <a:latin typeface="+mj-lt"/>
                    <a:cs typeface="Times New Roman" panose="02020603050405020304" pitchFamily="18" charset="0"/>
                  </a:rPr>
                  <a:t>Example of SINR of managed WBAN vs</a:t>
                </a:r>
                <a:r>
                  <a:rPr lang="en-US" altLang="ja-JP" dirty="0">
                    <a:latin typeface="+mj-lt"/>
                    <a:cs typeface="Times New Roman" panose="02020603050405020304" pitchFamily="18" charset="0"/>
                  </a:rPr>
                  <a:t> distance between managed WBAN and interfering WBAN </a:t>
                </a:r>
                <a14:m>
                  <m:oMath xmlns:m="http://schemas.openxmlformats.org/officeDocument/2006/math">
                    <m:sSub>
                      <m:sSubPr>
                        <m:ctrlPr>
                          <a:rPr lang="ja-JP" altLang="ja-JP"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i="1">
                            <a:latin typeface="Cambria Math" panose="02040503050406030204" pitchFamily="18" charset="0"/>
                            <a:ea typeface="游明朝" panose="02020400000000000000" pitchFamily="18" charset="-128"/>
                            <a:cs typeface="Times New Roman" panose="02020603050405020304" pitchFamily="18" charset="0"/>
                          </a:rPr>
                          <m:t>𝑖</m:t>
                        </m:r>
                      </m:sub>
                    </m:sSub>
                  </m:oMath>
                </a14:m>
                <a:r>
                  <a:rPr lang="en-US" altLang="ja-JP" dirty="0">
                    <a:latin typeface="+mj-lt"/>
                    <a:cs typeface="Times New Roman" panose="02020603050405020304" pitchFamily="18" charset="0"/>
                  </a:rPr>
                  <a:t>,</a:t>
                </a:r>
              </a:p>
              <a:p>
                <a:pPr algn="ctr"/>
                <a:r>
                  <a:rPr lang="en-US" altLang="ja-JP" dirty="0">
                    <a:latin typeface="+mj-lt"/>
                    <a:cs typeface="Times New Roman" panose="02020603050405020304" pitchFamily="18" charset="0"/>
                  </a:rPr>
                  <a:t>The number of not managed WBAN,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𝑖</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m:t>
                    </m:r>
                    <m:r>
                      <a:rPr lang="en-US" altLang="ja-JP" sz="1800" b="0" i="1" smtClean="0">
                        <a:effectLst/>
                        <a:latin typeface="Cambria Math" panose="02040503050406030204" pitchFamily="18" charset="0"/>
                        <a:ea typeface="游明朝" panose="02020400000000000000" pitchFamily="18" charset="-128"/>
                        <a:cs typeface="Times New Roman" panose="02020603050405020304" pitchFamily="18" charset="0"/>
                      </a:rPr>
                      <m:t>~5</m:t>
                    </m:r>
                  </m:oMath>
                </a14:m>
                <a:endParaRPr kumimoji="1" lang="ja-JP" altLang="en-US" dirty="0">
                  <a:latin typeface="+mj-lt"/>
                  <a:ea typeface="+mj-ea"/>
                  <a:cs typeface="Times New Roman" panose="02020603050405020304" pitchFamily="18" charset="0"/>
                </a:endParaRPr>
              </a:p>
            </p:txBody>
          </p:sp>
        </mc:Choice>
        <mc:Fallback>
          <p:sp>
            <p:nvSpPr>
              <p:cNvPr id="8" name="テキスト ボックス 7">
                <a:extLst>
                  <a:ext uri="{FF2B5EF4-FFF2-40B4-BE49-F238E27FC236}">
                    <a16:creationId xmlns:a16="http://schemas.microsoft.com/office/drawing/2014/main" id="{F3994EB6-E0FE-2803-B711-252567B9BD46}"/>
                  </a:ext>
                </a:extLst>
              </p:cNvPr>
              <p:cNvSpPr txBox="1">
                <a:spLocks noRot="1" noChangeAspect="1" noMove="1" noResize="1" noEditPoints="1" noAdjustHandles="1" noChangeArrowheads="1" noChangeShapeType="1" noTextEdit="1"/>
              </p:cNvSpPr>
              <p:nvPr/>
            </p:nvSpPr>
            <p:spPr>
              <a:xfrm>
                <a:off x="611560" y="5558522"/>
                <a:ext cx="8136903" cy="923330"/>
              </a:xfrm>
              <a:prstGeom prst="rect">
                <a:avLst/>
              </a:prstGeom>
              <a:blipFill>
                <a:blip r:embed="rId3"/>
                <a:stretch>
                  <a:fillRect t="-3974" b="-9934"/>
                </a:stretch>
              </a:blipFill>
            </p:spPr>
            <p:txBody>
              <a:bodyPr/>
              <a:lstStyle/>
              <a:p>
                <a:r>
                  <a:rPr lang="ja-JP" altLang="en-US">
                    <a:noFill/>
                  </a:rPr>
                  <a:t> </a:t>
                </a:r>
              </a:p>
            </p:txBody>
          </p:sp>
        </mc:Fallback>
      </mc:AlternateContent>
      <p:pic>
        <p:nvPicPr>
          <p:cNvPr id="10" name="図 9">
            <a:extLst>
              <a:ext uri="{FF2B5EF4-FFF2-40B4-BE49-F238E27FC236}">
                <a16:creationId xmlns:a16="http://schemas.microsoft.com/office/drawing/2014/main" id="{66FA90F6-6100-3F8A-10CA-98664EF43876}"/>
              </a:ext>
            </a:extLst>
          </p:cNvPr>
          <p:cNvPicPr>
            <a:picLocks noChangeAspect="1"/>
          </p:cNvPicPr>
          <p:nvPr/>
        </p:nvPicPr>
        <p:blipFill>
          <a:blip r:embed="rId4"/>
          <a:stretch>
            <a:fillRect/>
          </a:stretch>
        </p:blipFill>
        <p:spPr>
          <a:xfrm>
            <a:off x="551250" y="1624270"/>
            <a:ext cx="8257521" cy="3756025"/>
          </a:xfrm>
          <a:prstGeom prst="rect">
            <a:avLst/>
          </a:prstGeom>
        </p:spPr>
      </p:pic>
    </p:spTree>
    <p:extLst>
      <p:ext uri="{BB962C8B-B14F-4D97-AF65-F5344CB8AC3E}">
        <p14:creationId xmlns:p14="http://schemas.microsoft.com/office/powerpoint/2010/main" val="412861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12A1AA-C9F3-7407-522A-06E9C7B34EF3}"/>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A5934EAE-1A16-7A89-BB7F-14BD257FFA9A}"/>
              </a:ext>
            </a:extLst>
          </p:cNvPr>
          <p:cNvSpPr>
            <a:spLocks noGrp="1"/>
          </p:cNvSpPr>
          <p:nvPr>
            <p:ph type="title"/>
          </p:nvPr>
        </p:nvSpPr>
        <p:spPr/>
        <p:txBody>
          <a:bodyPr/>
          <a:lstStyle/>
          <a:p>
            <a:r>
              <a:rPr kumimoji="1" lang="en-US" altLang="ja-JP" dirty="0"/>
              <a:t>Results</a:t>
            </a:r>
            <a:endParaRPr kumimoji="1" lang="ja-JP" altLang="en-US" dirty="0"/>
          </a:p>
        </p:txBody>
      </p:sp>
      <p:sp>
        <p:nvSpPr>
          <p:cNvPr id="4" name="日付プレースホルダー 3">
            <a:extLst>
              <a:ext uri="{FF2B5EF4-FFF2-40B4-BE49-F238E27FC236}">
                <a16:creationId xmlns:a16="http://schemas.microsoft.com/office/drawing/2014/main" id="{1F499563-BDA3-7673-B4EC-C0D48D431C98}"/>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CFA49498-14A2-B791-1512-1B73753ECD19}"/>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mc:Choice xmlns:a14="http://schemas.microsoft.com/office/drawing/2010/main" Requires="a14">
          <p:sp>
            <p:nvSpPr>
              <p:cNvPr id="6" name="テキスト ボックス 5">
                <a:extLst>
                  <a:ext uri="{FF2B5EF4-FFF2-40B4-BE49-F238E27FC236}">
                    <a16:creationId xmlns:a16="http://schemas.microsoft.com/office/drawing/2014/main" id="{9785E177-6E55-191C-BF24-1B3D0A2632B9}"/>
                  </a:ext>
                </a:extLst>
              </p:cNvPr>
              <p:cNvSpPr txBox="1"/>
              <p:nvPr/>
            </p:nvSpPr>
            <p:spPr>
              <a:xfrm>
                <a:off x="611560" y="5558522"/>
                <a:ext cx="8136903" cy="923330"/>
              </a:xfrm>
              <a:prstGeom prst="rect">
                <a:avLst/>
              </a:prstGeom>
              <a:noFill/>
            </p:spPr>
            <p:txBody>
              <a:bodyPr wrap="square" rtlCol="0">
                <a:spAutoFit/>
              </a:bodyPr>
              <a:lstStyle/>
              <a:p>
                <a:pPr algn="ctr"/>
                <a:r>
                  <a:rPr lang="en-US" altLang="ja-JP" sz="1800" dirty="0">
                    <a:effectLst/>
                    <a:latin typeface="+mj-lt"/>
                    <a:cs typeface="Times New Roman" panose="02020603050405020304" pitchFamily="18" charset="0"/>
                  </a:rPr>
                  <a:t>Example of PER of managed WBAN vs</a:t>
                </a:r>
                <a:r>
                  <a:rPr lang="en-US" altLang="ja-JP" dirty="0">
                    <a:latin typeface="+mj-lt"/>
                    <a:cs typeface="Times New Roman" panose="02020603050405020304" pitchFamily="18" charset="0"/>
                  </a:rPr>
                  <a:t> distance between managed WBAN and interfering WBAN </a:t>
                </a:r>
                <a14:m>
                  <m:oMath xmlns:m="http://schemas.openxmlformats.org/officeDocument/2006/math">
                    <m:sSub>
                      <m:sSubPr>
                        <m:ctrlPr>
                          <a:rPr lang="ja-JP" altLang="ja-JP"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i="1">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i="1">
                            <a:latin typeface="Cambria Math" panose="02040503050406030204" pitchFamily="18" charset="0"/>
                            <a:ea typeface="游明朝" panose="02020400000000000000" pitchFamily="18" charset="-128"/>
                            <a:cs typeface="Times New Roman" panose="02020603050405020304" pitchFamily="18" charset="0"/>
                          </a:rPr>
                          <m:t>𝑖</m:t>
                        </m:r>
                      </m:sub>
                    </m:sSub>
                  </m:oMath>
                </a14:m>
                <a:r>
                  <a:rPr lang="en-US" altLang="ja-JP" dirty="0">
                    <a:latin typeface="+mj-lt"/>
                    <a:cs typeface="Times New Roman" panose="02020603050405020304" pitchFamily="18" charset="0"/>
                  </a:rPr>
                  <a:t>,</a:t>
                </a:r>
              </a:p>
              <a:p>
                <a:pPr algn="ctr"/>
                <a:r>
                  <a:rPr lang="en-US" altLang="ja-JP" dirty="0">
                    <a:latin typeface="+mj-lt"/>
                    <a:cs typeface="Times New Roman" panose="02020603050405020304" pitchFamily="18" charset="0"/>
                  </a:rPr>
                  <a:t>The number of not managed WBAN, </a:t>
                </a:r>
                <a14:m>
                  <m:oMath xmlns:m="http://schemas.openxmlformats.org/officeDocument/2006/math">
                    <m:sSub>
                      <m:sSubPr>
                        <m:ctrlPr>
                          <a:rPr lang="ja-JP" altLang="ja-JP"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𝑁</m:t>
                        </m:r>
                      </m:e>
                      <m: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𝑖</m:t>
                        </m:r>
                      </m:sub>
                    </m:sSub>
                    <m:r>
                      <a:rPr lang="en-US" altLang="ja-JP" sz="1800" i="1">
                        <a:effectLst/>
                        <a:latin typeface="Cambria Math" panose="02040503050406030204" pitchFamily="18" charset="0"/>
                        <a:ea typeface="游明朝" panose="02020400000000000000" pitchFamily="18" charset="-128"/>
                        <a:cs typeface="Times New Roman" panose="02020603050405020304" pitchFamily="18" charset="0"/>
                      </a:rPr>
                      <m:t>=1</m:t>
                    </m:r>
                    <m:r>
                      <a:rPr lang="en-US" altLang="ja-JP" sz="1800" b="0" i="1" smtClean="0">
                        <a:effectLst/>
                        <a:latin typeface="Cambria Math" panose="02040503050406030204" pitchFamily="18" charset="0"/>
                        <a:ea typeface="游明朝" panose="02020400000000000000" pitchFamily="18" charset="-128"/>
                        <a:cs typeface="Times New Roman" panose="02020603050405020304" pitchFamily="18" charset="0"/>
                      </a:rPr>
                      <m:t>~5</m:t>
                    </m:r>
                  </m:oMath>
                </a14:m>
                <a:endParaRPr kumimoji="1" lang="ja-JP" altLang="en-US" dirty="0">
                  <a:latin typeface="+mj-lt"/>
                  <a:ea typeface="+mj-ea"/>
                  <a:cs typeface="Times New Roman" panose="02020603050405020304" pitchFamily="18" charset="0"/>
                </a:endParaRPr>
              </a:p>
            </p:txBody>
          </p:sp>
        </mc:Choice>
        <mc:Fallback>
          <p:sp>
            <p:nvSpPr>
              <p:cNvPr id="6" name="テキスト ボックス 5">
                <a:extLst>
                  <a:ext uri="{FF2B5EF4-FFF2-40B4-BE49-F238E27FC236}">
                    <a16:creationId xmlns:a16="http://schemas.microsoft.com/office/drawing/2014/main" id="{9785E177-6E55-191C-BF24-1B3D0A2632B9}"/>
                  </a:ext>
                </a:extLst>
              </p:cNvPr>
              <p:cNvSpPr txBox="1">
                <a:spLocks noRot="1" noChangeAspect="1" noMove="1" noResize="1" noEditPoints="1" noAdjustHandles="1" noChangeArrowheads="1" noChangeShapeType="1" noTextEdit="1"/>
              </p:cNvSpPr>
              <p:nvPr/>
            </p:nvSpPr>
            <p:spPr>
              <a:xfrm>
                <a:off x="611560" y="5558522"/>
                <a:ext cx="8136903" cy="923330"/>
              </a:xfrm>
              <a:prstGeom prst="rect">
                <a:avLst/>
              </a:prstGeom>
              <a:blipFill>
                <a:blip r:embed="rId3"/>
                <a:stretch>
                  <a:fillRect t="-3974" b="-9934"/>
                </a:stretch>
              </a:blipFill>
            </p:spPr>
            <p:txBody>
              <a:bodyPr/>
              <a:lstStyle/>
              <a:p>
                <a:r>
                  <a:rPr lang="ja-JP" altLang="en-US">
                    <a:noFill/>
                  </a:rPr>
                  <a:t> </a:t>
                </a:r>
              </a:p>
            </p:txBody>
          </p:sp>
        </mc:Fallback>
      </mc:AlternateContent>
      <p:pic>
        <p:nvPicPr>
          <p:cNvPr id="8" name="図 7">
            <a:extLst>
              <a:ext uri="{FF2B5EF4-FFF2-40B4-BE49-F238E27FC236}">
                <a16:creationId xmlns:a16="http://schemas.microsoft.com/office/drawing/2014/main" id="{8B486AB5-9FAD-404C-1885-609E106A5A0D}"/>
              </a:ext>
            </a:extLst>
          </p:cNvPr>
          <p:cNvPicPr>
            <a:picLocks noChangeAspect="1"/>
          </p:cNvPicPr>
          <p:nvPr/>
        </p:nvPicPr>
        <p:blipFill>
          <a:blip r:embed="rId4"/>
          <a:stretch>
            <a:fillRect/>
          </a:stretch>
        </p:blipFill>
        <p:spPr>
          <a:xfrm>
            <a:off x="521803" y="1597481"/>
            <a:ext cx="8316416" cy="3782814"/>
          </a:xfrm>
          <a:prstGeom prst="rect">
            <a:avLst/>
          </a:prstGeom>
        </p:spPr>
      </p:pic>
      <p:cxnSp>
        <p:nvCxnSpPr>
          <p:cNvPr id="11" name="直線コネクタ 10">
            <a:extLst>
              <a:ext uri="{FF2B5EF4-FFF2-40B4-BE49-F238E27FC236}">
                <a16:creationId xmlns:a16="http://schemas.microsoft.com/office/drawing/2014/main" id="{BE18F5E1-1CEA-81DA-790E-03B2701D219B}"/>
              </a:ext>
            </a:extLst>
          </p:cNvPr>
          <p:cNvCxnSpPr/>
          <p:nvPr/>
        </p:nvCxnSpPr>
        <p:spPr bwMode="auto">
          <a:xfrm>
            <a:off x="1562100" y="2924944"/>
            <a:ext cx="5818212" cy="0"/>
          </a:xfrm>
          <a:prstGeom prst="line">
            <a:avLst/>
          </a:prstGeom>
          <a:solidFill>
            <a:schemeClr val="accent1"/>
          </a:solidFill>
          <a:ln w="28575" cap="flat" cmpd="sng" algn="ctr">
            <a:solidFill>
              <a:srgbClr val="FF0000"/>
            </a:solidFill>
            <a:prstDash val="dash"/>
            <a:round/>
            <a:headEnd type="none" w="sm" len="sm"/>
            <a:tailEnd type="none" w="sm" len="sm"/>
          </a:ln>
          <a:effectLst/>
        </p:spPr>
      </p:cxnSp>
    </p:spTree>
    <p:extLst>
      <p:ext uri="{BB962C8B-B14F-4D97-AF65-F5344CB8AC3E}">
        <p14:creationId xmlns:p14="http://schemas.microsoft.com/office/powerpoint/2010/main" val="3038298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3900" y="620688"/>
            <a:ext cx="7772400" cy="1066800"/>
          </a:xfrm>
        </p:spPr>
        <p:txBody>
          <a:bodyPr/>
          <a:lstStyle/>
          <a:p>
            <a:r>
              <a:rPr kumimoji="1" lang="en-US" altLang="ja-JP" dirty="0"/>
              <a:t>Conclusion</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November 2024</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mc:AlternateContent xmlns:mc="http://schemas.openxmlformats.org/markup-compatibility/2006">
        <mc:Choice xmlns:a14="http://schemas.microsoft.com/office/drawing/2010/main" Requires="a14">
          <p:sp>
            <p:nvSpPr>
              <p:cNvPr id="6" name="テキスト ボックス 5">
                <a:extLst>
                  <a:ext uri="{FF2B5EF4-FFF2-40B4-BE49-F238E27FC236}">
                    <a16:creationId xmlns:a16="http://schemas.microsoft.com/office/drawing/2014/main" id="{377D4FE9-7B1B-811B-FCE5-49DE107C1FC5}"/>
                  </a:ext>
                </a:extLst>
              </p:cNvPr>
              <p:cNvSpPr txBox="1"/>
              <p:nvPr/>
            </p:nvSpPr>
            <p:spPr>
              <a:xfrm>
                <a:off x="273830" y="1621244"/>
                <a:ext cx="8672539" cy="4475521"/>
              </a:xfrm>
              <a:prstGeom prst="rect">
                <a:avLst/>
              </a:prstGeom>
              <a:noFill/>
            </p:spPr>
            <p:txBody>
              <a:bodyPr wrap="square" rtlCol="0">
                <a:spAutoFit/>
              </a:bodyPr>
              <a:lstStyle/>
              <a:p>
                <a:pPr marL="342900" indent="-342900">
                  <a:buFont typeface="Arial" panose="020B0604020202020204" pitchFamily="34" charset="0"/>
                  <a:buChar char="•"/>
                </a:pPr>
                <a:r>
                  <a:rPr lang="en-US" altLang="ja-JP" sz="2000" dirty="0">
                    <a:latin typeface="Times New Roman" panose="02020603050405020304" pitchFamily="18" charset="0"/>
                    <a:ea typeface="+mj-ea"/>
                    <a:cs typeface="Times New Roman" panose="02020603050405020304" pitchFamily="18" charset="0"/>
                  </a:rPr>
                  <a:t>Sufficient SINR and PER performance was obtained without error correction when the number of not managed WBAN was small or distance from interfering WBAN was far enough</a:t>
                </a:r>
              </a:p>
              <a:p>
                <a:endParaRPr kumimoji="1" lang="en-US" altLang="ja-JP"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altLang="ja-JP" sz="2000" dirty="0">
                    <a:latin typeface="Times New Roman" panose="02020603050405020304" pitchFamily="18" charset="0"/>
                    <a:cs typeface="Times New Roman" panose="02020603050405020304" pitchFamily="18" charset="0"/>
                  </a:rPr>
                  <a:t>For example, when </a:t>
                </a:r>
                <a14:m>
                  <m:oMath xmlns:m="http://schemas.openxmlformats.org/officeDocument/2006/math">
                    <m:sSub>
                      <m:sSubPr>
                        <m:ctrlPr>
                          <a:rPr kumimoji="1" lang="ja-JP" altLang="ja-JP" sz="20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1" lang="en-US" altLang="ja-JP" sz="2000" b="0" i="1" u="none" strike="noStrike" kern="1200" cap="none" spc="0" normalizeH="0" baseline="0" noProof="0">
                            <a:ln>
                              <a:noFill/>
                            </a:ln>
                            <a:solidFill>
                              <a:srgbClr val="000000"/>
                            </a:solidFill>
                            <a:effectLst/>
                            <a:uLnTx/>
                            <a:uFillTx/>
                            <a:latin typeface="Cambria Math" panose="02040503050406030204" pitchFamily="18" charset="0"/>
                            <a:ea typeface="游明朝" panose="02020400000000000000" pitchFamily="18" charset="-128"/>
                            <a:cs typeface="Times New Roman" panose="02020603050405020304" pitchFamily="18" charset="0"/>
                          </a:rPr>
                          <m:t>𝑁</m:t>
                        </m:r>
                      </m:e>
                      <m:sub>
                        <m:r>
                          <a:rPr kumimoji="1" lang="en-US" altLang="ja-JP" sz="2000" b="0" i="1" u="none" strike="noStrike" kern="1200" cap="none" spc="0" normalizeH="0" baseline="0" noProof="0">
                            <a:ln>
                              <a:noFill/>
                            </a:ln>
                            <a:solidFill>
                              <a:srgbClr val="000000"/>
                            </a:solidFill>
                            <a:effectLst/>
                            <a:uLnTx/>
                            <a:uFillTx/>
                            <a:latin typeface="Cambria Math" panose="02040503050406030204" pitchFamily="18" charset="0"/>
                            <a:ea typeface="游明朝" panose="02020400000000000000" pitchFamily="18" charset="-128"/>
                            <a:cs typeface="Times New Roman" panose="02020603050405020304" pitchFamily="18" charset="0"/>
                          </a:rPr>
                          <m:t>𝑖</m:t>
                        </m:r>
                      </m:sub>
                    </m:sSub>
                    <m:r>
                      <a:rPr kumimoji="1" lang="en-US" altLang="ja-JP" sz="2000" b="0" i="1" u="none" strike="noStrike" kern="1200" cap="none" spc="0" normalizeH="0" baseline="0" noProof="0" smtClean="0">
                        <a:ln>
                          <a:noFill/>
                        </a:ln>
                        <a:solidFill>
                          <a:srgbClr val="000000"/>
                        </a:solidFill>
                        <a:effectLst/>
                        <a:uLnTx/>
                        <a:uFillTx/>
                        <a:latin typeface="Cambria Math" panose="02040503050406030204" pitchFamily="18" charset="0"/>
                        <a:ea typeface="游明朝" panose="02020400000000000000" pitchFamily="18" charset="-128"/>
                        <a:cs typeface="Times New Roman" panose="02020603050405020304" pitchFamily="18" charset="0"/>
                      </a:rPr>
                      <m:t>=1</m:t>
                    </m:r>
                  </m:oMath>
                </a14:m>
                <a:r>
                  <a:rPr lang="en-US" altLang="ja-JP" sz="2000" dirty="0">
                    <a:latin typeface="Times New Roman" panose="02020603050405020304" pitchFamily="18" charset="0"/>
                    <a:cs typeface="Times New Roman" panose="02020603050405020304" pitchFamily="18" charset="0"/>
                  </a:rPr>
                  <a:t>, PER can be achieved for </a:t>
                </a:r>
                <a14:m>
                  <m:oMath xmlns:m="http://schemas.openxmlformats.org/officeDocument/2006/math">
                    <m:sSup>
                      <m:sSupPr>
                        <m:ctrlPr>
                          <a:rPr lang="en-US" altLang="ja-JP" sz="2000" i="1" smtClean="0">
                            <a:latin typeface="Cambria Math" panose="02040503050406030204" pitchFamily="18" charset="0"/>
                            <a:cs typeface="Times New Roman" panose="02020603050405020304" pitchFamily="18" charset="0"/>
                          </a:rPr>
                        </m:ctrlPr>
                      </m:sSupPr>
                      <m:e>
                        <m:r>
                          <a:rPr lang="en-US" altLang="ja-JP" sz="2000" b="0" i="1" smtClean="0">
                            <a:latin typeface="Cambria Math" panose="02040503050406030204" pitchFamily="18" charset="0"/>
                            <a:cs typeface="Times New Roman" panose="02020603050405020304" pitchFamily="18" charset="0"/>
                          </a:rPr>
                          <m:t>10</m:t>
                        </m:r>
                      </m:e>
                      <m:sup>
                        <m:r>
                          <a:rPr lang="en-US" altLang="ja-JP" sz="2000" b="0" i="1" smtClean="0">
                            <a:latin typeface="Cambria Math" panose="02040503050406030204" pitchFamily="18" charset="0"/>
                            <a:cs typeface="Times New Roman" panose="02020603050405020304" pitchFamily="18" charset="0"/>
                          </a:rPr>
                          <m:t>−2</m:t>
                        </m:r>
                      </m:sup>
                    </m:sSup>
                  </m:oMath>
                </a14:m>
                <a:r>
                  <a:rPr lang="en-US" altLang="ja-JP" sz="2000" dirty="0">
                    <a:latin typeface="Times New Roman" panose="02020603050405020304" pitchFamily="18" charset="0"/>
                    <a:cs typeface="Times New Roman" panose="02020603050405020304" pitchFamily="18" charset="0"/>
                  </a:rPr>
                  <a:t> if </a:t>
                </a:r>
                <a14:m>
                  <m:oMath xmlns:m="http://schemas.openxmlformats.org/officeDocument/2006/math">
                    <m:sSub>
                      <m:sSubPr>
                        <m:ctrlPr>
                          <a:rPr lang="ja-JP" altLang="ja-JP" sz="2000"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ja-JP" sz="2000" i="1">
                            <a:latin typeface="Cambria Math" panose="02040503050406030204" pitchFamily="18" charset="0"/>
                            <a:ea typeface="游明朝" panose="02020400000000000000" pitchFamily="18" charset="-128"/>
                            <a:cs typeface="Times New Roman" panose="02020603050405020304" pitchFamily="18" charset="0"/>
                          </a:rPr>
                          <m:t>𝑑</m:t>
                        </m:r>
                      </m:e>
                      <m:sub>
                        <m:r>
                          <a:rPr lang="en-US" altLang="ja-JP" sz="2000" i="1">
                            <a:latin typeface="Cambria Math" panose="02040503050406030204" pitchFamily="18" charset="0"/>
                            <a:ea typeface="游明朝" panose="02020400000000000000" pitchFamily="18" charset="-128"/>
                            <a:cs typeface="Times New Roman" panose="02020603050405020304" pitchFamily="18" charset="0"/>
                          </a:rPr>
                          <m:t>𝑖</m:t>
                        </m:r>
                      </m:sub>
                    </m:sSub>
                  </m:oMath>
                </a14:m>
                <a:r>
                  <a:rPr lang="en-US" altLang="ja-JP" sz="2000" dirty="0">
                    <a:latin typeface="Times New Roman" panose="02020603050405020304" pitchFamily="18" charset="0"/>
                    <a:cs typeface="Times New Roman" panose="02020603050405020304" pitchFamily="18" charset="0"/>
                  </a:rPr>
                  <a:t> is more than 2.0 m away</a:t>
                </a:r>
                <a:endParaRPr kumimoji="1" lang="en-US" altLang="ja-JP"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en-US" altLang="ja-JP"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kumimoji="1" lang="en-US" altLang="ja-JP" sz="2000" dirty="0">
                    <a:latin typeface="Times New Roman" panose="02020603050405020304" pitchFamily="18" charset="0"/>
                    <a:cs typeface="Times New Roman" panose="02020603050405020304" pitchFamily="18" charset="0"/>
                  </a:rPr>
                  <a:t>In normal use cases, interference from a distance of </a:t>
                </a:r>
                <a:r>
                  <a:rPr lang="en-US" altLang="ja-JP" sz="2000" dirty="0">
                    <a:latin typeface="Times New Roman" panose="02020603050405020304" pitchFamily="18" charset="0"/>
                    <a:cs typeface="Times New Roman" panose="02020603050405020304" pitchFamily="18" charset="0"/>
                  </a:rPr>
                  <a:t>3.0</a:t>
                </a:r>
                <a:r>
                  <a:rPr kumimoji="1" lang="en-US" altLang="ja-JP" sz="2000" dirty="0">
                    <a:latin typeface="Times New Roman" panose="02020603050405020304" pitchFamily="18" charset="0"/>
                    <a:cs typeface="Times New Roman" panose="02020603050405020304" pitchFamily="18" charset="0"/>
                  </a:rPr>
                  <a:t> m or more does not significantly affect a managed WBAN</a:t>
                </a:r>
              </a:p>
              <a:p>
                <a:pPr marL="800100" lvl="1" indent="-342900">
                  <a:buFont typeface="Wingdings" panose="05000000000000000000" pitchFamily="2" charset="2"/>
                  <a:buChar char="Ø"/>
                </a:pPr>
                <a:endParaRPr lang="en-US" altLang="ja-JP" sz="2000" dirty="0">
                  <a:latin typeface="Times New Roman" panose="02020603050405020304" pitchFamily="18" charset="0"/>
                  <a:ea typeface="+mj-ea"/>
                  <a:cs typeface="Times New Roman" panose="02020603050405020304" pitchFamily="18" charset="0"/>
                </a:endParaRPr>
              </a:p>
              <a:p>
                <a:pPr marL="800100" lvl="1" indent="-342900">
                  <a:buFont typeface="Wingdings" panose="05000000000000000000" pitchFamily="2" charset="2"/>
                  <a:buChar char="Ø"/>
                </a:pPr>
                <a:r>
                  <a:rPr kumimoji="1" lang="en-US" altLang="ja-JP" sz="2000" dirty="0">
                    <a:latin typeface="Times New Roman" panose="02020603050405020304" pitchFamily="18" charset="0"/>
                    <a:cs typeface="Times New Roman" panose="02020603050405020304" pitchFamily="18" charset="0"/>
                  </a:rPr>
                  <a:t>Interference from a distance of 5</a:t>
                </a:r>
                <a:r>
                  <a:rPr lang="en-US" altLang="ja-JP" sz="2000" dirty="0">
                    <a:latin typeface="Times New Roman" panose="02020603050405020304" pitchFamily="18" charset="0"/>
                    <a:cs typeface="Times New Roman" panose="02020603050405020304" pitchFamily="18" charset="0"/>
                  </a:rPr>
                  <a:t>.0</a:t>
                </a:r>
                <a:r>
                  <a:rPr kumimoji="1" lang="en-US" altLang="ja-JP" sz="2000" dirty="0">
                    <a:latin typeface="Times New Roman" panose="02020603050405020304" pitchFamily="18" charset="0"/>
                    <a:cs typeface="Times New Roman" panose="02020603050405020304" pitchFamily="18" charset="0"/>
                  </a:rPr>
                  <a:t> m or more can be almost ignored</a:t>
                </a:r>
              </a:p>
              <a:p>
                <a:pPr marL="800100" lvl="1" indent="-342900">
                  <a:buFont typeface="Wingdings" panose="05000000000000000000" pitchFamily="2" charset="2"/>
                  <a:buChar char="Ø"/>
                </a:pPr>
                <a:endParaRPr lang="en-US" altLang="ja-JP" sz="2000" dirty="0">
                  <a:latin typeface="Times New Roman" panose="02020603050405020304" pitchFamily="18" charset="0"/>
                  <a:ea typeface="+mj-ea"/>
                  <a:cs typeface="Times New Roman" panose="02020603050405020304" pitchFamily="18" charset="0"/>
                </a:endParaRPr>
              </a:p>
              <a:p>
                <a:pPr marL="800100" lvl="1" indent="-342900">
                  <a:buFont typeface="Wingdings" panose="05000000000000000000" pitchFamily="2" charset="2"/>
                  <a:buChar char="Ø"/>
                </a:pPr>
                <a:r>
                  <a:rPr kumimoji="1" lang="en-US" altLang="ja-JP" sz="2000" dirty="0">
                    <a:latin typeface="+mj-lt"/>
                    <a:ea typeface="+mj-ea"/>
                  </a:rPr>
                  <a:t>When interference from very close ranges increases, error controlling and interference mitigation are required</a:t>
                </a:r>
              </a:p>
            </p:txBody>
          </p:sp>
        </mc:Choice>
        <mc:Fallback>
          <p:sp>
            <p:nvSpPr>
              <p:cNvPr id="6" name="テキスト ボックス 5">
                <a:extLst>
                  <a:ext uri="{FF2B5EF4-FFF2-40B4-BE49-F238E27FC236}">
                    <a16:creationId xmlns:a16="http://schemas.microsoft.com/office/drawing/2014/main" id="{377D4FE9-7B1B-811B-FCE5-49DE107C1FC5}"/>
                  </a:ext>
                </a:extLst>
              </p:cNvPr>
              <p:cNvSpPr txBox="1">
                <a:spLocks noRot="1" noChangeAspect="1" noMove="1" noResize="1" noEditPoints="1" noAdjustHandles="1" noChangeArrowheads="1" noChangeShapeType="1" noTextEdit="1"/>
              </p:cNvSpPr>
              <p:nvPr/>
            </p:nvSpPr>
            <p:spPr>
              <a:xfrm>
                <a:off x="273830" y="1621244"/>
                <a:ext cx="8672539" cy="4475521"/>
              </a:xfrm>
              <a:prstGeom prst="rect">
                <a:avLst/>
              </a:prstGeom>
              <a:blipFill>
                <a:blip r:embed="rId3"/>
                <a:stretch>
                  <a:fillRect l="-632" t="-817" r="-91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370494838"/>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7251</TotalTime>
  <Words>1128</Words>
  <Application>Microsoft Office PowerPoint</Application>
  <PresentationFormat>画面に合わせる (4:3)</PresentationFormat>
  <Paragraphs>141</Paragraphs>
  <Slides>10</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游ゴシック</vt:lpstr>
      <vt:lpstr>游明朝</vt:lpstr>
      <vt:lpstr>Arial</vt:lpstr>
      <vt:lpstr>Calibri</vt:lpstr>
      <vt:lpstr>Cambria Math</vt:lpstr>
      <vt:lpstr>Times New Roman</vt:lpstr>
      <vt:lpstr>Wingdings</vt:lpstr>
      <vt:lpstr>VLC_Composition_090917</vt:lpstr>
      <vt:lpstr>PowerPoint プレゼンテーション</vt:lpstr>
      <vt:lpstr>Theoretical Analysis of System Performance in a Multi-BAN Coexistence Environment (Class 1)</vt:lpstr>
      <vt:lpstr>Coexistence environment level </vt:lpstr>
      <vt:lpstr>Assumed environment</vt:lpstr>
      <vt:lpstr>Mathematical expression</vt:lpstr>
      <vt:lpstr>Evaluation</vt:lpstr>
      <vt:lpstr>Results</vt:lpstr>
      <vt:lpstr>Results</vt:lpstr>
      <vt:lpstr>Conclusion</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842</cp:revision>
  <dcterms:created xsi:type="dcterms:W3CDTF">2014-03-17T07:14:24Z</dcterms:created>
  <dcterms:modified xsi:type="dcterms:W3CDTF">2024-11-14T10:02:58Z</dcterms:modified>
</cp:coreProperties>
</file>