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41" r:id="rId21"/>
    <p:sldId id="5845" r:id="rId22"/>
    <p:sldId id="5842" r:id="rId23"/>
    <p:sldId id="5621" r:id="rId24"/>
    <p:sldId id="256" r:id="rId25"/>
    <p:sldId id="5848" r:id="rId26"/>
    <p:sldId id="5830" r:id="rId27"/>
    <p:sldId id="4944" r:id="rId28"/>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4" autoAdjust="0"/>
    <p:restoredTop sz="94660"/>
  </p:normalViewPr>
  <p:slideViewPr>
    <p:cSldViewPr snapToGrid="0" showGuides="1">
      <p:cViewPr varScale="1">
        <p:scale>
          <a:sx n="75" d="100"/>
          <a:sy n="75" d="100"/>
        </p:scale>
        <p:origin x="1022"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5042"/>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2024/7/11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20</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13251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3921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802.15-24-0350-01-06ma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3921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b0870b3335056c512b9fa579a924533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a9da3d783fff4ef9de6025f740cc795b"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July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July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July 2024</a:t>
            </a:r>
            <a:endParaRPr lang="en-US" altLang="ja-JP" dirty="0"/>
          </a:p>
        </p:txBody>
      </p:sp>
      <p:pic>
        <p:nvPicPr>
          <p:cNvPr id="6" name="図 5">
            <a:extLst>
              <a:ext uri="{FF2B5EF4-FFF2-40B4-BE49-F238E27FC236}">
                <a16:creationId xmlns:a16="http://schemas.microsoft.com/office/drawing/2014/main" id="{75E2E69C-1067-8863-670D-40258DBA4164}"/>
              </a:ext>
            </a:extLst>
          </p:cNvPr>
          <p:cNvPicPr>
            <a:picLocks noChangeAspect="1"/>
          </p:cNvPicPr>
          <p:nvPr/>
        </p:nvPicPr>
        <p:blipFill>
          <a:blip r:embed="rId2"/>
          <a:stretch>
            <a:fillRect/>
          </a:stretch>
        </p:blipFill>
        <p:spPr>
          <a:xfrm>
            <a:off x="474134" y="656476"/>
            <a:ext cx="8318500" cy="5689138"/>
          </a:xfrm>
          <a:prstGeom prst="rect">
            <a:avLst/>
          </a:prstGeom>
        </p:spPr>
      </p:pic>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July 2024</a:t>
            </a:r>
            <a:endParaRPr lang="en-US" altLang="ja-JP" dirty="0"/>
          </a:p>
        </p:txBody>
      </p:sp>
      <p:pic>
        <p:nvPicPr>
          <p:cNvPr id="6" name="図 5">
            <a:extLst>
              <a:ext uri="{FF2B5EF4-FFF2-40B4-BE49-F238E27FC236}">
                <a16:creationId xmlns:a16="http://schemas.microsoft.com/office/drawing/2014/main" id="{EDE9F321-738D-CBB7-CCB6-879FB50FBEEE}"/>
              </a:ext>
            </a:extLst>
          </p:cNvPr>
          <p:cNvPicPr>
            <a:picLocks noChangeAspect="1"/>
          </p:cNvPicPr>
          <p:nvPr/>
        </p:nvPicPr>
        <p:blipFill>
          <a:blip r:embed="rId2"/>
          <a:stretch>
            <a:fillRect/>
          </a:stretch>
        </p:blipFill>
        <p:spPr>
          <a:xfrm>
            <a:off x="1005131" y="734327"/>
            <a:ext cx="7067836" cy="5602973"/>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July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July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Montreal, Canada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July 13</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draft#2.3 of Draft Proposals for Pre-Ballot</a:t>
            </a:r>
          </a:p>
          <a:p>
            <a:pPr marL="0" indent="0">
              <a:lnSpc>
                <a:spcPts val="1900"/>
              </a:lnSpc>
              <a:buNone/>
            </a:pPr>
            <a:r>
              <a:rPr lang="en-US" altLang="ja-JP" sz="1600" dirty="0">
                <a:solidFill>
                  <a:srgbClr val="FF0000"/>
                </a:solidFill>
                <a:highlight>
                  <a:srgbClr val="FFFF00"/>
                </a:highlight>
              </a:rPr>
              <a:t>•Comment resolution for draft#2.3</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800" b="1" dirty="0"/>
              <a:t>Next Things to Do</a:t>
            </a:r>
            <a:r>
              <a:rPr lang="ja-JP" altLang="en-US" sz="1800" b="1" dirty="0"/>
              <a:t>：</a:t>
            </a:r>
            <a:endParaRPr lang="en-US" altLang="ja-JP" sz="1800" b="1" dirty="0"/>
          </a:p>
          <a:p>
            <a:pPr marL="0" indent="0">
              <a:lnSpc>
                <a:spcPts val="1900"/>
              </a:lnSpc>
              <a:buNone/>
            </a:pPr>
            <a:r>
              <a:rPr lang="en-US" altLang="ja-JP" sz="1800" dirty="0">
                <a:solidFill>
                  <a:srgbClr val="FF0000"/>
                </a:solidFill>
              </a:rPr>
              <a:t>     Finalize draft#1 for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doc.#15-24-0350-01-06ma </a:t>
            </a:r>
            <a:endParaRPr lang="en-US" altLang="ja-JP" sz="1200" dirty="0"/>
          </a:p>
          <a:p>
            <a:pPr>
              <a:lnSpc>
                <a:spcPts val="13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15-24-0301-00</a:t>
            </a:r>
            <a:r>
              <a:rPr lang="en-US" altLang="ja-JP" sz="1200" dirty="0"/>
              <a:t>-06ma</a:t>
            </a:r>
          </a:p>
          <a:p>
            <a:pPr>
              <a:lnSpc>
                <a:spcPts val="1300"/>
              </a:lnSpc>
            </a:pPr>
            <a:r>
              <a:rPr lang="en-US" altLang="ja-JP" sz="1200" dirty="0"/>
              <a:t>Agenda of TG15.6ma May Meeting                                                                                              doc.#15-24-0349-02-06ma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doc.#15-23-0455-03-06ma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doc.#15-23-0557-04-06ma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Draft#2.3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draft#2.3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doc.#15-23-0361-07-06ma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Evaluation of Channel Coding with </a:t>
            </a:r>
            <a:r>
              <a:rPr lang="en-US" altLang="ja-JP" sz="1200" dirty="0" err="1">
                <a:solidFill>
                  <a:srgbClr val="000000"/>
                </a:solidFill>
                <a:latin typeface="Arial"/>
                <a:cs typeface="Times New Roman" pitchFamily="18" charset="0"/>
              </a:rPr>
              <a:t>Interleaver</a:t>
            </a:r>
            <a:r>
              <a:rPr lang="en-US" altLang="ja-JP" sz="1200" dirty="0">
                <a:solidFill>
                  <a:srgbClr val="000000"/>
                </a:solidFill>
                <a:latin typeface="Arial"/>
                <a:cs typeface="Times New Roman" pitchFamily="18" charset="0"/>
              </a:rPr>
              <a:t> Based on TG6ma Channel Model for Some Classes of Coexistence                                                                                                                             doc.#15-24-0247-01-06ma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Ranging Accuracy Evaluation under TG6ma Communication </a:t>
            </a:r>
            <a:r>
              <a:rPr lang="en-US" altLang="ja-JP" sz="1200" dirty="0" err="1">
                <a:solidFill>
                  <a:srgbClr val="000000"/>
                </a:solidFill>
                <a:latin typeface="Arial"/>
                <a:cs typeface="Times New Roman" pitchFamily="18" charset="0"/>
              </a:rPr>
              <a:t>Senarios</a:t>
            </a:r>
            <a:r>
              <a:rPr lang="en-US" altLang="ja-JP" sz="1200" dirty="0">
                <a:solidFill>
                  <a:srgbClr val="000000"/>
                </a:solidFill>
                <a:latin typeface="Arial"/>
                <a:cs typeface="Times New Roman" pitchFamily="18" charset="0"/>
              </a:rPr>
              <a:t>                               doc.#15-24-0248-01-06ma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3.  Hybrid ARQ Scheme for High QoS Packets in High Class of Coexistence of IEEE 802.15.6ma    #15-23-0576-04-06ma         4.  Evaluation of IEEE 802.15.6 Ultra-wideband Physical Layer Utilizing Super Orthogonal Convolutional 22-0562-10-06ma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Group MAC service features                                                                                                doc.#15-24-0353-00-06ma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15.6ma MAC compared to 15.4-2020 MAC and 15.6-2012 MA0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Proposed text for 6ma - MAC Service Features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TG15.6ma MAC Frame and Function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Theoretical Analysis of System Performance in a Multi-BAN Coexistence Environment (Class 1)    24-0357-00-06ma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doc.#15-23-0056-06-06ma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July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July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22:00 - 23:00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21:00 - 23:00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10" name="図 9">
            <a:extLst>
              <a:ext uri="{FF2B5EF4-FFF2-40B4-BE49-F238E27FC236}">
                <a16:creationId xmlns:a16="http://schemas.microsoft.com/office/drawing/2014/main" id="{CC2E4524-760D-B358-6940-3FA2C136A97F}"/>
              </a:ext>
            </a:extLst>
          </p:cNvPr>
          <p:cNvPicPr>
            <a:picLocks noChangeAspect="1"/>
          </p:cNvPicPr>
          <p:nvPr/>
        </p:nvPicPr>
        <p:blipFill>
          <a:blip r:embed="rId3"/>
          <a:stretch>
            <a:fillRect/>
          </a:stretch>
        </p:blipFill>
        <p:spPr>
          <a:xfrm>
            <a:off x="96439" y="2785533"/>
            <a:ext cx="1601127" cy="3301997"/>
          </a:xfrm>
          <a:prstGeom prst="rect">
            <a:avLst/>
          </a:prstGeom>
        </p:spPr>
      </p:pic>
      <p:pic>
        <p:nvPicPr>
          <p:cNvPr id="16" name="図 15">
            <a:extLst>
              <a:ext uri="{FF2B5EF4-FFF2-40B4-BE49-F238E27FC236}">
                <a16:creationId xmlns:a16="http://schemas.microsoft.com/office/drawing/2014/main" id="{E16CA935-A984-4DEC-8A1F-5479F4970E15}"/>
              </a:ext>
            </a:extLst>
          </p:cNvPr>
          <p:cNvPicPr>
            <a:picLocks noChangeAspect="1"/>
          </p:cNvPicPr>
          <p:nvPr/>
        </p:nvPicPr>
        <p:blipFill>
          <a:blip r:embed="rId4"/>
          <a:stretch>
            <a:fillRect/>
          </a:stretch>
        </p:blipFill>
        <p:spPr>
          <a:xfrm>
            <a:off x="1697566" y="2349500"/>
            <a:ext cx="7395634" cy="3738030"/>
          </a:xfrm>
          <a:prstGeom prst="rect">
            <a:avLst/>
          </a:prstGeom>
        </p:spPr>
      </p:pic>
    </p:spTree>
    <p:extLst>
      <p:ext uri="{BB962C8B-B14F-4D97-AF65-F5344CB8AC3E}">
        <p14:creationId xmlns:p14="http://schemas.microsoft.com/office/powerpoint/2010/main" val="3076091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July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dirty="0">
                <a:solidFill>
                  <a:prstClr val="black"/>
                </a:solidFill>
                <a:latin typeface="游ゴシック" panose="020F0502020204030204"/>
                <a:ea typeface="游ゴシック" panose="020B0400000000000000" pitchFamily="50" charset="-128"/>
              </a:rPr>
              <a:t>l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dirty="0">
                <a:solidFill>
                  <a:prstClr val="black"/>
                </a:solidFill>
                <a:latin typeface="游ゴシック" panose="020F0502020204030204"/>
                <a:ea typeface="游ゴシック" panose="020B0400000000000000" pitchFamily="50" charset="-128"/>
              </a:rPr>
              <a:t>in Montreal</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10" name="図 9">
            <a:extLst>
              <a:ext uri="{FF2B5EF4-FFF2-40B4-BE49-F238E27FC236}">
                <a16:creationId xmlns:a16="http://schemas.microsoft.com/office/drawing/2014/main" id="{CC2E4524-760D-B358-6940-3FA2C136A97F}"/>
              </a:ext>
            </a:extLst>
          </p:cNvPr>
          <p:cNvPicPr>
            <a:picLocks noChangeAspect="1"/>
          </p:cNvPicPr>
          <p:nvPr/>
        </p:nvPicPr>
        <p:blipFill>
          <a:blip r:embed="rId3"/>
          <a:stretch>
            <a:fillRect/>
          </a:stretch>
        </p:blipFill>
        <p:spPr>
          <a:xfrm>
            <a:off x="96439" y="2785533"/>
            <a:ext cx="1601127" cy="3301997"/>
          </a:xfrm>
          <a:prstGeom prst="rect">
            <a:avLst/>
          </a:prstGeom>
        </p:spPr>
      </p:pic>
      <p:pic>
        <p:nvPicPr>
          <p:cNvPr id="16" name="図 15">
            <a:extLst>
              <a:ext uri="{FF2B5EF4-FFF2-40B4-BE49-F238E27FC236}">
                <a16:creationId xmlns:a16="http://schemas.microsoft.com/office/drawing/2014/main" id="{E16CA935-A984-4DEC-8A1F-5479F4970E15}"/>
              </a:ext>
            </a:extLst>
          </p:cNvPr>
          <p:cNvPicPr>
            <a:picLocks noChangeAspect="1"/>
          </p:cNvPicPr>
          <p:nvPr/>
        </p:nvPicPr>
        <p:blipFill>
          <a:blip r:embed="rId4"/>
          <a:stretch>
            <a:fillRect/>
          </a:stretch>
        </p:blipFill>
        <p:spPr>
          <a:xfrm>
            <a:off x="1697566" y="2349500"/>
            <a:ext cx="7395634" cy="3738030"/>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579008384"/>
              </p:ext>
            </p:extLst>
          </p:nvPr>
        </p:nvGraphicFramePr>
        <p:xfrm>
          <a:off x="161220" y="2619270"/>
          <a:ext cx="8982779" cy="1541502"/>
        </p:xfrm>
        <a:graphic>
          <a:graphicData uri="http://schemas.openxmlformats.org/drawingml/2006/table">
            <a:tbl>
              <a:tblPr>
                <a:tableStyleId>{5C22544A-7EE6-4342-B048-85BDC9FD1C3A}</a:tableStyleId>
              </a:tblPr>
              <a:tblGrid>
                <a:gridCol w="8982779">
                  <a:extLst>
                    <a:ext uri="{9D8B030D-6E8A-4147-A177-3AD203B41FA5}">
                      <a16:colId xmlns:a16="http://schemas.microsoft.com/office/drawing/2014/main" val="1525924606"/>
                    </a:ext>
                  </a:extLst>
                </a:gridCol>
              </a:tblGrid>
              <a:tr h="57991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292082">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377424">
                <a:tc>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292082">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graphicFrame>
        <p:nvGraphicFramePr>
          <p:cNvPr id="10" name="表 9">
            <a:extLst>
              <a:ext uri="{FF2B5EF4-FFF2-40B4-BE49-F238E27FC236}">
                <a16:creationId xmlns:a16="http://schemas.microsoft.com/office/drawing/2014/main" id="{20FD8504-B6E1-33FF-BFEE-0D1F693C1014}"/>
              </a:ext>
            </a:extLst>
          </p:cNvPr>
          <p:cNvGraphicFramePr>
            <a:graphicFrameLocks noGrp="1"/>
          </p:cNvGraphicFramePr>
          <p:nvPr>
            <p:extLst>
              <p:ext uri="{D42A27DB-BD31-4B8C-83A1-F6EECF244321}">
                <p14:modId xmlns:p14="http://schemas.microsoft.com/office/powerpoint/2010/main" val="4103008017"/>
              </p:ext>
            </p:extLst>
          </p:nvPr>
        </p:nvGraphicFramePr>
        <p:xfrm>
          <a:off x="165099" y="2275025"/>
          <a:ext cx="8978899" cy="3227112"/>
        </p:xfrm>
        <a:graphic>
          <a:graphicData uri="http://schemas.openxmlformats.org/drawingml/2006/table">
            <a:tbl>
              <a:tblPr/>
              <a:tblGrid>
                <a:gridCol w="8978899">
                  <a:extLst>
                    <a:ext uri="{9D8B030D-6E8A-4147-A177-3AD203B41FA5}">
                      <a16:colId xmlns:a16="http://schemas.microsoft.com/office/drawing/2014/main" val="2952627330"/>
                    </a:ext>
                  </a:extLst>
                </a:gridCol>
              </a:tblGrid>
              <a:tr h="314314">
                <a:tc>
                  <a:txBody>
                    <a:bodyPr/>
                    <a:lstStyle/>
                    <a:p>
                      <a:pPr algn="l" fontAlgn="ctr"/>
                      <a:endParaRPr lang="fi-FI" sz="2000" b="1"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814862783"/>
                  </a:ext>
                </a:extLst>
              </a:tr>
              <a:tr h="301741">
                <a:tc>
                  <a:txBody>
                    <a:bodyPr/>
                    <a:lstStyle/>
                    <a:p>
                      <a:pPr algn="l" fontAlgn="ctr"/>
                      <a:r>
                        <a:rPr lang="fi-FI" sz="2000" b="0" i="0" u="none" strike="noStrike" dirty="0">
                          <a:solidFill>
                            <a:srgbClr val="000000"/>
                          </a:solidFill>
                          <a:effectLst/>
                          <a:latin typeface="Calibri" panose="020F0502020204030204" pitchFamily="34" charset="0"/>
                        </a:rPr>
                        <a:t>802.15 - </a:t>
                      </a:r>
                      <a:r>
                        <a:rPr lang="fi-FI" sz="2000" b="0" i="0" u="none" strike="noStrike" dirty="0" err="1">
                          <a:solidFill>
                            <a:srgbClr val="000000"/>
                          </a:solidFill>
                          <a:effectLst/>
                          <a:latin typeface="Calibri" panose="020F0502020204030204" pitchFamily="34" charset="0"/>
                        </a:rPr>
                        <a:t>July</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Mtg</a:t>
                      </a:r>
                      <a:r>
                        <a:rPr lang="fi-FI" sz="2000" b="0" i="0" u="none" strike="noStrike" dirty="0">
                          <a:solidFill>
                            <a:srgbClr val="000000"/>
                          </a:solidFill>
                          <a:effectLst/>
                          <a:latin typeface="Calibri" panose="020F0502020204030204" pitchFamily="34" charset="0"/>
                        </a:rPr>
                        <a:t>. Rm1</a:t>
                      </a:r>
                    </a:p>
                  </a:txBody>
                  <a:tcPr marL="3175" marR="3175" marT="3175" marB="0" anchor="ctr">
                    <a:lnL>
                      <a:noFill/>
                    </a:lnL>
                    <a:lnR>
                      <a:noFill/>
                    </a:lnR>
                    <a:lnT>
                      <a:noFill/>
                    </a:lnT>
                    <a:lnB>
                      <a:noFill/>
                    </a:lnB>
                    <a:noFill/>
                  </a:tcPr>
                </a:tc>
                <a:extLst>
                  <a:ext uri="{0D108BD9-81ED-4DB2-BD59-A6C34878D82A}">
                    <a16:rowId xmlns:a16="http://schemas.microsoft.com/office/drawing/2014/main" val="1562581474"/>
                  </a:ext>
                </a:extLst>
              </a:tr>
              <a:tr h="301741">
                <a:tc>
                  <a:txBody>
                    <a:bodyPr/>
                    <a:lstStyle/>
                    <a:p>
                      <a:pPr algn="l" fontAlgn="ctr"/>
                      <a:r>
                        <a:rPr lang="fi-FI" sz="2000" b="0" i="0" u="none" strike="noStrike" dirty="0">
                          <a:solidFill>
                            <a:srgbClr val="000000"/>
                          </a:solidFill>
                          <a:effectLst/>
                          <a:latin typeface="Calibri" panose="020F0502020204030204" pitchFamily="34" charset="0"/>
                        </a:rPr>
                        <a:t>Join </a:t>
                      </a:r>
                      <a:r>
                        <a:rPr lang="fi-FI" sz="2000" b="0" i="0" u="none" strike="noStrike" dirty="0" err="1">
                          <a:solidFill>
                            <a:srgbClr val="000000"/>
                          </a:solidFill>
                          <a:effectLst/>
                          <a:latin typeface="Calibri" panose="020F0502020204030204" pitchFamily="34" charset="0"/>
                        </a:rPr>
                        <a:t>information</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138886677"/>
                  </a:ext>
                </a:extLst>
              </a:tr>
              <a:tr h="301741">
                <a:tc>
                  <a:txBody>
                    <a:bodyPr/>
                    <a:lstStyle/>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6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https://ieeesa.webex.com/ieeesa/j.php?MTID=mb0870b3335056c512b9fa579a924533f</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2330 265 7185</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80215julymtgrm1</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633426981"/>
                  </a:ext>
                </a:extLst>
              </a:tr>
              <a:tr h="301741">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38982066"/>
                  </a:ext>
                </a:extLst>
              </a:tr>
              <a:tr h="301741">
                <a:tc>
                  <a:txBody>
                    <a:bodyPr/>
                    <a:lstStyle/>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Join information</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1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https://ieeesa.webex.com/ieeesa/j.php?MTID=mb0870b3335056c512b9fa579a924533f</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1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2330 265 7185</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1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80215julymtgrm1</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372150590"/>
                  </a:ext>
                </a:extLst>
              </a:tr>
            </a:tbl>
          </a:graphicData>
        </a:graphic>
      </p:graphicFrame>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736950630"/>
              </p:ext>
            </p:extLst>
          </p:nvPr>
        </p:nvGraphicFramePr>
        <p:xfrm>
          <a:off x="207433" y="4622076"/>
          <a:ext cx="8885140" cy="1950063"/>
        </p:xfrm>
        <a:graphic>
          <a:graphicData uri="http://schemas.openxmlformats.org/drawingml/2006/table">
            <a:tbl>
              <a:tblPr/>
              <a:tblGrid>
                <a:gridCol w="8885140">
                  <a:extLst>
                    <a:ext uri="{9D8B030D-6E8A-4147-A177-3AD203B41FA5}">
                      <a16:colId xmlns:a16="http://schemas.microsoft.com/office/drawing/2014/main" val="1549527024"/>
                    </a:ext>
                  </a:extLst>
                </a:gridCol>
              </a:tblGrid>
              <a:tr h="217228">
                <a:tc>
                  <a:txBody>
                    <a:bodyPr/>
                    <a:lstStyle/>
                    <a:p>
                      <a:pPr algn="l" fontAlgn="ctr"/>
                      <a:r>
                        <a:rPr lang="fi-FI" sz="1800" b="0" i="0" u="none" strike="noStrike" dirty="0">
                          <a:solidFill>
                            <a:srgbClr val="000000"/>
                          </a:solidFill>
                          <a:effectLst/>
                          <a:latin typeface="Calibri" panose="020F0502020204030204" pitchFamily="34" charset="0"/>
                        </a:rPr>
                        <a:t>802.15 - </a:t>
                      </a:r>
                      <a:r>
                        <a:rPr lang="fi-FI" sz="1800" b="0" i="0" u="none" strike="noStrike" dirty="0" err="1">
                          <a:solidFill>
                            <a:srgbClr val="000000"/>
                          </a:solidFill>
                          <a:effectLst/>
                          <a:latin typeface="Calibri" panose="020F0502020204030204" pitchFamily="34" charset="0"/>
                        </a:rPr>
                        <a:t>July</a:t>
                      </a:r>
                      <a:r>
                        <a:rPr lang="fi-FI" sz="1800" b="0" i="0" u="none" strike="noStrike" dirty="0">
                          <a:solidFill>
                            <a:srgbClr val="000000"/>
                          </a:solidFill>
                          <a:effectLst/>
                          <a:latin typeface="Calibri" panose="020F0502020204030204" pitchFamily="34" charset="0"/>
                        </a:rPr>
                        <a:t> </a:t>
                      </a:r>
                      <a:r>
                        <a:rPr lang="fi-FI" sz="1800" b="0" i="0" u="none" strike="noStrike" dirty="0" err="1">
                          <a:solidFill>
                            <a:srgbClr val="000000"/>
                          </a:solidFill>
                          <a:effectLst/>
                          <a:latin typeface="Calibri" panose="020F0502020204030204" pitchFamily="34" charset="0"/>
                        </a:rPr>
                        <a:t>Mtg</a:t>
                      </a:r>
                      <a:r>
                        <a:rPr lang="fi-FI" sz="1800" b="0" i="0" u="none" strike="noStrike" dirty="0">
                          <a:solidFill>
                            <a:srgbClr val="000000"/>
                          </a:solidFill>
                          <a:effectLst/>
                          <a:latin typeface="Calibri" panose="020F0502020204030204" pitchFamily="34" charset="0"/>
                        </a:rPr>
                        <a:t>. Rm2</a:t>
                      </a: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17228">
                <a:tc>
                  <a:txBody>
                    <a:bodyPr/>
                    <a:lstStyle/>
                    <a:p>
                      <a:pPr algn="l" fontAlgn="ctr"/>
                      <a:r>
                        <a:rPr lang="fi-FI" sz="1800" b="0" i="0" u="none" strike="noStrike" dirty="0">
                          <a:solidFill>
                            <a:srgbClr val="000000"/>
                          </a:solidFill>
                          <a:effectLst/>
                          <a:latin typeface="Calibri" panose="020F0502020204030204" pitchFamily="34" charset="0"/>
                        </a:rPr>
                        <a:t>Join </a:t>
                      </a:r>
                      <a:r>
                        <a:rPr lang="fi-FI" sz="1800" b="0" i="0" u="none" strike="noStrike" dirty="0" err="1">
                          <a:solidFill>
                            <a:srgbClr val="000000"/>
                          </a:solidFill>
                          <a:effectLst/>
                          <a:latin typeface="Calibri" panose="020F0502020204030204" pitchFamily="34" charset="0"/>
                        </a:rPr>
                        <a:t>information</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765218">
                <a:tc>
                  <a:txBody>
                    <a:bodyPr/>
                    <a:lstStyle/>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6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https://ieeesa.webex.com/ieeesa/j.php?MTID=ma9da3d783fff4ef9de6025f740cc795b</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2330 519 2452</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80215julymtgrm2</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08777">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08777">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6" name="テキスト ボックス 5">
            <a:extLst>
              <a:ext uri="{FF2B5EF4-FFF2-40B4-BE49-F238E27FC236}">
                <a16:creationId xmlns:a16="http://schemas.microsoft.com/office/drawing/2014/main" id="{3EC0F4D6-1690-99ED-BD2C-E5F3A20F2DC2}"/>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dirty="0">
                <a:solidFill>
                  <a:prstClr val="black"/>
                </a:solidFill>
                <a:latin typeface="游ゴシック" panose="020F0502020204030204"/>
                <a:ea typeface="游ゴシック" panose="020B0400000000000000" pitchFamily="50" charset="-128"/>
              </a:rPr>
              <a:t>l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dirty="0">
                <a:solidFill>
                  <a:prstClr val="black"/>
                </a:solidFill>
                <a:latin typeface="游ゴシック" panose="020F0502020204030204"/>
                <a:ea typeface="游ゴシック" panose="020B0400000000000000" pitchFamily="50" charset="-128"/>
              </a:rPr>
              <a:t>in Montreal</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タイトル 2">
            <a:extLst>
              <a:ext uri="{FF2B5EF4-FFF2-40B4-BE49-F238E27FC236}">
                <a16:creationId xmlns:a16="http://schemas.microsoft.com/office/drawing/2014/main" id="{7E603DEA-AF39-CF81-5C8C-D5D79206917F}"/>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July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2024. Doc.# 15-24-0301-00-06ma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15-24-0349-02-06ma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Props1.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3.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87061</TotalTime>
  <Words>3524</Words>
  <Application>Microsoft Office PowerPoint</Application>
  <PresentationFormat>画面に合わせる (4:3)</PresentationFormat>
  <Paragraphs>329</Paragraphs>
  <Slides>24</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Montreal, Canada  July 13th, 2024 Ryuji Kohno Yokohama National University(YNU), YRP International Alliance Institute(YRP-IAI)</vt:lpstr>
      <vt:lpstr>TG15.6ma Plenary Session Schedule for 14-19th, July 2024</vt:lpstr>
      <vt:lpstr>TG15.6ma Plenary Session Schedule for 14-19th, July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14-19th, July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160</cp:revision>
  <cp:lastPrinted>2022-07-06T15:32:43Z</cp:lastPrinted>
  <dcterms:created xsi:type="dcterms:W3CDTF">2020-12-17T10:56:09Z</dcterms:created>
  <dcterms:modified xsi:type="dcterms:W3CDTF">2024-07-16T10:30:35Z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