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359" r:id="rId2"/>
    <p:sldId id="357" r:id="rId3"/>
    <p:sldId id="340" r:id="rId4"/>
    <p:sldId id="342" r:id="rId5"/>
    <p:sldId id="2049" r:id="rId6"/>
    <p:sldId id="2028" r:id="rId7"/>
    <p:sldId id="550" r:id="rId8"/>
    <p:sldId id="2027" r:id="rId9"/>
    <p:sldId id="349" r:id="rId10"/>
    <p:sldId id="2031" r:id="rId11"/>
    <p:sldId id="2045" r:id="rId12"/>
    <p:sldId id="2037" r:id="rId13"/>
    <p:sldId id="2032" r:id="rId14"/>
    <p:sldId id="2033" r:id="rId15"/>
    <p:sldId id="2041" r:id="rId16"/>
    <p:sldId id="2034" r:id="rId17"/>
    <p:sldId id="2035" r:id="rId18"/>
    <p:sldId id="2036" r:id="rId19"/>
    <p:sldId id="2048" r:id="rId20"/>
    <p:sldId id="2046" r:id="rId21"/>
    <p:sldId id="2042" r:id="rId22"/>
    <p:sldId id="2044" r:id="rId23"/>
    <p:sldId id="2038" r:id="rId24"/>
    <p:sldId id="2039" r:id="rId25"/>
    <p:sldId id="2040" r:id="rId26"/>
    <p:sldId id="350" r:id="rId27"/>
    <p:sldId id="351" r:id="rId28"/>
    <p:sldId id="2047" r:id="rId29"/>
    <p:sldId id="356" r:id="rId30"/>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58" d="100"/>
          <a:sy n="58" d="100"/>
        </p:scale>
        <p:origin x="92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7</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802.15-24-0336-02</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gstuebin@cisco.com" TargetMode="External"/><Relationship Id="rId1" Type="http://schemas.openxmlformats.org/officeDocument/2006/relationships/slideLayout" Target="../slideLayouts/slideLayout2.xml"/><Relationship Id="rId4" Type="http://schemas.openxmlformats.org/officeDocument/2006/relationships/hyperlink" Target="https://www.ieee802.org/15/pub/TG4me.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a:t>151</a:t>
            </a:r>
            <a:r>
              <a:rPr lang="en-US" baseline="30000"/>
              <a:t>st</a:t>
            </a:r>
            <a:r>
              <a:rPr lang="en-US"/>
              <a:t> Session </a:t>
            </a:r>
            <a:r>
              <a:rPr lang="en-US" dirty="0"/>
              <a:t>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July 14-19, 2024</a:t>
            </a:r>
          </a:p>
          <a:p>
            <a:pPr>
              <a:lnSpc>
                <a:spcPct val="70000"/>
              </a:lnSpc>
              <a:defRPr/>
            </a:pPr>
            <a:endParaRPr lang="en-US" sz="2400" b="1" dirty="0">
              <a:latin typeface="Times New Roman" charset="0"/>
            </a:endParaRPr>
          </a:p>
          <a:p>
            <a:pPr eaLnBrk="1" fontAlgn="b" hangingPunct="1">
              <a:spcBef>
                <a:spcPts val="0"/>
              </a:spcBef>
              <a:defRPr/>
            </a:pPr>
            <a:r>
              <a:rPr lang="en-US" b="1" dirty="0"/>
              <a:t>Held in Montreal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(NG-SUN PHY)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Gary Stuebing</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b="0" i="0" u="none" strike="noStrike" dirty="0">
                <a:solidFill>
                  <a:srgbClr val="333333"/>
                </a:solidFill>
                <a:effectLst/>
              </a:rPr>
              <a:t>This project is needed to incorporate accumulated maintenance changes and corrigenda (editorial and technical corrections) into the standard and to include approved amendments. </a:t>
            </a:r>
          </a:p>
          <a:p>
            <a:pPr marL="233363" indent="0" fontAlgn="b">
              <a:lnSpc>
                <a:spcPct val="80000"/>
              </a:lnSpc>
              <a:spcAft>
                <a:spcPts val="0"/>
              </a:spcAft>
              <a:buNone/>
              <a:defRPr/>
            </a:pPr>
            <a:endParaRPr lang="en-US" sz="1000" kern="1200" dirty="0">
              <a:solidFill>
                <a:srgbClr val="333333"/>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defRPr/>
            </a:pPr>
            <a:r>
              <a:rPr lang="en-US" sz="1000" kern="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TG4me Webpage</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dirty="0">
                <a:solidFill>
                  <a:srgbClr val="333333"/>
                </a:solidFill>
              </a:rPr>
              <a:t>This is a roll up revision incorporating the following amendments:</a:t>
            </a:r>
          </a:p>
          <a:p>
            <a:pPr marL="574675" indent="-119063" fontAlgn="b">
              <a:lnSpc>
                <a:spcPct val="80000"/>
              </a:lnSpc>
              <a:spcAft>
                <a:spcPts val="0"/>
              </a:spcAft>
              <a:defRPr/>
            </a:pPr>
            <a:r>
              <a:rPr lang="en-US" sz="1000" kern="1200" dirty="0">
                <a:cs typeface="Arial" panose="020B0604020202020204" pitchFamily="34" charset="0"/>
              </a:rPr>
              <a:t>IEEE Std 802.15.4w </a:t>
            </a:r>
          </a:p>
          <a:p>
            <a:pPr marL="574675" indent="-119063" fontAlgn="b">
              <a:lnSpc>
                <a:spcPct val="80000"/>
              </a:lnSpc>
              <a:spcAft>
                <a:spcPts val="0"/>
              </a:spcAft>
              <a:defRPr/>
            </a:pPr>
            <a:r>
              <a:rPr lang="en-US" sz="1000" kern="1200" dirty="0">
                <a:cs typeface="Arial" panose="020B0604020202020204" pitchFamily="34" charset="0"/>
              </a:rPr>
              <a:t>IEEE Std 802.15.4y </a:t>
            </a:r>
          </a:p>
          <a:p>
            <a:pPr marL="574675" indent="-119063" fontAlgn="b">
              <a:lnSpc>
                <a:spcPct val="80000"/>
              </a:lnSpc>
              <a:spcAft>
                <a:spcPts val="0"/>
              </a:spcAft>
              <a:defRPr/>
            </a:pPr>
            <a:r>
              <a:rPr lang="en-US" sz="1000" kern="1200" dirty="0">
                <a:cs typeface="Arial" panose="020B0604020202020204" pitchFamily="34" charset="0"/>
              </a:rPr>
              <a:t>IEEE Std 802.15.4z, </a:t>
            </a:r>
          </a:p>
          <a:p>
            <a:pPr marL="574675" indent="-119063" fontAlgn="b">
              <a:lnSpc>
                <a:spcPct val="80000"/>
              </a:lnSpc>
              <a:spcAft>
                <a:spcPts val="0"/>
              </a:spcAft>
              <a:defRPr/>
            </a:pPr>
            <a:r>
              <a:rPr lang="en-US" sz="1000" kern="1200" dirty="0">
                <a:cs typeface="Arial" panose="020B0604020202020204" pitchFamily="34" charset="0"/>
              </a:rPr>
              <a:t>IEEE Std 802.15.4aa which are approved. </a:t>
            </a:r>
          </a:p>
          <a:p>
            <a:pPr marL="574675" indent="-119063" fontAlgn="b">
              <a:lnSpc>
                <a:spcPct val="80000"/>
              </a:lnSpc>
              <a:spcAft>
                <a:spcPts val="0"/>
              </a:spcAft>
              <a:defRPr/>
            </a:pPr>
            <a:r>
              <a:rPr lang="en-US" sz="1000" kern="1200" dirty="0">
                <a:cs typeface="Arial" panose="020B0604020202020204" pitchFamily="34" charset="0"/>
              </a:rPr>
              <a:t>One additional amendment, P802.15.4ab, is currently under development.</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802.15.4-2020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TG4me (Revision) - </a:t>
            </a:r>
            <a:r>
              <a:rPr lang="en-US" sz="3200" kern="1200" dirty="0">
                <a:latin typeface="Arial Rounded MT Bold" pitchFamily="34" charset="0"/>
                <a:cs typeface="Arial" charset="0"/>
              </a:rPr>
              <a:t>Revision to </a:t>
            </a:r>
            <a:r>
              <a:rPr lang="en-US" sz="3200" kern="1200">
                <a:latin typeface="Arial Rounded MT Bold" pitchFamily="34" charset="0"/>
                <a:cs typeface="Arial" charset="0"/>
              </a:rPr>
              <a:t>IEEE Std </a:t>
            </a:r>
            <a:r>
              <a:rPr lang="en-US" sz="3200" kern="1200" dirty="0">
                <a:latin typeface="Arial Rounded MT Bold" pitchFamily="34" charset="0"/>
                <a:cs typeface="Arial" charset="0"/>
              </a:rPr>
              <a:t>802.15.4-2020</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632468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the existing IEEE 802.15.7-2011 standard and the IEEE 802.15.7-2018 revision.</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a:t>
            </a:r>
            <a:endParaRPr lang="en-US" sz="3200" kern="1200" dirty="0">
              <a:latin typeface="Arial Rounded MT Bold" pitchFamily="34" charset="0"/>
              <a:cs typeface="Arial" charset="0"/>
            </a:endParaRPr>
          </a:p>
        </p:txBody>
      </p:sp>
    </p:spTree>
    <p:extLst>
      <p:ext uri="{BB962C8B-B14F-4D97-AF65-F5344CB8AC3E}">
        <p14:creationId xmlns:p14="http://schemas.microsoft.com/office/powerpoint/2010/main" val="2930770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(UWB-AHN)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a:latin typeface="Arial" panose="020B0604020202020204" pitchFamily="34" charset="0"/>
                <a:cs typeface="Arial" panose="020B0604020202020204" pitchFamily="34" charset="0"/>
              </a:rPr>
              <a:t>Focused </a:t>
            </a:r>
            <a:r>
              <a:rPr lang="en-US" sz="1000" kern="1200" dirty="0">
                <a:latin typeface="Arial" panose="020B0604020202020204" pitchFamily="34" charset="0"/>
                <a:cs typeface="Arial" panose="020B0604020202020204" pitchFamily="34" charset="0"/>
              </a:rPr>
              <a:t>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amendment is to the IEEE 802.16-2017 base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Tree>
    <p:extLst>
      <p:ext uri="{BB962C8B-B14F-4D97-AF65-F5344CB8AC3E}">
        <p14:creationId xmlns:p14="http://schemas.microsoft.com/office/powerpoint/2010/main" val="180516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4" name="Picture 3">
            <a:extLst>
              <a:ext uri="{FF2B5EF4-FFF2-40B4-BE49-F238E27FC236}">
                <a16:creationId xmlns:a16="http://schemas.microsoft.com/office/drawing/2014/main" id="{7FED1179-D688-FE94-AA59-10C8A72D2BF0}"/>
              </a:ext>
            </a:extLst>
          </p:cNvPr>
          <p:cNvPicPr>
            <a:picLocks noChangeAspect="1"/>
          </p:cNvPicPr>
          <p:nvPr/>
        </p:nvPicPr>
        <p:blipFill>
          <a:blip r:embed="rId2"/>
          <a:stretch>
            <a:fillRect/>
          </a:stretch>
        </p:blipFill>
        <p:spPr>
          <a:xfrm>
            <a:off x="180396" y="1477962"/>
            <a:ext cx="8783207" cy="4449994"/>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including use of ascon for 802.15.4 and amending 802.15.9 to add IETF EDHOC to 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Crypto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Crypto related activities</a:t>
            </a:r>
          </a:p>
        </p:txBody>
      </p:sp>
    </p:spTree>
    <p:extLst>
      <p:ext uri="{BB962C8B-B14F-4D97-AF65-F5344CB8AC3E}">
        <p14:creationId xmlns:p14="http://schemas.microsoft.com/office/powerpoint/2010/main" val="1577731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Development of next-generation optical camera communication (NG-OCC)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NG-OCC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OCC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NG-OCC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NG-OCC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for OCC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for Indoor/Outdoor Positioning through OCC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OCC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OCC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OCC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(NG-OCC)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Camera Communication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57039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Tree>
    <p:extLst>
      <p:ext uri="{BB962C8B-B14F-4D97-AF65-F5344CB8AC3E}">
        <p14:creationId xmlns:p14="http://schemas.microsoft.com/office/powerpoint/2010/main" val="498836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5648"/>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02261"/>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Tree>
    <p:extLst>
      <p:ext uri="{BB962C8B-B14F-4D97-AF65-F5344CB8AC3E}">
        <p14:creationId xmlns:p14="http://schemas.microsoft.com/office/powerpoint/2010/main" val="4270502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26</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and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 and channel modeling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preliminary timeline for TG</a:t>
            </a:r>
          </a:p>
          <a:p>
            <a:pPr marL="0" indent="-17145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Conclude comment resolution for the 3</a:t>
            </a:r>
            <a:r>
              <a:rPr lang="en-US" sz="2000" baseline="30000" dirty="0">
                <a:solidFill>
                  <a:srgbClr val="000000"/>
                </a:solidFill>
                <a:latin typeface="Arial Rounded MT Bold" pitchFamily="34" charset="0"/>
                <a:cs typeface="Arial" pitchFamily="34" charset="0"/>
              </a:rPr>
              <a:t>rd</a:t>
            </a:r>
            <a:r>
              <a:rPr lang="en-US" sz="2000" dirty="0">
                <a:solidFill>
                  <a:srgbClr val="000000"/>
                </a:solidFill>
                <a:latin typeface="Arial Rounded MT Bold" pitchFamily="34" charset="0"/>
                <a:cs typeface="Arial" pitchFamily="34" charset="0"/>
              </a:rPr>
              <a:t> SA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Complete package associated with requesting LMSC approval to move to RevCom</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27</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Conclude comment resolution on informal feedback of draft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Determine whether or not to start Initial Letter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Conclude comment resolution for the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SA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SA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Review and submit PAR extension to WG for approval</a:t>
            </a: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Conclude comment resolution for the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Complete package associated with requesting LMSC approval to move to SA Ballot</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 w/802.1 on Tues. eve. (prep. in SC MAIN mtg. prior to this)</a:t>
            </a: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First meeting to discuss interest in potential projects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Crypto</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Respond to comments submitted on 2 PARs/CSDs sent out for review to all WG’s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Prepare motion to approve PARs/CSDs during LMSC Closing</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NG-OCC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to assess readiness to start Study Group</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2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and provide feedback on PARs submitted by other WG’s</a:t>
            </a: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4" name="Picture 3">
            <a:extLst>
              <a:ext uri="{FF2B5EF4-FFF2-40B4-BE49-F238E27FC236}">
                <a16:creationId xmlns:a16="http://schemas.microsoft.com/office/drawing/2014/main" id="{6C5E8273-5643-7C8D-9B47-D089AC891DE6}"/>
              </a:ext>
            </a:extLst>
          </p:cNvPr>
          <p:cNvPicPr>
            <a:picLocks noChangeAspect="1"/>
          </p:cNvPicPr>
          <p:nvPr/>
        </p:nvPicPr>
        <p:blipFill>
          <a:blip r:embed="rId2"/>
          <a:stretch>
            <a:fillRect/>
          </a:stretch>
        </p:blipFill>
        <p:spPr>
          <a:xfrm>
            <a:off x="266700" y="1263029"/>
            <a:ext cx="8686800" cy="5051563"/>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132</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3</a:t>
            </a: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	20</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kern="1200" dirty="0">
                <a:latin typeface="Arial Rounded MT Bold" pitchFamily="34" charset="0"/>
                <a:cs typeface="Arial" charset="0"/>
              </a:rPr>
              <a:t>802 Operations Links</a:t>
            </a:r>
            <a:endParaRPr lang="en-US" sz="2000" dirty="0">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6</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762000"/>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Example 802.15 WG Session</a:t>
            </a:r>
            <a:br>
              <a:rPr lang="en-US" sz="3200" b="1" kern="0" dirty="0"/>
            </a:br>
            <a:r>
              <a:rPr lang="en-US" sz="2400" b="1" kern="0" dirty="0"/>
              <a:t>(see specific mtg. agenda for actual graphic)</a:t>
            </a:r>
            <a:endParaRPr lang="en-US" sz="3200" b="1" kern="0" dirty="0"/>
          </a:p>
        </p:txBody>
      </p:sp>
      <p:pic>
        <p:nvPicPr>
          <p:cNvPr id="3" name="Picture 2">
            <a:extLst>
              <a:ext uri="{FF2B5EF4-FFF2-40B4-BE49-F238E27FC236}">
                <a16:creationId xmlns:a16="http://schemas.microsoft.com/office/drawing/2014/main" id="{5C949265-8E02-AA98-12D3-89E8EEB3E43D}"/>
              </a:ext>
            </a:extLst>
          </p:cNvPr>
          <p:cNvPicPr>
            <a:picLocks noChangeAspect="1"/>
          </p:cNvPicPr>
          <p:nvPr/>
        </p:nvPicPr>
        <p:blipFill>
          <a:blip r:embed="rId2"/>
          <a:stretch>
            <a:fillRect/>
          </a:stretch>
        </p:blipFill>
        <p:spPr>
          <a:xfrm>
            <a:off x="342900" y="1582081"/>
            <a:ext cx="8458200" cy="4893332"/>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solidFill>
                  <a:srgbClr val="0000FF"/>
                </a:solidFill>
                <a:hlinkClick r:id="rId3">
                  <a:extLst>
                    <a:ext uri="{A12FA001-AC4F-418D-AE19-62706E023703}">
                      <ahyp:hlinkClr xmlns:ahyp="http://schemas.microsoft.com/office/drawing/2018/hyperlinkcolor" val="tx"/>
                    </a:ext>
                  </a:extLst>
                </a:hlinkClick>
              </a:rPr>
              <a:t>https://mentor.ieee.org/802-ec/dcn/17/ec-17-0090-25-0PNP-ieee-802-lmsc-operations-manual.pdf</a:t>
            </a:r>
            <a:r>
              <a:rPr lang="en-US" sz="1200" dirty="0">
                <a:solidFill>
                  <a:srgbClr val="0000FF"/>
                </a:solidFill>
              </a:rPr>
              <a:t> </a:t>
            </a:r>
            <a:r>
              <a:rPr lang="en-US" sz="1200" dirty="0"/>
              <a:t>,</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Example: Name, Affiliation, Specific mtg.</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2024 January Designation of Individual experts</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8</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9</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47870</TotalTime>
  <Words>2939</Words>
  <Application>Microsoft Office PowerPoint</Application>
  <PresentationFormat>On-screen Show (4:3)</PresentationFormat>
  <Paragraphs>453</Paragraphs>
  <Slides>29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Arial Rounded MT Bold</vt:lpstr>
      <vt:lpstr>Times New Roman</vt:lpstr>
      <vt:lpstr>IEEE-802_15</vt:lpstr>
      <vt:lpstr> 151st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2.6a: 2024 January Designation of Individual experts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1384</cp:revision>
  <cp:lastPrinted>2000-07-07T01:25:49Z</cp:lastPrinted>
  <dcterms:created xsi:type="dcterms:W3CDTF">1999-06-22T06:24:01Z</dcterms:created>
  <dcterms:modified xsi:type="dcterms:W3CDTF">2024-07-15T16:11:06Z</dcterms:modified>
  <cp:category/>
</cp:coreProperties>
</file>