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410" r:id="rId16"/>
    <p:sldId id="407" r:id="rId17"/>
    <p:sldId id="272" r:id="rId18"/>
    <p:sldId id="269" r:id="rId19"/>
    <p:sldId id="274" r:id="rId20"/>
    <p:sldId id="383" r:id="rId21"/>
    <p:sldId id="408" r:id="rId22"/>
    <p:sldId id="393" r:id="rId23"/>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304800" y="777600"/>
            <a:ext cx="11582400" cy="1144800"/>
          </a:xfrm>
          <a:prstGeom prst="rect">
            <a:avLst/>
          </a:prstGeom>
          <a:noFill/>
          <a:ln w="0">
            <a:noFill/>
          </a:ln>
        </p:spPr>
        <p:txBody>
          <a:bodyPr lIns="0" tIns="0" rIns="0" bIns="0" anchor="ctr">
            <a:noAutofit/>
          </a:bodyPr>
          <a:lstStyle>
            <a:lvl1pPr indent="0" algn="ctr">
              <a:buNone/>
              <a:defRPr/>
            </a:lvl1pPr>
          </a:lstStyle>
          <a:p>
            <a:pPr indent="0" algn="ctr">
              <a:buNone/>
            </a:pPr>
            <a:endParaRPr lang="en-US" sz="4000" b="0" strike="noStrike" spc="-1">
              <a:solidFill>
                <a:srgbClr val="000000"/>
              </a:solidFill>
              <a:latin typeface="Arial"/>
            </a:endParaRPr>
          </a:p>
        </p:txBody>
      </p:sp>
    </p:spTree>
    <p:extLst>
      <p:ext uri="{BB962C8B-B14F-4D97-AF65-F5344CB8AC3E}">
        <p14:creationId xmlns:p14="http://schemas.microsoft.com/office/powerpoint/2010/main" val="360572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802.15-24-0327-03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328-00-04ab-tg4ab-agenda-may-july-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May-July</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May 28 through July 11,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2266460127"/>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chemeClr val="bg1">
                              <a:lumMod val="75000"/>
                            </a:schemeClr>
                          </a:solidFill>
                          <a:effectLst/>
                        </a:rPr>
                        <a:t>Working group pre-ballot review commence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August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Sept</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Start: Nov 2023</a:t>
                      </a:r>
                    </a:p>
                    <a:p>
                      <a:pPr algn="l" fontAlgn="b"/>
                      <a:r>
                        <a:rPr lang="en-US" sz="1400" b="0" i="0" u="none" strike="noStrike" dirty="0">
                          <a:solidFill>
                            <a:schemeClr val="bg1">
                              <a:lumMod val="75000"/>
                            </a:schemeClr>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3591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297103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44AE-BAA2-B102-4168-9C5BD67150E9}"/>
              </a:ext>
            </a:extLst>
          </p:cNvPr>
          <p:cNvSpPr>
            <a:spLocks noGrp="1"/>
          </p:cNvSpPr>
          <p:nvPr>
            <p:ph type="title"/>
          </p:nvPr>
        </p:nvSpPr>
        <p:spPr/>
        <p:txBody>
          <a:bodyPr/>
          <a:lstStyle/>
          <a:p>
            <a:r>
              <a:rPr lang="en-US" dirty="0"/>
              <a:t>To-Do</a:t>
            </a:r>
          </a:p>
        </p:txBody>
      </p:sp>
      <p:sp>
        <p:nvSpPr>
          <p:cNvPr id="4" name="Slide Number Placeholder 3">
            <a:extLst>
              <a:ext uri="{FF2B5EF4-FFF2-40B4-BE49-F238E27FC236}">
                <a16:creationId xmlns:a16="http://schemas.microsoft.com/office/drawing/2014/main" id="{3C36892A-334A-45BE-5C88-9F2D746211A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graphicFrame>
        <p:nvGraphicFramePr>
          <p:cNvPr id="5" name="Table 4">
            <a:extLst>
              <a:ext uri="{FF2B5EF4-FFF2-40B4-BE49-F238E27FC236}">
                <a16:creationId xmlns:a16="http://schemas.microsoft.com/office/drawing/2014/main" id="{9AB80E91-435C-3D4C-8BB5-3A74CC0F67EA}"/>
              </a:ext>
            </a:extLst>
          </p:cNvPr>
          <p:cNvGraphicFramePr>
            <a:graphicFrameLocks noGrp="1"/>
          </p:cNvGraphicFramePr>
          <p:nvPr>
            <p:extLst>
              <p:ext uri="{D42A27DB-BD31-4B8C-83A1-F6EECF244321}">
                <p14:modId xmlns:p14="http://schemas.microsoft.com/office/powerpoint/2010/main" val="910862710"/>
              </p:ext>
            </p:extLst>
          </p:nvPr>
        </p:nvGraphicFramePr>
        <p:xfrm>
          <a:off x="1159166" y="2057400"/>
          <a:ext cx="9975270" cy="4114806"/>
        </p:xfrm>
        <a:graphic>
          <a:graphicData uri="http://schemas.openxmlformats.org/drawingml/2006/table">
            <a:tbl>
              <a:tblPr>
                <a:tableStyleId>{5C22544A-7EE6-4342-B048-85BDC9FD1C3A}</a:tableStyleId>
              </a:tblPr>
              <a:tblGrid>
                <a:gridCol w="1406504">
                  <a:extLst>
                    <a:ext uri="{9D8B030D-6E8A-4147-A177-3AD203B41FA5}">
                      <a16:colId xmlns:a16="http://schemas.microsoft.com/office/drawing/2014/main" val="2964513001"/>
                    </a:ext>
                  </a:extLst>
                </a:gridCol>
                <a:gridCol w="1406504">
                  <a:extLst>
                    <a:ext uri="{9D8B030D-6E8A-4147-A177-3AD203B41FA5}">
                      <a16:colId xmlns:a16="http://schemas.microsoft.com/office/drawing/2014/main" val="997649150"/>
                    </a:ext>
                  </a:extLst>
                </a:gridCol>
                <a:gridCol w="1406504">
                  <a:extLst>
                    <a:ext uri="{9D8B030D-6E8A-4147-A177-3AD203B41FA5}">
                      <a16:colId xmlns:a16="http://schemas.microsoft.com/office/drawing/2014/main" val="2857338330"/>
                    </a:ext>
                  </a:extLst>
                </a:gridCol>
                <a:gridCol w="1406504">
                  <a:extLst>
                    <a:ext uri="{9D8B030D-6E8A-4147-A177-3AD203B41FA5}">
                      <a16:colId xmlns:a16="http://schemas.microsoft.com/office/drawing/2014/main" val="2749404521"/>
                    </a:ext>
                  </a:extLst>
                </a:gridCol>
                <a:gridCol w="837415">
                  <a:extLst>
                    <a:ext uri="{9D8B030D-6E8A-4147-A177-3AD203B41FA5}">
                      <a16:colId xmlns:a16="http://schemas.microsoft.com/office/drawing/2014/main" val="2415130845"/>
                    </a:ext>
                  </a:extLst>
                </a:gridCol>
                <a:gridCol w="1406504">
                  <a:extLst>
                    <a:ext uri="{9D8B030D-6E8A-4147-A177-3AD203B41FA5}">
                      <a16:colId xmlns:a16="http://schemas.microsoft.com/office/drawing/2014/main" val="3839567119"/>
                    </a:ext>
                  </a:extLst>
                </a:gridCol>
                <a:gridCol w="663446">
                  <a:extLst>
                    <a:ext uri="{9D8B030D-6E8A-4147-A177-3AD203B41FA5}">
                      <a16:colId xmlns:a16="http://schemas.microsoft.com/office/drawing/2014/main" val="3061482430"/>
                    </a:ext>
                  </a:extLst>
                </a:gridCol>
                <a:gridCol w="778443">
                  <a:extLst>
                    <a:ext uri="{9D8B030D-6E8A-4147-A177-3AD203B41FA5}">
                      <a16:colId xmlns:a16="http://schemas.microsoft.com/office/drawing/2014/main" val="1839524942"/>
                    </a:ext>
                  </a:extLst>
                </a:gridCol>
                <a:gridCol w="663446">
                  <a:extLst>
                    <a:ext uri="{9D8B030D-6E8A-4147-A177-3AD203B41FA5}">
                      <a16:colId xmlns:a16="http://schemas.microsoft.com/office/drawing/2014/main" val="1302457321"/>
                    </a:ext>
                  </a:extLst>
                </a:gridCol>
              </a:tblGrid>
              <a:tr h="1100944">
                <a:tc>
                  <a:txBody>
                    <a:bodyPr/>
                    <a:lstStyle/>
                    <a:p>
                      <a:pPr algn="ctr" fontAlgn="t"/>
                      <a:r>
                        <a:rPr lang="en-US" sz="1000" u="none" strike="noStrike">
                          <a:effectLst/>
                          <a:highlight>
                            <a:srgbClr val="FFFFFF"/>
                          </a:highlight>
                        </a:rPr>
                        <a:t>15-24-0221-03-04ab-draft-c-comment-resolution-for-mms-cids-7-29-52-80-81-90-91-212-269-318-683-729-859-862-879-894-and-901.docx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15-24-0245-00-04ab-proposed-resolutions-for-sensing-primitives.docx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15-24-0274-00-04ab-cr-for-hrp-uwb-phy-cid-274-and-275.docx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15-24-0294-02-04ab-draftc-comment-resolution-assigned-to-me-part-1-cids-152-153-178-179-200-232-233-234-235-236-294-313-677-678.docx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15-24-0326-00-04ab-draft-c-comment-resolution-for-mms-fragments.docx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784887944"/>
                  </a:ext>
                </a:extLst>
              </a:tr>
              <a:tr h="177286">
                <a:tc>
                  <a:txBody>
                    <a:bodyPr/>
                    <a:lstStyle/>
                    <a:p>
                      <a:pPr algn="ctr" fontAlgn="t"/>
                      <a:r>
                        <a:rPr lang="en-US" sz="1000" u="none" strike="noStrike">
                          <a:effectLst/>
                          <a:highlight>
                            <a:srgbClr val="FFFFFF"/>
                          </a:highlight>
                        </a:rPr>
                        <a:t>Carl</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Rojan, Lei Huang</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Vinod, Xiliang</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Pooria/Bin Q</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Mickael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273442111"/>
                  </a:ext>
                </a:extLst>
              </a:tr>
              <a:tr h="177286">
                <a:tc>
                  <a:txBody>
                    <a:bodyPr/>
                    <a:lstStyle/>
                    <a:p>
                      <a:pPr algn="ctr" fontAlgn="ctr"/>
                      <a:r>
                        <a:rPr lang="en-US" sz="900" u="none" strike="noStrike">
                          <a:effectLst/>
                          <a:highlight>
                            <a:srgbClr val="FFFFFF"/>
                          </a:highlight>
                        </a:rPr>
                        <a:t>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200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859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310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666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197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extLst>
                  <a:ext uri="{0D108BD9-81ED-4DB2-BD59-A6C34878D82A}">
                    <a16:rowId xmlns:a16="http://schemas.microsoft.com/office/drawing/2014/main" val="3934008970"/>
                  </a:ext>
                </a:extLst>
              </a:tr>
              <a:tr h="177286">
                <a:tc>
                  <a:txBody>
                    <a:bodyPr/>
                    <a:lstStyle/>
                    <a:p>
                      <a:pPr algn="ctr" fontAlgn="ctr"/>
                      <a:r>
                        <a:rPr lang="en-US" sz="900" u="none" strike="noStrike">
                          <a:effectLst/>
                          <a:highlight>
                            <a:srgbClr val="FFFFFF"/>
                          </a:highlight>
                        </a:rPr>
                        <a:t>683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860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723357290"/>
                  </a:ext>
                </a:extLst>
              </a:tr>
              <a:tr h="177286">
                <a:tc>
                  <a:txBody>
                    <a:bodyPr/>
                    <a:lstStyle/>
                    <a:p>
                      <a:pPr algn="ctr" fontAlgn="ctr"/>
                      <a:r>
                        <a:rPr lang="en-US" sz="900" u="none" strike="noStrike">
                          <a:effectLst/>
                          <a:highlight>
                            <a:srgbClr val="FFFFFF"/>
                          </a:highlight>
                        </a:rPr>
                        <a:t>894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313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861</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431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149066491"/>
                  </a:ext>
                </a:extLst>
              </a:tr>
              <a:tr h="177286">
                <a:tc>
                  <a:txBody>
                    <a:bodyPr/>
                    <a:lstStyle/>
                    <a:p>
                      <a:pPr algn="ctr" fontAlgn="ctr"/>
                      <a:r>
                        <a:rPr lang="en-US" sz="900" u="none" strike="noStrike">
                          <a:effectLst/>
                          <a:highlight>
                            <a:srgbClr val="FFFFFF"/>
                          </a:highlight>
                        </a:rPr>
                        <a:t>52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862</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203167206"/>
                  </a:ext>
                </a:extLst>
              </a:tr>
              <a:tr h="177286">
                <a:tc>
                  <a:txBody>
                    <a:bodyPr/>
                    <a:lstStyle/>
                    <a:p>
                      <a:pPr algn="ctr" fontAlgn="ctr"/>
                      <a:r>
                        <a:rPr lang="en-US" sz="900" u="none" strike="noStrike">
                          <a:effectLst/>
                          <a:highlight>
                            <a:srgbClr val="FFFFFF"/>
                          </a:highlight>
                        </a:rPr>
                        <a:t>684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384699192"/>
                  </a:ext>
                </a:extLst>
              </a:tr>
              <a:tr h="177286">
                <a:tc>
                  <a:txBody>
                    <a:bodyPr/>
                    <a:lstStyle/>
                    <a:p>
                      <a:pPr algn="ctr" fontAlgn="ctr"/>
                      <a:r>
                        <a:rPr lang="en-US" sz="900" u="none" strike="noStrike">
                          <a:effectLst/>
                          <a:highlight>
                            <a:srgbClr val="FFFFFF"/>
                          </a:highlight>
                        </a:rPr>
                        <a:t>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63271278"/>
                  </a:ext>
                </a:extLst>
              </a:tr>
              <a:tr h="177286">
                <a:tc>
                  <a:txBody>
                    <a:bodyPr/>
                    <a:lstStyle/>
                    <a:p>
                      <a:pPr algn="ctr" fontAlgn="ctr"/>
                      <a:r>
                        <a:rPr lang="en-US" sz="900" u="none" strike="noStrike">
                          <a:effectLst/>
                          <a:highlight>
                            <a:srgbClr val="FFFFFF"/>
                          </a:highlight>
                        </a:rPr>
                        <a:t>212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48838265"/>
                  </a:ext>
                </a:extLst>
              </a:tr>
              <a:tr h="177286">
                <a:tc>
                  <a:txBody>
                    <a:bodyPr/>
                    <a:lstStyle/>
                    <a:p>
                      <a:pPr algn="ctr" fontAlgn="ctr"/>
                      <a:r>
                        <a:rPr lang="en-US" sz="900" u="none" strike="noStrike">
                          <a:effectLst/>
                          <a:highlight>
                            <a:srgbClr val="FFFFFF"/>
                          </a:highlight>
                        </a:rPr>
                        <a:t>901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26708742"/>
                  </a:ext>
                </a:extLst>
              </a:tr>
              <a:tr h="177286">
                <a:tc>
                  <a:txBody>
                    <a:bodyPr/>
                    <a:lstStyle/>
                    <a:p>
                      <a:pPr algn="ctr" fontAlgn="ctr"/>
                      <a:r>
                        <a:rPr lang="en-US" sz="900" u="none" strike="noStrike">
                          <a:effectLst/>
                          <a:highlight>
                            <a:srgbClr val="FFFFFF"/>
                          </a:highlight>
                        </a:rPr>
                        <a:t>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81620153"/>
                  </a:ext>
                </a:extLst>
              </a:tr>
              <a:tr h="177286">
                <a:tc>
                  <a:txBody>
                    <a:bodyPr/>
                    <a:lstStyle/>
                    <a:p>
                      <a:pPr algn="ctr" fontAlgn="ctr"/>
                      <a:r>
                        <a:rPr lang="en-US" sz="900" u="none" strike="noStrike">
                          <a:effectLst/>
                          <a:highlight>
                            <a:srgbClr val="FFFFFF"/>
                          </a:highlight>
                        </a:rPr>
                        <a:t>80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1784008"/>
                  </a:ext>
                </a:extLst>
              </a:tr>
              <a:tr h="177286">
                <a:tc>
                  <a:txBody>
                    <a:bodyPr/>
                    <a:lstStyle/>
                    <a:p>
                      <a:pPr algn="ctr" fontAlgn="ctr"/>
                      <a:r>
                        <a:rPr lang="en-US" sz="900" u="none" strike="noStrike">
                          <a:effectLst/>
                          <a:highlight>
                            <a:srgbClr val="FFFFFF"/>
                          </a:highlight>
                        </a:rPr>
                        <a:t>729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153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49238221"/>
                  </a:ext>
                </a:extLst>
              </a:tr>
              <a:tr h="177286">
                <a:tc>
                  <a:txBody>
                    <a:bodyPr/>
                    <a:lstStyle/>
                    <a:p>
                      <a:pPr algn="ctr" fontAlgn="ctr"/>
                      <a:r>
                        <a:rPr lang="en-US" sz="900" u="none" strike="noStrike">
                          <a:effectLst/>
                          <a:highlight>
                            <a:srgbClr val="FFFFFF"/>
                          </a:highlight>
                        </a:rPr>
                        <a:t>81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06754172"/>
                  </a:ext>
                </a:extLst>
              </a:tr>
              <a:tr h="177286">
                <a:tc>
                  <a:txBody>
                    <a:bodyPr/>
                    <a:lstStyle/>
                    <a:p>
                      <a:pPr algn="ctr" fontAlgn="ctr"/>
                      <a:r>
                        <a:rPr lang="en-US" sz="900" u="none" strike="noStrike">
                          <a:effectLst/>
                          <a:highlight>
                            <a:srgbClr val="FFFFFF"/>
                          </a:highlight>
                        </a:rPr>
                        <a:t>90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234016258"/>
                  </a:ext>
                </a:extLst>
              </a:tr>
              <a:tr h="177286">
                <a:tc>
                  <a:txBody>
                    <a:bodyPr/>
                    <a:lstStyle/>
                    <a:p>
                      <a:pPr algn="ctr" fontAlgn="ctr"/>
                      <a:r>
                        <a:rPr lang="en-US" sz="900" u="none" strike="noStrike">
                          <a:effectLst/>
                          <a:highlight>
                            <a:srgbClr val="FFFFFF"/>
                          </a:highlight>
                        </a:rPr>
                        <a:t>91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767107038"/>
                  </a:ext>
                </a:extLst>
              </a:tr>
              <a:tr h="177286">
                <a:tc>
                  <a:txBody>
                    <a:bodyPr/>
                    <a:lstStyle/>
                    <a:p>
                      <a:pPr algn="ctr" fontAlgn="ctr"/>
                      <a:r>
                        <a:rPr lang="en-US" sz="900" u="none" strike="noStrike">
                          <a:effectLst/>
                          <a:highlight>
                            <a:srgbClr val="FFFFFF"/>
                          </a:highlight>
                        </a:rPr>
                        <a:t>296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19383569"/>
                  </a:ext>
                </a:extLst>
              </a:tr>
              <a:tr h="177286">
                <a:tc>
                  <a:txBody>
                    <a:bodyPr/>
                    <a:lstStyle/>
                    <a:p>
                      <a:pPr algn="ctr" fontAlgn="ctr"/>
                      <a:r>
                        <a:rPr lang="en-US" sz="900" u="none" strike="noStrike">
                          <a:effectLst/>
                          <a:highlight>
                            <a:srgbClr val="FFFFFF"/>
                          </a:highlight>
                        </a:rPr>
                        <a:t>879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extLst>
                  <a:ext uri="{0D108BD9-81ED-4DB2-BD59-A6C34878D82A}">
                    <a16:rowId xmlns:a16="http://schemas.microsoft.com/office/drawing/2014/main" val="1577032543"/>
                  </a:ext>
                </a:extLst>
              </a:tr>
            </a:tbl>
          </a:graphicData>
        </a:graphic>
      </p:graphicFrame>
    </p:spTree>
    <p:extLst>
      <p:ext uri="{BB962C8B-B14F-4D97-AF65-F5344CB8AC3E}">
        <p14:creationId xmlns:p14="http://schemas.microsoft.com/office/powerpoint/2010/main" val="332620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0493-AE9B-663C-3F93-219E53B5834F}"/>
              </a:ext>
            </a:extLst>
          </p:cNvPr>
          <p:cNvSpPr>
            <a:spLocks noGrp="1"/>
          </p:cNvSpPr>
          <p:nvPr>
            <p:ph type="title"/>
          </p:nvPr>
        </p:nvSpPr>
        <p:spPr/>
        <p:txBody>
          <a:bodyPr/>
          <a:lstStyle/>
          <a:p>
            <a:r>
              <a:rPr lang="en-US" dirty="0"/>
              <a:t>No Disposition Detail or Document #</a:t>
            </a:r>
          </a:p>
        </p:txBody>
      </p:sp>
      <p:sp>
        <p:nvSpPr>
          <p:cNvPr id="4" name="Slide Number Placeholder 3">
            <a:extLst>
              <a:ext uri="{FF2B5EF4-FFF2-40B4-BE49-F238E27FC236}">
                <a16:creationId xmlns:a16="http://schemas.microsoft.com/office/drawing/2014/main" id="{7B843DAB-5F3A-9237-67FA-3E91EDB3D2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A8EBB8C2-86F5-2B87-687D-E102E62583BA}"/>
              </a:ext>
            </a:extLst>
          </p:cNvPr>
          <p:cNvGraphicFramePr>
            <a:graphicFrameLocks noGrp="1"/>
          </p:cNvGraphicFramePr>
          <p:nvPr>
            <p:extLst>
              <p:ext uri="{D42A27DB-BD31-4B8C-83A1-F6EECF244321}">
                <p14:modId xmlns:p14="http://schemas.microsoft.com/office/powerpoint/2010/main" val="3968732063"/>
              </p:ext>
            </p:extLst>
          </p:nvPr>
        </p:nvGraphicFramePr>
        <p:xfrm>
          <a:off x="914400" y="2373170"/>
          <a:ext cx="10363200" cy="3341830"/>
        </p:xfrm>
        <a:graphic>
          <a:graphicData uri="http://schemas.openxmlformats.org/drawingml/2006/table">
            <a:tbl>
              <a:tblPr>
                <a:tableStyleId>{5C22544A-7EE6-4342-B048-85BDC9FD1C3A}</a:tableStyleId>
              </a:tblPr>
              <a:tblGrid>
                <a:gridCol w="523954">
                  <a:extLst>
                    <a:ext uri="{9D8B030D-6E8A-4147-A177-3AD203B41FA5}">
                      <a16:colId xmlns:a16="http://schemas.microsoft.com/office/drawing/2014/main" val="1025935115"/>
                    </a:ext>
                  </a:extLst>
                </a:gridCol>
                <a:gridCol w="554181">
                  <a:extLst>
                    <a:ext uri="{9D8B030D-6E8A-4147-A177-3AD203B41FA5}">
                      <a16:colId xmlns:a16="http://schemas.microsoft.com/office/drawing/2014/main" val="4018167704"/>
                    </a:ext>
                  </a:extLst>
                </a:gridCol>
                <a:gridCol w="665019">
                  <a:extLst>
                    <a:ext uri="{9D8B030D-6E8A-4147-A177-3AD203B41FA5}">
                      <a16:colId xmlns:a16="http://schemas.microsoft.com/office/drawing/2014/main" val="3392540507"/>
                    </a:ext>
                  </a:extLst>
                </a:gridCol>
                <a:gridCol w="483650">
                  <a:extLst>
                    <a:ext uri="{9D8B030D-6E8A-4147-A177-3AD203B41FA5}">
                      <a16:colId xmlns:a16="http://schemas.microsoft.com/office/drawing/2014/main" val="3143209363"/>
                    </a:ext>
                  </a:extLst>
                </a:gridCol>
                <a:gridCol w="2801137">
                  <a:extLst>
                    <a:ext uri="{9D8B030D-6E8A-4147-A177-3AD203B41FA5}">
                      <a16:colId xmlns:a16="http://schemas.microsoft.com/office/drawing/2014/main" val="3831383665"/>
                    </a:ext>
                  </a:extLst>
                </a:gridCol>
                <a:gridCol w="2982505">
                  <a:extLst>
                    <a:ext uri="{9D8B030D-6E8A-4147-A177-3AD203B41FA5}">
                      <a16:colId xmlns:a16="http://schemas.microsoft.com/office/drawing/2014/main" val="1407664632"/>
                    </a:ext>
                  </a:extLst>
                </a:gridCol>
                <a:gridCol w="826235">
                  <a:extLst>
                    <a:ext uri="{9D8B030D-6E8A-4147-A177-3AD203B41FA5}">
                      <a16:colId xmlns:a16="http://schemas.microsoft.com/office/drawing/2014/main" val="1129502160"/>
                    </a:ext>
                  </a:extLst>
                </a:gridCol>
                <a:gridCol w="808602">
                  <a:extLst>
                    <a:ext uri="{9D8B030D-6E8A-4147-A177-3AD203B41FA5}">
                      <a16:colId xmlns:a16="http://schemas.microsoft.com/office/drawing/2014/main" val="800651570"/>
                    </a:ext>
                  </a:extLst>
                </a:gridCol>
                <a:gridCol w="717917">
                  <a:extLst>
                    <a:ext uri="{9D8B030D-6E8A-4147-A177-3AD203B41FA5}">
                      <a16:colId xmlns:a16="http://schemas.microsoft.com/office/drawing/2014/main" val="2237849352"/>
                    </a:ext>
                  </a:extLst>
                </a:gridCol>
              </a:tblGrid>
              <a:tr h="642659">
                <a:tc>
                  <a:txBody>
                    <a:bodyPr/>
                    <a:lstStyle/>
                    <a:p>
                      <a:pPr algn="l" fontAlgn="ctr"/>
                      <a:r>
                        <a:rPr lang="en-US" sz="800" u="none" strike="noStrike">
                          <a:effectLst/>
                        </a:rPr>
                        <a:t>Index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Page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Sub-clause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Line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Comment</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Proposed Change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Disposition Status (Accepted, Rejected, Revised)</a:t>
                      </a:r>
                      <a:endParaRPr lang="en-US" sz="8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Category</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Assignee</a:t>
                      </a:r>
                      <a:endParaRPr lang="en-US" sz="8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91107878"/>
                  </a:ext>
                </a:extLst>
              </a:tr>
              <a:tr h="514128">
                <a:tc>
                  <a:txBody>
                    <a:bodyPr/>
                    <a:lstStyle/>
                    <a:p>
                      <a:pPr algn="l" fontAlgn="ctr"/>
                      <a:r>
                        <a:rPr lang="en-US" sz="800" u="none" strike="noStrike">
                          <a:effectLst/>
                        </a:rPr>
                        <a:t>197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5</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To explain the notion of multiple devices sending RCM messages, it would be good to cross reference a description that explains how receipt of RCM is handled in a device potentially receiving different RCM from multiple sources.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If not already present, insert description text in an appropriate subclause.  Cross reference the description from here.</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93130343"/>
                  </a:ext>
                </a:extLst>
              </a:tr>
              <a:tr h="257064">
                <a:tc>
                  <a:txBody>
                    <a:bodyPr/>
                    <a:lstStyle/>
                    <a:p>
                      <a:pPr algn="l" fontAlgn="ctr"/>
                      <a:r>
                        <a:rPr lang="en-US" sz="800" u="none" strike="noStrike">
                          <a:effectLst/>
                        </a:rPr>
                        <a:t>310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10.31.9.10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seems the receiver address is redundant since it is already in the MAC header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Remove the Receiver Address Present field and Receiver Address field in the Scheduling List field</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72121030"/>
                  </a:ext>
                </a:extLst>
              </a:tr>
              <a:tr h="257064">
                <a:tc>
                  <a:txBody>
                    <a:bodyPr/>
                    <a:lstStyle/>
                    <a:p>
                      <a:pPr algn="l" fontAlgn="ctr"/>
                      <a:r>
                        <a:rPr lang="en-US" sz="800" u="none" strike="noStrike">
                          <a:effectLst/>
                        </a:rPr>
                        <a:t>666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dirty="0">
                          <a:effectLst/>
                        </a:rPr>
                        <a:t>PHY parameters e.g., channel, preamble code etc. used for sensing are missing.</a:t>
                      </a:r>
                      <a:endParaRPr lang="en-US" sz="8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PHY parameters e.g., channel, preamble code etc. used for sensing</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09877"/>
                  </a:ext>
                </a:extLst>
              </a:tr>
              <a:tr h="899723">
                <a:tc>
                  <a:txBody>
                    <a:bodyPr/>
                    <a:lstStyle/>
                    <a:p>
                      <a:pPr algn="l" fontAlgn="ctr"/>
                      <a:r>
                        <a:rPr lang="en-US" sz="800" u="none" strike="noStrike">
                          <a:effectLst/>
                        </a:rPr>
                        <a:t>223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18</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This is breaking the MAC which should send an ACK when AR is set and nothing else. also IE's such as these are not typically directly ACTED ON BY the MAC layer. i.e. upper layer should receive the IE and decide what MAC configuration to change.  It would be bad policy to change the ACK method, like this since the radio/MAC may be shared/used for multiple protocols.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DELETE THIS FUNCTIONITY.</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58841305"/>
                  </a:ext>
                </a:extLst>
              </a:tr>
              <a:tr h="257064">
                <a:tc>
                  <a:txBody>
                    <a:bodyPr/>
                    <a:lstStyle/>
                    <a:p>
                      <a:pPr algn="l" fontAlgn="ctr"/>
                      <a:r>
                        <a:rPr lang="en-US" sz="800" u="none" strike="noStrike">
                          <a:effectLst/>
                        </a:rPr>
                        <a:t>431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126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is not clear which channel is used to transmit the report, and the report should be associated to the channel number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As in the comment</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56281943"/>
                  </a:ext>
                </a:extLst>
              </a:tr>
              <a:tr h="514128">
                <a:tc>
                  <a:txBody>
                    <a:bodyPr/>
                    <a:lstStyle/>
                    <a:p>
                      <a:pPr algn="l" fontAlgn="ctr"/>
                      <a:r>
                        <a:rPr lang="en-US" sz="800" u="none" strike="noStrike">
                          <a:effectLst/>
                        </a:rPr>
                        <a:t>231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134</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10.40.3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Seem to me that we are missing the MLME primitives necessary to allow the upper layers to initiate transmission of the HRP UWB Association Request command, and indicate its reception etc.</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them.</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DISC</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Carlos</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5902672"/>
                  </a:ext>
                </a:extLst>
              </a:tr>
            </a:tbl>
          </a:graphicData>
        </a:graphic>
      </p:graphicFrame>
      <p:sp>
        <p:nvSpPr>
          <p:cNvPr id="6" name="TextBox 5">
            <a:extLst>
              <a:ext uri="{FF2B5EF4-FFF2-40B4-BE49-F238E27FC236}">
                <a16:creationId xmlns:a16="http://schemas.microsoft.com/office/drawing/2014/main" id="{3DFE116C-FD4A-723F-9462-1EBC30BF694A}"/>
              </a:ext>
            </a:extLst>
          </p:cNvPr>
          <p:cNvSpPr txBox="1"/>
          <p:nvPr/>
        </p:nvSpPr>
        <p:spPr>
          <a:xfrm>
            <a:off x="3048000" y="3136613"/>
            <a:ext cx="6096000" cy="584775"/>
          </a:xfrm>
          <a:prstGeom prst="rect">
            <a:avLst/>
          </a:prstGeom>
          <a:noFill/>
        </p:spPr>
        <p:txBody>
          <a:bodyPr wrap="square">
            <a:spAutoFit/>
          </a:bodyPr>
          <a:lstStyle/>
          <a:p>
            <a:r>
              <a:rPr lang="en-US" b="0" i="0" dirty="0">
                <a:solidFill>
                  <a:srgbClr val="3C4043"/>
                </a:solidFill>
                <a:effectLst/>
                <a:highlight>
                  <a:srgbClr val="FFFFFF"/>
                </a:highlight>
                <a:latin typeface="Roboto" panose="02000000000000000000" pitchFamily="2" charset="0"/>
              </a:rPr>
              <a:t>652182</a:t>
            </a:r>
            <a:endParaRPr lang="en-US" dirty="0"/>
          </a:p>
        </p:txBody>
      </p:sp>
    </p:spTree>
    <p:extLst>
      <p:ext uri="{BB962C8B-B14F-4D97-AF65-F5344CB8AC3E}">
        <p14:creationId xmlns:p14="http://schemas.microsoft.com/office/powerpoint/2010/main" val="25551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F68-93CE-0953-EF0E-5175FBCB6ECD}"/>
              </a:ext>
            </a:extLst>
          </p:cNvPr>
          <p:cNvSpPr>
            <a:spLocks noGrp="1"/>
          </p:cNvSpPr>
          <p:nvPr>
            <p:ph type="title"/>
          </p:nvPr>
        </p:nvSpPr>
        <p:spPr>
          <a:xfrm>
            <a:off x="914400" y="685800"/>
            <a:ext cx="10363200" cy="1066800"/>
          </a:xfrm>
        </p:spPr>
        <p:txBody>
          <a:bodyPr/>
          <a:lstStyle/>
          <a:p>
            <a:r>
              <a:rPr lang="en-US" dirty="0"/>
              <a:t>Timeline Notes: Update</a:t>
            </a:r>
          </a:p>
        </p:txBody>
      </p:sp>
      <p:sp>
        <p:nvSpPr>
          <p:cNvPr id="3" name="Text Placeholder 2">
            <a:extLst>
              <a:ext uri="{FF2B5EF4-FFF2-40B4-BE49-F238E27FC236}">
                <a16:creationId xmlns:a16="http://schemas.microsoft.com/office/drawing/2014/main" id="{194A7CD9-2DF7-421A-B68F-6AA112F8631C}"/>
              </a:ext>
            </a:extLst>
          </p:cNvPr>
          <p:cNvSpPr>
            <a:spLocks noGrp="1"/>
          </p:cNvSpPr>
          <p:nvPr>
            <p:ph type="body" sz="half" idx="1"/>
          </p:nvPr>
        </p:nvSpPr>
        <p:spPr>
          <a:xfrm>
            <a:off x="914400" y="1676401"/>
            <a:ext cx="10363200" cy="4799012"/>
          </a:xfrm>
        </p:spPr>
        <p:txBody>
          <a:bodyPr>
            <a:normAutofit fontScale="55000" lnSpcReduction="20000"/>
          </a:bodyPr>
          <a:lstStyle/>
          <a:p>
            <a:pPr marL="0" indent="0">
              <a:buNone/>
            </a:pPr>
            <a:r>
              <a:rPr lang="en-US" dirty="0"/>
              <a:t>Sequence: Complete Draft, Complete TEG, open ballot</a:t>
            </a:r>
          </a:p>
          <a:p>
            <a:pPr marL="0" indent="0">
              <a:buNone/>
            </a:pPr>
            <a:endParaRPr lang="en-US" dirty="0"/>
          </a:p>
          <a:p>
            <a:pPr marL="0" indent="0">
              <a:buNone/>
            </a:pPr>
            <a:r>
              <a:rPr lang="en-US" dirty="0"/>
              <a:t>Complete draft: </a:t>
            </a:r>
          </a:p>
          <a:p>
            <a:r>
              <a:rPr lang="en-US" dirty="0"/>
              <a:t>Apply contents of document 15-24-0010</a:t>
            </a:r>
          </a:p>
          <a:p>
            <a:r>
              <a:rPr lang="en-US" dirty="0"/>
              <a:t>Complete remaining comments (28-30 May)</a:t>
            </a:r>
          </a:p>
          <a:p>
            <a:r>
              <a:rPr lang="en-US" dirty="0"/>
              <a:t>Apply remaining comments</a:t>
            </a:r>
          </a:p>
          <a:p>
            <a:r>
              <a:rPr lang="en-US" dirty="0"/>
              <a:t>Motion to start LB on draft via 10-day email ballot (</a:t>
            </a:r>
            <a:r>
              <a:rPr lang="en-US" dirty="0">
                <a:highlight>
                  <a:srgbClr val="FFFF00"/>
                </a:highlight>
              </a:rPr>
              <a:t>no later than 30-May to close 10 June</a:t>
            </a:r>
            <a:r>
              <a:rPr lang="en-US" dirty="0"/>
              <a:t>)</a:t>
            </a:r>
          </a:p>
          <a:p>
            <a:r>
              <a:rPr lang="en-US" dirty="0"/>
              <a:t>Revise CAD (28-May)-</a:t>
            </a:r>
          </a:p>
          <a:p>
            <a:pPr marL="0" indent="0">
              <a:buNone/>
            </a:pPr>
            <a:endParaRPr lang="en-US" dirty="0"/>
          </a:p>
          <a:p>
            <a:pPr marL="0" indent="0">
              <a:buNone/>
            </a:pPr>
            <a:r>
              <a:rPr lang="en-US" dirty="0"/>
              <a:t>TEG review (Begin: ASAP, End no later than 10-June)</a:t>
            </a:r>
          </a:p>
          <a:p>
            <a:r>
              <a:rPr lang="en-US" dirty="0"/>
              <a:t>Need a consolidated draft</a:t>
            </a:r>
          </a:p>
          <a:p>
            <a:r>
              <a:rPr lang="en-US" dirty="0"/>
              <a:t>Need to run in parallel with 10 day email ballot on motion</a:t>
            </a:r>
          </a:p>
          <a:p>
            <a:r>
              <a:rPr lang="en-US" dirty="0"/>
              <a:t>Maybe using incremental draft</a:t>
            </a:r>
          </a:p>
          <a:p>
            <a:pPr marL="0" indent="0">
              <a:buNone/>
            </a:pPr>
            <a:endParaRPr lang="en-US" dirty="0"/>
          </a:p>
          <a:p>
            <a:pPr marL="0" indent="0">
              <a:buNone/>
            </a:pPr>
            <a:r>
              <a:rPr lang="en-US" dirty="0"/>
              <a:t>Open ballot:</a:t>
            </a:r>
          </a:p>
          <a:p>
            <a:r>
              <a:rPr lang="en-US" dirty="0"/>
              <a:t>Ballots draft and CAD</a:t>
            </a:r>
          </a:p>
          <a:p>
            <a:r>
              <a:rPr lang="en-US" dirty="0">
                <a:highlight>
                  <a:srgbClr val="FFFF00"/>
                </a:highlight>
              </a:rPr>
              <a:t>Must start by 11-June</a:t>
            </a:r>
          </a:p>
        </p:txBody>
      </p:sp>
      <p:sp>
        <p:nvSpPr>
          <p:cNvPr id="4" name="Slide Number Placeholder 3">
            <a:extLst>
              <a:ext uri="{FF2B5EF4-FFF2-40B4-BE49-F238E27FC236}">
                <a16:creationId xmlns:a16="http://schemas.microsoft.com/office/drawing/2014/main" id="{93B72A2B-A421-48BF-25B2-3C0BF23265E4}"/>
              </a:ext>
            </a:extLst>
          </p:cNvPr>
          <p:cNvSpPr>
            <a:spLocks noGrp="1"/>
          </p:cNvSpPr>
          <p:nvPr>
            <p:ph type="sldNum" sz="quarter" idx="12"/>
          </p:nvPr>
        </p:nvSpPr>
        <p:spPr>
          <a:xfrm>
            <a:off x="5879100" y="6475413"/>
            <a:ext cx="535403" cy="184666"/>
          </a:xfrm>
        </p:spPr>
        <p:txBody>
          <a:bodyPr/>
          <a:lstStyle/>
          <a:p>
            <a:r>
              <a:rPr lang="en-US"/>
              <a:t>Slide </a:t>
            </a:r>
            <a:fld id="{C251FCF5-DCE1-4BE7-BAC9-5817EB43EA6A}" type="slidenum">
              <a:rPr lang="en-US" smtClean="0"/>
              <a:pPr/>
              <a:t>16</a:t>
            </a:fld>
            <a:endParaRPr lang="en-US"/>
          </a:p>
        </p:txBody>
      </p:sp>
    </p:spTree>
    <p:extLst>
      <p:ext uri="{BB962C8B-B14F-4D97-AF65-F5344CB8AC3E}">
        <p14:creationId xmlns:p14="http://schemas.microsoft.com/office/powerpoint/2010/main" val="187279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5"/>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TG4ab Approves comment resolutions in document 15-24-0010-35-04ab.</a:t>
            </a:r>
            <a:endParaRPr lang="en-US" sz="2000" spc="-1" dirty="0">
              <a:solidFill>
                <a:srgbClr val="000000"/>
              </a:solidFill>
              <a:latin typeface="Arial"/>
            </a:endParaRP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Result: </a:t>
            </a:r>
            <a:endParaRPr lang="en-US" sz="2000" spc="-1" dirty="0">
              <a:solidFill>
                <a:srgbClr val="000000"/>
              </a:solidFill>
              <a:latin typeface="Arial"/>
            </a:endParaRPr>
          </a:p>
        </p:txBody>
      </p:sp>
      <p:sp>
        <p:nvSpPr>
          <p:cNvPr id="80"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Autofit/>
          </a:bodyPr>
          <a:lstStyle/>
          <a:p>
            <a:r>
              <a:rPr lang="en-US" sz="4000" spc="-1">
                <a:solidFill>
                  <a:srgbClr val="000000"/>
                </a:solidFill>
                <a:latin typeface="Arial"/>
              </a:rPr>
              <a:t>TG motion:</a:t>
            </a:r>
            <a:br>
              <a:rPr sz="4000"/>
            </a:br>
            <a:r>
              <a:rPr lang="en-US" sz="4000" spc="-1">
                <a:solidFill>
                  <a:srgbClr val="000000"/>
                </a:solidFill>
                <a:latin typeface="Arial"/>
              </a:rPr>
              <a:t>Approval of comment resolutions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9"/>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Move that TG4ab formally request that the 802.15 WG start a WG Letter Ballot requesting approval of CA document 15-23-452-04-04ab and document P802.15.4ab-pre-ballot-C (as edited in accordance with the instructions in document 15-24-0010-35-04ab) and to forward document P802.15.4ab-pre-ballot-C, as edited in accordance with the instructions in document 15-24-0010-35-04ab, and CA document 15-23-452-04-04ab to Standards Association ballot pending the completion and inclusion of the edits in the draft.</a:t>
            </a:r>
            <a:endParaRPr lang="en-US" sz="2000" spc="-1" dirty="0">
              <a:solidFill>
                <a:srgbClr val="000000"/>
              </a:solidFill>
              <a:latin typeface="Arial"/>
            </a:endParaRP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a:t>
            </a:r>
          </a:p>
          <a:p>
            <a:pPr>
              <a:lnSpc>
                <a:spcPct val="100000"/>
              </a:lnSpc>
            </a:pPr>
            <a:r>
              <a:rPr lang="en-US" sz="2000" spc="-1" dirty="0">
                <a:solidFill>
                  <a:srgbClr val="000000"/>
                </a:solidFill>
                <a:latin typeface="Arial"/>
                <a:ea typeface="DejaVu Sans"/>
              </a:rPr>
              <a:t>Seconded by: </a:t>
            </a:r>
          </a:p>
          <a:p>
            <a:pPr>
              <a:lnSpc>
                <a:spcPct val="100000"/>
              </a:lnSpc>
            </a:pPr>
            <a:r>
              <a:rPr lang="en-US" sz="2000" spc="-1" dirty="0">
                <a:solidFill>
                  <a:srgbClr val="000000"/>
                </a:solidFill>
                <a:latin typeface="Arial"/>
                <a:ea typeface="DejaVu Sans"/>
              </a:rPr>
              <a:t>Result: </a:t>
            </a:r>
            <a:endParaRPr lang="en-US" sz="2000" spc="-1" dirty="0">
              <a:solidFill>
                <a:srgbClr val="000000"/>
              </a:solidFill>
              <a:latin typeface="Arial"/>
            </a:endParaRPr>
          </a:p>
        </p:txBody>
      </p:sp>
      <p:sp>
        <p:nvSpPr>
          <p:cNvPr id="74"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Autofit/>
          </a:bodyPr>
          <a:lstStyle/>
          <a:p>
            <a:r>
              <a:rPr lang="en-US" sz="4000" spc="-1">
                <a:solidFill>
                  <a:srgbClr val="000000"/>
                </a:solidFill>
                <a:latin typeface="Arial"/>
              </a:rPr>
              <a:t>TG motion:</a:t>
            </a:r>
            <a:br>
              <a:rPr sz="4000"/>
            </a:br>
            <a:r>
              <a:rPr lang="en-US" sz="4000" spc="-1">
                <a:solidFill>
                  <a:srgbClr val="000000"/>
                </a:solidFill>
                <a:latin typeface="Arial"/>
              </a:rPr>
              <a:t>Draft needs to be edited before LB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9"/>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Move that 802.15 WG start a WG Letter Ballot requesting approval CA document 15-23-452-04-04ab and document P802.15.4ab-pre-ballot-C (as edited in accordance with the instructions in document 15-24-0010-35-04ab) and to forward document P802.15.4ab-pre-ballot-C (as edited in accordance with the instructions in document 15-24-0010-35-04ab), and CA document 15-23-452-04-04ab to Standards Association ballot pending the completion and inclusion of the edits in the draft.</a:t>
            </a:r>
            <a:endParaRPr lang="en-US" sz="2000" spc="-1" dirty="0">
              <a:solidFill>
                <a:srgbClr val="000000"/>
              </a:solidFill>
              <a:latin typeface="Arial"/>
            </a:endParaRP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Ben Rolfe</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a:t>
            </a: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rPr>
              <a:t>NOTE: To be conducted via electronic email ballot</a:t>
            </a:r>
          </a:p>
        </p:txBody>
      </p:sp>
      <p:sp>
        <p:nvSpPr>
          <p:cNvPr id="84"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Autofit/>
          </a:bodyPr>
          <a:lstStyle/>
          <a:p>
            <a:r>
              <a:rPr lang="en-US" sz="4000" spc="-1">
                <a:solidFill>
                  <a:srgbClr val="000000"/>
                </a:solidFill>
                <a:latin typeface="Arial"/>
              </a:rPr>
              <a:t>WG motion:</a:t>
            </a:r>
            <a:br>
              <a:rPr sz="4000"/>
            </a:br>
            <a:r>
              <a:rPr lang="en-US" sz="4000" spc="-1">
                <a:solidFill>
                  <a:srgbClr val="000000"/>
                </a:solidFill>
                <a:latin typeface="Arial"/>
              </a:rPr>
              <a:t>Draft needs to be edited before LB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May 28</a:t>
            </a:r>
            <a:r>
              <a:rPr lang="en-US" sz="2800" baseline="30000" dirty="0"/>
              <a:t>th</a:t>
            </a:r>
            <a:r>
              <a:rPr lang="en-US" sz="2800" dirty="0"/>
              <a:t> through July 11</a:t>
            </a:r>
            <a:r>
              <a:rPr lang="en-US" sz="2800" baseline="30000" dirty="0"/>
              <a:t>th</a:t>
            </a:r>
            <a:r>
              <a:rPr lang="en-US" sz="2800" dirty="0"/>
              <a:t>, 2024</a:t>
            </a:r>
          </a:p>
          <a:p>
            <a:endParaRPr lang="en-US" sz="2800" dirty="0"/>
          </a:p>
          <a:p>
            <a:endParaRPr lang="en-US" sz="2800" dirty="0"/>
          </a:p>
          <a:p>
            <a:endParaRPr lang="en-US" sz="2800" dirty="0"/>
          </a:p>
        </p:txBody>
      </p:sp>
      <p:pic>
        <p:nvPicPr>
          <p:cNvPr id="3074" name="Picture 2" descr="L79 casting numbers">
            <a:extLst>
              <a:ext uri="{FF2B5EF4-FFF2-40B4-BE49-F238E27FC236}">
                <a16:creationId xmlns:a16="http://schemas.microsoft.com/office/drawing/2014/main" id="{0CB67827-30C4-7C20-ABE8-140BB036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800600"/>
            <a:ext cx="3114675" cy="145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58291"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3360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8298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Arrow: Right 25">
            <a:extLst>
              <a:ext uri="{FF2B5EF4-FFF2-40B4-BE49-F238E27FC236}">
                <a16:creationId xmlns:a16="http://schemas.microsoft.com/office/drawing/2014/main" id="{DB7682D7-87E9-1BCF-DAD5-9EADAEF9D2B1}"/>
              </a:ext>
            </a:extLst>
          </p:cNvPr>
          <p:cNvSpPr/>
          <p:nvPr/>
        </p:nvSpPr>
        <p:spPr bwMode="auto">
          <a:xfrm>
            <a:off x="2057400" y="3886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7" name="Arrow: Right 26">
            <a:extLst>
              <a:ext uri="{FF2B5EF4-FFF2-40B4-BE49-F238E27FC236}">
                <a16:creationId xmlns:a16="http://schemas.microsoft.com/office/drawing/2014/main" id="{1068EEFD-A663-B8A8-F9D0-BD8AF36D83FC}"/>
              </a:ext>
            </a:extLst>
          </p:cNvPr>
          <p:cNvSpPr/>
          <p:nvPr/>
        </p:nvSpPr>
        <p:spPr bwMode="auto">
          <a:xfrm>
            <a:off x="305975" y="48006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8" name="Oval 27">
            <a:extLst>
              <a:ext uri="{FF2B5EF4-FFF2-40B4-BE49-F238E27FC236}">
                <a16:creationId xmlns:a16="http://schemas.microsoft.com/office/drawing/2014/main" id="{A1CF34AB-E958-6A02-897A-528491AB9A83}"/>
              </a:ext>
            </a:extLst>
          </p:cNvPr>
          <p:cNvSpPr/>
          <p:nvPr/>
        </p:nvSpPr>
        <p:spPr bwMode="auto">
          <a:xfrm>
            <a:off x="9829800" y="2438400"/>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0" name="Straight Connector 29">
            <a:extLst>
              <a:ext uri="{FF2B5EF4-FFF2-40B4-BE49-F238E27FC236}">
                <a16:creationId xmlns:a16="http://schemas.microsoft.com/office/drawing/2014/main" id="{F6F5784C-8B1F-9765-673A-A6226DFFD871}"/>
              </a:ext>
            </a:extLst>
          </p:cNvPr>
          <p:cNvCxnSpPr/>
          <p:nvPr/>
        </p:nvCxnSpPr>
        <p:spPr bwMode="auto">
          <a:xfrm>
            <a:off x="9829800" y="2405443"/>
            <a:ext cx="282070" cy="3377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27B46145-E626-F23D-5A7F-04E7AC19442B}"/>
              </a:ext>
            </a:extLst>
          </p:cNvPr>
          <p:cNvCxnSpPr>
            <a:stCxn id="13" idx="1"/>
            <a:endCxn id="13" idx="5"/>
          </p:cNvCxnSpPr>
          <p:nvPr/>
        </p:nvCxnSpPr>
        <p:spPr bwMode="auto">
          <a:xfrm>
            <a:off x="2178237" y="3664807"/>
            <a:ext cx="215526" cy="22685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22</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https://mentor.ieee.org/802.15/dcn/24/15-24-0328-01-04ab-tg4ab-agenda-may-july-2024.xlsx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70396</TotalTime>
  <Words>2115</Words>
  <Application>Microsoft Office PowerPoint</Application>
  <PresentationFormat>Widescreen</PresentationFormat>
  <Paragraphs>412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 Narrow</vt:lpstr>
      <vt:lpstr>Arial</vt:lpstr>
      <vt:lpstr>Calibri</vt:lpstr>
      <vt:lpstr>DejaVu Sans</vt:lpstr>
      <vt:lpstr>Monotype Sorts</vt:lpstr>
      <vt:lpstr>Open Sans</vt:lpstr>
      <vt:lpstr>Roboto</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vt:lpstr>
      <vt:lpstr>To-Do</vt:lpstr>
      <vt:lpstr>No Disposition Detail or Document #</vt:lpstr>
      <vt:lpstr>Timeline Notes: Update</vt:lpstr>
      <vt:lpstr>TG motion: Approval of comment resolutions</vt:lpstr>
      <vt:lpstr>TG motion: Draft needs to be edited before LB</vt:lpstr>
      <vt:lpstr>WG motion: Draft needs to be edited before LB</vt:lpstr>
      <vt:lpstr>Next Steps</vt:lpstr>
      <vt:lpstr>Call schedule, March thru May</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1329</cp:revision>
  <cp:lastPrinted>2000-07-07T01:25:49Z</cp:lastPrinted>
  <dcterms:created xsi:type="dcterms:W3CDTF">1999-06-22T06:24:01Z</dcterms:created>
  <dcterms:modified xsi:type="dcterms:W3CDTF">2024-05-30T17:39:48Z</dcterms:modified>
  <cp:category/>
</cp:coreProperties>
</file>