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360" r:id="rId2"/>
    <p:sldId id="361" r:id="rId3"/>
    <p:sldId id="362" r:id="rId4"/>
    <p:sldId id="365" r:id="rId5"/>
    <p:sldId id="366" r:id="rId6"/>
    <p:sldId id="367" r:id="rId7"/>
    <p:sldId id="368" r:id="rId8"/>
    <p:sldId id="369" r:id="rId9"/>
    <p:sldId id="370" r:id="rId10"/>
    <p:sldId id="377" r:id="rId11"/>
    <p:sldId id="388" r:id="rId12"/>
    <p:sldId id="382" r:id="rId13"/>
    <p:sldId id="381" r:id="rId14"/>
    <p:sldId id="383" r:id="rId15"/>
    <p:sldId id="408" r:id="rId16"/>
    <p:sldId id="393" r:id="rId17"/>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111" d="100"/>
          <a:sy n="111" d="100"/>
        </p:scale>
        <p:origin x="747"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101" d="100"/>
          <a:sy n="101" d="100"/>
        </p:scale>
        <p:origin x="2842" y="4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dirty="0"/>
              <a:t>Robert F. </a:t>
            </a:r>
            <a:r>
              <a:rPr lang="en-US" dirty="0" err="1"/>
              <a:t>Heile</a:t>
            </a:r>
            <a:endParaRPr lang="en-US" dirty="0"/>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269BD7D-1DCB-4C55-B36B-7043228FA0F3}" type="slidenum">
              <a:rPr lang="en-US"/>
              <a:pPr>
                <a:defRPr/>
              </a:pPr>
              <a:t>‹#›</a:t>
            </a:fld>
            <a:endParaRPr lang="en-US" dirty="0"/>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dirty="0"/>
              <a:t>Slide </a:t>
            </a:r>
            <a:fld id="{B0E774AB-328E-4169-BDA4-F9A4CFC1ECF4}" type="slidenum">
              <a:rPr lang="en-US"/>
              <a:pPr>
                <a:defRPr/>
              </a:pPr>
              <a:t>‹#›</a:t>
            </a:fld>
            <a:endParaRPr lang="en-US" dirty="0"/>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802.15-24-0196-08</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April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content/dam/ieee-standards/standards/web/documents/other/ieee-sa-copyright-policy-2019.pdf"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entor.ieee.org/802.15/dcn/24/15-24-0328-00-04ab-tg4ab-agenda-may-july-2024.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dirty="0"/>
              <a:t>Slide </a:t>
            </a:r>
            <a:fld id="{8269BD7D-1DCB-4C55-B36B-7043228FA0F3}" type="slidenum">
              <a:rPr lang="en-US" smtClean="0"/>
              <a:pPr>
                <a:defRPr/>
              </a:pPr>
              <a:t>1</a:t>
            </a:fld>
            <a:endParaRPr lang="en-US" dirty="0"/>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Interim Call Slides May-July</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28 May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the Interim meeting, May 28 through July 11, 2024</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2266460127"/>
              </p:ext>
            </p:extLst>
          </p:nvPr>
        </p:nvGraphicFramePr>
        <p:xfrm>
          <a:off x="3200400" y="1238653"/>
          <a:ext cx="6324599" cy="4885341"/>
        </p:xfrm>
        <a:graphic>
          <a:graphicData uri="http://schemas.openxmlformats.org/drawingml/2006/table">
            <a:tbl>
              <a:tblPr>
                <a:tableStyleId>{5C22544A-7EE6-4342-B048-85BDC9FD1C3A}</a:tableStyleId>
              </a:tblPr>
              <a:tblGrid>
                <a:gridCol w="2900757">
                  <a:extLst>
                    <a:ext uri="{9D8B030D-6E8A-4147-A177-3AD203B41FA5}">
                      <a16:colId xmlns:a16="http://schemas.microsoft.com/office/drawing/2014/main" val="4020299781"/>
                    </a:ext>
                  </a:extLst>
                </a:gridCol>
                <a:gridCol w="1711921">
                  <a:extLst>
                    <a:ext uri="{9D8B030D-6E8A-4147-A177-3AD203B41FA5}">
                      <a16:colId xmlns:a16="http://schemas.microsoft.com/office/drawing/2014/main" val="1015812903"/>
                    </a:ext>
                  </a:extLst>
                </a:gridCol>
                <a:gridCol w="1711921">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r>
                        <a:rPr lang="en-US" sz="1400" u="none" strike="noStrike" dirty="0">
                          <a:solidFill>
                            <a:schemeClr val="bg1">
                              <a:lumMod val="75000"/>
                            </a:schemeClr>
                          </a:solidFill>
                          <a:effectLst/>
                        </a:rPr>
                        <a:t>Call for proposals</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bg1">
                              <a:lumMod val="75000"/>
                            </a:schemeClr>
                          </a:solidFill>
                          <a:effectLst/>
                          <a:latin typeface="Calibri" panose="020F0502020204030204" pitchFamily="34" charset="0"/>
                        </a:rPr>
                        <a:t>November 2021</a:t>
                      </a: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75000"/>
                            </a:schemeClr>
                          </a:solidFill>
                          <a:effectLst/>
                        </a:rPr>
                        <a:t>Cut-off for new features (high level feature set), PHY</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75000"/>
                            </a:schemeClr>
                          </a:solidFill>
                          <a:effectLst/>
                          <a:latin typeface="Calibri" panose="020F0502020204030204" pitchFamily="34" charset="0"/>
                        </a:rPr>
                        <a:t>May 2022 </a:t>
                      </a: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bg1">
                              <a:lumMod val="75000"/>
                            </a:schemeClr>
                          </a:solidFill>
                          <a:effectLst/>
                        </a:rPr>
                        <a:t>Cut-off for new features (high level feature set), MAC</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July 2022</a:t>
                      </a:r>
                    </a:p>
                  </a:txBody>
                  <a:tcPr marL="5715" marR="5715" marT="5715" marB="0" anchor="ct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657201518"/>
                  </a:ext>
                </a:extLst>
              </a:tr>
              <a:tr h="551295">
                <a:tc>
                  <a:txBody>
                    <a:bodyPr/>
                    <a:lstStyle/>
                    <a:p>
                      <a:pPr algn="l" fontAlgn="b"/>
                      <a:r>
                        <a:rPr lang="en-US" sz="1400" u="none" strike="noStrike" dirty="0">
                          <a:solidFill>
                            <a:schemeClr val="bg1">
                              <a:lumMod val="75000"/>
                            </a:schemeClr>
                          </a:solidFill>
                          <a:effectLst/>
                        </a:rPr>
                        <a:t>Draft 0</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Post-January 2023 </a:t>
                      </a: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 </a:t>
                      </a:r>
                      <a:r>
                        <a:rPr lang="en-US" sz="1400" b="0" i="0" u="none" strike="sngStrike" dirty="0">
                          <a:solidFill>
                            <a:schemeClr val="bg1">
                              <a:lumMod val="75000"/>
                            </a:schemeClr>
                          </a:solidFill>
                          <a:effectLst/>
                          <a:latin typeface="Calibri" panose="020F0502020204030204" pitchFamily="34" charset="0"/>
                        </a:rPr>
                        <a:t>March</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July</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noStrike" dirty="0">
                          <a:solidFill>
                            <a:schemeClr val="bg1">
                              <a:lumMod val="75000"/>
                            </a:schemeClr>
                          </a:solidFill>
                          <a:effectLst/>
                          <a:latin typeface="Calibri" panose="020F0502020204030204" pitchFamily="34" charset="0"/>
                        </a:rPr>
                        <a:t>Sept 2023</a:t>
                      </a:r>
                    </a:p>
                  </a:txBody>
                  <a:tcPr marL="5715" marR="5715" marT="5715" marB="0" anchor="ctr"/>
                </a:tc>
                <a:extLst>
                  <a:ext uri="{0D108BD9-81ED-4DB2-BD59-A6C34878D82A}">
                    <a16:rowId xmlns:a16="http://schemas.microsoft.com/office/drawing/2014/main" val="3811737940"/>
                  </a:ext>
                </a:extLst>
              </a:tr>
              <a:tr h="551295">
                <a:tc>
                  <a:txBody>
                    <a:bodyPr/>
                    <a:lstStyle/>
                    <a:p>
                      <a:pPr algn="l" fontAlgn="b"/>
                      <a:r>
                        <a:rPr lang="en-US" sz="1400" u="none" strike="noStrike" dirty="0">
                          <a:solidFill>
                            <a:schemeClr val="bg1">
                              <a:lumMod val="75000"/>
                            </a:schemeClr>
                          </a:solidFill>
                          <a:effectLst/>
                        </a:rPr>
                        <a:t>TG draft review and revision complete</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February - March 2023</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Mar-June 2023</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sngStrike" dirty="0">
                          <a:solidFill>
                            <a:schemeClr val="bg1">
                              <a:lumMod val="75000"/>
                            </a:schemeClr>
                          </a:solidFill>
                          <a:effectLst/>
                          <a:latin typeface="Calibri" panose="020F0502020204030204" pitchFamily="34" charset="0"/>
                        </a:rPr>
                        <a:t>Sept 2023 Oct 2023</a:t>
                      </a:r>
                    </a:p>
                  </a:txBody>
                  <a:tcPr marL="5715" marR="5715" marT="5715" marB="0" anchor="ctr"/>
                </a:tc>
                <a:extLst>
                  <a:ext uri="{0D108BD9-81ED-4DB2-BD59-A6C34878D82A}">
                    <a16:rowId xmlns:a16="http://schemas.microsoft.com/office/drawing/2014/main" val="244108333"/>
                  </a:ext>
                </a:extLst>
              </a:tr>
              <a:tr h="822322">
                <a:tc>
                  <a:txBody>
                    <a:bodyPr/>
                    <a:lstStyle/>
                    <a:p>
                      <a:pPr algn="l" fontAlgn="b"/>
                      <a:r>
                        <a:rPr lang="en-US" sz="1400" u="none" strike="noStrike" dirty="0">
                          <a:solidFill>
                            <a:schemeClr val="bg1">
                              <a:lumMod val="75000"/>
                            </a:schemeClr>
                          </a:solidFill>
                          <a:effectLst/>
                        </a:rPr>
                        <a:t>Working group pre-ballot review commence</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March – May 2023 (following March meeting)</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July</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August</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Sept</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noStrike" dirty="0">
                          <a:solidFill>
                            <a:schemeClr val="bg1">
                              <a:lumMod val="75000"/>
                            </a:schemeClr>
                          </a:solidFill>
                          <a:effectLst/>
                          <a:latin typeface="Calibri" panose="020F0502020204030204" pitchFamily="34" charset="0"/>
                        </a:rPr>
                        <a:t>Start: Nov 2023</a:t>
                      </a:r>
                    </a:p>
                    <a:p>
                      <a:pPr algn="l" fontAlgn="b"/>
                      <a:r>
                        <a:rPr lang="en-US" sz="1400" b="0" i="0" u="none" strike="noStrike" dirty="0">
                          <a:solidFill>
                            <a:schemeClr val="bg1">
                              <a:lumMod val="75000"/>
                            </a:schemeClr>
                          </a:solidFill>
                          <a:effectLst/>
                          <a:latin typeface="Calibri" panose="020F0502020204030204" pitchFamily="34" charset="0"/>
                        </a:rPr>
                        <a:t>Close: 2 Jan 2024</a:t>
                      </a:r>
                    </a:p>
                  </a:txBody>
                  <a:tcPr marL="5715" marR="5715" marT="5715" marB="0" anchor="ctr"/>
                </a:tc>
                <a:extLst>
                  <a:ext uri="{0D108BD9-81ED-4DB2-BD59-A6C34878D82A}">
                    <a16:rowId xmlns:a16="http://schemas.microsoft.com/office/drawing/2014/main" val="87178735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Comment Resolution </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kern="1200" dirty="0">
                          <a:solidFill>
                            <a:srgbClr val="FF0000"/>
                          </a:solidFill>
                          <a:effectLst/>
                          <a:latin typeface="Calibri" panose="020F0502020204030204" pitchFamily="34" charset="0"/>
                          <a:ea typeface="+mn-ea"/>
                          <a:cs typeface="+mn-cs"/>
                        </a:rPr>
                        <a:t>Start: Jan 2024</a:t>
                      </a:r>
                    </a:p>
                    <a:p>
                      <a:pPr algn="l" fontAlgn="b"/>
                      <a:r>
                        <a:rPr lang="en-US" sz="1400" b="0" i="0" u="none" strike="noStrike" kern="1200" dirty="0">
                          <a:solidFill>
                            <a:srgbClr val="FF0000"/>
                          </a:solidFill>
                          <a:effectLst/>
                          <a:latin typeface="Calibri" panose="020F0502020204030204" pitchFamily="34" charset="0"/>
                          <a:ea typeface="+mn-ea"/>
                          <a:cs typeface="+mn-cs"/>
                        </a:rPr>
                        <a:t>Done: June 2024 (??)</a:t>
                      </a:r>
                    </a:p>
                  </a:txBody>
                  <a:tcPr marL="5715" marR="5715" marT="5715" marB="0" anchor="ctr"/>
                </a:tc>
                <a:extLst>
                  <a:ext uri="{0D108BD9-81ED-4DB2-BD59-A6C34878D82A}">
                    <a16:rowId xmlns:a16="http://schemas.microsoft.com/office/drawing/2014/main" val="4143125971"/>
                  </a:ext>
                </a:extLst>
              </a:tr>
              <a:tr h="280267">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000000"/>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rgbClr val="000000"/>
                          </a:solidFill>
                          <a:effectLst/>
                          <a:latin typeface="Calibri" panose="020F0502020204030204" pitchFamily="34" charset="0"/>
                        </a:rPr>
                        <a:t>Oct</a:t>
                      </a:r>
                      <a:r>
                        <a:rPr lang="en-US" sz="1400" b="0" i="0" u="none" strike="noStrike" dirty="0">
                          <a:solidFill>
                            <a:srgbClr val="000000"/>
                          </a:solidFill>
                          <a:effectLst/>
                          <a:latin typeface="Calibri" panose="020F0502020204030204" pitchFamily="34" charset="0"/>
                        </a:rPr>
                        <a:t> </a:t>
                      </a:r>
                      <a:r>
                        <a:rPr lang="en-US" sz="1400" b="0" i="0" u="none" strike="sngStrike" dirty="0">
                          <a:solidFill>
                            <a:srgbClr val="000000"/>
                          </a:solidFill>
                          <a:effectLst/>
                          <a:latin typeface="Calibri" panose="020F0502020204030204" pitchFamily="34" charset="0"/>
                        </a:rPr>
                        <a:t>Nov 2023</a:t>
                      </a:r>
                      <a:r>
                        <a:rPr lang="en-US" sz="1400" b="0" i="0" u="none" strike="noStrike" dirty="0">
                          <a:solidFill>
                            <a:srgbClr val="000000"/>
                          </a:solidFill>
                          <a:effectLst/>
                          <a:latin typeface="Calibri" panose="020F0502020204030204" pitchFamily="34" charset="0"/>
                        </a:rPr>
                        <a:t> </a:t>
                      </a:r>
                      <a:r>
                        <a:rPr lang="en-US" sz="1400" b="0" i="0" u="none" strike="sngStrike" dirty="0">
                          <a:solidFill>
                            <a:srgbClr val="000000"/>
                          </a:solidFill>
                          <a:effectLst/>
                          <a:latin typeface="Calibri" panose="020F0502020204030204" pitchFamily="34" charset="0"/>
                        </a:rPr>
                        <a:t>Jan 2024</a:t>
                      </a:r>
                    </a:p>
                    <a:p>
                      <a:pPr algn="l" fontAlgn="b"/>
                      <a:r>
                        <a:rPr lang="en-US" sz="14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1521214383"/>
                  </a:ext>
                </a:extLst>
              </a:tr>
              <a:tr h="280267">
                <a:tc>
                  <a:txBody>
                    <a:bodyPr/>
                    <a:lstStyle/>
                    <a:p>
                      <a:pPr algn="l" fontAlgn="b"/>
                      <a:r>
                        <a:rPr lang="en-US" sz="1400" b="0" i="0" u="none" strike="noStrike" dirty="0">
                          <a:solidFill>
                            <a:srgbClr val="000000"/>
                          </a:solidFill>
                          <a:effectLst/>
                          <a:latin typeface="Calibri" panose="020F0502020204030204" pitchFamily="34" charset="0"/>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C00000"/>
                          </a:solidFill>
                          <a:effectLst/>
                          <a:latin typeface="Calibri" panose="020F0502020204030204" pitchFamily="34" charset="0"/>
                        </a:rPr>
                        <a:t>Start: July 2024</a:t>
                      </a:r>
                    </a:p>
                    <a:p>
                      <a:pPr algn="l" fontAlgn="b"/>
                      <a:r>
                        <a:rPr lang="en-US" sz="1400" b="0" i="0" u="none" strike="noStrike" dirty="0">
                          <a:solidFill>
                            <a:srgbClr val="C00000"/>
                          </a:solidFill>
                          <a:effectLst/>
                          <a:latin typeface="Calibri" panose="020F0502020204030204" pitchFamily="34" charset="0"/>
                        </a:rPr>
                        <a:t>Done:  TBD</a:t>
                      </a:r>
                    </a:p>
                  </a:txBody>
                  <a:tcPr marL="5715" marR="5715" marT="5715" marB="0" anchor="ctr"/>
                </a:tc>
                <a:extLst>
                  <a:ext uri="{0D108BD9-81ED-4DB2-BD59-A6C34878D82A}">
                    <a16:rowId xmlns:a16="http://schemas.microsoft.com/office/drawing/2014/main" val="3759099120"/>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715602" y="4359152"/>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
        <p:nvSpPr>
          <p:cNvPr id="10" name="Rectangle 9">
            <a:extLst>
              <a:ext uri="{FF2B5EF4-FFF2-40B4-BE49-F238E27FC236}">
                <a16:creationId xmlns:a16="http://schemas.microsoft.com/office/drawing/2014/main" id="{6E17B51B-9C70-4F69-E9ED-CC3D88C39F4D}"/>
              </a:ext>
            </a:extLst>
          </p:cNvPr>
          <p:cNvSpPr/>
          <p:nvPr/>
        </p:nvSpPr>
        <p:spPr bwMode="auto">
          <a:xfrm>
            <a:off x="3048000" y="1753362"/>
            <a:ext cx="6705600" cy="2971037"/>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C00000"/>
                </a:solidFill>
                <a:effectLst/>
                <a:latin typeface="+mn-lt"/>
              </a:rPr>
              <a:t>DONE</a:t>
            </a:r>
          </a:p>
        </p:txBody>
      </p:sp>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reports</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0480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C706A2B-A765-B69B-5B66-93D995C7CC86}"/>
              </a:ext>
            </a:extLst>
          </p:cNvPr>
          <p:cNvPicPr>
            <a:picLocks noChangeAspect="1"/>
          </p:cNvPicPr>
          <p:nvPr/>
        </p:nvPicPr>
        <p:blipFill>
          <a:blip r:embed="rId2"/>
          <a:stretch>
            <a:fillRect/>
          </a:stretch>
        </p:blipFill>
        <p:spPr>
          <a:xfrm>
            <a:off x="4572000" y="1380839"/>
            <a:ext cx="3056562" cy="3190101"/>
          </a:xfrm>
          <a:prstGeom prst="rect">
            <a:avLst/>
          </a:prstGeom>
        </p:spPr>
      </p:pic>
      <p:pic>
        <p:nvPicPr>
          <p:cNvPr id="22" name="Picture 21">
            <a:extLst>
              <a:ext uri="{FF2B5EF4-FFF2-40B4-BE49-F238E27FC236}">
                <a16:creationId xmlns:a16="http://schemas.microsoft.com/office/drawing/2014/main" id="{E6145579-40B5-961C-FD71-FDF07B3E8CC7}"/>
              </a:ext>
            </a:extLst>
          </p:cNvPr>
          <p:cNvPicPr>
            <a:picLocks noChangeAspect="1"/>
          </p:cNvPicPr>
          <p:nvPr/>
        </p:nvPicPr>
        <p:blipFill>
          <a:blip r:embed="rId3"/>
          <a:stretch>
            <a:fillRect/>
          </a:stretch>
        </p:blipFill>
        <p:spPr>
          <a:xfrm>
            <a:off x="1219200" y="1496659"/>
            <a:ext cx="2952693" cy="2786557"/>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March thru May</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sp>
        <p:nvSpPr>
          <p:cNvPr id="3" name="Oval 2">
            <a:extLst>
              <a:ext uri="{FF2B5EF4-FFF2-40B4-BE49-F238E27FC236}">
                <a16:creationId xmlns:a16="http://schemas.microsoft.com/office/drawing/2014/main" id="{E5609EEB-B7D8-5909-59B6-34F792227638}"/>
              </a:ext>
            </a:extLst>
          </p:cNvPr>
          <p:cNvSpPr/>
          <p:nvPr/>
        </p:nvSpPr>
        <p:spPr bwMode="auto">
          <a:xfrm>
            <a:off x="5486400" y="396334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6" name="Rectangle 5">
            <a:extLst>
              <a:ext uri="{FF2B5EF4-FFF2-40B4-BE49-F238E27FC236}">
                <a16:creationId xmlns:a16="http://schemas.microsoft.com/office/drawing/2014/main" id="{E61B60C2-DE18-3AB6-9DCD-91ECD8328E1F}"/>
              </a:ext>
            </a:extLst>
          </p:cNvPr>
          <p:cNvSpPr/>
          <p:nvPr/>
        </p:nvSpPr>
        <p:spPr bwMode="auto">
          <a:xfrm>
            <a:off x="1589659" y="3225050"/>
            <a:ext cx="172987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7" name="Oval 6">
            <a:extLst>
              <a:ext uri="{FF2B5EF4-FFF2-40B4-BE49-F238E27FC236}">
                <a16:creationId xmlns:a16="http://schemas.microsoft.com/office/drawing/2014/main" id="{A65D9617-2B66-45D0-0DF4-06A6208C9735}"/>
              </a:ext>
            </a:extLst>
          </p:cNvPr>
          <p:cNvSpPr/>
          <p:nvPr/>
        </p:nvSpPr>
        <p:spPr bwMode="auto">
          <a:xfrm>
            <a:off x="2133600" y="4022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8" name="Oval 7">
            <a:extLst>
              <a:ext uri="{FF2B5EF4-FFF2-40B4-BE49-F238E27FC236}">
                <a16:creationId xmlns:a16="http://schemas.microsoft.com/office/drawing/2014/main" id="{57589F10-A5A1-C33F-EA54-1DBE388F7DE7}"/>
              </a:ext>
            </a:extLst>
          </p:cNvPr>
          <p:cNvSpPr/>
          <p:nvPr/>
        </p:nvSpPr>
        <p:spPr bwMode="auto">
          <a:xfrm>
            <a:off x="5486400" y="3124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1" name="Oval 10">
            <a:extLst>
              <a:ext uri="{FF2B5EF4-FFF2-40B4-BE49-F238E27FC236}">
                <a16:creationId xmlns:a16="http://schemas.microsoft.com/office/drawing/2014/main" id="{90F1963B-EFA9-4D0E-D3C8-2674B1E8F0C6}"/>
              </a:ext>
            </a:extLst>
          </p:cNvPr>
          <p:cNvSpPr/>
          <p:nvPr/>
        </p:nvSpPr>
        <p:spPr bwMode="auto">
          <a:xfrm>
            <a:off x="2090998" y="28167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3" name="Oval 12">
            <a:extLst>
              <a:ext uri="{FF2B5EF4-FFF2-40B4-BE49-F238E27FC236}">
                <a16:creationId xmlns:a16="http://schemas.microsoft.com/office/drawing/2014/main" id="{F2E865D3-BFD5-B71C-E892-1E8A889EF9C5}"/>
              </a:ext>
            </a:extLst>
          </p:cNvPr>
          <p:cNvSpPr/>
          <p:nvPr/>
        </p:nvSpPr>
        <p:spPr bwMode="auto">
          <a:xfrm>
            <a:off x="2127110" y="3617825"/>
            <a:ext cx="304800" cy="320816"/>
          </a:xfrm>
          <a:prstGeom prst="ellipse">
            <a:avLst/>
          </a:prstGeom>
          <a:noFill/>
          <a:ln w="381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14400" y="4570940"/>
            <a:ext cx="10363200" cy="1823014"/>
          </a:xfrm>
        </p:spPr>
        <p:txBody>
          <a:bodyPr>
            <a:normAutofit fontScale="70000" lnSpcReduction="20000"/>
          </a:bodyPr>
          <a:lstStyle/>
          <a:p>
            <a:r>
              <a:rPr lang="en-US" dirty="0"/>
              <a:t>Weekly on Tuesdays and Thursdays 2 hours split:  </a:t>
            </a:r>
          </a:p>
          <a:p>
            <a:pPr marL="971550" lvl="1" indent="-514350">
              <a:buFont typeface="+mj-lt"/>
              <a:buAutoNum type="arabicPeriod"/>
            </a:pPr>
            <a:r>
              <a:rPr lang="en-US" dirty="0"/>
              <a:t>6am PT (1 hour)</a:t>
            </a:r>
          </a:p>
          <a:p>
            <a:pPr marL="971550" lvl="1" indent="-514350">
              <a:buFont typeface="+mj-lt"/>
              <a:buAutoNum type="arabicPeriod"/>
            </a:pPr>
            <a:r>
              <a:rPr lang="en-US" dirty="0"/>
              <a:t>3pm PT (1 hour)</a:t>
            </a:r>
          </a:p>
          <a:p>
            <a:r>
              <a:rPr lang="en-US" dirty="0"/>
              <a:t>Commencing 28-May-2024</a:t>
            </a:r>
          </a:p>
          <a:p>
            <a:r>
              <a:rPr lang="en-US" dirty="0"/>
              <a:t>Will cancel when LB starts</a:t>
            </a:r>
          </a:p>
          <a:p>
            <a:endParaRPr lang="en-US" dirty="0"/>
          </a:p>
          <a:p>
            <a:endParaRPr lang="en-US" dirty="0"/>
          </a:p>
        </p:txBody>
      </p:sp>
      <p:sp>
        <p:nvSpPr>
          <p:cNvPr id="23" name="Oval 22">
            <a:extLst>
              <a:ext uri="{FF2B5EF4-FFF2-40B4-BE49-F238E27FC236}">
                <a16:creationId xmlns:a16="http://schemas.microsoft.com/office/drawing/2014/main" id="{E11033BC-CA8E-7BE7-16E4-0595E052F72F}"/>
              </a:ext>
            </a:extLst>
          </p:cNvPr>
          <p:cNvSpPr/>
          <p:nvPr/>
        </p:nvSpPr>
        <p:spPr bwMode="auto">
          <a:xfrm>
            <a:off x="5486400" y="2743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24" name="Oval 23">
            <a:extLst>
              <a:ext uri="{FF2B5EF4-FFF2-40B4-BE49-F238E27FC236}">
                <a16:creationId xmlns:a16="http://schemas.microsoft.com/office/drawing/2014/main" id="{1D3AD3ED-EF21-4C10-1B6B-C348137D2908}"/>
              </a:ext>
            </a:extLst>
          </p:cNvPr>
          <p:cNvSpPr/>
          <p:nvPr/>
        </p:nvSpPr>
        <p:spPr bwMode="auto">
          <a:xfrm>
            <a:off x="5486400" y="3515208"/>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pic>
        <p:nvPicPr>
          <p:cNvPr id="16" name="Picture 15">
            <a:extLst>
              <a:ext uri="{FF2B5EF4-FFF2-40B4-BE49-F238E27FC236}">
                <a16:creationId xmlns:a16="http://schemas.microsoft.com/office/drawing/2014/main" id="{2E9DD1BF-243F-8885-D8C1-9F25BC67491E}"/>
              </a:ext>
            </a:extLst>
          </p:cNvPr>
          <p:cNvPicPr>
            <a:picLocks noChangeAspect="1"/>
          </p:cNvPicPr>
          <p:nvPr/>
        </p:nvPicPr>
        <p:blipFill>
          <a:blip r:embed="rId4"/>
          <a:stretch>
            <a:fillRect/>
          </a:stretch>
        </p:blipFill>
        <p:spPr>
          <a:xfrm>
            <a:off x="7924800" y="1439922"/>
            <a:ext cx="3139712" cy="2979678"/>
          </a:xfrm>
          <a:prstGeom prst="rect">
            <a:avLst/>
          </a:prstGeom>
        </p:spPr>
      </p:pic>
      <p:sp>
        <p:nvSpPr>
          <p:cNvPr id="18" name="Rectangle 17">
            <a:extLst>
              <a:ext uri="{FF2B5EF4-FFF2-40B4-BE49-F238E27FC236}">
                <a16:creationId xmlns:a16="http://schemas.microsoft.com/office/drawing/2014/main" id="{A208B75B-0259-B6E2-AAB1-9FA02085AE3E}"/>
              </a:ext>
            </a:extLst>
          </p:cNvPr>
          <p:cNvSpPr/>
          <p:nvPr/>
        </p:nvSpPr>
        <p:spPr bwMode="auto">
          <a:xfrm>
            <a:off x="8382000" y="3218266"/>
            <a:ext cx="1729870"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9" name="Oval 18">
            <a:extLst>
              <a:ext uri="{FF2B5EF4-FFF2-40B4-BE49-F238E27FC236}">
                <a16:creationId xmlns:a16="http://schemas.microsoft.com/office/drawing/2014/main" id="{9EFF831B-0AF7-D171-C983-0D54EB61EB36}"/>
              </a:ext>
            </a:extLst>
          </p:cNvPr>
          <p:cNvSpPr/>
          <p:nvPr/>
        </p:nvSpPr>
        <p:spPr bwMode="auto">
          <a:xfrm>
            <a:off x="8915400" y="281033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0" name="Oval 19">
            <a:extLst>
              <a:ext uri="{FF2B5EF4-FFF2-40B4-BE49-F238E27FC236}">
                <a16:creationId xmlns:a16="http://schemas.microsoft.com/office/drawing/2014/main" id="{79C1A53E-24A6-1F68-8787-4C1B1C0F844C}"/>
              </a:ext>
            </a:extLst>
          </p:cNvPr>
          <p:cNvSpPr/>
          <p:nvPr/>
        </p:nvSpPr>
        <p:spPr bwMode="auto">
          <a:xfrm>
            <a:off x="8915400" y="24223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5" name="Oval 4">
            <a:extLst>
              <a:ext uri="{FF2B5EF4-FFF2-40B4-BE49-F238E27FC236}">
                <a16:creationId xmlns:a16="http://schemas.microsoft.com/office/drawing/2014/main" id="{6B1AB1B4-08A2-2E13-877B-2B70F23FCCD3}"/>
              </a:ext>
            </a:extLst>
          </p:cNvPr>
          <p:cNvSpPr/>
          <p:nvPr/>
        </p:nvSpPr>
        <p:spPr bwMode="auto">
          <a:xfrm>
            <a:off x="3014729" y="4030062"/>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9" name="Oval 8">
            <a:extLst>
              <a:ext uri="{FF2B5EF4-FFF2-40B4-BE49-F238E27FC236}">
                <a16:creationId xmlns:a16="http://schemas.microsoft.com/office/drawing/2014/main" id="{33D15FC5-9E3F-63D6-F829-3E479ACD9004}"/>
              </a:ext>
            </a:extLst>
          </p:cNvPr>
          <p:cNvSpPr/>
          <p:nvPr/>
        </p:nvSpPr>
        <p:spPr bwMode="auto">
          <a:xfrm>
            <a:off x="6414502" y="3962400"/>
            <a:ext cx="291097"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2" name="Oval 11">
            <a:extLst>
              <a:ext uri="{FF2B5EF4-FFF2-40B4-BE49-F238E27FC236}">
                <a16:creationId xmlns:a16="http://schemas.microsoft.com/office/drawing/2014/main" id="{56931747-2F14-B441-5052-F54F97BD9E77}"/>
              </a:ext>
            </a:extLst>
          </p:cNvPr>
          <p:cNvSpPr/>
          <p:nvPr/>
        </p:nvSpPr>
        <p:spPr bwMode="auto">
          <a:xfrm>
            <a:off x="6400800" y="35653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4" name="Oval 13">
            <a:extLst>
              <a:ext uri="{FF2B5EF4-FFF2-40B4-BE49-F238E27FC236}">
                <a16:creationId xmlns:a16="http://schemas.microsoft.com/office/drawing/2014/main" id="{6EC8D86F-43E7-EE14-2E46-0BD68A95C044}"/>
              </a:ext>
            </a:extLst>
          </p:cNvPr>
          <p:cNvSpPr/>
          <p:nvPr/>
        </p:nvSpPr>
        <p:spPr bwMode="auto">
          <a:xfrm>
            <a:off x="6400800" y="2743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7" name="Oval 16">
            <a:extLst>
              <a:ext uri="{FF2B5EF4-FFF2-40B4-BE49-F238E27FC236}">
                <a16:creationId xmlns:a16="http://schemas.microsoft.com/office/drawing/2014/main" id="{1F27082F-FF6D-FBD3-D489-2A8AD8B2847B}"/>
              </a:ext>
            </a:extLst>
          </p:cNvPr>
          <p:cNvSpPr/>
          <p:nvPr/>
        </p:nvSpPr>
        <p:spPr bwMode="auto">
          <a:xfrm>
            <a:off x="6400800" y="3124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1" name="Oval 20">
            <a:extLst>
              <a:ext uri="{FF2B5EF4-FFF2-40B4-BE49-F238E27FC236}">
                <a16:creationId xmlns:a16="http://schemas.microsoft.com/office/drawing/2014/main" id="{0B60F037-84E2-B4E0-AB83-FBC5A62B9B42}"/>
              </a:ext>
            </a:extLst>
          </p:cNvPr>
          <p:cNvSpPr/>
          <p:nvPr/>
        </p:nvSpPr>
        <p:spPr bwMode="auto">
          <a:xfrm>
            <a:off x="9829800" y="28033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5" name="Oval 24">
            <a:extLst>
              <a:ext uri="{FF2B5EF4-FFF2-40B4-BE49-F238E27FC236}">
                <a16:creationId xmlns:a16="http://schemas.microsoft.com/office/drawing/2014/main" id="{8D63CEA6-4724-B2C9-A704-58E6FD8C8D6F}"/>
              </a:ext>
            </a:extLst>
          </p:cNvPr>
          <p:cNvSpPr/>
          <p:nvPr/>
        </p:nvSpPr>
        <p:spPr bwMode="auto">
          <a:xfrm>
            <a:off x="9829800" y="2448408"/>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6" name="Arrow: Right 25">
            <a:extLst>
              <a:ext uri="{FF2B5EF4-FFF2-40B4-BE49-F238E27FC236}">
                <a16:creationId xmlns:a16="http://schemas.microsoft.com/office/drawing/2014/main" id="{DB7682D7-87E9-1BCF-DAD5-9EADAEF9D2B1}"/>
              </a:ext>
            </a:extLst>
          </p:cNvPr>
          <p:cNvSpPr/>
          <p:nvPr/>
        </p:nvSpPr>
        <p:spPr bwMode="auto">
          <a:xfrm>
            <a:off x="1060854" y="3886200"/>
            <a:ext cx="898888" cy="558809"/>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NEXT</a:t>
            </a:r>
          </a:p>
        </p:txBody>
      </p:sp>
      <p:sp>
        <p:nvSpPr>
          <p:cNvPr id="27" name="Arrow: Right 26">
            <a:extLst>
              <a:ext uri="{FF2B5EF4-FFF2-40B4-BE49-F238E27FC236}">
                <a16:creationId xmlns:a16="http://schemas.microsoft.com/office/drawing/2014/main" id="{1068EEFD-A663-B8A8-F9D0-BD8AF36D83FC}"/>
              </a:ext>
            </a:extLst>
          </p:cNvPr>
          <p:cNvSpPr/>
          <p:nvPr/>
        </p:nvSpPr>
        <p:spPr bwMode="auto">
          <a:xfrm>
            <a:off x="305975" y="5029200"/>
            <a:ext cx="898888" cy="558809"/>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NEXT</a:t>
            </a:r>
          </a:p>
        </p:txBody>
      </p:sp>
    </p:spTree>
    <p:extLst>
      <p:ext uri="{BB962C8B-B14F-4D97-AF65-F5344CB8AC3E}">
        <p14:creationId xmlns:p14="http://schemas.microsoft.com/office/powerpoint/2010/main" val="3391592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Recess</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16</a:t>
            </a:fld>
            <a:endParaRPr lang="en-US" dirty="0"/>
          </a:p>
        </p:txBody>
      </p:sp>
    </p:spTree>
    <p:extLst>
      <p:ext uri="{BB962C8B-B14F-4D97-AF65-F5344CB8AC3E}">
        <p14:creationId xmlns:p14="http://schemas.microsoft.com/office/powerpoint/2010/main" val="21596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a:t>
            </a:fld>
            <a:endParaRPr lang="en-US" dirty="0"/>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 May 28</a:t>
            </a:r>
            <a:r>
              <a:rPr lang="en-US" sz="2800" baseline="30000" dirty="0"/>
              <a:t>th</a:t>
            </a:r>
            <a:r>
              <a:rPr lang="en-US" sz="2800" dirty="0"/>
              <a:t> through July 11</a:t>
            </a:r>
            <a:r>
              <a:rPr lang="en-US" sz="2800" baseline="30000" dirty="0"/>
              <a:t>th</a:t>
            </a:r>
            <a:r>
              <a:rPr lang="en-US" sz="2800" dirty="0"/>
              <a:t>, 2024</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a:t>
            </a:fld>
            <a:endParaRPr lang="en-US" dirty="0"/>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t>https://standards.ieee.org/ipr/copyright-materials.html</a:t>
            </a:r>
          </a:p>
          <a:p>
            <a:pPr marL="0" indent="0">
              <a:buNone/>
            </a:pPr>
            <a:r>
              <a:rPr lang="en-US" dirty="0">
                <a:hlinkClick r:id="rId6"/>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https://mentor.ieee.org/802.15/dcn/24/15-24-0328-00-04ab-tg4ab-agenda-may-july-2024.xlsx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69462</TotalTime>
  <Words>1278</Words>
  <Application>Microsoft Office PowerPoint</Application>
  <PresentationFormat>Widescreen</PresentationFormat>
  <Paragraphs>150</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DejaVu Sans</vt:lpstr>
      <vt:lpstr>Monotype Sorts</vt:lpstr>
      <vt:lpstr>Open Sans</vt:lpstr>
      <vt:lpstr>Times New Roman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5.2.b Scope of the project (As approved):</vt:lpstr>
      <vt:lpstr>PowerPoint Presentation</vt:lpstr>
      <vt:lpstr>Editor’s Corner</vt:lpstr>
      <vt:lpstr>Comment resolution reports</vt:lpstr>
      <vt:lpstr>Next Steps</vt:lpstr>
      <vt:lpstr>Call schedule, March thru May</vt:lpstr>
      <vt:lpstr>Recess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802.15.4ab Meeting Slides</dc:title>
  <dc:subject>IEEE 802.15 &lt;subject&gt;</dc:subject>
  <dc:creator/>
  <cp:keywords/>
  <dc:description/>
  <cp:lastModifiedBy>Benjamin Rolfe</cp:lastModifiedBy>
  <cp:revision>1319</cp:revision>
  <cp:lastPrinted>2000-07-07T01:25:49Z</cp:lastPrinted>
  <dcterms:created xsi:type="dcterms:W3CDTF">1999-06-22T06:24:01Z</dcterms:created>
  <dcterms:modified xsi:type="dcterms:W3CDTF">2024-05-28T12:54:00Z</dcterms:modified>
  <cp:category/>
</cp:coreProperties>
</file>