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360" r:id="rId2"/>
    <p:sldId id="361" r:id="rId3"/>
    <p:sldId id="362" r:id="rId4"/>
    <p:sldId id="363" r:id="rId5"/>
    <p:sldId id="374" r:id="rId6"/>
    <p:sldId id="376" r:id="rId7"/>
    <p:sldId id="390" r:id="rId8"/>
    <p:sldId id="364" r:id="rId9"/>
    <p:sldId id="365" r:id="rId10"/>
    <p:sldId id="366" r:id="rId11"/>
    <p:sldId id="391" r:id="rId12"/>
    <p:sldId id="368" r:id="rId13"/>
    <p:sldId id="392" r:id="rId14"/>
    <p:sldId id="393" r:id="rId15"/>
    <p:sldId id="387" r:id="rId16"/>
    <p:sldId id="403" r:id="rId17"/>
    <p:sldId id="404" r:id="rId18"/>
    <p:sldId id="401" r:id="rId19"/>
    <p:sldId id="402" r:id="rId20"/>
    <p:sldId id="375" r:id="rId21"/>
    <p:sldId id="370" r:id="rId22"/>
    <p:sldId id="394" r:id="rId23"/>
    <p:sldId id="371" r:id="rId24"/>
    <p:sldId id="373" r:id="rId25"/>
    <p:sldId id="372" r:id="rId26"/>
    <p:sldId id="377" r:id="rId27"/>
    <p:sldId id="388" r:id="rId28"/>
    <p:sldId id="381" r:id="rId29"/>
    <p:sldId id="382" r:id="rId30"/>
    <p:sldId id="383" r:id="rId31"/>
    <p:sldId id="380" r:id="rId32"/>
    <p:sldId id="389" r:id="rId33"/>
    <p:sldId id="406" r:id="rId34"/>
    <p:sldId id="405" r:id="rId35"/>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a:xfrm>
            <a:off x="6057033" y="6475413"/>
            <a:ext cx="179536" cy="184666"/>
          </a:xfrm>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744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071129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802.15-24-0263-00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rouper.ieee.org/groups/802/sapolicies.shtml"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www.ieee802.org/3/WG_tools/templates/policies_slides_12012023.pptx"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Participant-Behavior-Individual-Method.pdf" TargetMode="External"/><Relationship Id="rId5" Type="http://schemas.openxmlformats.org/officeDocument/2006/relationships/hyperlink" Target="https://standards.ieee.org/content/ieee-standards/en/about/sasb/patcom/index.html" TargetMode="External"/><Relationship Id="rId4" Type="http://schemas.openxmlformats.org/officeDocument/2006/relationships/hyperlink" Target="https://development.standards.ieee.org/myproject/Public/mytools/mob/slideset.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mentor.ieee.org/802.15/dcn/24/15-24-0128-02-04ab-tg4ab-agenda-march-2024.xlsx"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4/15-24-0252-01-04ab-tg4ab-conf-call-mins-mar-to-may-2024.docx" TargetMode="External"/><Relationship Id="rId2" Type="http://schemas.openxmlformats.org/officeDocument/2006/relationships/hyperlink" Target="https://mentor.ieee.org/802.15/dcn/24/15-24-0195-00-04ab-tg4ab-mar-plenary-mins.docx"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23/15-23-0083-05-0mag-project-task-list.xlsx"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May 2024 interim TG4ab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12 May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0000" lnSpcReduction="20000"/>
          </a:bodyPr>
          <a:lstStyle/>
          <a:p>
            <a:pPr marL="0" indent="0">
              <a:buNone/>
            </a:pPr>
            <a:r>
              <a:rPr lang="en-US" sz="5000" dirty="0"/>
              <a:t>Consolidated Slide Set: </a:t>
            </a:r>
            <a:r>
              <a:rPr lang="en-US" sz="5000" dirty="0">
                <a:hlinkClick r:id="rId2"/>
              </a:rPr>
              <a:t>https://www.ieee802.org/3/WG_tools/templates/policies_slides_12012023.pptx</a:t>
            </a:r>
            <a:endParaRPr lang="en-US" sz="5000" dirty="0"/>
          </a:p>
          <a:p>
            <a:pPr marL="0" indent="0">
              <a:buNone/>
            </a:pPr>
            <a:endParaRPr lang="en-US" sz="5000" dirty="0"/>
          </a:p>
          <a:p>
            <a:pPr marL="0" indent="0">
              <a:buNone/>
            </a:pPr>
            <a:endParaRPr lang="en-US" sz="5000" dirty="0"/>
          </a:p>
          <a:p>
            <a:pPr marL="0" indent="0">
              <a:buNone/>
            </a:pPr>
            <a:r>
              <a:rPr lang="en-US" dirty="0"/>
              <a:t>See: </a:t>
            </a:r>
            <a:r>
              <a:rPr lang="en-US" dirty="0">
                <a:hlinkClick r:id="rId3"/>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4"/>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5"/>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6"/>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7"/>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260134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B6A9-049B-7282-30D0-583C2252A988}"/>
              </a:ext>
            </a:extLst>
          </p:cNvPr>
          <p:cNvSpPr>
            <a:spLocks noGrp="1"/>
          </p:cNvSpPr>
          <p:nvPr>
            <p:ph type="title"/>
          </p:nvPr>
        </p:nvSpPr>
        <p:spPr/>
        <p:txBody>
          <a:bodyPr/>
          <a:lstStyle/>
          <a:p>
            <a:r>
              <a:rPr lang="en-US" dirty="0"/>
              <a:t>PARTICIPANTS HAVE A DUTY TO INFORM THE IEEE</a:t>
            </a:r>
          </a:p>
        </p:txBody>
      </p:sp>
      <p:sp>
        <p:nvSpPr>
          <p:cNvPr id="3" name="Text Placeholder 2">
            <a:extLst>
              <a:ext uri="{FF2B5EF4-FFF2-40B4-BE49-F238E27FC236}">
                <a16:creationId xmlns:a16="http://schemas.microsoft.com/office/drawing/2014/main" id="{8C9674B9-702C-323D-3E79-AF11896E68B6}"/>
              </a:ext>
            </a:extLst>
          </p:cNvPr>
          <p:cNvSpPr>
            <a:spLocks noGrp="1"/>
          </p:cNvSpPr>
          <p:nvPr>
            <p:ph type="body" sz="half" idx="1"/>
          </p:nvPr>
        </p:nvSpPr>
        <p:spPr/>
        <p:txBody>
          <a:bodyPr>
            <a:normAutofit fontScale="77500" lnSpcReduction="20000"/>
          </a:bodyPr>
          <a:lstStyle/>
          <a:p>
            <a:r>
              <a:rPr 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0" indent="0">
              <a:buNone/>
            </a:pPr>
            <a:endParaRPr lang="en-US" dirty="0"/>
          </a:p>
          <a:p>
            <a:r>
              <a:rPr lang="en-US" dirty="0"/>
              <a:t>Participants should inform the IEEE (or cause the IEEE to be informed) of the identity of any other holders of potential Essential Patent Claims</a:t>
            </a:r>
          </a:p>
          <a:p>
            <a:endParaRPr lang="en-US" b="1" dirty="0"/>
          </a:p>
          <a:p>
            <a:pPr marL="0" indent="0" algn="ctr">
              <a:buNone/>
            </a:pPr>
            <a:r>
              <a:rPr lang="en-US" b="1" dirty="0"/>
              <a:t>Early identification of holders of potential Essential Patent Claims is encouraged</a:t>
            </a:r>
          </a:p>
          <a:p>
            <a:endParaRPr lang="en-US" dirty="0"/>
          </a:p>
        </p:txBody>
      </p:sp>
      <p:sp>
        <p:nvSpPr>
          <p:cNvPr id="4" name="Slide Number Placeholder 3">
            <a:extLst>
              <a:ext uri="{FF2B5EF4-FFF2-40B4-BE49-F238E27FC236}">
                <a16:creationId xmlns:a16="http://schemas.microsoft.com/office/drawing/2014/main" id="{CE855D7E-E232-BEB4-F613-6BD77CE74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76412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D4CD-941C-3D4C-29CE-2B09829215F3}"/>
              </a:ext>
            </a:extLst>
          </p:cNvPr>
          <p:cNvSpPr>
            <a:spLocks noGrp="1"/>
          </p:cNvSpPr>
          <p:nvPr>
            <p:ph type="title"/>
          </p:nvPr>
        </p:nvSpPr>
        <p:spPr>
          <a:xfrm>
            <a:off x="914400" y="685800"/>
            <a:ext cx="10363200" cy="990600"/>
          </a:xfrm>
        </p:spPr>
        <p:txBody>
          <a:bodyPr>
            <a:normAutofit fontScale="90000"/>
          </a:bodyPr>
          <a:lstStyle/>
          <a:p>
            <a:r>
              <a:rPr lang="en-US" dirty="0"/>
              <a:t>OTHER GUIDELINES FOR IEEE WORKING GROUP MEETINGS</a:t>
            </a:r>
          </a:p>
        </p:txBody>
      </p:sp>
      <p:sp>
        <p:nvSpPr>
          <p:cNvPr id="3" name="Text Placeholder 2">
            <a:extLst>
              <a:ext uri="{FF2B5EF4-FFF2-40B4-BE49-F238E27FC236}">
                <a16:creationId xmlns:a16="http://schemas.microsoft.com/office/drawing/2014/main" id="{180F0886-E2A0-00BB-5767-73B1E1573DFC}"/>
              </a:ext>
            </a:extLst>
          </p:cNvPr>
          <p:cNvSpPr>
            <a:spLocks noGrp="1"/>
          </p:cNvSpPr>
          <p:nvPr>
            <p:ph type="body" sz="half" idx="1"/>
          </p:nvPr>
        </p:nvSpPr>
        <p:spPr>
          <a:xfrm>
            <a:off x="914400" y="1752599"/>
            <a:ext cx="10363200" cy="4722813"/>
          </a:xfrm>
        </p:spPr>
        <p:txBody>
          <a:bodyPr>
            <a:normAutofit fontScale="77500" lnSpcReduction="20000"/>
          </a:bodyPr>
          <a:lstStyle/>
          <a:p>
            <a:pPr marL="115200" indent="-1152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576000" lvl="2" indent="-115200" eaLnBrk="1" hangingPunct="1">
              <a:lnSpc>
                <a:spcPct val="80000"/>
              </a:lnSpc>
              <a:spcAft>
                <a:spcPts val="6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eaLnBrk="1" hangingPunct="1">
              <a:lnSpc>
                <a:spcPct val="80000"/>
              </a:lnSpc>
              <a:spcAft>
                <a:spcPts val="6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345600" lvl="1" indent="-114300" eaLnBrk="1" hangingPunct="1">
              <a:lnSpc>
                <a:spcPct val="80000"/>
              </a:lnSpc>
              <a:spcAft>
                <a:spcPts val="4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eaLnBrk="1" hangingPunct="1">
              <a:lnSpc>
                <a:spcPct val="80000"/>
              </a:lnSpc>
              <a:spcBef>
                <a:spcPts val="400"/>
              </a:spcBef>
              <a:buFont typeface="Monotype Sorts"/>
              <a:buNone/>
              <a:defRPr/>
            </a:pPr>
            <a:r>
              <a:rPr lang="en-US" altLang="en-US" sz="2600" b="1" dirty="0">
                <a:latin typeface="Calibri" panose="020F0502020204030204" pitchFamily="34" charset="0"/>
                <a:cs typeface="Calibri" panose="020F0502020204030204" pitchFamily="34" charset="0"/>
              </a:rPr>
              <a:t>For more details, see </a:t>
            </a:r>
            <a:r>
              <a:rPr lang="en-US" altLang="en-US" sz="2600" b="1" i="1" dirty="0">
                <a:latin typeface="Calibri" panose="020F0502020204030204" pitchFamily="34" charset="0"/>
                <a:cs typeface="Calibri" panose="020F0502020204030204" pitchFamily="34" charset="0"/>
              </a:rPr>
              <a:t>IEEE SA Standards Board Operations Manual</a:t>
            </a:r>
            <a:r>
              <a:rPr lang="en-US" altLang="en-US" sz="2600" b="1" dirty="0">
                <a:latin typeface="Calibri" panose="020F0502020204030204" pitchFamily="34" charset="0"/>
                <a:cs typeface="Calibri" panose="020F0502020204030204" pitchFamily="34" charset="0"/>
              </a:rPr>
              <a:t>, clause 5.3.10 and </a:t>
            </a:r>
            <a:br>
              <a:rPr lang="en-US" altLang="en-US" sz="2600" b="1" dirty="0">
                <a:latin typeface="Calibri" panose="020F0502020204030204" pitchFamily="34" charset="0"/>
                <a:cs typeface="Calibri" panose="020F0502020204030204" pitchFamily="34" charset="0"/>
              </a:rPr>
            </a:br>
            <a:r>
              <a:rPr lang="en-US" altLang="en-US" sz="2600" b="1" i="1" dirty="0">
                <a:latin typeface="Calibri" panose="020F0502020204030204" pitchFamily="34" charset="0"/>
                <a:cs typeface="Calibri" panose="020F0502020204030204" pitchFamily="34" charset="0"/>
              </a:rPr>
              <a:t>Antitrust and Competition Policy: What You Need to Know </a:t>
            </a:r>
            <a:r>
              <a:rPr lang="en-US" altLang="en-US" sz="2600" b="1" dirty="0">
                <a:latin typeface="Calibri" panose="020F0502020204030204" pitchFamily="34" charset="0"/>
                <a:cs typeface="Calibri" panose="020F0502020204030204" pitchFamily="34" charset="0"/>
              </a:rPr>
              <a:t>at http://standards.ieee.org/develop/policies/antitrust.pdf</a:t>
            </a:r>
            <a:br>
              <a:rPr lang="en-US" altLang="en-US" sz="2600" b="1" dirty="0">
                <a:latin typeface="Calibri" panose="020F0502020204030204" pitchFamily="34" charset="0"/>
                <a:cs typeface="Calibri" panose="020F0502020204030204" pitchFamily="34" charset="0"/>
              </a:rPr>
            </a:br>
            <a:endParaRPr lang="en-US" altLang="en-US" sz="26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C5EBD18-5AA3-ED3B-6508-6943C47E865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4561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25C9-62EE-51A1-FABE-675F102BABE7}"/>
              </a:ext>
            </a:extLst>
          </p:cNvPr>
          <p:cNvSpPr>
            <a:spLocks noGrp="1"/>
          </p:cNvSpPr>
          <p:nvPr>
            <p:ph type="title"/>
          </p:nvPr>
        </p:nvSpPr>
        <p:spPr/>
        <p:txBody>
          <a:bodyPr/>
          <a:lstStyle/>
          <a:p>
            <a:r>
              <a:rPr lang="en-US" altLang="en-US" dirty="0"/>
              <a:t>PATENT-RELATED INFORMATION</a:t>
            </a:r>
            <a:endParaRPr lang="en-US" dirty="0"/>
          </a:p>
        </p:txBody>
      </p:sp>
      <p:sp>
        <p:nvSpPr>
          <p:cNvPr id="3" name="Text Placeholder 2">
            <a:extLst>
              <a:ext uri="{FF2B5EF4-FFF2-40B4-BE49-F238E27FC236}">
                <a16:creationId xmlns:a16="http://schemas.microsoft.com/office/drawing/2014/main" id="{AB9A6EF5-6E33-2E01-3868-7C27BD1C1581}"/>
              </a:ext>
            </a:extLst>
          </p:cNvPr>
          <p:cNvSpPr>
            <a:spLocks noGrp="1"/>
          </p:cNvSpPr>
          <p:nvPr>
            <p:ph type="body" sz="half" idx="1"/>
          </p:nvPr>
        </p:nvSpPr>
        <p:spPr/>
        <p:txBody>
          <a:bodyPr/>
          <a:lstStyle/>
          <a:p>
            <a:pPr marL="360000" eaLnBrk="1" hangingPunct="1">
              <a:lnSpc>
                <a:spcPct val="90000"/>
              </a:lnSpc>
              <a:spcBef>
                <a:spcPts val="600"/>
              </a:spcBef>
              <a:defRPr/>
            </a:pPr>
            <a:r>
              <a:rPr lang="en-US" altLang="en-US" sz="1600" b="1" dirty="0">
                <a:latin typeface="+mn-lt"/>
                <a:cs typeface="Calibri" panose="020F0502020204030204" pitchFamily="34" charset="0"/>
              </a:rPr>
              <a:t>The patent policy and the procedures used to execute that policy are documented in the:</a:t>
            </a:r>
          </a:p>
          <a:p>
            <a:pPr marL="986400" lvl="3" indent="-172800" eaLnBrk="1" hangingPunct="1">
              <a:lnSpc>
                <a:spcPct val="90000"/>
              </a:lnSpc>
              <a:spcBef>
                <a:spcPts val="600"/>
              </a:spcBef>
              <a:buClr>
                <a:srgbClr val="4AC9E3"/>
              </a:buClr>
              <a:buSzPct val="150000"/>
              <a:buFont typeface="Arial" panose="020B0604020202020204" pitchFamily="34" charset="0"/>
              <a:buChar char="•"/>
              <a:defRPr/>
            </a:pPr>
            <a:r>
              <a:rPr lang="en-US" altLang="en-US" sz="1600" b="1" i="1" dirty="0">
                <a:latin typeface="+mn-lt"/>
                <a:cs typeface="Calibri" panose="020F0502020204030204" pitchFamily="34" charset="0"/>
              </a:rPr>
              <a:t>IEEE SA Standards Board Bylaws</a:t>
            </a:r>
            <a:r>
              <a:rPr lang="en-US" altLang="en-US" sz="1600" b="1" dirty="0">
                <a:latin typeface="+mn-lt"/>
                <a:cs typeface="Calibri" panose="020F0502020204030204" pitchFamily="34" charset="0"/>
              </a:rPr>
              <a:t> </a:t>
            </a:r>
            <a:r>
              <a:rPr lang="en-US" altLang="en-US" sz="1200" b="1" dirty="0">
                <a:latin typeface="+mn-lt"/>
                <a:cs typeface="Calibri" panose="020F0502020204030204" pitchFamily="34" charset="0"/>
              </a:rPr>
              <a:t>(http://standards.ieee.org/develop/policies/bylaws/sect6-7.html#6) </a:t>
            </a:r>
          </a:p>
          <a:p>
            <a:pPr marL="986400" lvl="3" indent="-172800" eaLnBrk="1" hangingPunct="1">
              <a:lnSpc>
                <a:spcPct val="90000"/>
              </a:lnSpc>
              <a:spcBef>
                <a:spcPts val="600"/>
              </a:spcBef>
              <a:buClr>
                <a:srgbClr val="4AC9E3"/>
              </a:buClr>
              <a:buSzPct val="150000"/>
              <a:buFont typeface="Arial" panose="020B0604020202020204" pitchFamily="34" charset="0"/>
              <a:buChar char="•"/>
              <a:defRPr/>
            </a:pPr>
            <a:r>
              <a:rPr lang="en-US" altLang="en-US" sz="1600" b="1" i="1" dirty="0">
                <a:latin typeface="+mn-lt"/>
                <a:cs typeface="Calibri" panose="020F0502020204030204" pitchFamily="34" charset="0"/>
              </a:rPr>
              <a:t>IEEE SA Standards Board Operations Manual</a:t>
            </a:r>
            <a:r>
              <a:rPr lang="en-US" altLang="en-US" sz="1600" b="1" dirty="0">
                <a:latin typeface="+mn-lt"/>
                <a:cs typeface="Calibri" panose="020F0502020204030204" pitchFamily="34" charset="0"/>
              </a:rPr>
              <a:t> </a:t>
            </a:r>
            <a:r>
              <a:rPr lang="en-US" altLang="en-US" sz="12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1600" dirty="0">
              <a:latin typeface="+mn-lt"/>
            </a:endParaRPr>
          </a:p>
          <a:p>
            <a:pPr marL="360000" lvl="1" indent="0" eaLnBrk="1" hangingPunct="1">
              <a:lnSpc>
                <a:spcPct val="90000"/>
              </a:lnSpc>
              <a:defRPr/>
            </a:pPr>
            <a:r>
              <a:rPr lang="en-US" altLang="en-US" sz="1600" b="1" dirty="0">
                <a:latin typeface="+mn-lt"/>
                <a:cs typeface="Calibri" panose="020F0502020204030204" pitchFamily="34" charset="0"/>
              </a:rPr>
              <a:t>Material about the patent policy is available at </a:t>
            </a:r>
            <a:r>
              <a:rPr lang="en-US" altLang="en-US" sz="1600"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1600" b="1" i="1" dirty="0">
              <a:latin typeface="+mn-lt"/>
              <a:cs typeface="Calibri" panose="020F0502020204030204" pitchFamily="34" charset="0"/>
            </a:endParaRPr>
          </a:p>
          <a:p>
            <a:pPr lvl="1" eaLnBrk="1" hangingPunct="1">
              <a:lnSpc>
                <a:spcPct val="90000"/>
              </a:lnSpc>
              <a:defRPr/>
            </a:pPr>
            <a:endParaRPr lang="en-US" altLang="en-US" sz="1600" b="1" dirty="0">
              <a:latin typeface="+mn-lt"/>
              <a:cs typeface="Calibri" panose="020F0502020204030204" pitchFamily="34" charset="0"/>
            </a:endParaRPr>
          </a:p>
          <a:p>
            <a:pPr marL="360000" algn="ctr" eaLnBrk="1" hangingPunct="1">
              <a:lnSpc>
                <a:spcPct val="90000"/>
              </a:lnSpc>
              <a:defRPr/>
            </a:pPr>
            <a:r>
              <a:rPr lang="en-US" altLang="en-US" sz="2400" b="1" dirty="0">
                <a:latin typeface="+mn-lt"/>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15AF978E-E383-2B29-0145-9BF64393AE5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747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normAutofit fontScale="85000" lnSpcReduction="20000"/>
          </a:bodyPr>
          <a:lstStyle/>
          <a:p>
            <a:pPr lvl="1"/>
            <a:r>
              <a:rPr lang="en-AU" altLang="en-US" dirty="0"/>
              <a:t>All participants in IEEE-SA activities are expected to adhere to the core principles underlying the:</a:t>
            </a:r>
          </a:p>
          <a:p>
            <a:pPr lvl="2"/>
            <a:r>
              <a:rPr lang="en-AU" altLang="en-US" dirty="0">
                <a:hlinkClick r:id="rId3"/>
              </a:rPr>
              <a:t>IEEE Code of Ethics</a:t>
            </a:r>
            <a:endParaRPr lang="en-AU" altLang="en-US" dirty="0"/>
          </a:p>
          <a:p>
            <a:pPr lvl="2"/>
            <a:r>
              <a:rPr lang="en-AU" altLang="en-US" dirty="0">
                <a:hlinkClick r:id="rId4"/>
              </a:rPr>
              <a:t>IEEE Code of Conduct</a:t>
            </a:r>
            <a:endParaRPr lang="en-AU" altLang="en-US" dirty="0"/>
          </a:p>
          <a:p>
            <a:pPr lvl="1"/>
            <a:r>
              <a:rPr lang="en-AU" altLang="en-US" dirty="0"/>
              <a:t>The core principles of the IEEE Codes of Ethics &amp; Conduct are to:</a:t>
            </a:r>
          </a:p>
          <a:p>
            <a:pPr lvl="2"/>
            <a:r>
              <a:rPr lang="en-AU" altLang="en-US" i="1" dirty="0"/>
              <a:t>Uphold the highest standards of integrity, responsible </a:t>
            </a:r>
            <a:r>
              <a:rPr lang="en-AU" altLang="en-US" i="1" dirty="0" err="1"/>
              <a:t>behavior</a:t>
            </a:r>
            <a:r>
              <a:rPr lang="en-AU" altLang="en-US" i="1" dirty="0"/>
              <a:t>, and ethical and professional conduct</a:t>
            </a:r>
          </a:p>
          <a:p>
            <a:pPr lvl="2"/>
            <a:r>
              <a:rPr lang="en-AU" altLang="en-US" i="1" dirty="0"/>
              <a:t>Treat people fairly and with respect, to not engage in harassment, discrimination, or retaliation, and to protect people's privacy.</a:t>
            </a:r>
          </a:p>
          <a:p>
            <a:pPr lvl="2"/>
            <a:r>
              <a:rPr lang="en-AU" altLang="en-US" i="1" dirty="0"/>
              <a:t>Avoid injuring others, their property, reputation, or employment by false or malicious action</a:t>
            </a:r>
          </a:p>
          <a:p>
            <a:pPr lvl="1"/>
            <a:r>
              <a:rPr lang="en-AU" altLang="en-US" dirty="0"/>
              <a:t>The most recent versions of these Codes are available at </a:t>
            </a:r>
            <a:r>
              <a:rPr lang="en-AU" altLang="en-US" u="sng" dirty="0">
                <a:hlinkClick r:id="rId5"/>
              </a:rPr>
              <a:t>http://www.ieee.org/about/corporate/governance</a:t>
            </a:r>
            <a:endParaRPr lang="en-AU" altLang="en-US" u="sng" dirty="0"/>
          </a:p>
          <a:p>
            <a:endParaRPr lang="en-AU" altLang="en-US" dirty="0"/>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685800"/>
            <a:ext cx="11277600" cy="1066800"/>
          </a:xfrm>
        </p:spPr>
        <p:txBody>
          <a:bodyPr>
            <a:normAutofit fontScale="90000"/>
          </a:bodyPr>
          <a:lstStyle/>
          <a:p>
            <a:r>
              <a:rPr lang="en-AU" altLang="en-US" dirty="0"/>
              <a:t>Participants in the IEEE-SA “</a:t>
            </a:r>
            <a:r>
              <a:rPr lang="en-AU" altLang="en-US" i="1" dirty="0"/>
              <a:t>individual process</a:t>
            </a:r>
            <a:r>
              <a:rPr lang="en-AU" altLang="en-US" dirty="0"/>
              <a:t>” shall act independently of others, including employers </a:t>
            </a:r>
          </a:p>
        </p:txBody>
      </p:sp>
      <p:sp>
        <p:nvSpPr>
          <p:cNvPr id="8195" name="Content Placeholder 2"/>
          <p:cNvSpPr>
            <a:spLocks noGrp="1"/>
          </p:cNvSpPr>
          <p:nvPr>
            <p:ph idx="1"/>
          </p:nvPr>
        </p:nvSpPr>
        <p:spPr>
          <a:xfrm>
            <a:off x="914400" y="1981199"/>
            <a:ext cx="10363200" cy="4494213"/>
          </a:xfrm>
        </p:spPr>
        <p:txBody>
          <a:bodyPr>
            <a:normAutofit fontScale="77500" lnSpcReduction="20000"/>
          </a:bodyPr>
          <a:lstStyle/>
          <a:p>
            <a:pPr lvl="1"/>
            <a:r>
              <a:rPr lang="en-AU" altLang="en-US" dirty="0"/>
              <a:t>The </a:t>
            </a:r>
            <a:r>
              <a:rPr lang="en-AU" altLang="en-US" u="sng" dirty="0">
                <a:hlinkClick r:id="rId3"/>
              </a:rPr>
              <a:t>IEEE-SA Standards Board Bylaws</a:t>
            </a:r>
            <a:r>
              <a:rPr lang="en-AU" altLang="en-US" dirty="0"/>
              <a:t> require that “</a:t>
            </a:r>
            <a:r>
              <a:rPr lang="en-AU" altLang="en-US" i="1" dirty="0"/>
              <a:t>participants in the IEEE standards development individual process shall act based on their qualifications and experience”</a:t>
            </a:r>
            <a:endParaRPr lang="en-AU" altLang="en-US" dirty="0"/>
          </a:p>
          <a:p>
            <a:pPr lvl="1"/>
            <a:r>
              <a:rPr lang="en-AU" altLang="en-US" dirty="0"/>
              <a:t>This means participants:</a:t>
            </a:r>
          </a:p>
          <a:p>
            <a:pPr lvl="2"/>
            <a:r>
              <a:rPr lang="en-AU" altLang="en-US" b="1" dirty="0">
                <a:solidFill>
                  <a:srgbClr val="00B050"/>
                </a:solidFill>
              </a:rPr>
              <a:t>Shall act &amp; vote </a:t>
            </a:r>
            <a:r>
              <a:rPr lang="en-AU" altLang="en-US" dirty="0"/>
              <a:t>based on their personal &amp; independent opinions derived from their expertise, knowledge, and qualifications</a:t>
            </a:r>
          </a:p>
          <a:p>
            <a:pPr lvl="2"/>
            <a:r>
              <a:rPr lang="en-AU" altLang="en-US" b="1" dirty="0">
                <a:solidFill>
                  <a:srgbClr val="FF0000"/>
                </a:solidFill>
              </a:rPr>
              <a:t>Shall not act or vote </a:t>
            </a:r>
            <a:r>
              <a:rPr lang="en-AU" altLang="en-US" dirty="0"/>
              <a:t>based on any obligation to or any direction from any other person or organization, including an employer or client, regardless of any external commitments, agreements, contracts, or orders</a:t>
            </a:r>
          </a:p>
          <a:p>
            <a:pPr lvl="2"/>
            <a:r>
              <a:rPr lang="en-AU" altLang="en-US" b="1" dirty="0">
                <a:solidFill>
                  <a:srgbClr val="FF0000"/>
                </a:solidFill>
              </a:rPr>
              <a:t>Shall not direct </a:t>
            </a:r>
            <a:r>
              <a:rPr lang="en-AU" altLang="en-US" dirty="0"/>
              <a:t>the actions or votes of other participants or retaliate against other participants for fulfilling their responsibility to act &amp; vote based on their personal &amp; independently developed opinions</a:t>
            </a:r>
          </a:p>
          <a:p>
            <a:pPr lvl="1"/>
            <a:r>
              <a:rPr lang="en-AU" altLang="en-US" dirty="0"/>
              <a:t>By participating in standards activities using the “</a:t>
            </a:r>
            <a:r>
              <a:rPr lang="en-AU" altLang="en-US" i="1" dirty="0"/>
              <a:t>individual process</a:t>
            </a:r>
            <a:r>
              <a:rPr lang="en-AU" altLang="en-US" dirty="0"/>
              <a:t>”, you are deemed to accept these requirements; if you are unable to satisfy these requirements then you shall immediately cease any participation</a:t>
            </a:r>
          </a:p>
          <a:p>
            <a:pPr lvl="2"/>
            <a:endParaRPr lang="en-AU" altLang="en-US" dirty="0"/>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a:xfrm>
            <a:off x="914400" y="1981199"/>
            <a:ext cx="10363200" cy="4494213"/>
          </a:xfrm>
        </p:spPr>
        <p:txBody>
          <a:bodyPr>
            <a:normAutofit fontScale="92500" lnSpcReduction="20000"/>
          </a:bodyPr>
          <a:lstStyle/>
          <a:p>
            <a:pPr lvl="1"/>
            <a:r>
              <a:rPr lang="en-AU" altLang="en-US" dirty="0"/>
              <a:t>The </a:t>
            </a:r>
            <a:r>
              <a:rPr lang="en-AU" altLang="en-US" u="sng" dirty="0">
                <a:hlinkClick r:id="rId3"/>
              </a:rPr>
              <a:t>IEEE-SA Standards Board Bylaws</a:t>
            </a:r>
            <a:r>
              <a:rPr lang="en-AU" altLang="en-US" dirty="0"/>
              <a:t> (clause 5.2.1.3) specifies that “</a:t>
            </a:r>
            <a:r>
              <a:rPr lang="en-AU" altLang="en-US" i="1" dirty="0"/>
              <a:t>the standards development process shall not be dominated by any single interest category, individual, or organization”</a:t>
            </a:r>
            <a:endParaRPr lang="en-AU" altLang="en-US" dirty="0"/>
          </a:p>
          <a:p>
            <a:pPr lvl="2"/>
            <a:r>
              <a:rPr lang="en-AU" altLang="en-US" dirty="0"/>
              <a:t>This means no participant may exercise</a:t>
            </a:r>
            <a:r>
              <a:rPr lang="en-AU" altLang="en-US" i="1" dirty="0"/>
              <a:t> “authority, leadership, or influence by reason of superior leverage, strength, or representation to the exclusion of fair and equitable consideration of other viewpoints”</a:t>
            </a:r>
            <a:r>
              <a:rPr lang="en-AU" altLang="en-US" dirty="0"/>
              <a:t> or </a:t>
            </a:r>
            <a:r>
              <a:rPr lang="en-AU" altLang="en-US" b="1" dirty="0"/>
              <a:t>“</a:t>
            </a:r>
            <a:r>
              <a:rPr lang="en-AU" altLang="en-US" b="1" i="1" dirty="0"/>
              <a:t>to hinder the progress of the standards development activity”</a:t>
            </a:r>
            <a:endParaRPr lang="en-AU" altLang="en-US" b="1" dirty="0"/>
          </a:p>
          <a:p>
            <a:pPr lvl="1"/>
            <a:r>
              <a:rPr lang="en-AU" altLang="en-US" dirty="0"/>
              <a:t>This rule applies equally to those participating in a standards development project and to that project’s leadership group</a:t>
            </a:r>
          </a:p>
          <a:p>
            <a:pPr lvl="1"/>
            <a:r>
              <a:rPr lang="en-AU" altLang="en-US" dirty="0"/>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6108329" y="6475413"/>
            <a:ext cx="76944" cy="184666"/>
          </a:xfrm>
        </p:spPr>
        <p:txBody>
          <a:bodyPr/>
          <a:lstStyle/>
          <a:p>
            <a:fld id="{A3979A82-1A5E-4C7B-AFC0-111CA6C3130A}" type="slidenum">
              <a:rPr lang="en-US" altLang="en-US" smtClean="0"/>
              <a:pPr/>
              <a:t>18</a:t>
            </a:fld>
            <a:endParaRPr lang="en-US" altLang="en-US"/>
          </a:p>
        </p:txBody>
      </p:sp>
    </p:spTree>
    <p:extLst>
      <p:ext uri="{BB962C8B-B14F-4D97-AF65-F5344CB8AC3E}">
        <p14:creationId xmlns:p14="http://schemas.microsoft.com/office/powerpoint/2010/main" val="71060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6108329" y="6475413"/>
            <a:ext cx="76944" cy="184666"/>
          </a:xfrm>
        </p:spPr>
        <p:txBody>
          <a:bodyPr/>
          <a:lstStyle/>
          <a:p>
            <a:fld id="{A3979A82-1A5E-4C7B-AFC0-111CA6C3130A}" type="slidenum">
              <a:rPr lang="en-US" altLang="en-US" smtClean="0"/>
              <a:pPr/>
              <a:t>19</a:t>
            </a:fld>
            <a:endParaRPr lang="en-US" altLang="en-US"/>
          </a:p>
        </p:txBody>
      </p:sp>
    </p:spTree>
    <p:extLst>
      <p:ext uri="{BB962C8B-B14F-4D97-AF65-F5344CB8AC3E}">
        <p14:creationId xmlns:p14="http://schemas.microsoft.com/office/powerpoint/2010/main" val="117228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endParaRPr lang="en-US" sz="2800" dirty="0"/>
          </a:p>
          <a:p>
            <a:endParaRPr lang="en-US" sz="2800" dirty="0"/>
          </a:p>
          <a:p>
            <a:r>
              <a:rPr lang="en-US" sz="2800" dirty="0"/>
              <a:t>May 2024 802 Wireless Interim Session</a:t>
            </a:r>
          </a:p>
          <a:p>
            <a:r>
              <a:rPr lang="en-US" sz="2800" dirty="0"/>
              <a:t>Mixed Mode</a:t>
            </a:r>
          </a:p>
          <a:p>
            <a:r>
              <a:rPr lang="en-US" sz="2800" dirty="0"/>
              <a:t>Live Warsaw, Poland</a:t>
            </a:r>
          </a:p>
        </p:txBody>
      </p:sp>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85000" lnSpcReduction="20000"/>
          </a:bodyPr>
          <a:lstStyle/>
          <a:p>
            <a:r>
              <a:rPr lang="en-US" dirty="0">
                <a:solidFill>
                  <a:srgbClr val="FF0000"/>
                </a:solidFill>
              </a:rPr>
              <a:t>You are reminded NOW that all the 802 and IEEE rules you heard at the opening plenary apply to every meeting. This is your final reminder!</a:t>
            </a:r>
          </a:p>
          <a:p>
            <a:r>
              <a:rPr lang="en-US" dirty="0"/>
              <a:t>Meetings will start ON TIME as shown on the schedule – arrive early, finish nesting, get comfortable</a:t>
            </a:r>
          </a:p>
          <a:p>
            <a:r>
              <a:rPr lang="en-US" dirty="0"/>
              <a:t>Questions and discussions time may be limited:  Use the email reflector to continue discussion!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spTree>
    <p:extLst>
      <p:ext uri="{BB962C8B-B14F-4D97-AF65-F5344CB8AC3E}">
        <p14:creationId xmlns:p14="http://schemas.microsoft.com/office/powerpoint/2010/main" val="2808130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https://mentor.ieee.org/802.15/dcn/24/15-24-0128-02-04ab-tg4ab-agenda-march-2024.xlsx</a:t>
            </a:r>
            <a:endParaRPr lang="en-US" dirty="0"/>
          </a:p>
          <a:p>
            <a:pPr marL="0" indent="0">
              <a:buNone/>
            </a:pPr>
            <a:r>
              <a:rPr lang="en-US" dirty="0"/>
              <a:t>(check mentor for latest version)</a:t>
            </a:r>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5442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lstStyle/>
          <a:p>
            <a:pPr marL="0" indent="0">
              <a:buNone/>
            </a:pPr>
            <a:r>
              <a:rPr lang="en-US" dirty="0"/>
              <a:t>Motion to approve agenda contained in document 15-24-0201-04.</a:t>
            </a:r>
          </a:p>
          <a:p>
            <a:r>
              <a:rPr lang="en-US" dirty="0"/>
              <a:t>Moved by David </a:t>
            </a:r>
            <a:r>
              <a:rPr lang="en-US" dirty="0" err="1"/>
              <a:t>Xun</a:t>
            </a:r>
            <a:r>
              <a:rPr lang="en-US" dirty="0"/>
              <a:t> Yang (Huawei)</a:t>
            </a:r>
          </a:p>
          <a:p>
            <a:r>
              <a:rPr lang="en-US" dirty="0"/>
              <a:t>Second by Clint Chaplin (SRA)</a:t>
            </a:r>
          </a:p>
          <a:p>
            <a:r>
              <a:rPr lang="en-US" dirty="0"/>
              <a:t>Discussion: </a:t>
            </a:r>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Tree>
    <p:extLst>
      <p:ext uri="{BB962C8B-B14F-4D97-AF65-F5344CB8AC3E}">
        <p14:creationId xmlns:p14="http://schemas.microsoft.com/office/powerpoint/2010/main" val="3177679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a:xfrm>
            <a:off x="914400" y="1981200"/>
            <a:ext cx="10363200" cy="4419600"/>
          </a:xfrm>
        </p:spPr>
        <p:txBody>
          <a:bodyPr>
            <a:normAutofit fontScale="70000" lnSpcReduction="20000"/>
          </a:bodyPr>
          <a:lstStyle/>
          <a:p>
            <a:pPr marL="0" indent="0">
              <a:buNone/>
            </a:pPr>
            <a:r>
              <a:rPr lang="en-US" dirty="0"/>
              <a:t>Motion to approve minutes contained in documents 15-24-0195-00  and 15-24-0252-01</a:t>
            </a:r>
          </a:p>
          <a:p>
            <a:pPr marL="0" indent="0">
              <a:buNone/>
            </a:pPr>
            <a:endParaRPr lang="en-US" dirty="0"/>
          </a:p>
          <a:p>
            <a:r>
              <a:rPr lang="en-US" dirty="0"/>
              <a:t>Moved by: David </a:t>
            </a:r>
            <a:r>
              <a:rPr lang="en-US" dirty="0" err="1"/>
              <a:t>Xun</a:t>
            </a:r>
            <a:r>
              <a:rPr lang="en-US" dirty="0"/>
              <a:t> Yang (Huawei)</a:t>
            </a:r>
          </a:p>
          <a:p>
            <a:r>
              <a:rPr lang="en-US" dirty="0"/>
              <a:t>Second by: Clint Chaplin (SRA)</a:t>
            </a:r>
          </a:p>
          <a:p>
            <a:r>
              <a:rPr lang="en-US" dirty="0"/>
              <a:t>Discussion: </a:t>
            </a:r>
          </a:p>
          <a:p>
            <a:endParaRPr lang="en-US" dirty="0"/>
          </a:p>
          <a:p>
            <a:pPr marL="0" indent="0">
              <a:buNone/>
            </a:pPr>
            <a:r>
              <a:rPr lang="en-US" dirty="0"/>
              <a:t>Minutes of March Plenary</a:t>
            </a:r>
          </a:p>
          <a:p>
            <a:r>
              <a:rPr lang="en-US" dirty="0">
                <a:hlinkClick r:id="rId2"/>
              </a:rPr>
              <a:t>https://mentor.ieee.org/802.15/dcn/24/15-24-0195-00-04ab-tg4ab-mar-plenary-mins.docx</a:t>
            </a:r>
            <a:endParaRPr lang="en-US" dirty="0"/>
          </a:p>
          <a:p>
            <a:pPr marL="0" indent="0">
              <a:buNone/>
            </a:pPr>
            <a:r>
              <a:rPr lang="en-US" dirty="0"/>
              <a:t>Minutes of Conference Calls March through May</a:t>
            </a:r>
          </a:p>
          <a:p>
            <a:r>
              <a:rPr lang="en-US" dirty="0">
                <a:hlinkClick r:id="rId3"/>
              </a:rPr>
              <a:t>https://mentor.ieee.org/802.15/dcn/24/15-24-0252-01-04ab-tg4ab-conf-call-mins-mar-to-may-2024.docx</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3657350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583747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extLst>
      <p:ext uri="{BB962C8B-B14F-4D97-AF65-F5344CB8AC3E}">
        <p14:creationId xmlns:p14="http://schemas.microsoft.com/office/powerpoint/2010/main" val="3225554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2523749437"/>
              </p:ext>
            </p:extLst>
          </p:nvPr>
        </p:nvGraphicFramePr>
        <p:xfrm>
          <a:off x="3200400" y="1238653"/>
          <a:ext cx="6324599" cy="509870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May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sngStrike" dirty="0">
                          <a:solidFill>
                            <a:srgbClr val="C00000"/>
                          </a:solidFill>
                          <a:effectLst/>
                          <a:latin typeface="Calibri" panose="020F0502020204030204" pitchFamily="34" charset="0"/>
                        </a:rPr>
                        <a:t>Goal: 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sngStrike" dirty="0">
                          <a:solidFill>
                            <a:srgbClr val="C00000"/>
                          </a:solidFill>
                          <a:effectLst/>
                          <a:latin typeface="Calibri" panose="020F0502020204030204" pitchFamily="34" charset="0"/>
                        </a:rPr>
                        <a:t>Start: May 2024</a:t>
                      </a:r>
                    </a:p>
                    <a:p>
                      <a:pPr algn="l" fontAlgn="b"/>
                      <a:r>
                        <a:rPr lang="en-US" sz="1400" b="1" i="0" u="none" strike="noStrike" dirty="0">
                          <a:solidFill>
                            <a:srgbClr val="C00000"/>
                          </a:solidFill>
                          <a:effectLst/>
                          <a:latin typeface="Calibri" panose="020F0502020204030204" pitchFamily="34" charset="0"/>
                        </a:rPr>
                        <a:t>June 2024 </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
        <p:nvSpPr>
          <p:cNvPr id="2" name="Arrow: Down 1">
            <a:extLst>
              <a:ext uri="{FF2B5EF4-FFF2-40B4-BE49-F238E27FC236}">
                <a16:creationId xmlns:a16="http://schemas.microsoft.com/office/drawing/2014/main" id="{108BF41A-5AC2-44C4-AC61-3B7CBAD2D2E7}"/>
              </a:ext>
            </a:extLst>
          </p:cNvPr>
          <p:cNvSpPr/>
          <p:nvPr/>
        </p:nvSpPr>
        <p:spPr bwMode="auto">
          <a:xfrm rot="5400000">
            <a:off x="9555276" y="4694125"/>
            <a:ext cx="777648" cy="838199"/>
          </a:xfrm>
          <a:prstGeom prst="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a:t>
            </a:r>
          </a:p>
        </p:txBody>
      </p:sp>
      <p:sp>
        <p:nvSpPr>
          <p:cNvPr id="3" name="TextBox 2">
            <a:extLst>
              <a:ext uri="{FF2B5EF4-FFF2-40B4-BE49-F238E27FC236}">
                <a16:creationId xmlns:a16="http://schemas.microsoft.com/office/drawing/2014/main" id="{D69226EF-F903-3C8D-1479-AFEBEE1DC228}"/>
              </a:ext>
            </a:extLst>
          </p:cNvPr>
          <p:cNvSpPr txBox="1"/>
          <p:nvPr/>
        </p:nvSpPr>
        <p:spPr>
          <a:xfrm>
            <a:off x="9918700" y="5358178"/>
            <a:ext cx="1968500" cy="584775"/>
          </a:xfrm>
          <a:prstGeom prst="rect">
            <a:avLst/>
          </a:prstGeom>
          <a:noFill/>
        </p:spPr>
        <p:txBody>
          <a:bodyPr wrap="square" rtlCol="0">
            <a:spAutoFit/>
          </a:bodyPr>
          <a:lstStyle/>
          <a:p>
            <a:r>
              <a:rPr lang="en-US" sz="1600" dirty="0">
                <a:solidFill>
                  <a:srgbClr val="FF0000"/>
                </a:solidFill>
              </a:rPr>
              <a:t>Current pace -&gt; Start LB in May or later</a:t>
            </a:r>
          </a:p>
        </p:txBody>
      </p:sp>
    </p:spTree>
    <p:extLst>
      <p:ext uri="{BB962C8B-B14F-4D97-AF65-F5344CB8AC3E}">
        <p14:creationId xmlns:p14="http://schemas.microsoft.com/office/powerpoint/2010/main" val="972761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pic>
        <p:nvPicPr>
          <p:cNvPr id="3" name="Picture 2">
            <a:extLst>
              <a:ext uri="{FF2B5EF4-FFF2-40B4-BE49-F238E27FC236}">
                <a16:creationId xmlns:a16="http://schemas.microsoft.com/office/drawing/2014/main" id="{70FCFE10-1ACB-F2C0-60D9-BBE05D5A36AD}"/>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5" name="Isosceles Triangle 4">
            <a:extLst>
              <a:ext uri="{FF2B5EF4-FFF2-40B4-BE49-F238E27FC236}">
                <a16:creationId xmlns:a16="http://schemas.microsoft.com/office/drawing/2014/main" id="{65BAFB8A-30B3-F997-C1D9-3EEA4C2E3BFD}"/>
              </a:ext>
            </a:extLst>
          </p:cNvPr>
          <p:cNvSpPr/>
          <p:nvPr/>
        </p:nvSpPr>
        <p:spPr bwMode="auto">
          <a:xfrm rot="5400000">
            <a:off x="4874049" y="28956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pic>
        <p:nvPicPr>
          <p:cNvPr id="1026" name="Picture 2" descr="5,404 Throttle Stock Photos, High-Res Pictures, and Images ...">
            <a:extLst>
              <a:ext uri="{FF2B5EF4-FFF2-40B4-BE49-F238E27FC236}">
                <a16:creationId xmlns:a16="http://schemas.microsoft.com/office/drawing/2014/main" id="{BC353167-F9C8-EA41-F65B-84F0B14775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041650"/>
            <a:ext cx="1924050" cy="14097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DB95861-7271-170F-6A2F-A5A29B311844}"/>
              </a:ext>
            </a:extLst>
          </p:cNvPr>
          <p:cNvSpPr/>
          <p:nvPr/>
        </p:nvSpPr>
        <p:spPr bwMode="auto">
          <a:xfrm>
            <a:off x="5181600" y="2514600"/>
            <a:ext cx="2015830" cy="3810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2CV</a:t>
            </a:r>
          </a:p>
        </p:txBody>
      </p:sp>
    </p:spTree>
    <p:extLst>
      <p:ext uri="{BB962C8B-B14F-4D97-AF65-F5344CB8AC3E}">
        <p14:creationId xmlns:p14="http://schemas.microsoft.com/office/powerpoint/2010/main" val="3238349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29</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30</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77500" lnSpcReduction="20000"/>
          </a:bodyPr>
          <a:lstStyle/>
          <a:p>
            <a:pPr marL="0" indent="0">
              <a:buNone/>
            </a:pPr>
            <a:r>
              <a:rPr lang="en-US" dirty="0"/>
              <a:t>Goal: create a </a:t>
            </a:r>
            <a:r>
              <a:rPr lang="en-US" b="1" dirty="0"/>
              <a:t>technically complete</a:t>
            </a:r>
            <a:r>
              <a:rPr lang="en-US" dirty="0"/>
              <a:t> draft that is ready for balloting</a:t>
            </a:r>
          </a:p>
          <a:p>
            <a:r>
              <a:rPr lang="en-US" dirty="0"/>
              <a:t>Complete:  </a:t>
            </a:r>
          </a:p>
          <a:p>
            <a:pPr lvl="1"/>
            <a:r>
              <a:rPr lang="en-US" dirty="0"/>
              <a:t>NO TBDs or implied TBDs (e.g.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a:t>
            </a:r>
            <a:r>
              <a:rPr lang="en-US" b="1" dirty="0">
                <a:solidFill>
                  <a:srgbClr val="FF0000"/>
                </a:solidFill>
              </a:rPr>
              <a:t>technically complete content </a:t>
            </a:r>
            <a:r>
              <a:rPr lang="en-US" dirty="0"/>
              <a:t>and sufficient details for TE to execute</a:t>
            </a:r>
          </a:p>
          <a:p>
            <a:pPr lvl="1"/>
            <a:r>
              <a:rPr lang="en-US" dirty="0"/>
              <a:t>Approve changes to enable editor to create ballotable draft</a:t>
            </a:r>
          </a:p>
          <a:p>
            <a:pPr lvl="1"/>
            <a:r>
              <a:rPr lang="en-US" dirty="0"/>
              <a:t>Provide DRAFT READY text to TE </a:t>
            </a:r>
          </a:p>
          <a:p>
            <a:pPr lvl="2"/>
            <a:r>
              <a:rPr lang="en-US" dirty="0"/>
              <a:t>That means consistent with the base standard!</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31</a:t>
            </a:fld>
            <a:endParaRPr lang="en-US"/>
          </a:p>
        </p:txBody>
      </p:sp>
    </p:spTree>
    <p:extLst>
      <p:ext uri="{BB962C8B-B14F-4D97-AF65-F5344CB8AC3E}">
        <p14:creationId xmlns:p14="http://schemas.microsoft.com/office/powerpoint/2010/main" val="1068311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5AAF-4D90-B9C2-9FF6-5E54CFFC38DA}"/>
              </a:ext>
            </a:extLst>
          </p:cNvPr>
          <p:cNvSpPr>
            <a:spLocks noGrp="1"/>
          </p:cNvSpPr>
          <p:nvPr>
            <p:ph type="title"/>
          </p:nvPr>
        </p:nvSpPr>
        <p:spPr>
          <a:xfrm>
            <a:off x="914400" y="685800"/>
            <a:ext cx="10363200" cy="533400"/>
          </a:xfrm>
        </p:spPr>
        <p:txBody>
          <a:bodyPr/>
          <a:lstStyle/>
          <a:p>
            <a:r>
              <a:rPr lang="en-US" dirty="0"/>
              <a:t>Steps up to Letter Ballot: Summary</a:t>
            </a:r>
          </a:p>
        </p:txBody>
      </p:sp>
      <p:sp>
        <p:nvSpPr>
          <p:cNvPr id="4" name="Slide Number Placeholder 3">
            <a:extLst>
              <a:ext uri="{FF2B5EF4-FFF2-40B4-BE49-F238E27FC236}">
                <a16:creationId xmlns:a16="http://schemas.microsoft.com/office/drawing/2014/main" id="{274AC30B-C74A-09F2-E8EA-9BDF3086632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32</a:t>
            </a:fld>
            <a:endParaRPr lang="en-US"/>
          </a:p>
        </p:txBody>
      </p:sp>
      <p:sp>
        <p:nvSpPr>
          <p:cNvPr id="6" name="Text Placeholder 2">
            <a:extLst>
              <a:ext uri="{FF2B5EF4-FFF2-40B4-BE49-F238E27FC236}">
                <a16:creationId xmlns:a16="http://schemas.microsoft.com/office/drawing/2014/main" id="{DA075CD5-5F5B-B45C-FDC2-72FB166F55AA}"/>
              </a:ext>
            </a:extLst>
          </p:cNvPr>
          <p:cNvSpPr>
            <a:spLocks noGrp="1"/>
          </p:cNvSpPr>
          <p:nvPr>
            <p:ph type="body" sz="half" idx="1"/>
          </p:nvPr>
        </p:nvSpPr>
        <p:spPr>
          <a:xfrm>
            <a:off x="914400" y="1524000"/>
            <a:ext cx="10363200" cy="4572000"/>
          </a:xfrm>
        </p:spPr>
        <p:txBody>
          <a:bodyPr>
            <a:normAutofit fontScale="92500" lnSpcReduction="20000"/>
          </a:bodyPr>
          <a:lstStyle/>
          <a:p>
            <a:r>
              <a:rPr lang="en-US" dirty="0"/>
              <a:t>Complete draft, posted to drafts area</a:t>
            </a:r>
          </a:p>
          <a:p>
            <a:pPr lvl="1"/>
            <a:r>
              <a:rPr lang="en-US" dirty="0"/>
              <a:t>Comment resolutions documented and approved (TG motion)</a:t>
            </a:r>
          </a:p>
          <a:p>
            <a:pPr lvl="1"/>
            <a:r>
              <a:rPr lang="en-US" dirty="0"/>
              <a:t>TG technical editor has applied all resolutions</a:t>
            </a:r>
          </a:p>
          <a:p>
            <a:r>
              <a:rPr lang="en-US" dirty="0"/>
              <a:t>TEG Review: </a:t>
            </a:r>
          </a:p>
          <a:p>
            <a:pPr lvl="1"/>
            <a:r>
              <a:rPr lang="en-US" dirty="0"/>
              <a:t>WG chair assigns Technical Expert Group</a:t>
            </a:r>
          </a:p>
          <a:p>
            <a:pPr lvl="1"/>
            <a:r>
              <a:rPr lang="en-US" u="sng" dirty="0"/>
              <a:t>TEG reviews for technical consistency with base standard</a:t>
            </a:r>
          </a:p>
          <a:p>
            <a:pPr>
              <a:buFont typeface="Wingdings" panose="05000000000000000000" pitchFamily="2" charset="2"/>
              <a:buChar char="ü"/>
            </a:pPr>
            <a:r>
              <a:rPr lang="en-US" dirty="0"/>
              <a:t>WG Technical Editor review</a:t>
            </a:r>
          </a:p>
          <a:p>
            <a:pPr lvl="1"/>
            <a:r>
              <a:rPr lang="en-US" dirty="0"/>
              <a:t>WGTE reviews for editorial consistency with base standard</a:t>
            </a:r>
          </a:p>
          <a:p>
            <a:pPr lvl="1"/>
            <a:endParaRPr lang="en-US" dirty="0"/>
          </a:p>
          <a:p>
            <a:pPr lvl="1"/>
            <a:r>
              <a:rPr lang="en-US" dirty="0"/>
              <a:t>Reference: </a:t>
            </a:r>
            <a:r>
              <a:rPr lang="en-US" dirty="0">
                <a:hlinkClick r:id="rId2"/>
              </a:rPr>
              <a:t>https://mentor.ieee.org/802.15/dcn/23/15-23-0083-05-0mag-project-task-list.xlsx</a:t>
            </a:r>
            <a:r>
              <a:rPr lang="en-US" dirty="0"/>
              <a:t> for tasks and OM </a:t>
            </a:r>
            <a:r>
              <a:rPr lang="en-US" dirty="0" err="1"/>
              <a:t>xref</a:t>
            </a:r>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6499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AF68-93CE-0953-EF0E-5175FBCB6ECD}"/>
              </a:ext>
            </a:extLst>
          </p:cNvPr>
          <p:cNvSpPr>
            <a:spLocks noGrp="1"/>
          </p:cNvSpPr>
          <p:nvPr>
            <p:ph type="title"/>
          </p:nvPr>
        </p:nvSpPr>
        <p:spPr/>
        <p:txBody>
          <a:bodyPr/>
          <a:lstStyle/>
          <a:p>
            <a:r>
              <a:rPr lang="en-US" dirty="0"/>
              <a:t>Timeline Notes</a:t>
            </a:r>
          </a:p>
        </p:txBody>
      </p:sp>
      <p:sp>
        <p:nvSpPr>
          <p:cNvPr id="3" name="Text Placeholder 2">
            <a:extLst>
              <a:ext uri="{FF2B5EF4-FFF2-40B4-BE49-F238E27FC236}">
                <a16:creationId xmlns:a16="http://schemas.microsoft.com/office/drawing/2014/main" id="{194A7CD9-2DF7-421A-B68F-6AA112F8631C}"/>
              </a:ext>
            </a:extLst>
          </p:cNvPr>
          <p:cNvSpPr>
            <a:spLocks noGrp="1"/>
          </p:cNvSpPr>
          <p:nvPr>
            <p:ph type="body" sz="half" idx="1"/>
          </p:nvPr>
        </p:nvSpPr>
        <p:spPr/>
        <p:txBody>
          <a:bodyPr>
            <a:normAutofit fontScale="85000" lnSpcReduction="10000"/>
          </a:bodyPr>
          <a:lstStyle/>
          <a:p>
            <a:r>
              <a:rPr lang="en-US" dirty="0"/>
              <a:t>Minimum duration of WG initial ballot: 30 days</a:t>
            </a:r>
          </a:p>
          <a:p>
            <a:pPr lvl="1"/>
            <a:r>
              <a:rPr lang="en-US" dirty="0"/>
              <a:t>40 is preferred for a complex draft</a:t>
            </a:r>
          </a:p>
          <a:p>
            <a:r>
              <a:rPr lang="en-US" dirty="0"/>
              <a:t>Editor’s review completed</a:t>
            </a:r>
          </a:p>
          <a:p>
            <a:r>
              <a:rPr lang="en-US" dirty="0"/>
              <a:t>Editor needs time to prepare draft</a:t>
            </a:r>
          </a:p>
          <a:p>
            <a:r>
              <a:rPr lang="en-US" dirty="0"/>
              <a:t>TEG review not completed – must be before ballot can begin</a:t>
            </a:r>
          </a:p>
          <a:p>
            <a:r>
              <a:rPr lang="en-US" dirty="0"/>
              <a:t>Ballot open latest is 09-June</a:t>
            </a:r>
          </a:p>
          <a:p>
            <a:pPr lvl="1"/>
            <a:r>
              <a:rPr lang="en-US" dirty="0"/>
              <a:t>July Meeting:  15-July</a:t>
            </a:r>
          </a:p>
          <a:p>
            <a:pPr lvl="1"/>
            <a:r>
              <a:rPr lang="en-US" dirty="0"/>
              <a:t>Ballot close latest is 10-July</a:t>
            </a:r>
          </a:p>
          <a:p>
            <a:pPr lvl="1"/>
            <a:r>
              <a:rPr lang="en-US" dirty="0"/>
              <a:t>Potentially 3 weeks after close of interim (two call days)</a:t>
            </a:r>
          </a:p>
        </p:txBody>
      </p:sp>
      <p:sp>
        <p:nvSpPr>
          <p:cNvPr id="4" name="Slide Number Placeholder 3">
            <a:extLst>
              <a:ext uri="{FF2B5EF4-FFF2-40B4-BE49-F238E27FC236}">
                <a16:creationId xmlns:a16="http://schemas.microsoft.com/office/drawing/2014/main" id="{93B72A2B-A421-48BF-25B2-3C0BF2326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33</a:t>
            </a:fld>
            <a:endParaRPr lang="en-US"/>
          </a:p>
        </p:txBody>
      </p:sp>
    </p:spTree>
    <p:extLst>
      <p:ext uri="{BB962C8B-B14F-4D97-AF65-F5344CB8AC3E}">
        <p14:creationId xmlns:p14="http://schemas.microsoft.com/office/powerpoint/2010/main" val="2869826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B1A8-6EFF-4E56-70EF-568D8D269A26}"/>
              </a:ext>
            </a:extLst>
          </p:cNvPr>
          <p:cNvSpPr>
            <a:spLocks noGrp="1"/>
          </p:cNvSpPr>
          <p:nvPr>
            <p:ph type="title"/>
          </p:nvPr>
        </p:nvSpPr>
        <p:spPr/>
        <p:txBody>
          <a:bodyPr/>
          <a:lstStyle/>
          <a:p>
            <a:r>
              <a:rPr lang="en-US" dirty="0"/>
              <a:t>Interim Webex Meetings (May-July)</a:t>
            </a:r>
          </a:p>
        </p:txBody>
      </p:sp>
      <p:sp>
        <p:nvSpPr>
          <p:cNvPr id="3" name="Text Placeholder 2">
            <a:extLst>
              <a:ext uri="{FF2B5EF4-FFF2-40B4-BE49-F238E27FC236}">
                <a16:creationId xmlns:a16="http://schemas.microsoft.com/office/drawing/2014/main" id="{0FED2AE8-EF14-423B-B58B-9AAEAA4A5D8B}"/>
              </a:ext>
            </a:extLst>
          </p:cNvPr>
          <p:cNvSpPr>
            <a:spLocks noGrp="1"/>
          </p:cNvSpPr>
          <p:nvPr>
            <p:ph type="body" sz="half" idx="1"/>
          </p:nvPr>
        </p:nvSpPr>
        <p:spPr/>
        <p:txBody>
          <a:bodyPr/>
          <a:lstStyle/>
          <a:p>
            <a:r>
              <a:rPr lang="en-US" dirty="0"/>
              <a:t>TBD</a:t>
            </a:r>
          </a:p>
        </p:txBody>
      </p:sp>
      <p:sp>
        <p:nvSpPr>
          <p:cNvPr id="4" name="Slide Number Placeholder 3">
            <a:extLst>
              <a:ext uri="{FF2B5EF4-FFF2-40B4-BE49-F238E27FC236}">
                <a16:creationId xmlns:a16="http://schemas.microsoft.com/office/drawing/2014/main" id="{71AECE19-E1E6-0F56-BE7C-F2FC02068EB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34</a:t>
            </a:fld>
            <a:endParaRPr lang="en-US"/>
          </a:p>
        </p:txBody>
      </p:sp>
    </p:spTree>
    <p:extLst>
      <p:ext uri="{BB962C8B-B14F-4D97-AF65-F5344CB8AC3E}">
        <p14:creationId xmlns:p14="http://schemas.microsoft.com/office/powerpoint/2010/main" val="128245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82524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423110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AE06-8A99-F5A2-FF2A-996344DE8476}"/>
              </a:ext>
            </a:extLst>
          </p:cNvPr>
          <p:cNvSpPr>
            <a:spLocks noGrp="1"/>
          </p:cNvSpPr>
          <p:nvPr>
            <p:ph type="title"/>
          </p:nvPr>
        </p:nvSpPr>
        <p:spPr>
          <a:xfrm>
            <a:off x="914400" y="685800"/>
            <a:ext cx="10363200" cy="609600"/>
          </a:xfrm>
        </p:spPr>
        <p:txBody>
          <a:bodyPr/>
          <a:lstStyle/>
          <a:p>
            <a:r>
              <a:rPr lang="en-US" dirty="0"/>
              <a:t>Additional Reminders</a:t>
            </a:r>
          </a:p>
        </p:txBody>
      </p:sp>
      <p:sp>
        <p:nvSpPr>
          <p:cNvPr id="3" name="Text Placeholder 2">
            <a:extLst>
              <a:ext uri="{FF2B5EF4-FFF2-40B4-BE49-F238E27FC236}">
                <a16:creationId xmlns:a16="http://schemas.microsoft.com/office/drawing/2014/main" id="{80851E5A-7623-547A-0D0A-E7184C848B15}"/>
              </a:ext>
            </a:extLst>
          </p:cNvPr>
          <p:cNvSpPr>
            <a:spLocks noGrp="1"/>
          </p:cNvSpPr>
          <p:nvPr>
            <p:ph type="body" sz="half" idx="1"/>
          </p:nvPr>
        </p:nvSpPr>
        <p:spPr/>
        <p:txBody>
          <a:bodyPr>
            <a:normAutofit/>
          </a:bodyPr>
          <a:lstStyle/>
          <a:p>
            <a:pPr lvl="0"/>
            <a:r>
              <a:rPr lang="en-GB" dirty="0"/>
              <a:t>No Photography or recording is allowed</a:t>
            </a:r>
          </a:p>
          <a:p>
            <a:pPr lvl="0"/>
            <a:r>
              <a:rPr lang="en-GB" dirty="0"/>
              <a:t>Press (i.e., anyone reporting publicly on this meeting) are to announce their presence (Jan 2019 IEEE-SA Standards Board Ops Manual 5.3.3.2)</a:t>
            </a:r>
            <a:endParaRPr lang="en-GB" sz="1400" dirty="0"/>
          </a:p>
          <a:p>
            <a:pPr lvl="0"/>
            <a:r>
              <a:rPr lang="en-GB" dirty="0"/>
              <a:t>Wear badges at all times in meeting areas (face to face attendees)</a:t>
            </a:r>
            <a:endParaRPr lang="en-GB" sz="1400" dirty="0"/>
          </a:p>
        </p:txBody>
      </p:sp>
      <p:sp>
        <p:nvSpPr>
          <p:cNvPr id="4" name="Slide Number Placeholder 3">
            <a:extLst>
              <a:ext uri="{FF2B5EF4-FFF2-40B4-BE49-F238E27FC236}">
                <a16:creationId xmlns:a16="http://schemas.microsoft.com/office/drawing/2014/main" id="{78FB0769-60C3-450E-BD8B-09D92016D0C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Tree>
    <p:extLst>
      <p:ext uri="{BB962C8B-B14F-4D97-AF65-F5344CB8AC3E}">
        <p14:creationId xmlns:p14="http://schemas.microsoft.com/office/powerpoint/2010/main" val="193571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wireless </a:t>
            </a:r>
            <a:r>
              <a:rPr lang="en-US" sz="2000" b="1" kern="0" dirty="0" err="1">
                <a:solidFill>
                  <a:srgbClr val="FF0000"/>
                </a:solidFill>
              </a:rPr>
              <a:t>inerim</a:t>
            </a:r>
            <a:r>
              <a:rPr lang="en-US" sz="2000" b="1" kern="0" dirty="0">
                <a:solidFill>
                  <a:srgbClr val="FF0000"/>
                </a:solidFill>
              </a:rPr>
              <a:t>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https://touchpoint.eventsair.com/2024-jan-ieee-802-wireless-interim-session/registration</a:t>
            </a:r>
            <a:endParaRPr lang="en-US" sz="2400" kern="0" dirty="0"/>
          </a:p>
          <a:p>
            <a:pPr marL="457200" lvl="1" indent="0" algn="ctr">
              <a:buNone/>
            </a:pPr>
            <a:endParaRPr lang="en-US" sz="2400" kern="0" dirty="0"/>
          </a:p>
          <a:p>
            <a:pPr marL="457200" lvl="1" indent="0" algn="ctr">
              <a:buNone/>
            </a:pPr>
            <a:r>
              <a:rPr lang="en-US" sz="2000" b="1" kern="0" dirty="0"/>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Tree>
    <p:extLst>
      <p:ext uri="{BB962C8B-B14F-4D97-AF65-F5344CB8AC3E}">
        <p14:creationId xmlns:p14="http://schemas.microsoft.com/office/powerpoint/2010/main" val="269992511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54001</TotalTime>
  <Words>3496</Words>
  <Application>Microsoft Office PowerPoint</Application>
  <PresentationFormat>Widescreen</PresentationFormat>
  <Paragraphs>356</Paragraphs>
  <Slides>34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Lucida Grande</vt:lpstr>
      <vt:lpstr>Monotype Sorts</vt:lpstr>
      <vt:lpstr>Open Sans</vt:lpstr>
      <vt:lpstr>Tahoma</vt:lpstr>
      <vt:lpstr>Times New Roman</vt:lpstr>
      <vt:lpstr>Wingdings</vt:lpstr>
      <vt:lpstr>IEEE-802_15</vt:lpstr>
      <vt:lpstr>PowerPoint Presentation</vt:lpstr>
      <vt:lpstr>Task Group 15.4ab Next Generation UWB Amendment</vt:lpstr>
      <vt:lpstr>Meeting Preamble </vt:lpstr>
      <vt:lpstr>PowerPoint Presentation</vt:lpstr>
      <vt:lpstr>Hybrid Meeting Conduct: Other</vt:lpstr>
      <vt:lpstr>Time Management</vt:lpstr>
      <vt:lpstr>Additional Reminders</vt:lpstr>
      <vt:lpstr>Registration for 802 LMSC Plenaries and 802 Wireless Interims</vt:lpstr>
      <vt:lpstr>Task Group Rules</vt:lpstr>
      <vt:lpstr>IEEE-SA Patent, Copyright, and Participation Policies</vt:lpstr>
      <vt:lpstr>PARTICIPANTS HAVE A DUTY TO INFORM THE IEEE</vt:lpstr>
      <vt:lpstr>Participants have a duty to inform the IEEE</vt:lpstr>
      <vt:lpstr>OTHER GUIDELINES FOR IEEE WORKING GROUP MEETINGS</vt:lpstr>
      <vt:lpstr>PATENT-RELATED INFORMATION</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IEEE SA Copyright Policy</vt:lpstr>
      <vt:lpstr>IEEE SA Copyright Policy</vt:lpstr>
      <vt:lpstr>Reminders</vt:lpstr>
      <vt:lpstr>Agenda</vt:lpstr>
      <vt:lpstr>Participants have a duty to inform the IEEE</vt:lpstr>
      <vt:lpstr>Agenda</vt:lpstr>
      <vt:lpstr>Approvals of Minutes</vt:lpstr>
      <vt:lpstr>Session Objectives</vt:lpstr>
      <vt:lpstr>5.2.b Scope of the project (As approved):</vt:lpstr>
      <vt:lpstr>PowerPoint Presentation</vt:lpstr>
      <vt:lpstr>Comment resolution reports</vt:lpstr>
      <vt:lpstr>Editor’s Corner</vt:lpstr>
      <vt:lpstr>Next Steps</vt:lpstr>
      <vt:lpstr>Completing the Draft</vt:lpstr>
      <vt:lpstr>Steps up to Letter Ballot: Summary</vt:lpstr>
      <vt:lpstr>Timeline Notes</vt:lpstr>
      <vt:lpstr>Interim Webex Meetings (May-July)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1282</cp:revision>
  <cp:lastPrinted>2000-07-07T01:25:49Z</cp:lastPrinted>
  <dcterms:created xsi:type="dcterms:W3CDTF">1999-06-22T06:24:01Z</dcterms:created>
  <dcterms:modified xsi:type="dcterms:W3CDTF">2024-05-13T08:14:46Z</dcterms:modified>
  <cp:category/>
</cp:coreProperties>
</file>