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280" r:id="rId4"/>
    <p:sldId id="279" r:id="rId5"/>
    <p:sldId id="288" r:id="rId6"/>
    <p:sldId id="273" r:id="rId7"/>
    <p:sldId id="282" r:id="rId8"/>
    <p:sldId id="289" r:id="rId9"/>
    <p:sldId id="291"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3"/>
    <p:restoredTop sz="96327"/>
  </p:normalViewPr>
  <p:slideViewPr>
    <p:cSldViewPr>
      <p:cViewPr varScale="1">
        <p:scale>
          <a:sx n="127" d="100"/>
          <a:sy n="127" d="100"/>
        </p:scale>
        <p:origin x="80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nitechict-my.sharepoint.com/personal/cmj13119_ict_nitech_ac_jp/Documents/0715_IEEE_new.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nitechict-my.sharepoint.com/personal/cmj13119_ict_nitech_ac_jp/Documents/0715_IEEE_new.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nitechict-my.sharepoint.com/personal/cmj13119_ict_nitech_ac_jp/Documents/0715_IEEE_new.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nitechict-my.sharepoint.com/personal/cmj13119_ict_nitech_ac_jp/Documents/0715_IEEE_new.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nitechict-my.sharepoint.com/personal/cmj13119_ict_nitech_ac_jp/Documents/0715_IEEE_new.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nitechict-my.sharepoint.com/personal/cmj13119_ict_nitech_ac_jp/Documents/0715_IEEE_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Sheet1!$M$37:$M$41</c:f>
              <c:numCache>
                <c:formatCode>General</c:formatCode>
                <c:ptCount val="5"/>
                <c:pt idx="0">
                  <c:v>100</c:v>
                </c:pt>
                <c:pt idx="1">
                  <c:v>200</c:v>
                </c:pt>
                <c:pt idx="2">
                  <c:v>300</c:v>
                </c:pt>
                <c:pt idx="3">
                  <c:v>400</c:v>
                </c:pt>
                <c:pt idx="4">
                  <c:v>500</c:v>
                </c:pt>
              </c:numCache>
            </c:numRef>
          </c:xVal>
          <c:yVal>
            <c:numRef>
              <c:f>Sheet1!$O$37:$O$41</c:f>
              <c:numCache>
                <c:formatCode>General</c:formatCode>
                <c:ptCount val="5"/>
                <c:pt idx="0">
                  <c:v>0.53861274694436201</c:v>
                </c:pt>
                <c:pt idx="1">
                  <c:v>0.54502512019825899</c:v>
                </c:pt>
                <c:pt idx="2">
                  <c:v>0.54345710380503498</c:v>
                </c:pt>
                <c:pt idx="3">
                  <c:v>0.54320286572325505</c:v>
                </c:pt>
                <c:pt idx="4">
                  <c:v>0.54305312803100503</c:v>
                </c:pt>
              </c:numCache>
            </c:numRef>
          </c:yVal>
          <c:smooth val="0"/>
          <c:extLst>
            <c:ext xmlns:c16="http://schemas.microsoft.com/office/drawing/2014/chart" uri="{C3380CC4-5D6E-409C-BE32-E72D297353CC}">
              <c16:uniqueId val="{00000000-D78B-DB40-9C78-18A8239A9AC9}"/>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Sheet1!$D$37:$D$41</c:f>
              <c:numCache>
                <c:formatCode>General</c:formatCode>
                <c:ptCount val="5"/>
                <c:pt idx="0">
                  <c:v>100</c:v>
                </c:pt>
                <c:pt idx="1">
                  <c:v>200</c:v>
                </c:pt>
                <c:pt idx="2">
                  <c:v>300</c:v>
                </c:pt>
                <c:pt idx="3">
                  <c:v>400</c:v>
                </c:pt>
                <c:pt idx="4">
                  <c:v>500</c:v>
                </c:pt>
              </c:numCache>
            </c:numRef>
          </c:xVal>
          <c:yVal>
            <c:numRef>
              <c:f>Sheet1!$H$37:$H$41</c:f>
              <c:numCache>
                <c:formatCode>General</c:formatCode>
                <c:ptCount val="5"/>
                <c:pt idx="0">
                  <c:v>1E-3</c:v>
                </c:pt>
                <c:pt idx="1">
                  <c:v>1E-3</c:v>
                </c:pt>
                <c:pt idx="2">
                  <c:v>1E-3</c:v>
                </c:pt>
                <c:pt idx="3">
                  <c:v>1E-3</c:v>
                </c:pt>
                <c:pt idx="4">
                  <c:v>1E-3</c:v>
                </c:pt>
              </c:numCache>
            </c:numRef>
          </c:yVal>
          <c:smooth val="0"/>
          <c:extLst>
            <c:ext xmlns:c16="http://schemas.microsoft.com/office/drawing/2014/chart" uri="{C3380CC4-5D6E-409C-BE32-E72D297353CC}">
              <c16:uniqueId val="{00000001-D78B-DB40-9C78-18A8239A9AC9}"/>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sz="1400" b="0" i="0" u="none" strike="noStrike" kern="1200" baseline="0" dirty="0">
                  <a:solidFill>
                    <a:prstClr val="black"/>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logBase val="10"/>
          <c:orientation val="minMax"/>
          <c:max val="1"/>
          <c:min val="1.0000000000000002E-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a:t>PER</a:t>
                </a:r>
                <a:endParaRPr lang="ja-JP" altLang="en-US"/>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valAx>
      <c:spPr>
        <a:noFill/>
        <a:ln>
          <a:solidFill>
            <a:schemeClr val="tx1"/>
          </a:solidFill>
        </a:ln>
        <a:effectLst/>
      </c:spPr>
    </c:plotArea>
    <c:legend>
      <c:legendPos val="b"/>
      <c:layout>
        <c:manualLayout>
          <c:xMode val="edge"/>
          <c:yMode val="edge"/>
          <c:x val="0.46308486439195101"/>
          <c:y val="0.43175998833479151"/>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solidFill>
      <a:schemeClr val="bg1"/>
    </a:solidFill>
    <a:ln w="9525" cap="flat" cmpd="sng" algn="ctr">
      <a:solidFill>
        <a:schemeClr val="bg1"/>
      </a:solidFill>
      <a:round/>
    </a:ln>
    <a:effectLst/>
  </c:spPr>
  <c:txPr>
    <a:bodyPr/>
    <a:lstStyle/>
    <a:p>
      <a:pPr>
        <a:defRPr>
          <a:solidFill>
            <a:sysClr val="windowText" lastClr="000000"/>
          </a:solidFill>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Sheet1!$M$37:$M$41</c:f>
              <c:numCache>
                <c:formatCode>General</c:formatCode>
                <c:ptCount val="5"/>
                <c:pt idx="0">
                  <c:v>100</c:v>
                </c:pt>
                <c:pt idx="1">
                  <c:v>200</c:v>
                </c:pt>
                <c:pt idx="2">
                  <c:v>300</c:v>
                </c:pt>
                <c:pt idx="3">
                  <c:v>400</c:v>
                </c:pt>
                <c:pt idx="4">
                  <c:v>500</c:v>
                </c:pt>
              </c:numCache>
            </c:numRef>
          </c:xVal>
          <c:yVal>
            <c:numRef>
              <c:f>Sheet1!$N$37:$N$41</c:f>
              <c:numCache>
                <c:formatCode>General</c:formatCode>
                <c:ptCount val="5"/>
                <c:pt idx="0">
                  <c:v>70.030559999999994</c:v>
                </c:pt>
                <c:pt idx="1">
                  <c:v>43.595440000000004</c:v>
                </c:pt>
                <c:pt idx="2">
                  <c:v>34.320880000000002</c:v>
                </c:pt>
                <c:pt idx="3">
                  <c:v>33.580800000000004</c:v>
                </c:pt>
                <c:pt idx="4">
                  <c:v>33.540320000000001</c:v>
                </c:pt>
              </c:numCache>
            </c:numRef>
          </c:yVal>
          <c:smooth val="0"/>
          <c:extLst>
            <c:ext xmlns:c16="http://schemas.microsoft.com/office/drawing/2014/chart" uri="{C3380CC4-5D6E-409C-BE32-E72D297353CC}">
              <c16:uniqueId val="{00000000-A0FB-4E4A-900A-A309BAFC88A6}"/>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Sheet1!$D$37:$D$41</c:f>
              <c:numCache>
                <c:formatCode>General</c:formatCode>
                <c:ptCount val="5"/>
                <c:pt idx="0">
                  <c:v>100</c:v>
                </c:pt>
                <c:pt idx="1">
                  <c:v>200</c:v>
                </c:pt>
                <c:pt idx="2">
                  <c:v>300</c:v>
                </c:pt>
                <c:pt idx="3">
                  <c:v>400</c:v>
                </c:pt>
                <c:pt idx="4">
                  <c:v>500</c:v>
                </c:pt>
              </c:numCache>
            </c:numRef>
          </c:xVal>
          <c:yVal>
            <c:numRef>
              <c:f>Sheet1!$E$37:$E$41</c:f>
              <c:numCache>
                <c:formatCode>General</c:formatCode>
                <c:ptCount val="5"/>
                <c:pt idx="0">
                  <c:v>100.4812</c:v>
                </c:pt>
                <c:pt idx="1">
                  <c:v>199.42</c:v>
                </c:pt>
                <c:pt idx="2">
                  <c:v>297.64920000000001</c:v>
                </c:pt>
                <c:pt idx="3">
                  <c:v>395.42520000000002</c:v>
                </c:pt>
                <c:pt idx="4">
                  <c:v>491.5564</c:v>
                </c:pt>
              </c:numCache>
            </c:numRef>
          </c:yVal>
          <c:smooth val="0"/>
          <c:extLst>
            <c:ext xmlns:c16="http://schemas.microsoft.com/office/drawing/2014/chart" uri="{C3380CC4-5D6E-409C-BE32-E72D297353CC}">
              <c16:uniqueId val="{00000001-A0FB-4E4A-900A-A309BAFC88A6}"/>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sz="1400" b="0" i="0" u="none" strike="noStrike" kern="1200" baseline="0" dirty="0">
                  <a:solidFill>
                    <a:prstClr val="black"/>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orientation val="minMax"/>
          <c:max val="6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a:solidFill>
                      <a:sysClr val="windowText" lastClr="000000"/>
                    </a:solidFill>
                    <a:latin typeface="Times New Roman" panose="02020603050405020304" pitchFamily="18" charset="0"/>
                    <a:cs typeface="Times New Roman" panose="02020603050405020304" pitchFamily="18" charset="0"/>
                  </a:rPr>
                  <a:t>Throughput [packet/s]</a:t>
                </a:r>
                <a:endParaRPr lang="ja-JP" altLang="en-US" sz="1400" b="0" i="0" u="none" strike="noStrike" kern="1200" baseline="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majorUnit val="200"/>
      </c:valAx>
      <c:spPr>
        <a:noFill/>
        <a:ln>
          <a:solidFill>
            <a:schemeClr val="tx1"/>
          </a:solidFill>
        </a:ln>
        <a:effectLst/>
      </c:spPr>
    </c:plotArea>
    <c:legend>
      <c:legendPos val="b"/>
      <c:layout>
        <c:manualLayout>
          <c:xMode val="edge"/>
          <c:yMode val="edge"/>
          <c:x val="0.18808486439195102"/>
          <c:y val="7.9908136482939623E-2"/>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noFill/>
    <a:ln w="9525" cap="flat" cmpd="sng" algn="ctr">
      <a:noFill/>
      <a:round/>
    </a:ln>
    <a:effectLst/>
  </c:spPr>
  <c:txPr>
    <a:bodyPr/>
    <a:lstStyle/>
    <a:p>
      <a:pPr>
        <a:defRPr>
          <a:solidFill>
            <a:sysClr val="windowText" lastClr="000000"/>
          </a:solidFill>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Sheet1!$M$37:$M$41</c:f>
              <c:numCache>
                <c:formatCode>General</c:formatCode>
                <c:ptCount val="5"/>
                <c:pt idx="0">
                  <c:v>100</c:v>
                </c:pt>
                <c:pt idx="1">
                  <c:v>200</c:v>
                </c:pt>
                <c:pt idx="2">
                  <c:v>300</c:v>
                </c:pt>
                <c:pt idx="3">
                  <c:v>400</c:v>
                </c:pt>
                <c:pt idx="4">
                  <c:v>500</c:v>
                </c:pt>
              </c:numCache>
            </c:numRef>
          </c:xVal>
          <c:yVal>
            <c:numRef>
              <c:f>Sheet1!$P$37:$P$41</c:f>
              <c:numCache>
                <c:formatCode>General</c:formatCode>
                <c:ptCount val="5"/>
                <c:pt idx="0">
                  <c:v>7.5435586308679898</c:v>
                </c:pt>
                <c:pt idx="1">
                  <c:v>10.028347563609</c:v>
                </c:pt>
                <c:pt idx="2">
                  <c:v>14.6343435432567</c:v>
                </c:pt>
                <c:pt idx="3">
                  <c:v>21.428803551013701</c:v>
                </c:pt>
                <c:pt idx="4">
                  <c:v>27.789166120189101</c:v>
                </c:pt>
              </c:numCache>
            </c:numRef>
          </c:yVal>
          <c:smooth val="0"/>
          <c:extLst>
            <c:ext xmlns:c16="http://schemas.microsoft.com/office/drawing/2014/chart" uri="{C3380CC4-5D6E-409C-BE32-E72D297353CC}">
              <c16:uniqueId val="{00000000-5A17-824C-9B2A-F298E74932BD}"/>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Sheet1!$D$37:$D$41</c:f>
              <c:numCache>
                <c:formatCode>General</c:formatCode>
                <c:ptCount val="5"/>
                <c:pt idx="0">
                  <c:v>100</c:v>
                </c:pt>
                <c:pt idx="1">
                  <c:v>200</c:v>
                </c:pt>
                <c:pt idx="2">
                  <c:v>300</c:v>
                </c:pt>
                <c:pt idx="3">
                  <c:v>400</c:v>
                </c:pt>
                <c:pt idx="4">
                  <c:v>500</c:v>
                </c:pt>
              </c:numCache>
            </c:numRef>
          </c:xVal>
          <c:yVal>
            <c:numRef>
              <c:f>Sheet1!$G$37:$G$41</c:f>
              <c:numCache>
                <c:formatCode>General</c:formatCode>
                <c:ptCount val="5"/>
                <c:pt idx="0">
                  <c:v>0.69015048448760097</c:v>
                </c:pt>
                <c:pt idx="1">
                  <c:v>1.5443556314626301</c:v>
                </c:pt>
                <c:pt idx="2">
                  <c:v>2.5360353673159399</c:v>
                </c:pt>
                <c:pt idx="3">
                  <c:v>4.0512104461530303</c:v>
                </c:pt>
                <c:pt idx="4">
                  <c:v>7.0962205020957798</c:v>
                </c:pt>
              </c:numCache>
            </c:numRef>
          </c:yVal>
          <c:smooth val="0"/>
          <c:extLst>
            <c:ext xmlns:c16="http://schemas.microsoft.com/office/drawing/2014/chart" uri="{C3380CC4-5D6E-409C-BE32-E72D297353CC}">
              <c16:uniqueId val="{00000001-5A17-824C-9B2A-F298E74932BD}"/>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sz="1400" b="0" i="0" u="none" strike="noStrike" kern="1200" baseline="0" dirty="0">
                  <a:solidFill>
                    <a:prstClr val="black"/>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orientation val="minMax"/>
          <c:max val="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sz="1400" b="0" i="0" u="none" strike="noStrike" baseline="0">
                    <a:effectLst/>
                  </a:rPr>
                  <a:t>Average delay time [ms]</a:t>
                </a:r>
                <a:r>
                  <a:rPr lang="en-US" altLang="ja-JP" sz="1400" b="0" i="0" u="none" strike="noStrike" baseline="0"/>
                  <a:t> </a:t>
                </a:r>
                <a:endParaRPr lang="ja-JP" altLang="en-US"/>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majorUnit val="10"/>
      </c:valAx>
      <c:spPr>
        <a:noFill/>
        <a:ln>
          <a:solidFill>
            <a:schemeClr val="tx1"/>
          </a:solidFill>
        </a:ln>
        <a:effectLst/>
      </c:spPr>
    </c:plotArea>
    <c:legend>
      <c:legendPos val="b"/>
      <c:layout>
        <c:manualLayout>
          <c:xMode val="edge"/>
          <c:yMode val="edge"/>
          <c:x val="0.20752930883639548"/>
          <c:y val="0.10305628463108778"/>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noFill/>
    <a:ln w="9525" cap="flat" cmpd="sng" algn="ctr">
      <a:noFill/>
      <a:round/>
    </a:ln>
    <a:effectLst/>
  </c:spPr>
  <c:txPr>
    <a:bodyPr/>
    <a:lstStyle/>
    <a:p>
      <a:pPr>
        <a:defRPr>
          <a:solidFill>
            <a:sysClr val="windowText" lastClr="000000"/>
          </a:solidFill>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Sheet1!$M$21:$M$25</c:f>
              <c:numCache>
                <c:formatCode>General</c:formatCode>
                <c:ptCount val="5"/>
                <c:pt idx="0">
                  <c:v>100</c:v>
                </c:pt>
                <c:pt idx="1">
                  <c:v>200</c:v>
                </c:pt>
                <c:pt idx="2">
                  <c:v>300</c:v>
                </c:pt>
                <c:pt idx="3">
                  <c:v>400</c:v>
                </c:pt>
                <c:pt idx="4">
                  <c:v>500</c:v>
                </c:pt>
              </c:numCache>
            </c:numRef>
          </c:xVal>
          <c:yVal>
            <c:numRef>
              <c:f>Sheet1!$O$21:$O$25</c:f>
              <c:numCache>
                <c:formatCode>General</c:formatCode>
                <c:ptCount val="5"/>
                <c:pt idx="0">
                  <c:v>0.58013232073085597</c:v>
                </c:pt>
                <c:pt idx="1">
                  <c:v>0.58502074329508302</c:v>
                </c:pt>
                <c:pt idx="2">
                  <c:v>0.59810688071087004</c:v>
                </c:pt>
                <c:pt idx="3">
                  <c:v>0.60253805755680501</c:v>
                </c:pt>
                <c:pt idx="4">
                  <c:v>0.610406508537228</c:v>
                </c:pt>
              </c:numCache>
            </c:numRef>
          </c:yVal>
          <c:smooth val="0"/>
          <c:extLst>
            <c:ext xmlns:c16="http://schemas.microsoft.com/office/drawing/2014/chart" uri="{C3380CC4-5D6E-409C-BE32-E72D297353CC}">
              <c16:uniqueId val="{00000000-3A36-C144-931A-35349D1557C8}"/>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Sheet1!$D$21:$D$25</c:f>
              <c:numCache>
                <c:formatCode>General</c:formatCode>
                <c:ptCount val="5"/>
                <c:pt idx="0">
                  <c:v>100</c:v>
                </c:pt>
                <c:pt idx="1">
                  <c:v>200</c:v>
                </c:pt>
                <c:pt idx="2">
                  <c:v>300</c:v>
                </c:pt>
                <c:pt idx="3">
                  <c:v>400</c:v>
                </c:pt>
                <c:pt idx="4">
                  <c:v>500</c:v>
                </c:pt>
              </c:numCache>
            </c:numRef>
          </c:xVal>
          <c:yVal>
            <c:numRef>
              <c:f>Sheet1!$F$21:$F$25</c:f>
              <c:numCache>
                <c:formatCode>General</c:formatCode>
                <c:ptCount val="5"/>
                <c:pt idx="0">
                  <c:v>5.04875833624579E-2</c:v>
                </c:pt>
                <c:pt idx="1">
                  <c:v>7.7565416947666804E-2</c:v>
                </c:pt>
                <c:pt idx="2">
                  <c:v>8.1441204191829999E-2</c:v>
                </c:pt>
                <c:pt idx="3">
                  <c:v>0.10328585808523599</c:v>
                </c:pt>
                <c:pt idx="4">
                  <c:v>0.110508604931635</c:v>
                </c:pt>
              </c:numCache>
            </c:numRef>
          </c:yVal>
          <c:smooth val="0"/>
          <c:extLst>
            <c:ext xmlns:c16="http://schemas.microsoft.com/office/drawing/2014/chart" uri="{C3380CC4-5D6E-409C-BE32-E72D297353CC}">
              <c16:uniqueId val="{00000001-3A36-C144-931A-35349D1557C8}"/>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sz="1400" b="0" i="0" u="none" strike="noStrike" kern="1200" baseline="0" dirty="0">
                  <a:solidFill>
                    <a:prstClr val="black"/>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logBase val="10"/>
          <c:orientation val="minMax"/>
          <c:max val="1"/>
          <c:min val="1.0000000000000002E-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a:t>PER</a:t>
                </a:r>
                <a:endParaRPr lang="ja-JP" altLang="en-US"/>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valAx>
      <c:spPr>
        <a:noFill/>
        <a:ln>
          <a:solidFill>
            <a:schemeClr val="tx1"/>
          </a:solidFill>
        </a:ln>
        <a:effectLst/>
      </c:spPr>
    </c:plotArea>
    <c:legend>
      <c:legendPos val="b"/>
      <c:layout>
        <c:manualLayout>
          <c:xMode val="edge"/>
          <c:yMode val="edge"/>
          <c:x val="0.46586264216972889"/>
          <c:y val="0.47342665500145814"/>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solidFill>
      <a:schemeClr val="bg1"/>
    </a:solidFill>
    <a:ln w="9525" cap="flat" cmpd="sng" algn="ctr">
      <a:solidFill>
        <a:schemeClr val="bg1"/>
      </a:solidFill>
      <a:round/>
    </a:ln>
    <a:effectLst/>
  </c:spPr>
  <c:txPr>
    <a:bodyPr/>
    <a:lstStyle/>
    <a:p>
      <a:pPr>
        <a:defRPr>
          <a:solidFill>
            <a:sysClr val="windowText" lastClr="000000"/>
          </a:solidFill>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Sheet1!$M$21:$M$25</c:f>
              <c:numCache>
                <c:formatCode>General</c:formatCode>
                <c:ptCount val="5"/>
                <c:pt idx="0">
                  <c:v>100</c:v>
                </c:pt>
                <c:pt idx="1">
                  <c:v>200</c:v>
                </c:pt>
                <c:pt idx="2">
                  <c:v>300</c:v>
                </c:pt>
                <c:pt idx="3">
                  <c:v>400</c:v>
                </c:pt>
                <c:pt idx="4">
                  <c:v>500</c:v>
                </c:pt>
              </c:numCache>
            </c:numRef>
          </c:xVal>
          <c:yVal>
            <c:numRef>
              <c:f>Sheet1!$N$21:$N$25</c:f>
              <c:numCache>
                <c:formatCode>General</c:formatCode>
                <c:ptCount val="5"/>
                <c:pt idx="0">
                  <c:v>56.151600000000002</c:v>
                </c:pt>
                <c:pt idx="1">
                  <c:v>42.411200000000001</c:v>
                </c:pt>
                <c:pt idx="2">
                  <c:v>38.061999999999998</c:v>
                </c:pt>
                <c:pt idx="3">
                  <c:v>37.103200000000001</c:v>
                </c:pt>
                <c:pt idx="4">
                  <c:v>35.162399999999998</c:v>
                </c:pt>
              </c:numCache>
            </c:numRef>
          </c:yVal>
          <c:smooth val="0"/>
          <c:extLst>
            <c:ext xmlns:c16="http://schemas.microsoft.com/office/drawing/2014/chart" uri="{C3380CC4-5D6E-409C-BE32-E72D297353CC}">
              <c16:uniqueId val="{00000000-03BC-0548-863F-122EE91076E2}"/>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Sheet1!$D$21:$D$25</c:f>
              <c:numCache>
                <c:formatCode>General</c:formatCode>
                <c:ptCount val="5"/>
                <c:pt idx="0">
                  <c:v>100</c:v>
                </c:pt>
                <c:pt idx="1">
                  <c:v>200</c:v>
                </c:pt>
                <c:pt idx="2">
                  <c:v>300</c:v>
                </c:pt>
                <c:pt idx="3">
                  <c:v>400</c:v>
                </c:pt>
                <c:pt idx="4">
                  <c:v>500</c:v>
                </c:pt>
              </c:numCache>
            </c:numRef>
          </c:xVal>
          <c:yVal>
            <c:numRef>
              <c:f>Sheet1!$E$21:$E$25</c:f>
              <c:numCache>
                <c:formatCode>General</c:formatCode>
                <c:ptCount val="5"/>
                <c:pt idx="0">
                  <c:v>97.1892</c:v>
                </c:pt>
                <c:pt idx="1">
                  <c:v>187.34280000000001</c:v>
                </c:pt>
                <c:pt idx="2">
                  <c:v>265.90559999999999</c:v>
                </c:pt>
                <c:pt idx="3">
                  <c:v>342.94319999999999</c:v>
                </c:pt>
                <c:pt idx="4">
                  <c:v>421.80720000000002</c:v>
                </c:pt>
              </c:numCache>
            </c:numRef>
          </c:yVal>
          <c:smooth val="0"/>
          <c:extLst>
            <c:ext xmlns:c16="http://schemas.microsoft.com/office/drawing/2014/chart" uri="{C3380CC4-5D6E-409C-BE32-E72D297353CC}">
              <c16:uniqueId val="{00000001-03BC-0548-863F-122EE91076E2}"/>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sz="1400" b="0" i="0" u="none" strike="noStrike" kern="1200" baseline="0" dirty="0">
                  <a:solidFill>
                    <a:prstClr val="black"/>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orientation val="minMax"/>
          <c:max val="6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a:solidFill>
                      <a:sysClr val="windowText" lastClr="000000"/>
                    </a:solidFill>
                    <a:latin typeface="Times New Roman" panose="02020603050405020304" pitchFamily="18" charset="0"/>
                    <a:cs typeface="Times New Roman" panose="02020603050405020304" pitchFamily="18" charset="0"/>
                  </a:rPr>
                  <a:t>Throughput [packet/s]</a:t>
                </a:r>
                <a:endParaRPr lang="ja-JP" altLang="en-US" sz="1400" b="0" i="0" u="none" strike="noStrike" kern="1200" baseline="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majorUnit val="200"/>
      </c:valAx>
      <c:spPr>
        <a:noFill/>
        <a:ln>
          <a:solidFill>
            <a:schemeClr val="tx1"/>
          </a:solidFill>
        </a:ln>
        <a:effectLst/>
      </c:spPr>
    </c:plotArea>
    <c:legend>
      <c:legendPos val="b"/>
      <c:layout>
        <c:manualLayout>
          <c:xMode val="edge"/>
          <c:yMode val="edge"/>
          <c:x val="0.21586264216972881"/>
          <c:y val="9.8426655001458155E-2"/>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noFill/>
    <a:ln w="9525" cap="flat" cmpd="sng" algn="ctr">
      <a:noFill/>
      <a:round/>
    </a:ln>
    <a:effectLst/>
  </c:spPr>
  <c:txPr>
    <a:bodyPr/>
    <a:lstStyle/>
    <a:p>
      <a:pPr>
        <a:defRPr>
          <a:solidFill>
            <a:sysClr val="windowText" lastClr="000000"/>
          </a:solidFill>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Sheet1!$M$21:$M$25</c:f>
              <c:numCache>
                <c:formatCode>General</c:formatCode>
                <c:ptCount val="5"/>
                <c:pt idx="0">
                  <c:v>100</c:v>
                </c:pt>
                <c:pt idx="1">
                  <c:v>200</c:v>
                </c:pt>
                <c:pt idx="2">
                  <c:v>300</c:v>
                </c:pt>
                <c:pt idx="3">
                  <c:v>400</c:v>
                </c:pt>
                <c:pt idx="4">
                  <c:v>500</c:v>
                </c:pt>
              </c:numCache>
            </c:numRef>
          </c:xVal>
          <c:yVal>
            <c:numRef>
              <c:f>Sheet1!$P$21:$P$25</c:f>
              <c:numCache>
                <c:formatCode>General</c:formatCode>
                <c:ptCount val="5"/>
                <c:pt idx="0">
                  <c:v>8.2997211548095997</c:v>
                </c:pt>
                <c:pt idx="1">
                  <c:v>9.7440571622738794</c:v>
                </c:pt>
                <c:pt idx="2">
                  <c:v>13.7181365452651</c:v>
                </c:pt>
                <c:pt idx="3">
                  <c:v>18.857927317641</c:v>
                </c:pt>
                <c:pt idx="4">
                  <c:v>23.449649835056601</c:v>
                </c:pt>
              </c:numCache>
            </c:numRef>
          </c:yVal>
          <c:smooth val="0"/>
          <c:extLst>
            <c:ext xmlns:c16="http://schemas.microsoft.com/office/drawing/2014/chart" uri="{C3380CC4-5D6E-409C-BE32-E72D297353CC}">
              <c16:uniqueId val="{00000000-30EE-344B-8233-6BE8E047C3CD}"/>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Sheet1!$D$21:$D$25</c:f>
              <c:numCache>
                <c:formatCode>General</c:formatCode>
                <c:ptCount val="5"/>
                <c:pt idx="0">
                  <c:v>100</c:v>
                </c:pt>
                <c:pt idx="1">
                  <c:v>200</c:v>
                </c:pt>
                <c:pt idx="2">
                  <c:v>300</c:v>
                </c:pt>
                <c:pt idx="3">
                  <c:v>400</c:v>
                </c:pt>
                <c:pt idx="4">
                  <c:v>500</c:v>
                </c:pt>
              </c:numCache>
            </c:numRef>
          </c:xVal>
          <c:yVal>
            <c:numRef>
              <c:f>Sheet1!$G$21:$G$25</c:f>
              <c:numCache>
                <c:formatCode>General</c:formatCode>
                <c:ptCount val="5"/>
                <c:pt idx="0">
                  <c:v>2.5157166760590699</c:v>
                </c:pt>
                <c:pt idx="1">
                  <c:v>3.4086584877244501</c:v>
                </c:pt>
                <c:pt idx="2">
                  <c:v>5.0032916356150796</c:v>
                </c:pt>
                <c:pt idx="3">
                  <c:v>7.8024784544648096</c:v>
                </c:pt>
                <c:pt idx="4">
                  <c:v>18.186490181207098</c:v>
                </c:pt>
              </c:numCache>
            </c:numRef>
          </c:yVal>
          <c:smooth val="0"/>
          <c:extLst>
            <c:ext xmlns:c16="http://schemas.microsoft.com/office/drawing/2014/chart" uri="{C3380CC4-5D6E-409C-BE32-E72D297353CC}">
              <c16:uniqueId val="{00000001-30EE-344B-8233-6BE8E047C3CD}"/>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orientation val="minMax"/>
          <c:max val="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a:solidFill>
                      <a:sysClr val="windowText" lastClr="000000"/>
                    </a:solidFill>
                    <a:latin typeface="Times New Roman" panose="02020603050405020304" pitchFamily="18" charset="0"/>
                    <a:cs typeface="Times New Roman" panose="02020603050405020304" pitchFamily="18" charset="0"/>
                  </a:rPr>
                  <a:t>Average delay time [ms]</a:t>
                </a:r>
                <a:endParaRPr lang="ja-JP" altLang="en-US" sz="1400" b="0" i="0" u="none" strike="noStrike" kern="1200" baseline="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majorUnit val="10"/>
      </c:valAx>
      <c:spPr>
        <a:noFill/>
        <a:ln>
          <a:solidFill>
            <a:schemeClr val="tx1"/>
          </a:solidFill>
        </a:ln>
        <a:effectLst/>
      </c:spPr>
    </c:plotArea>
    <c:legend>
      <c:legendPos val="b"/>
      <c:layout>
        <c:manualLayout>
          <c:xMode val="edge"/>
          <c:yMode val="edge"/>
          <c:x val="0.18808486439195105"/>
          <c:y val="0.10768591426071741"/>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noFill/>
    <a:ln w="9525" cap="flat" cmpd="sng" algn="ctr">
      <a:noFill/>
      <a:round/>
    </a:ln>
    <a:effectLst/>
  </c:spPr>
  <c:txPr>
    <a:bodyPr/>
    <a:lstStyle/>
    <a:p>
      <a:pPr>
        <a:defRPr>
          <a:solidFill>
            <a:sysClr val="windowText" lastClr="000000"/>
          </a:solidFill>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802.15-24-0246-01-006a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6014120" y="6475413"/>
            <a:ext cx="2520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Anzai, K. Nagai, T. Kobayashi (NIT), </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July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MAC Performance Evaluation of Multiple BAN Coexistence Under TG6ma Channel Model</a:t>
            </a:r>
          </a:p>
          <a:p>
            <a:r>
              <a:rPr lang="en-US" altLang="ja-JP" sz="1600" b="1" dirty="0">
                <a:solidFill>
                  <a:schemeClr val="tx2"/>
                </a:solidFill>
                <a:ea typeface="ＭＳ Ｐゴシック" panose="020B0600070205080204" pitchFamily="34" charset="-128"/>
              </a:rPr>
              <a:t>Date Submitted:</a:t>
            </a:r>
            <a:r>
              <a:rPr lang="en-US" altLang="ja-JP" sz="1600" dirty="0">
                <a:solidFill>
                  <a:schemeClr val="tx2"/>
                </a:solidFill>
                <a:ea typeface="ＭＳ Ｐゴシック" panose="020B0600070205080204" pitchFamily="34" charset="-128"/>
              </a:rPr>
              <a:t> May 14th, 2024</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Kosei Nagai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preliminary MAC performance evaluation results in a case of multiple BAN coexistence under the TG6ma channel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MAC Performance Evaluation of Multiple BAN Coexistence Under TG6ma Channel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Anzai, Kosei Nagai, Takumi Kobayashi, Marco Hernandez,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synchronous BAN coordination</a:t>
            </a:r>
            <a:r>
              <a:rPr lang="en-US" altLang="ja-JP" sz="2400" dirty="0">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a:solidFill>
                  <a:srgbClr val="0070C0"/>
                </a:solidFill>
                <a:latin typeface="Times New Roman" panose="02020603050405020304" pitchFamily="18" charset="0"/>
                <a:cs typeface="Times New Roman" panose="02020603050405020304" pitchFamily="18" charset="0"/>
              </a:rPr>
              <a:t>optimally managed</a:t>
            </a:r>
            <a:r>
              <a:rPr lang="en-US" altLang="ja-JP" sz="2400" b="1">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t>
            </a:r>
            <a:r>
              <a:rPr lang="en-US" altLang="ja-JP" sz="2400" u="sng" dirty="0">
                <a:latin typeface="Times New Roman" panose="02020603050405020304" pitchFamily="18" charset="0"/>
                <a:cs typeface="Times New Roman" panose="02020603050405020304" pitchFamily="18" charset="0"/>
              </a:rPr>
              <a:t>the TG6ma channel model with IR-UWB modulation</a:t>
            </a:r>
            <a:endParaRPr kumimoji="1" lang="ja-JP" altLang="en-US" sz="2400" u="sng" dirty="0">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a:xfrm>
            <a:off x="685800" y="489992"/>
            <a:ext cx="7772400" cy="1066800"/>
          </a:xfrm>
        </p:spPr>
        <p:txBody>
          <a:bodyPr/>
          <a:lstStyle/>
          <a:p>
            <a:r>
              <a:rPr lang="en-US" altLang="ja-JP" sz="3200" dirty="0"/>
              <a:t>Synchronous BAN coordination</a:t>
            </a:r>
            <a:endParaRPr kumimoji="1" lang="ja-JP" altLang="en-US" sz="3200" dirty="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5" name="図 4">
            <a:extLst>
              <a:ext uri="{FF2B5EF4-FFF2-40B4-BE49-F238E27FC236}">
                <a16:creationId xmlns:a16="http://schemas.microsoft.com/office/drawing/2014/main" id="{7C59F733-4BF8-976D-8921-E6D2361F494D}"/>
              </a:ext>
            </a:extLst>
          </p:cNvPr>
          <p:cNvPicPr>
            <a:picLocks noChangeAspect="1"/>
          </p:cNvPicPr>
          <p:nvPr/>
        </p:nvPicPr>
        <p:blipFill>
          <a:blip r:embed="rId2"/>
          <a:stretch>
            <a:fillRect/>
          </a:stretch>
        </p:blipFill>
        <p:spPr>
          <a:xfrm>
            <a:off x="414926" y="2132856"/>
            <a:ext cx="8390347" cy="3406435"/>
          </a:xfrm>
          <a:prstGeom prst="rect">
            <a:avLst/>
          </a:prstGeom>
        </p:spPr>
      </p:pic>
    </p:spTree>
    <p:extLst>
      <p:ext uri="{BB962C8B-B14F-4D97-AF65-F5344CB8AC3E}">
        <p14:creationId xmlns:p14="http://schemas.microsoft.com/office/powerpoint/2010/main" val="360369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AA6E71-90A7-A710-29EF-88A3922504CC}"/>
              </a:ext>
            </a:extLst>
          </p:cNvPr>
          <p:cNvSpPr>
            <a:spLocks noGrp="1"/>
          </p:cNvSpPr>
          <p:nvPr>
            <p:ph type="title"/>
          </p:nvPr>
        </p:nvSpPr>
        <p:spPr/>
        <p:txBody>
          <a:bodyPr/>
          <a:lstStyle/>
          <a:p>
            <a:r>
              <a:rPr kumimoji="1" lang="en-US" altLang="ja-JP" dirty="0"/>
              <a:t>Simulation scenario</a:t>
            </a:r>
            <a:br>
              <a:rPr kumimoji="1" lang="en-US" altLang="ja-JP" dirty="0"/>
            </a:br>
            <a:r>
              <a:rPr kumimoji="1" lang="en-US" altLang="ja-JP" dirty="0"/>
              <a:t>with </a:t>
            </a:r>
            <a:r>
              <a:rPr lang="en-US" altLang="ja-JP" dirty="0"/>
              <a:t>perfectly managed </a:t>
            </a:r>
            <a:r>
              <a:rPr kumimoji="1" lang="en-US" altLang="ja-JP" dirty="0"/>
              <a:t>BANs</a:t>
            </a:r>
            <a:endParaRPr kumimoji="1" lang="ja-JP" altLang="en-US" dirty="0"/>
          </a:p>
        </p:txBody>
      </p:sp>
      <p:sp>
        <p:nvSpPr>
          <p:cNvPr id="4" name="スライド番号プレースホルダー 3">
            <a:extLst>
              <a:ext uri="{FF2B5EF4-FFF2-40B4-BE49-F238E27FC236}">
                <a16:creationId xmlns:a16="http://schemas.microsoft.com/office/drawing/2014/main" id="{7A1D6AB3-54B1-D3B9-3AEA-9AC2CE3D090F}"/>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pic>
        <p:nvPicPr>
          <p:cNvPr id="3" name="図 2">
            <a:extLst>
              <a:ext uri="{FF2B5EF4-FFF2-40B4-BE49-F238E27FC236}">
                <a16:creationId xmlns:a16="http://schemas.microsoft.com/office/drawing/2014/main" id="{8414F8F1-C936-3F9F-B701-EBD319BA0A16}"/>
              </a:ext>
            </a:extLst>
          </p:cNvPr>
          <p:cNvPicPr>
            <a:picLocks noChangeAspect="1"/>
          </p:cNvPicPr>
          <p:nvPr/>
        </p:nvPicPr>
        <p:blipFill>
          <a:blip r:embed="rId2"/>
          <a:stretch>
            <a:fillRect/>
          </a:stretch>
        </p:blipFill>
        <p:spPr>
          <a:xfrm>
            <a:off x="313556" y="2348880"/>
            <a:ext cx="8516887" cy="3456384"/>
          </a:xfrm>
          <a:prstGeom prst="rect">
            <a:avLst/>
          </a:prstGeom>
        </p:spPr>
      </p:pic>
    </p:spTree>
    <p:extLst>
      <p:ext uri="{BB962C8B-B14F-4D97-AF65-F5344CB8AC3E}">
        <p14:creationId xmlns:p14="http://schemas.microsoft.com/office/powerpoint/2010/main" val="201484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lang="en-US" altLang="ja-JP" dirty="0"/>
              <a:t>MAC s</a:t>
            </a:r>
            <a:r>
              <a:rPr kumimoji="1" lang="en-US" altLang="ja-JP" dirty="0"/>
              <a:t>imulation parameters</a:t>
            </a:r>
            <a:endParaRPr kumimoji="1" lang="ja-JP" altLang="en-US" dirty="0"/>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6" name="図 5">
            <a:extLst>
              <a:ext uri="{FF2B5EF4-FFF2-40B4-BE49-F238E27FC236}">
                <a16:creationId xmlns:a16="http://schemas.microsoft.com/office/drawing/2014/main" id="{BAB9F0D1-2D68-441E-5AE0-6392A9A30FB0}"/>
              </a:ext>
            </a:extLst>
          </p:cNvPr>
          <p:cNvPicPr>
            <a:picLocks noChangeAspect="1"/>
          </p:cNvPicPr>
          <p:nvPr/>
        </p:nvPicPr>
        <p:blipFill>
          <a:blip r:embed="rId2"/>
          <a:stretch>
            <a:fillRect/>
          </a:stretch>
        </p:blipFill>
        <p:spPr>
          <a:xfrm>
            <a:off x="539552" y="1916832"/>
            <a:ext cx="8424936" cy="4192712"/>
          </a:xfrm>
          <a:prstGeom prst="rect">
            <a:avLst/>
          </a:prstGeom>
        </p:spPr>
      </p:pic>
    </p:spTree>
    <p:extLst>
      <p:ext uri="{BB962C8B-B14F-4D97-AF65-F5344CB8AC3E}">
        <p14:creationId xmlns:p14="http://schemas.microsoft.com/office/powerpoint/2010/main" val="2817826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dirty="0"/>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sp>
        <p:nvSpPr>
          <p:cNvPr id="8" name="テキスト ボックス 7">
            <a:extLst>
              <a:ext uri="{FF2B5EF4-FFF2-40B4-BE49-F238E27FC236}">
                <a16:creationId xmlns:a16="http://schemas.microsoft.com/office/drawing/2014/main" id="{4EEBA297-BDEA-911E-70A4-3B639921E0AA}"/>
              </a:ext>
            </a:extLst>
          </p:cNvPr>
          <p:cNvSpPr txBox="1"/>
          <p:nvPr/>
        </p:nvSpPr>
        <p:spPr>
          <a:xfrm>
            <a:off x="787202" y="1883803"/>
            <a:ext cx="345638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Five managed BANs</a:t>
            </a:r>
          </a:p>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Concatenated code (LDPC+RS)</a:t>
            </a:r>
            <a:endParaRPr kumimoji="1" lang="ja-JP" altLang="en-US" sz="1800" dirty="0">
              <a:latin typeface="Times New Roman" panose="02020603050405020304" pitchFamily="18" charset="0"/>
              <a:cs typeface="Times New Roman" panose="02020603050405020304" pitchFamily="18" charset="0"/>
            </a:endParaRPr>
          </a:p>
        </p:txBody>
      </p:sp>
      <p:graphicFrame>
        <p:nvGraphicFramePr>
          <p:cNvPr id="3" name="グラフ 2">
            <a:extLst>
              <a:ext uri="{FF2B5EF4-FFF2-40B4-BE49-F238E27FC236}">
                <a16:creationId xmlns:a16="http://schemas.microsoft.com/office/drawing/2014/main" id="{49386DAB-7B6D-B1D9-379A-0DB03C7863D1}"/>
              </a:ext>
            </a:extLst>
          </p:cNvPr>
          <p:cNvGraphicFramePr>
            <a:graphicFrameLocks/>
          </p:cNvGraphicFramePr>
          <p:nvPr>
            <p:extLst>
              <p:ext uri="{D42A27DB-BD31-4B8C-83A1-F6EECF244321}">
                <p14:modId xmlns:p14="http://schemas.microsoft.com/office/powerpoint/2010/main" val="3016863796"/>
              </p:ext>
            </p:extLst>
          </p:nvPr>
        </p:nvGraphicFramePr>
        <p:xfrm>
          <a:off x="0" y="2852936"/>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a:extLst>
              <a:ext uri="{FF2B5EF4-FFF2-40B4-BE49-F238E27FC236}">
                <a16:creationId xmlns:a16="http://schemas.microsoft.com/office/drawing/2014/main" id="{80A386D1-0D0F-7E83-0E2E-CF29B928B9C1}"/>
              </a:ext>
            </a:extLst>
          </p:cNvPr>
          <p:cNvGraphicFramePr>
            <a:graphicFrameLocks/>
          </p:cNvGraphicFramePr>
          <p:nvPr>
            <p:extLst>
              <p:ext uri="{D42A27DB-BD31-4B8C-83A1-F6EECF244321}">
                <p14:modId xmlns:p14="http://schemas.microsoft.com/office/powerpoint/2010/main" val="2251024593"/>
              </p:ext>
            </p:extLst>
          </p:nvPr>
        </p:nvGraphicFramePr>
        <p:xfrm>
          <a:off x="4344988" y="130796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38F4EC1E-DBEC-6C51-06A6-1914C023E605}"/>
              </a:ext>
            </a:extLst>
          </p:cNvPr>
          <p:cNvGraphicFramePr>
            <a:graphicFrameLocks/>
          </p:cNvGraphicFramePr>
          <p:nvPr>
            <p:extLst>
              <p:ext uri="{D42A27DB-BD31-4B8C-83A1-F6EECF244321}">
                <p14:modId xmlns:p14="http://schemas.microsoft.com/office/powerpoint/2010/main" val="2139743982"/>
              </p:ext>
            </p:extLst>
          </p:nvPr>
        </p:nvGraphicFramePr>
        <p:xfrm>
          <a:off x="4344988" y="382349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8429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360B7-2B64-5E10-63F0-77DEDEB76782}"/>
              </a:ext>
            </a:extLst>
          </p:cNvPr>
          <p:cNvSpPr>
            <a:spLocks noGrp="1"/>
          </p:cNvSpPr>
          <p:nvPr>
            <p:ph type="title"/>
          </p:nvPr>
        </p:nvSpPr>
        <p:spPr/>
        <p:txBody>
          <a:bodyPr/>
          <a:lstStyle/>
          <a:p>
            <a:r>
              <a:rPr kumimoji="1" lang="en-US" altLang="ja-JP" dirty="0"/>
              <a:t>Simulation scenario</a:t>
            </a:r>
            <a:br>
              <a:rPr kumimoji="1" lang="en-US" altLang="ja-JP" dirty="0"/>
            </a:br>
            <a:r>
              <a:rPr kumimoji="1" lang="en-US" altLang="ja-JP" dirty="0"/>
              <a:t>with </a:t>
            </a:r>
            <a:r>
              <a:rPr lang="en-US" altLang="ja-JP" dirty="0"/>
              <a:t>one</a:t>
            </a:r>
            <a:r>
              <a:rPr kumimoji="1" lang="en-US" altLang="ja-JP" dirty="0"/>
              <a:t> interference BAN</a:t>
            </a:r>
            <a:endParaRPr kumimoji="1" lang="ja-JP" altLang="en-US" dirty="0"/>
          </a:p>
        </p:txBody>
      </p:sp>
      <p:sp>
        <p:nvSpPr>
          <p:cNvPr id="4" name="スライド番号プレースホルダー 3">
            <a:extLst>
              <a:ext uri="{FF2B5EF4-FFF2-40B4-BE49-F238E27FC236}">
                <a16:creationId xmlns:a16="http://schemas.microsoft.com/office/drawing/2014/main" id="{E22D8D23-F355-9F55-7A47-B153A34A7D8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3" name="図 2">
            <a:extLst>
              <a:ext uri="{FF2B5EF4-FFF2-40B4-BE49-F238E27FC236}">
                <a16:creationId xmlns:a16="http://schemas.microsoft.com/office/drawing/2014/main" id="{989BF348-527E-0EDF-534B-2984097D6F32}"/>
              </a:ext>
            </a:extLst>
          </p:cNvPr>
          <p:cNvPicPr>
            <a:picLocks noChangeAspect="1"/>
          </p:cNvPicPr>
          <p:nvPr/>
        </p:nvPicPr>
        <p:blipFill>
          <a:blip r:embed="rId2"/>
          <a:stretch>
            <a:fillRect/>
          </a:stretch>
        </p:blipFill>
        <p:spPr>
          <a:xfrm>
            <a:off x="467544" y="2348880"/>
            <a:ext cx="8339452" cy="3384376"/>
          </a:xfrm>
          <a:prstGeom prst="rect">
            <a:avLst/>
          </a:prstGeom>
        </p:spPr>
      </p:pic>
    </p:spTree>
    <p:extLst>
      <p:ext uri="{BB962C8B-B14F-4D97-AF65-F5344CB8AC3E}">
        <p14:creationId xmlns:p14="http://schemas.microsoft.com/office/powerpoint/2010/main" val="204995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dirty="0"/>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sp>
        <p:nvSpPr>
          <p:cNvPr id="8" name="テキスト ボックス 7">
            <a:extLst>
              <a:ext uri="{FF2B5EF4-FFF2-40B4-BE49-F238E27FC236}">
                <a16:creationId xmlns:a16="http://schemas.microsoft.com/office/drawing/2014/main" id="{4EEBA297-BDEA-911E-70A4-3B639921E0AA}"/>
              </a:ext>
            </a:extLst>
          </p:cNvPr>
          <p:cNvSpPr txBox="1"/>
          <p:nvPr/>
        </p:nvSpPr>
        <p:spPr>
          <a:xfrm>
            <a:off x="822277" y="1764749"/>
            <a:ext cx="357576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Four managed BANs and one interference BAN</a:t>
            </a:r>
          </a:p>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Concatenated code (LDPC+RS)</a:t>
            </a:r>
            <a:endParaRPr kumimoji="1" lang="ja-JP" altLang="en-US" sz="1800" dirty="0">
              <a:latin typeface="Times New Roman" panose="02020603050405020304" pitchFamily="18" charset="0"/>
              <a:cs typeface="Times New Roman" panose="02020603050405020304" pitchFamily="18" charset="0"/>
            </a:endParaRPr>
          </a:p>
        </p:txBody>
      </p:sp>
      <p:graphicFrame>
        <p:nvGraphicFramePr>
          <p:cNvPr id="10" name="グラフ 9">
            <a:extLst>
              <a:ext uri="{FF2B5EF4-FFF2-40B4-BE49-F238E27FC236}">
                <a16:creationId xmlns:a16="http://schemas.microsoft.com/office/drawing/2014/main" id="{C71C6852-804B-2C3E-58CD-52C2085C07A3}"/>
              </a:ext>
            </a:extLst>
          </p:cNvPr>
          <p:cNvGraphicFramePr>
            <a:graphicFrameLocks/>
          </p:cNvGraphicFramePr>
          <p:nvPr>
            <p:extLst>
              <p:ext uri="{D42A27DB-BD31-4B8C-83A1-F6EECF244321}">
                <p14:modId xmlns:p14="http://schemas.microsoft.com/office/powerpoint/2010/main" val="3519724172"/>
              </p:ext>
            </p:extLst>
          </p:nvPr>
        </p:nvGraphicFramePr>
        <p:xfrm>
          <a:off x="35496" y="289282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a:extLst>
              <a:ext uri="{FF2B5EF4-FFF2-40B4-BE49-F238E27FC236}">
                <a16:creationId xmlns:a16="http://schemas.microsoft.com/office/drawing/2014/main" id="{955023C9-62FE-0C56-16AB-B6C7A3070D8C}"/>
              </a:ext>
            </a:extLst>
          </p:cNvPr>
          <p:cNvGraphicFramePr>
            <a:graphicFrameLocks/>
          </p:cNvGraphicFramePr>
          <p:nvPr>
            <p:extLst>
              <p:ext uri="{D42A27DB-BD31-4B8C-83A1-F6EECF244321}">
                <p14:modId xmlns:p14="http://schemas.microsoft.com/office/powerpoint/2010/main" val="2146400733"/>
              </p:ext>
            </p:extLst>
          </p:nvPr>
        </p:nvGraphicFramePr>
        <p:xfrm>
          <a:off x="4499992" y="1370806"/>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79A88D76-49F7-0125-49E5-FE63B0F1520C}"/>
              </a:ext>
            </a:extLst>
          </p:cNvPr>
          <p:cNvGraphicFramePr>
            <a:graphicFrameLocks/>
          </p:cNvGraphicFramePr>
          <p:nvPr>
            <p:extLst>
              <p:ext uri="{D42A27DB-BD31-4B8C-83A1-F6EECF244321}">
                <p14:modId xmlns:p14="http://schemas.microsoft.com/office/powerpoint/2010/main" val="2692579221"/>
              </p:ext>
            </p:extLst>
          </p:nvPr>
        </p:nvGraphicFramePr>
        <p:xfrm>
          <a:off x="4534834" y="382349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2456047"/>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テーマ</Template>
  <TotalTime>2512</TotalTime>
  <Words>785</Words>
  <Application>Microsoft Macintosh PowerPoint</Application>
  <PresentationFormat>画面に合わせる (4:3)</PresentationFormat>
  <Paragraphs>60</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Times New Roman</vt:lpstr>
      <vt:lpstr>Office テーマ</vt:lpstr>
      <vt:lpstr>PowerPoint プレゼンテーション</vt:lpstr>
      <vt:lpstr>MAC Performance Evaluation of Multiple BAN Coexistence Under TG6ma Channel Model</vt:lpstr>
      <vt:lpstr>Introduction</vt:lpstr>
      <vt:lpstr>Synchronous BAN coordination</vt:lpstr>
      <vt:lpstr>Simulation scenario with perfectly managed BANs</vt:lpstr>
      <vt:lpstr>MAC simulation parameters</vt:lpstr>
      <vt:lpstr>Evaluation results in CFP</vt:lpstr>
      <vt:lpstr>Simulation scenario with one interference BAN</vt:lpstr>
      <vt:lpstr>Evaluation results in CFP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404</cp:revision>
  <cp:lastPrinted>1998-02-10T13:28:06Z</cp:lastPrinted>
  <dcterms:created xsi:type="dcterms:W3CDTF">2022-07-12T12:04:50Z</dcterms:created>
  <dcterms:modified xsi:type="dcterms:W3CDTF">2024-07-16T20:52:29Z</dcterms:modified>
</cp:coreProperties>
</file>