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60" r:id="rId2"/>
    <p:sldId id="361" r:id="rId3"/>
    <p:sldId id="362" r:id="rId4"/>
    <p:sldId id="365" r:id="rId5"/>
    <p:sldId id="366" r:id="rId6"/>
    <p:sldId id="367" r:id="rId7"/>
    <p:sldId id="368" r:id="rId8"/>
    <p:sldId id="369" r:id="rId9"/>
    <p:sldId id="370" r:id="rId10"/>
    <p:sldId id="377" r:id="rId11"/>
    <p:sldId id="378" r:id="rId12"/>
    <p:sldId id="388" r:id="rId13"/>
    <p:sldId id="382" r:id="rId14"/>
    <p:sldId id="381" r:id="rId15"/>
    <p:sldId id="391" r:id="rId16"/>
    <p:sldId id="383" r:id="rId17"/>
    <p:sldId id="390" r:id="rId18"/>
    <p:sldId id="386" r:id="rId19"/>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133" d="100"/>
          <a:sy n="133" d="100"/>
        </p:scale>
        <p:origin x="672"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802.15-24-0105-07</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February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4/15-24-0010-15-04ab-consolidated-comments-draft-c.xls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02-07-04ab-tg4ab-agenda-jan-march-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Jan-March</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29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January 30 through March 5,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5038417" y="448658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2186321488"/>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30480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2992-33C5-A246-C884-94610353EC00}"/>
              </a:ext>
            </a:extLst>
          </p:cNvPr>
          <p:cNvSpPr>
            <a:spLocks noGrp="1"/>
          </p:cNvSpPr>
          <p:nvPr>
            <p:ph type="title"/>
          </p:nvPr>
        </p:nvSpPr>
        <p:spPr/>
        <p:txBody>
          <a:bodyPr/>
          <a:lstStyle/>
          <a:p>
            <a:r>
              <a:rPr lang="en-US" dirty="0"/>
              <a:t>Progress Summary and Extrapolation</a:t>
            </a:r>
          </a:p>
        </p:txBody>
      </p:sp>
      <p:sp>
        <p:nvSpPr>
          <p:cNvPr id="3" name="Text Placeholder 2">
            <a:extLst>
              <a:ext uri="{FF2B5EF4-FFF2-40B4-BE49-F238E27FC236}">
                <a16:creationId xmlns:a16="http://schemas.microsoft.com/office/drawing/2014/main" id="{EFD2CAA5-3D5D-682D-6320-CCD9E218DB4D}"/>
              </a:ext>
            </a:extLst>
          </p:cNvPr>
          <p:cNvSpPr>
            <a:spLocks noGrp="1"/>
          </p:cNvSpPr>
          <p:nvPr>
            <p:ph type="body" sz="half" idx="1"/>
          </p:nvPr>
        </p:nvSpPr>
        <p:spPr>
          <a:xfrm>
            <a:off x="914400" y="5943600"/>
            <a:ext cx="10363200" cy="379413"/>
          </a:xfrm>
        </p:spPr>
        <p:txBody>
          <a:bodyPr>
            <a:normAutofit fontScale="70000" lnSpcReduction="20000"/>
          </a:bodyPr>
          <a:lstStyle/>
          <a:p>
            <a:pPr marL="0" indent="0">
              <a:buNone/>
            </a:pPr>
            <a:r>
              <a:rPr lang="en-US" dirty="0"/>
              <a:t>based on </a:t>
            </a:r>
            <a:r>
              <a:rPr lang="en-US" dirty="0">
                <a:hlinkClick r:id="rId2"/>
              </a:rPr>
              <a:t>15-24-0010-15</a:t>
            </a:r>
            <a:r>
              <a:rPr lang="en-US" dirty="0"/>
              <a:t> (March 5</a:t>
            </a:r>
            <a:r>
              <a:rPr lang="en-US" baseline="30000" dirty="0"/>
              <a:t>th</a:t>
            </a:r>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832365D9-4AE3-ED52-6D8D-B6D6A6461E1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graphicFrame>
        <p:nvGraphicFramePr>
          <p:cNvPr id="7" name="Table 6">
            <a:extLst>
              <a:ext uri="{FF2B5EF4-FFF2-40B4-BE49-F238E27FC236}">
                <a16:creationId xmlns:a16="http://schemas.microsoft.com/office/drawing/2014/main" id="{06FC97C0-43EF-9F7C-3CAA-2CF620D13E6B}"/>
              </a:ext>
            </a:extLst>
          </p:cNvPr>
          <p:cNvGraphicFramePr>
            <a:graphicFrameLocks noGrp="1"/>
          </p:cNvGraphicFramePr>
          <p:nvPr>
            <p:extLst>
              <p:ext uri="{D42A27DB-BD31-4B8C-83A1-F6EECF244321}">
                <p14:modId xmlns:p14="http://schemas.microsoft.com/office/powerpoint/2010/main" val="1676917984"/>
              </p:ext>
            </p:extLst>
          </p:nvPr>
        </p:nvGraphicFramePr>
        <p:xfrm>
          <a:off x="4395203" y="3149241"/>
          <a:ext cx="4038600" cy="2490351"/>
        </p:xfrm>
        <a:graphic>
          <a:graphicData uri="http://schemas.openxmlformats.org/drawingml/2006/table">
            <a:tbl>
              <a:tblPr>
                <a:tableStyleId>{5C22544A-7EE6-4342-B048-85BDC9FD1C3A}</a:tableStyleId>
              </a:tblPr>
              <a:tblGrid>
                <a:gridCol w="2555033">
                  <a:extLst>
                    <a:ext uri="{9D8B030D-6E8A-4147-A177-3AD203B41FA5}">
                      <a16:colId xmlns:a16="http://schemas.microsoft.com/office/drawing/2014/main" val="2859268171"/>
                    </a:ext>
                  </a:extLst>
                </a:gridCol>
                <a:gridCol w="1483567">
                  <a:extLst>
                    <a:ext uri="{9D8B030D-6E8A-4147-A177-3AD203B41FA5}">
                      <a16:colId xmlns:a16="http://schemas.microsoft.com/office/drawing/2014/main" val="3551348899"/>
                    </a:ext>
                  </a:extLst>
                </a:gridCol>
              </a:tblGrid>
              <a:tr h="628893">
                <a:tc>
                  <a:txBody>
                    <a:bodyPr/>
                    <a:lstStyle/>
                    <a:p>
                      <a:pPr algn="ctr" fontAlgn="ctr"/>
                      <a:r>
                        <a:rPr lang="en-US" sz="2000" u="none" strike="noStrike" dirty="0">
                          <a:effectLst/>
                        </a:rPr>
                        <a:t>Timeline</a:t>
                      </a:r>
                      <a:endParaRPr lang="en-US" sz="2000" b="0" i="0" u="none" strike="noStrike" dirty="0">
                        <a:solidFill>
                          <a:srgbClr val="000000"/>
                        </a:solidFill>
                        <a:effectLst/>
                        <a:latin typeface="Arial" panose="020B0604020202020204" pitchFamily="34" charset="0"/>
                      </a:endParaRPr>
                    </a:p>
                  </a:txBody>
                  <a:tcPr marL="5443" marR="5443" marT="5443" marB="0" anchor="ctr">
                    <a:solidFill>
                      <a:schemeClr val="accent5"/>
                    </a:solidFill>
                  </a:tcPr>
                </a:tc>
                <a:tc>
                  <a:txBody>
                    <a:bodyPr/>
                    <a:lstStyle/>
                    <a:p>
                      <a:pPr algn="l" fontAlgn="b"/>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958905951"/>
                  </a:ext>
                </a:extLst>
              </a:tr>
              <a:tr h="243227">
                <a:tc>
                  <a:txBody>
                    <a:bodyPr/>
                    <a:lstStyle/>
                    <a:p>
                      <a:pPr algn="l" fontAlgn="b"/>
                      <a:r>
                        <a:rPr lang="en-US" sz="2000" u="none" strike="noStrike" dirty="0">
                          <a:effectLst/>
                        </a:rPr>
                        <a:t>CC Close</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2-Jan</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593428201"/>
                  </a:ext>
                </a:extLst>
              </a:tr>
              <a:tr h="243227">
                <a:tc>
                  <a:txBody>
                    <a:bodyPr/>
                    <a:lstStyle/>
                    <a:p>
                      <a:pPr algn="l" fontAlgn="b"/>
                      <a:r>
                        <a:rPr lang="en-US" sz="2000" u="none" strike="noStrike" dirty="0">
                          <a:effectLst/>
                        </a:rPr>
                        <a:t>Now</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5-Mar</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3836073248"/>
                  </a:ext>
                </a:extLst>
              </a:tr>
              <a:tr h="243227">
                <a:tc>
                  <a:txBody>
                    <a:bodyPr/>
                    <a:lstStyle/>
                    <a:p>
                      <a:pPr algn="l" fontAlgn="b"/>
                      <a:r>
                        <a:rPr lang="en-US" sz="2000" u="none" strike="noStrike" dirty="0">
                          <a:effectLst/>
                        </a:rPr>
                        <a:t>Elapsed</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63</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2045635641"/>
                  </a:ext>
                </a:extLst>
              </a:tr>
              <a:tr h="243227">
                <a:tc>
                  <a:txBody>
                    <a:bodyPr/>
                    <a:lstStyle/>
                    <a:p>
                      <a:pPr algn="l" fontAlgn="b"/>
                      <a:r>
                        <a:rPr lang="en-US" sz="2000" u="none" strike="noStrike" dirty="0">
                          <a:effectLst/>
                        </a:rPr>
                        <a:t>Res/day</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6.35</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1100370731"/>
                  </a:ext>
                </a:extLst>
              </a:tr>
              <a:tr h="243227">
                <a:tc>
                  <a:txBody>
                    <a:bodyPr/>
                    <a:lstStyle/>
                    <a:p>
                      <a:pPr algn="l" fontAlgn="b"/>
                      <a:r>
                        <a:rPr lang="en-US" sz="2000" u="none" strike="noStrike" dirty="0">
                          <a:effectLst/>
                        </a:rPr>
                        <a:t>Remaining days</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83</a:t>
                      </a:r>
                    </a:p>
                  </a:txBody>
                  <a:tcPr marL="5443" marR="182880" marT="5443" marB="0" anchor="b">
                    <a:solidFill>
                      <a:schemeClr val="accent5">
                        <a:lumMod val="75000"/>
                      </a:schemeClr>
                    </a:solidFill>
                  </a:tcPr>
                </a:tc>
                <a:extLst>
                  <a:ext uri="{0D108BD9-81ED-4DB2-BD59-A6C34878D82A}">
                    <a16:rowId xmlns:a16="http://schemas.microsoft.com/office/drawing/2014/main" val="121873879"/>
                  </a:ext>
                </a:extLst>
              </a:tr>
              <a:tr h="243227">
                <a:tc>
                  <a:txBody>
                    <a:bodyPr/>
                    <a:lstStyle/>
                    <a:p>
                      <a:pPr algn="l" fontAlgn="b"/>
                      <a:r>
                        <a:rPr lang="en-US" sz="2000" u="none" strike="noStrike" dirty="0">
                          <a:effectLst/>
                        </a:rPr>
                        <a:t>Extrapolated done</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b="1" u="none" strike="noStrike" dirty="0">
                          <a:effectLst/>
                        </a:rPr>
                        <a:t>26-May</a:t>
                      </a:r>
                      <a:endParaRPr lang="en-US" sz="2000" b="1"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3775415038"/>
                  </a:ext>
                </a:extLst>
              </a:tr>
            </a:tbl>
          </a:graphicData>
        </a:graphic>
      </p:graphicFrame>
      <p:graphicFrame>
        <p:nvGraphicFramePr>
          <p:cNvPr id="5" name="Table 4">
            <a:extLst>
              <a:ext uri="{FF2B5EF4-FFF2-40B4-BE49-F238E27FC236}">
                <a16:creationId xmlns:a16="http://schemas.microsoft.com/office/drawing/2014/main" id="{000463DF-0A03-7CBA-95A3-4B7A39428F38}"/>
              </a:ext>
            </a:extLst>
          </p:cNvPr>
          <p:cNvGraphicFramePr>
            <a:graphicFrameLocks noGrp="1"/>
          </p:cNvGraphicFramePr>
          <p:nvPr>
            <p:extLst>
              <p:ext uri="{D42A27DB-BD31-4B8C-83A1-F6EECF244321}">
                <p14:modId xmlns:p14="http://schemas.microsoft.com/office/powerpoint/2010/main" val="3900532175"/>
              </p:ext>
            </p:extLst>
          </p:nvPr>
        </p:nvGraphicFramePr>
        <p:xfrm>
          <a:off x="4419600" y="1600200"/>
          <a:ext cx="3733800" cy="1371600"/>
        </p:xfrm>
        <a:graphic>
          <a:graphicData uri="http://schemas.openxmlformats.org/drawingml/2006/table">
            <a:tbl>
              <a:tblPr/>
              <a:tblGrid>
                <a:gridCol w="1244600">
                  <a:extLst>
                    <a:ext uri="{9D8B030D-6E8A-4147-A177-3AD203B41FA5}">
                      <a16:colId xmlns:a16="http://schemas.microsoft.com/office/drawing/2014/main" val="525033396"/>
                    </a:ext>
                  </a:extLst>
                </a:gridCol>
                <a:gridCol w="1134319">
                  <a:extLst>
                    <a:ext uri="{9D8B030D-6E8A-4147-A177-3AD203B41FA5}">
                      <a16:colId xmlns:a16="http://schemas.microsoft.com/office/drawing/2014/main" val="1492838343"/>
                    </a:ext>
                  </a:extLst>
                </a:gridCol>
                <a:gridCol w="1354881">
                  <a:extLst>
                    <a:ext uri="{9D8B030D-6E8A-4147-A177-3AD203B41FA5}">
                      <a16:colId xmlns:a16="http://schemas.microsoft.com/office/drawing/2014/main" val="15330401"/>
                    </a:ext>
                  </a:extLst>
                </a:gridCol>
              </a:tblGrid>
              <a:tr h="716649">
                <a:tc>
                  <a:txBody>
                    <a:bodyPr/>
                    <a:lstStyle/>
                    <a:p>
                      <a:pPr algn="ctr" fontAlgn="ctr"/>
                      <a:r>
                        <a:rPr lang="en-US" sz="1000" b="0" i="0" u="none" strike="noStrike">
                          <a:solidFill>
                            <a:srgbClr val="000000"/>
                          </a:solidFill>
                          <a:effectLst/>
                          <a:latin typeface="Arial" panose="020B0604020202020204" pitchFamily="34" charset="0"/>
                        </a:rPr>
                        <a:t>Total #  Comments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000" b="0" i="0" u="none" strike="noStrike">
                          <a:solidFill>
                            <a:srgbClr val="000000"/>
                          </a:solidFill>
                          <a:effectLst/>
                          <a:latin typeface="Arial" panose="020B0604020202020204" pitchFamily="34" charset="0"/>
                        </a:rPr>
                        <a:t># with Blank resolution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000" b="0" i="0" u="none" strike="noStrike">
                          <a:solidFill>
                            <a:srgbClr val="000000"/>
                          </a:solidFill>
                          <a:effectLst/>
                          <a:latin typeface="Arial" panose="020B0604020202020204" pitchFamily="34" charset="0"/>
                        </a:rPr>
                        <a:t># with non-blank resolution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002788377"/>
                  </a:ext>
                </a:extLst>
              </a:tr>
              <a:tr h="654951">
                <a:tc>
                  <a:txBody>
                    <a:bodyPr/>
                    <a:lstStyle/>
                    <a:p>
                      <a:pPr algn="ctr" fontAlgn="ctr"/>
                      <a:r>
                        <a:rPr lang="en-US" sz="1100" b="1" i="0" u="none" strike="noStrike">
                          <a:solidFill>
                            <a:srgbClr val="000000"/>
                          </a:solidFill>
                          <a:effectLst/>
                          <a:latin typeface="Arial" panose="020B0604020202020204" pitchFamily="34" charset="0"/>
                        </a:rPr>
                        <a:t>926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Arial" panose="020B0604020202020204" pitchFamily="34" charset="0"/>
                        </a:rPr>
                        <a:t>526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0" i="0" u="none" strike="noStrike" dirty="0">
                          <a:solidFill>
                            <a:srgbClr val="000000"/>
                          </a:solidFill>
                          <a:effectLst/>
                          <a:latin typeface="Arial" panose="020B0604020202020204" pitchFamily="34" charset="0"/>
                        </a:rPr>
                        <a:t>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880861133"/>
                  </a:ext>
                </a:extLst>
              </a:tr>
            </a:tbl>
          </a:graphicData>
        </a:graphic>
      </p:graphicFrame>
    </p:spTree>
    <p:extLst>
      <p:ext uri="{BB962C8B-B14F-4D97-AF65-F5344CB8AC3E}">
        <p14:creationId xmlns:p14="http://schemas.microsoft.com/office/powerpoint/2010/main" val="2465206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rrow: Right 17">
            <a:extLst>
              <a:ext uri="{FF2B5EF4-FFF2-40B4-BE49-F238E27FC236}">
                <a16:creationId xmlns:a16="http://schemas.microsoft.com/office/drawing/2014/main" id="{75D54E2D-3CFB-19FA-ED20-FD8EE252631F}"/>
              </a:ext>
            </a:extLst>
          </p:cNvPr>
          <p:cNvSpPr/>
          <p:nvPr/>
        </p:nvSpPr>
        <p:spPr bwMode="auto">
          <a:xfrm rot="2008355">
            <a:off x="7887453" y="2095167"/>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Now</a:t>
            </a:r>
          </a:p>
        </p:txBody>
      </p:sp>
      <p:sp>
        <p:nvSpPr>
          <p:cNvPr id="20" name="Arrow: Right 19">
            <a:extLst>
              <a:ext uri="{FF2B5EF4-FFF2-40B4-BE49-F238E27FC236}">
                <a16:creationId xmlns:a16="http://schemas.microsoft.com/office/drawing/2014/main" id="{FA5C83E3-8F16-8AC6-BF47-AF1337EFC23A}"/>
              </a:ext>
            </a:extLst>
          </p:cNvPr>
          <p:cNvSpPr/>
          <p:nvPr/>
        </p:nvSpPr>
        <p:spPr bwMode="auto">
          <a:xfrm>
            <a:off x="7075166" y="2940116"/>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Next</a:t>
            </a:r>
          </a:p>
        </p:txBody>
      </p:sp>
    </p:spTree>
    <p:extLst>
      <p:ext uri="{BB962C8B-B14F-4D97-AF65-F5344CB8AC3E}">
        <p14:creationId xmlns:p14="http://schemas.microsoft.com/office/powerpoint/2010/main" val="339159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18</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January 30 through March 5, 2024</a:t>
            </a:r>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https://mentor.ieee.org/802.15/dcn/24/15-24-0102-13-04ab-tg4ab-agenda-jan-march-2024.xlsx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57572</TotalTime>
  <Words>1730</Words>
  <Application>Microsoft Office PowerPoint</Application>
  <PresentationFormat>Widescreen</PresentationFormat>
  <Paragraphs>301</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Aptos Narrow</vt:lpstr>
      <vt:lpstr>Arial</vt:lpstr>
      <vt:lpstr>Calibri</vt:lpstr>
      <vt:lpstr>DejaVu Sans</vt:lpstr>
      <vt:lpstr>Monotype Sorts</vt:lpstr>
      <vt:lpstr>Open Sans</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Project Schedule (working baseline)</vt:lpstr>
      <vt:lpstr>PowerPoint Presentation</vt:lpstr>
      <vt:lpstr>Editor’s Corner</vt:lpstr>
      <vt:lpstr>Comment resolution reports</vt:lpstr>
      <vt:lpstr>Progress Summary and Extrapolation</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802.15.4ab Meeting Slides</dc:title>
  <dc:subject>IEEE 802.15 &lt;subject&gt;</dc:subject>
  <dc:creator/>
  <cp:keywords/>
  <dc:description/>
  <cp:lastModifiedBy>Benjamin Rolfe</cp:lastModifiedBy>
  <cp:revision>1294</cp:revision>
  <cp:lastPrinted>2000-07-07T01:25:49Z</cp:lastPrinted>
  <dcterms:created xsi:type="dcterms:W3CDTF">1999-06-22T06:24:01Z</dcterms:created>
  <dcterms:modified xsi:type="dcterms:W3CDTF">2024-03-05T14:25:25Z</dcterms:modified>
  <cp:category/>
</cp:coreProperties>
</file>