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43"/>
  </p:notesMasterIdLst>
  <p:handoutMasterIdLst>
    <p:handoutMasterId r:id="rId44"/>
  </p:handoutMasterIdLst>
  <p:sldIdLst>
    <p:sldId id="264" r:id="rId2"/>
    <p:sldId id="256" r:id="rId3"/>
    <p:sldId id="1016" r:id="rId4"/>
    <p:sldId id="1019" r:id="rId5"/>
    <p:sldId id="270" r:id="rId6"/>
    <p:sldId id="1007" r:id="rId7"/>
    <p:sldId id="1015" r:id="rId8"/>
    <p:sldId id="1021" r:id="rId9"/>
    <p:sldId id="1022" r:id="rId10"/>
    <p:sldId id="1020" r:id="rId11"/>
    <p:sldId id="1010" r:id="rId12"/>
    <p:sldId id="1024" r:id="rId13"/>
    <p:sldId id="258" r:id="rId14"/>
    <p:sldId id="259" r:id="rId15"/>
    <p:sldId id="284" r:id="rId16"/>
    <p:sldId id="286" r:id="rId17"/>
    <p:sldId id="274" r:id="rId18"/>
    <p:sldId id="1008" r:id="rId19"/>
    <p:sldId id="1009" r:id="rId20"/>
    <p:sldId id="1011" r:id="rId21"/>
    <p:sldId id="257" r:id="rId22"/>
    <p:sldId id="1012" r:id="rId23"/>
    <p:sldId id="1013" r:id="rId24"/>
    <p:sldId id="1026" r:id="rId25"/>
    <p:sldId id="1027" r:id="rId26"/>
    <p:sldId id="1025" r:id="rId27"/>
    <p:sldId id="1014" r:id="rId28"/>
    <p:sldId id="300" r:id="rId29"/>
    <p:sldId id="670" r:id="rId30"/>
    <p:sldId id="610" r:id="rId31"/>
    <p:sldId id="990" r:id="rId32"/>
    <p:sldId id="583" r:id="rId33"/>
    <p:sldId id="550" r:id="rId34"/>
    <p:sldId id="551" r:id="rId35"/>
    <p:sldId id="992" r:id="rId36"/>
    <p:sldId id="1004" r:id="rId37"/>
    <p:sldId id="1006" r:id="rId38"/>
    <p:sldId id="585" r:id="rId39"/>
    <p:sldId id="989" r:id="rId40"/>
    <p:sldId id="994" r:id="rId41"/>
    <p:sldId id="996" r:id="rId42"/>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FBC30F-F26D-45FF-8539-AA16D41E32A2}" v="1" dt="2025-05-14T11:17:29.320"/>
    <p1510:client id="{5B2E765D-3594-4FB3-980A-412986F795B1}" v="1" dt="2025-05-14T11:07:58.63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2280" y="31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2025/5/14</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2025/5/14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5"/>
          </p:nvPr>
        </p:nvSpPr>
        <p:spPr/>
        <p:txBody>
          <a:bodyPr/>
          <a:lstStyle/>
          <a:p>
            <a:fld id="{068419F9-3BB3-47DF-B069-6489BD728F98}" type="slidenum">
              <a:rPr kumimoji="1" lang="ja-JP" altLang="en-US" smtClean="0"/>
              <a:t>2</a:t>
            </a:fld>
            <a:endParaRPr kumimoji="1" lang="ja-JP" altLang="en-US"/>
          </a:p>
        </p:txBody>
      </p:sp>
    </p:spTree>
    <p:extLst>
      <p:ext uri="{BB962C8B-B14F-4D97-AF65-F5344CB8AC3E}">
        <p14:creationId xmlns:p14="http://schemas.microsoft.com/office/powerpoint/2010/main" val="301532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30</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38</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Footer Placeholder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Footer Placeholder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Takumi Kobayashi, Minsoo Kim, Marco Hernandez, Ryuji Kohno (Nitech/YRP-IAI/U.Oulu/YNU)</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May 2025</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49" name="Google Shape;49;p6"/>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36" name="Google Shape;36;p4"/>
          <p:cNvSpPr txBox="1">
            <a:spLocks noGrp="1"/>
          </p:cNvSpPr>
          <p:nvPr>
            <p:ph type="ftr" idx="11"/>
          </p:nvPr>
        </p:nvSpPr>
        <p:spPr>
          <a:xfrm>
            <a:off x="4685356" y="6383338"/>
            <a:ext cx="4386223"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42" name="Google Shape;42;p5"/>
          <p:cNvSpPr txBox="1">
            <a:spLocks noGrp="1"/>
          </p:cNvSpPr>
          <p:nvPr>
            <p:ph type="ftr" idx="11"/>
          </p:nvPr>
        </p:nvSpPr>
        <p:spPr>
          <a:xfrm>
            <a:off x="5493957"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58" name="Google Shape;58;p7"/>
          <p:cNvSpPr txBox="1">
            <a:spLocks noGrp="1"/>
          </p:cNvSpPr>
          <p:nvPr>
            <p:ph type="ftr" idx="11"/>
          </p:nvPr>
        </p:nvSpPr>
        <p:spPr>
          <a:xfrm>
            <a:off x="5493957" y="639347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Takumi Kobayashi, Minsoo Kim, Marco Hernandez, Ryuji Kohno (</a:t>
            </a:r>
            <a:r>
              <a:rPr lang="en-US" dirty="0" err="1"/>
              <a:t>Nitech</a:t>
            </a:r>
            <a:r>
              <a:rPr lang="en-US" dirty="0"/>
              <a:t>/YRP-IAI/</a:t>
            </a:r>
            <a:r>
              <a:rPr lang="en-US" dirty="0" err="1"/>
              <a:t>U.Oulu</a:t>
            </a:r>
            <a:r>
              <a:rPr lang="en-US" dirty="0"/>
              <a:t>/YNU)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70" name="Google Shape;70;p9"/>
          <p:cNvSpPr txBox="1">
            <a:spLocks noGrp="1"/>
          </p:cNvSpPr>
          <p:nvPr>
            <p:ph type="ftr" idx="11"/>
          </p:nvPr>
        </p:nvSpPr>
        <p:spPr>
          <a:xfrm>
            <a:off x="5509071"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77" name="Google Shape;77;p10"/>
          <p:cNvSpPr txBox="1">
            <a:spLocks noGrp="1"/>
          </p:cNvSpPr>
          <p:nvPr>
            <p:ph type="ftr" idx="11"/>
          </p:nvPr>
        </p:nvSpPr>
        <p:spPr>
          <a:xfrm>
            <a:off x="5486400" y="6383338"/>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May 2025</a:t>
            </a:r>
            <a:endParaRPr dirty="0"/>
          </a:p>
        </p:txBody>
      </p:sp>
      <p:sp>
        <p:nvSpPr>
          <p:cNvPr id="16" name="Google Shape;16;p1"/>
          <p:cNvSpPr txBox="1">
            <a:spLocks noGrp="1"/>
          </p:cNvSpPr>
          <p:nvPr>
            <p:ph type="ftr" idx="11"/>
          </p:nvPr>
        </p:nvSpPr>
        <p:spPr>
          <a:xfrm>
            <a:off x="4878388" y="6379421"/>
            <a:ext cx="4265612" cy="478579"/>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Takumi Kobayashi, Minsoo Kim, Marco Hernandez, Ryuji Kohno (Nitech/YRP-IAI/U.Oulu/YNU)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15-24-0073-08-006a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png"/><Relationship Id="rId18" Type="http://schemas.microsoft.com/office/2007/relationships/hdphoto" Target="../media/hdphoto7.wdp"/><Relationship Id="rId3" Type="http://schemas.openxmlformats.org/officeDocument/2006/relationships/image" Target="../media/image10.png"/><Relationship Id="rId7" Type="http://schemas.openxmlformats.org/officeDocument/2006/relationships/image" Target="../media/image13.png"/><Relationship Id="rId12" Type="http://schemas.microsoft.com/office/2007/relationships/hdphoto" Target="../media/hdphoto4.wdp"/><Relationship Id="rId17" Type="http://schemas.openxmlformats.org/officeDocument/2006/relationships/image" Target="../media/image18.png"/><Relationship Id="rId2" Type="http://schemas.openxmlformats.org/officeDocument/2006/relationships/image" Target="../media/image9.png"/><Relationship Id="rId16" Type="http://schemas.microsoft.com/office/2007/relationships/hdphoto" Target="../media/hdphoto6.wdp"/><Relationship Id="rId1" Type="http://schemas.openxmlformats.org/officeDocument/2006/relationships/slideLayout" Target="../slideLayouts/slideLayout10.xml"/><Relationship Id="rId6" Type="http://schemas.microsoft.com/office/2007/relationships/hdphoto" Target="../media/hdphoto1.wdp"/><Relationship Id="rId11" Type="http://schemas.openxmlformats.org/officeDocument/2006/relationships/image" Target="../media/image15.png"/><Relationship Id="rId5" Type="http://schemas.openxmlformats.org/officeDocument/2006/relationships/image" Target="../media/image12.png"/><Relationship Id="rId15" Type="http://schemas.openxmlformats.org/officeDocument/2006/relationships/image" Target="../media/image17.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4.png"/><Relationship Id="rId14" Type="http://schemas.microsoft.com/office/2007/relationships/hdphoto" Target="../media/hdphoto5.wdp"/></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5.emf"/></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37.emf"/></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70.png"/><Relationship Id="rId2" Type="http://schemas.openxmlformats.org/officeDocument/2006/relationships/image" Target="../media/image9.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 Id="rId14" Type="http://schemas.openxmlformats.org/officeDocument/2006/relationships/image" Target="../media/image18.png"/></Relationships>
</file>

<file path=ppt/slides/_rels/slide37.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38.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Interference Mitigation Schemes in Class 3, 5, 6, and 7 of Coexistence in TG6ma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May 14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2025</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Minsoo Kim</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2,3</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2,4</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Nagoya Institute of Technology, </a:t>
            </a:r>
            <a:r>
              <a:rPr kumimoji="0" lang="en-US" altLang="ja-JP" sz="1600" b="0" kern="0" baseline="30000" dirty="0">
                <a:latin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YRP International Alliance Institute, </a:t>
            </a:r>
            <a:r>
              <a:rPr kumimoji="0" lang="en-US" altLang="ja-JP" sz="1600" b="0" kern="0" baseline="30000" dirty="0">
                <a:latin typeface="Times New Roman"/>
                <a:cs typeface="Times New Roman"/>
                <a:sym typeface="Times New Roman"/>
              </a:rPr>
              <a:t>3</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CWC, University of Oulu, </a:t>
            </a:r>
            <a:r>
              <a:rPr kumimoji="0" lang="en-US" altLang="ja-JP" sz="1600" b="0" kern="0" baseline="30000" dirty="0">
                <a:latin typeface="Times New Roman"/>
                <a:cs typeface="Times New Roman"/>
                <a:sym typeface="Times New Roman"/>
              </a:rPr>
              <a:t>4</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Yokohama National University]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i="0" u="none" strike="noStrike" kern="0" cap="none" spc="0" normalizeH="0" baseline="0" noProof="0" dirty="0">
                <a:ln>
                  <a:noFill/>
                </a:ln>
                <a:effectLst/>
                <a:uLnTx/>
                <a:uFillTx/>
                <a:latin typeface="Times New Roman"/>
                <a:ea typeface="Times New Roman"/>
                <a:cs typeface="Times New Roman"/>
                <a:sym typeface="Times New Roman"/>
              </a:rPr>
              <a:t>Address</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kern="0" dirty="0">
                <a:latin typeface="Times New Roman"/>
                <a:cs typeface="Times New Roman"/>
                <a:sym typeface="Times New Roman"/>
              </a:rPr>
              <a:t>1</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Gokiso-cho</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Showa-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Nagoya 466-8555 Japan, 2</a:t>
            </a:r>
            <a:r>
              <a:rPr kumimoji="0" lang="en-US" altLang="ja-JP" sz="1600" b="0" kern="0" dirty="0">
                <a:latin typeface="Times New Roman"/>
                <a:ea typeface="Times New Roman"/>
                <a:cs typeface="Times New Roman"/>
                <a:sym typeface="Times New Roman"/>
              </a:rPr>
              <a:t>: YRP1 </a:t>
            </a:r>
            <a:r>
              <a:rPr kumimoji="0" lang="en-US" altLang="ja-JP" sz="1600" b="0" kern="0" dirty="0" err="1">
                <a:latin typeface="Times New Roman"/>
                <a:ea typeface="Times New Roman"/>
                <a:cs typeface="Times New Roman"/>
                <a:sym typeface="Times New Roman"/>
              </a:rPr>
              <a:t>Blg</a:t>
            </a:r>
            <a:r>
              <a:rPr kumimoji="0" lang="en-US" altLang="ja-JP" sz="1600" b="0" kern="0" dirty="0">
                <a:latin typeface="Times New Roman"/>
                <a:ea typeface="Times New Roman"/>
                <a:cs typeface="Times New Roman"/>
                <a:sym typeface="Times New Roman"/>
              </a:rPr>
              <a:t>., 3-4 </a:t>
            </a:r>
            <a:r>
              <a:rPr kumimoji="0" lang="en-US" altLang="ja-JP" sz="1600" b="0" kern="0" dirty="0" err="1">
                <a:latin typeface="Times New Roman"/>
                <a:ea typeface="Times New Roman"/>
                <a:cs typeface="Times New Roman"/>
                <a:sym typeface="Times New Roman"/>
              </a:rPr>
              <a:t>HikarinoOka</a:t>
            </a:r>
            <a:r>
              <a:rPr kumimoji="0" lang="en-US" altLang="ja-JP" sz="1600" b="0" kern="0" dirty="0">
                <a:latin typeface="Times New Roman"/>
                <a:ea typeface="Times New Roman"/>
                <a:cs typeface="Times New Roman"/>
                <a:sym typeface="Times New Roman"/>
              </a:rPr>
              <a:t>, Yokosuka-City, Kanagawa, 239-0847 Japan, 3: </a:t>
            </a:r>
            <a:r>
              <a:rPr kumimoji="0" lang="fi-FI" altLang="ja-JP" sz="1600" b="0" kern="0" dirty="0">
                <a:latin typeface="Times New Roman"/>
                <a:ea typeface="Times New Roman"/>
                <a:cs typeface="Times New Roman"/>
                <a:sym typeface="Times New Roman"/>
              </a:rPr>
              <a:t>University of Oulu Pentti Kaiteran katu 1, 90570 Oulu, Finland, </a:t>
            </a:r>
            <a:r>
              <a:rPr kumimoji="0" lang="en-US" altLang="ja-JP" sz="1600" b="0" kern="0" dirty="0">
                <a:latin typeface="Times New Roman"/>
                <a:ea typeface="Times New Roman"/>
                <a:cs typeface="Times New Roman"/>
                <a:sym typeface="Times New Roman"/>
              </a:rPr>
              <a:t>4: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79-5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Tokiwadai</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Hodogaya-</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ku</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E-Mail:[kobayashi@nitech.ac.jp, minsoo@minsookim.com,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 TG6ma</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1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2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2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1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4778734" y="6396037"/>
            <a:ext cx="4365266" cy="263525"/>
          </a:xfrm>
        </p:spPr>
        <p:txBody>
          <a:bodyPr/>
          <a:lstStyle/>
          <a:p>
            <a:r>
              <a:rPr lang="en-US" dirty="0"/>
              <a:t>Takumi Kobayashi, Minsoo Kim, Marco Hernandez, Ryuji Kohno (</a:t>
            </a:r>
            <a:r>
              <a:rPr lang="en-US" dirty="0" err="1"/>
              <a:t>Nitech</a:t>
            </a:r>
            <a:r>
              <a:rPr lang="en-US" dirty="0"/>
              <a:t>/YRP-IAI/</a:t>
            </a:r>
            <a:r>
              <a:rPr lang="en-US" dirty="0" err="1"/>
              <a:t>U.Oulu</a:t>
            </a:r>
            <a:r>
              <a:rPr lang="en-US" dirty="0"/>
              <a:t>/YNU)</a:t>
            </a:r>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87B0FD0C-F1D6-9D26-B8D0-001D6AD286D2}"/>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C7E788C2-6256-6BA4-D1AE-2F096DC112B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10C8678D-B8F5-7248-FCA5-8A8854B5657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テキスト ボックス 6">
            <a:extLst>
              <a:ext uri="{FF2B5EF4-FFF2-40B4-BE49-F238E27FC236}">
                <a16:creationId xmlns:a16="http://schemas.microsoft.com/office/drawing/2014/main" id="{52FD9193-8407-9C7F-5307-D3B5FBBCE716}"/>
              </a:ext>
            </a:extLst>
          </p:cNvPr>
          <p:cNvSpPr txBox="1"/>
          <p:nvPr/>
        </p:nvSpPr>
        <p:spPr>
          <a:xfrm>
            <a:off x="525518" y="966952"/>
            <a:ext cx="4455066" cy="369332"/>
          </a:xfrm>
          <a:prstGeom prst="rect">
            <a:avLst/>
          </a:prstGeom>
          <a:noFill/>
        </p:spPr>
        <p:txBody>
          <a:bodyPr wrap="none" rtlCol="0">
            <a:spAutoFit/>
          </a:bodyPr>
          <a:lstStyle/>
          <a:p>
            <a:r>
              <a:rPr kumimoji="1" lang="en-US" altLang="ja-JP" dirty="0"/>
              <a:t>Interference mitigation or rejection </a:t>
            </a:r>
            <a:r>
              <a:rPr lang="en-US" altLang="ja-JP" dirty="0"/>
              <a:t>in…</a:t>
            </a:r>
            <a:endParaRPr kumimoji="1" lang="ja-JP" altLang="en-US" dirty="0"/>
          </a:p>
        </p:txBody>
      </p:sp>
      <p:sp>
        <p:nvSpPr>
          <p:cNvPr id="8" name="テキスト ボックス 7">
            <a:extLst>
              <a:ext uri="{FF2B5EF4-FFF2-40B4-BE49-F238E27FC236}">
                <a16:creationId xmlns:a16="http://schemas.microsoft.com/office/drawing/2014/main" id="{7A95E9F3-FED1-DB02-7B47-1D4BC8B1D7C8}"/>
              </a:ext>
            </a:extLst>
          </p:cNvPr>
          <p:cNvSpPr txBox="1"/>
          <p:nvPr/>
        </p:nvSpPr>
        <p:spPr>
          <a:xfrm>
            <a:off x="903890" y="1709511"/>
            <a:ext cx="7502173" cy="2308324"/>
          </a:xfrm>
          <a:prstGeom prst="rect">
            <a:avLst/>
          </a:prstGeom>
          <a:noFill/>
        </p:spPr>
        <p:txBody>
          <a:bodyPr wrap="square" rtlCol="0">
            <a:spAutoFit/>
          </a:bodyPr>
          <a:lstStyle/>
          <a:p>
            <a:r>
              <a:rPr kumimoji="1" lang="en-US" altLang="ja-JP" dirty="0"/>
              <a:t>MAC:  </a:t>
            </a:r>
            <a:r>
              <a:rPr kumimoji="1" lang="en-US" altLang="ja-JP" b="0" dirty="0"/>
              <a:t>Basically, interference mitigation on MAC needs communication. MAC technology cannot remove interference from the other system which cannot be detected in the receiver of new TG6ma nodes or coordinators.</a:t>
            </a:r>
          </a:p>
          <a:p>
            <a:endParaRPr lang="en-US" altLang="ja-JP" dirty="0"/>
          </a:p>
          <a:p>
            <a:r>
              <a:rPr kumimoji="1" lang="en-US" altLang="ja-JP" dirty="0"/>
              <a:t>PHY:  </a:t>
            </a:r>
            <a:r>
              <a:rPr kumimoji="1" lang="en-US" altLang="ja-JP" b="0" dirty="0"/>
              <a:t>Partially applicable by using PHY technology such as FEC, HARQ, </a:t>
            </a:r>
            <a:r>
              <a:rPr kumimoji="1" lang="en-US" altLang="ja-JP" b="0" dirty="0" err="1"/>
              <a:t>etc</a:t>
            </a:r>
            <a:r>
              <a:rPr kumimoji="1" lang="en-US" altLang="ja-JP" b="0" dirty="0"/>
              <a:t>…</a:t>
            </a:r>
          </a:p>
          <a:p>
            <a:endParaRPr lang="en-US" altLang="ja-JP" dirty="0"/>
          </a:p>
        </p:txBody>
      </p:sp>
      <p:sp>
        <p:nvSpPr>
          <p:cNvPr id="9" name="テキスト ボックス 8">
            <a:extLst>
              <a:ext uri="{FF2B5EF4-FFF2-40B4-BE49-F238E27FC236}">
                <a16:creationId xmlns:a16="http://schemas.microsoft.com/office/drawing/2014/main" id="{D6A47ADA-0B22-D469-59B3-FB63316368AE}"/>
              </a:ext>
            </a:extLst>
          </p:cNvPr>
          <p:cNvSpPr txBox="1"/>
          <p:nvPr/>
        </p:nvSpPr>
        <p:spPr>
          <a:xfrm>
            <a:off x="903890" y="4114063"/>
            <a:ext cx="7502173" cy="923330"/>
          </a:xfrm>
          <a:prstGeom prst="rect">
            <a:avLst/>
          </a:prstGeom>
          <a:noFill/>
        </p:spPr>
        <p:txBody>
          <a:bodyPr wrap="square" rtlCol="0">
            <a:spAutoFit/>
          </a:bodyPr>
          <a:lstStyle/>
          <a:p>
            <a:r>
              <a:rPr kumimoji="1" lang="en-US" altLang="ja-JP" dirty="0"/>
              <a:t>Lower level signal processing can be effective to remove the effect of unknown interference from unknown various source.</a:t>
            </a:r>
          </a:p>
          <a:p>
            <a:endParaRPr lang="en-US" altLang="ja-JP" dirty="0"/>
          </a:p>
        </p:txBody>
      </p:sp>
    </p:spTree>
    <p:extLst>
      <p:ext uri="{BB962C8B-B14F-4D97-AF65-F5344CB8AC3E}">
        <p14:creationId xmlns:p14="http://schemas.microsoft.com/office/powerpoint/2010/main" val="23781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C1B7B-8BEB-7648-FAAE-716DF2540349}"/>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FD68023-E7F2-7AAA-EC64-7B07FC5314C2}"/>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12</a:t>
            </a:fld>
            <a:endParaRPr lang="en-US" altLang="ja-JP" dirty="0"/>
          </a:p>
        </p:txBody>
      </p:sp>
      <p:sp>
        <p:nvSpPr>
          <p:cNvPr id="3" name="フッター プレースホルダー 2">
            <a:extLst>
              <a:ext uri="{FF2B5EF4-FFF2-40B4-BE49-F238E27FC236}">
                <a16:creationId xmlns:a16="http://schemas.microsoft.com/office/drawing/2014/main" id="{25199A8B-B781-E38B-1386-FC31B661CD8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5B4FC42E-ACC2-4DBD-8D3F-01779C2A6009}"/>
              </a:ext>
            </a:extLst>
          </p:cNvPr>
          <p:cNvSpPr>
            <a:spLocks noGrp="1"/>
          </p:cNvSpPr>
          <p:nvPr>
            <p:ph type="dt" sz="half" idx="2"/>
          </p:nvPr>
        </p:nvSpPr>
        <p:spPr/>
        <p:txBody>
          <a:bodyPr/>
          <a:lstStyle/>
          <a:p>
            <a:r>
              <a:rPr lang="en-US" altLang="ja-JP"/>
              <a:t>May 2025</a:t>
            </a:r>
            <a:endParaRPr lang="en-US" altLang="ja-JP" dirty="0"/>
          </a:p>
        </p:txBody>
      </p:sp>
      <p:grpSp>
        <p:nvGrpSpPr>
          <p:cNvPr id="15" name="グループ化 14">
            <a:extLst>
              <a:ext uri="{FF2B5EF4-FFF2-40B4-BE49-F238E27FC236}">
                <a16:creationId xmlns:a16="http://schemas.microsoft.com/office/drawing/2014/main" id="{AB9A3074-7095-7480-359E-D8CCD66FB1E6}"/>
              </a:ext>
            </a:extLst>
          </p:cNvPr>
          <p:cNvGrpSpPr/>
          <p:nvPr/>
        </p:nvGrpSpPr>
        <p:grpSpPr>
          <a:xfrm>
            <a:off x="504513" y="1505636"/>
            <a:ext cx="3969234" cy="4179106"/>
            <a:chOff x="68155" y="1471821"/>
            <a:chExt cx="3969234" cy="4179106"/>
          </a:xfrm>
        </p:grpSpPr>
        <p:sp>
          <p:nvSpPr>
            <p:cNvPr id="6" name="フローチャート: 結合子 5">
              <a:extLst>
                <a:ext uri="{FF2B5EF4-FFF2-40B4-BE49-F238E27FC236}">
                  <a16:creationId xmlns:a16="http://schemas.microsoft.com/office/drawing/2014/main" id="{A51AF60B-0726-A222-6CB7-776036FD54F1}"/>
                </a:ext>
              </a:extLst>
            </p:cNvPr>
            <p:cNvSpPr/>
            <p:nvPr/>
          </p:nvSpPr>
          <p:spPr>
            <a:xfrm>
              <a:off x="886948" y="2197309"/>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64D98DAB-1B71-9A18-E2E8-12C801EED877}"/>
                </a:ext>
              </a:extLst>
            </p:cNvPr>
            <p:cNvSpPr/>
            <p:nvPr/>
          </p:nvSpPr>
          <p:spPr>
            <a:xfrm>
              <a:off x="772648" y="2069602"/>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799B359-B973-963B-21DC-B726EC67A3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014" y="2641210"/>
              <a:ext cx="780356" cy="780356"/>
            </a:xfrm>
            <a:prstGeom prst="rect">
              <a:avLst/>
            </a:prstGeom>
          </p:spPr>
        </p:pic>
        <p:pic>
          <p:nvPicPr>
            <p:cNvPr id="9" name="図 8">
              <a:extLst>
                <a:ext uri="{FF2B5EF4-FFF2-40B4-BE49-F238E27FC236}">
                  <a16:creationId xmlns:a16="http://schemas.microsoft.com/office/drawing/2014/main" id="{EE5BCEEA-39F1-B310-2952-D6DE05BC63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2670" y="1679424"/>
              <a:ext cx="780356" cy="780356"/>
            </a:xfrm>
            <a:prstGeom prst="rect">
              <a:avLst/>
            </a:prstGeom>
          </p:spPr>
        </p:pic>
        <p:pic>
          <p:nvPicPr>
            <p:cNvPr id="10" name="図 9">
              <a:extLst>
                <a:ext uri="{FF2B5EF4-FFF2-40B4-BE49-F238E27FC236}">
                  <a16:creationId xmlns:a16="http://schemas.microsoft.com/office/drawing/2014/main" id="{941D59A8-795E-6F39-661B-1B06877860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86873" y="2511193"/>
              <a:ext cx="780356" cy="780356"/>
            </a:xfrm>
            <a:prstGeom prst="rect">
              <a:avLst/>
            </a:prstGeom>
          </p:spPr>
        </p:pic>
        <p:pic>
          <p:nvPicPr>
            <p:cNvPr id="11" name="図 10">
              <a:extLst>
                <a:ext uri="{FF2B5EF4-FFF2-40B4-BE49-F238E27FC236}">
                  <a16:creationId xmlns:a16="http://schemas.microsoft.com/office/drawing/2014/main" id="{D8398EB3-A13F-D875-04CC-3995890DD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63156" y="4063375"/>
              <a:ext cx="780356" cy="780356"/>
            </a:xfrm>
            <a:prstGeom prst="rect">
              <a:avLst/>
            </a:prstGeom>
          </p:spPr>
        </p:pic>
        <p:pic>
          <p:nvPicPr>
            <p:cNvPr id="12" name="図 11">
              <a:extLst>
                <a:ext uri="{FF2B5EF4-FFF2-40B4-BE49-F238E27FC236}">
                  <a16:creationId xmlns:a16="http://schemas.microsoft.com/office/drawing/2014/main" id="{7FC8BD47-6292-4F7B-AD63-FC84920850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8885" y="3875318"/>
              <a:ext cx="780356" cy="780356"/>
            </a:xfrm>
            <a:prstGeom prst="rect">
              <a:avLst/>
            </a:prstGeom>
          </p:spPr>
        </p:pic>
        <p:pic>
          <p:nvPicPr>
            <p:cNvPr id="13" name="図 12">
              <a:extLst>
                <a:ext uri="{FF2B5EF4-FFF2-40B4-BE49-F238E27FC236}">
                  <a16:creationId xmlns:a16="http://schemas.microsoft.com/office/drawing/2014/main" id="{4D168FA9-6E43-DED8-4CD8-FE0D802718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82670" y="3279624"/>
              <a:ext cx="780356" cy="780356"/>
            </a:xfrm>
            <a:prstGeom prst="rect">
              <a:avLst/>
            </a:prstGeom>
          </p:spPr>
        </p:pic>
        <p:sp>
          <p:nvSpPr>
            <p:cNvPr id="17" name="正方形/長方形 16">
              <a:extLst>
                <a:ext uri="{FF2B5EF4-FFF2-40B4-BE49-F238E27FC236}">
                  <a16:creationId xmlns:a16="http://schemas.microsoft.com/office/drawing/2014/main" id="{2E8C55FF-953D-3181-E8AE-C0AF75258BCD}"/>
                </a:ext>
              </a:extLst>
            </p:cNvPr>
            <p:cNvSpPr/>
            <p:nvPr/>
          </p:nvSpPr>
          <p:spPr>
            <a:xfrm>
              <a:off x="2565511" y="1471821"/>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B280BAC8-3A60-6D12-2D05-D9AAF16596F8}"/>
                </a:ext>
              </a:extLst>
            </p:cNvPr>
            <p:cNvSpPr/>
            <p:nvPr/>
          </p:nvSpPr>
          <p:spPr>
            <a:xfrm>
              <a:off x="68155" y="3484898"/>
              <a:ext cx="1665841" cy="369332"/>
            </a:xfrm>
            <a:prstGeom prst="rect">
              <a:avLst/>
            </a:prstGeom>
          </p:spPr>
          <p:txBody>
            <a:bodyPr wrap="none">
              <a:spAutoFit/>
            </a:bodyPr>
            <a:lstStyle/>
            <a:p>
              <a:r>
                <a:rPr lang="en-US" altLang="ja-JP" sz="1800" dirty="0"/>
                <a:t>Undesired users</a:t>
              </a:r>
              <a:endParaRPr lang="ja-JP" altLang="en-US" sz="1800" dirty="0"/>
            </a:p>
          </p:txBody>
        </p:sp>
        <p:cxnSp>
          <p:nvCxnSpPr>
            <p:cNvPr id="20" name="直線コネクタ 19">
              <a:extLst>
                <a:ext uri="{FF2B5EF4-FFF2-40B4-BE49-F238E27FC236}">
                  <a16:creationId xmlns:a16="http://schemas.microsoft.com/office/drawing/2014/main" id="{78038C91-C7E1-3D18-356E-9E52B57C6B26}"/>
                </a:ext>
              </a:extLst>
            </p:cNvPr>
            <p:cNvCxnSpPr/>
            <p:nvPr/>
          </p:nvCxnSpPr>
          <p:spPr>
            <a:xfrm flipV="1">
              <a:off x="2372848" y="2042791"/>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E8C372F4-7CE9-1F58-5CD3-C43FD903B6D3}"/>
                </a:ext>
              </a:extLst>
            </p:cNvPr>
            <p:cNvCxnSpPr/>
            <p:nvPr/>
          </p:nvCxnSpPr>
          <p:spPr>
            <a:xfrm flipH="1" flipV="1">
              <a:off x="1079374" y="2714978"/>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31C8405C-27E8-E8E8-7B02-9F22508B9654}"/>
                </a:ext>
              </a:extLst>
            </p:cNvPr>
            <p:cNvCxnSpPr/>
            <p:nvPr/>
          </p:nvCxnSpPr>
          <p:spPr>
            <a:xfrm flipV="1">
              <a:off x="1094171" y="2677978"/>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9148D74E-7299-A137-E431-5BA2D9716EFA}"/>
                </a:ext>
              </a:extLst>
            </p:cNvPr>
            <p:cNvSpPr/>
            <p:nvPr/>
          </p:nvSpPr>
          <p:spPr>
            <a:xfrm rot="16200000">
              <a:off x="1918685" y="3212365"/>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2D5637B0-D165-4129-0DD5-07F453A219EC}"/>
                </a:ext>
              </a:extLst>
            </p:cNvPr>
            <p:cNvGrpSpPr/>
            <p:nvPr/>
          </p:nvGrpSpPr>
          <p:grpSpPr>
            <a:xfrm>
              <a:off x="2708361" y="3649900"/>
              <a:ext cx="239759" cy="28793"/>
              <a:chOff x="4269873" y="3000104"/>
              <a:chExt cx="239759" cy="28793"/>
            </a:xfrm>
          </p:grpSpPr>
          <p:cxnSp>
            <p:nvCxnSpPr>
              <p:cNvPr id="42" name="直線コネクタ 41">
                <a:extLst>
                  <a:ext uri="{FF2B5EF4-FFF2-40B4-BE49-F238E27FC236}">
                    <a16:creationId xmlns:a16="http://schemas.microsoft.com/office/drawing/2014/main" id="{EC9784FB-4358-2BC4-6B58-DB79A2E162F0}"/>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B06AEB4-F889-C854-E333-80B43D775F09}"/>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976993A1-CED4-7BF3-1229-7895631599CC}"/>
                </a:ext>
              </a:extLst>
            </p:cNvPr>
            <p:cNvGrpSpPr/>
            <p:nvPr/>
          </p:nvGrpSpPr>
          <p:grpSpPr>
            <a:xfrm>
              <a:off x="1792731" y="3635503"/>
              <a:ext cx="239759" cy="28793"/>
              <a:chOff x="4269873" y="3000104"/>
              <a:chExt cx="239759" cy="28793"/>
            </a:xfrm>
          </p:grpSpPr>
          <p:cxnSp>
            <p:nvCxnSpPr>
              <p:cNvPr id="40" name="直線コネクタ 39">
                <a:extLst>
                  <a:ext uri="{FF2B5EF4-FFF2-40B4-BE49-F238E27FC236}">
                    <a16:creationId xmlns:a16="http://schemas.microsoft.com/office/drawing/2014/main" id="{6F2492CC-D065-0236-DEE2-539DAAD7784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1C2825C-19F1-C9B3-A8A3-1C5E398AAC4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BA31D0EE-59F6-1467-C554-79D490F80A96}"/>
                </a:ext>
              </a:extLst>
            </p:cNvPr>
            <p:cNvGrpSpPr/>
            <p:nvPr/>
          </p:nvGrpSpPr>
          <p:grpSpPr>
            <a:xfrm rot="17963895">
              <a:off x="2468488" y="3213475"/>
              <a:ext cx="239759" cy="28793"/>
              <a:chOff x="4269873" y="3000104"/>
              <a:chExt cx="239759" cy="28793"/>
            </a:xfrm>
          </p:grpSpPr>
          <p:cxnSp>
            <p:nvCxnSpPr>
              <p:cNvPr id="38" name="直線コネクタ 37">
                <a:extLst>
                  <a:ext uri="{FF2B5EF4-FFF2-40B4-BE49-F238E27FC236}">
                    <a16:creationId xmlns:a16="http://schemas.microsoft.com/office/drawing/2014/main" id="{CDAD3839-36E6-29F9-E014-16F4C771F43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09AD429-87ED-7244-07A6-C4965D4B954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7DA5A226-F003-1CCA-3028-778C366B2FB6}"/>
                </a:ext>
              </a:extLst>
            </p:cNvPr>
            <p:cNvGrpSpPr/>
            <p:nvPr/>
          </p:nvGrpSpPr>
          <p:grpSpPr>
            <a:xfrm rot="17881779">
              <a:off x="2022897" y="4099823"/>
              <a:ext cx="239759" cy="28793"/>
              <a:chOff x="4269873" y="3000104"/>
              <a:chExt cx="239759" cy="28793"/>
            </a:xfrm>
          </p:grpSpPr>
          <p:cxnSp>
            <p:nvCxnSpPr>
              <p:cNvPr id="36" name="直線コネクタ 35">
                <a:extLst>
                  <a:ext uri="{FF2B5EF4-FFF2-40B4-BE49-F238E27FC236}">
                    <a16:creationId xmlns:a16="http://schemas.microsoft.com/office/drawing/2014/main" id="{19274854-CFBF-9C69-9184-60F283B111ED}"/>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7FA0043-4D1D-14BC-6A84-8C0112106C9B}"/>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45C1DE90-32E5-5049-9EA3-CA380736BA48}"/>
                </a:ext>
              </a:extLst>
            </p:cNvPr>
            <p:cNvGrpSpPr/>
            <p:nvPr/>
          </p:nvGrpSpPr>
          <p:grpSpPr>
            <a:xfrm rot="14505826">
              <a:off x="2037118" y="3233706"/>
              <a:ext cx="239759" cy="28793"/>
              <a:chOff x="4269873" y="3000104"/>
              <a:chExt cx="239759" cy="28793"/>
            </a:xfrm>
          </p:grpSpPr>
          <p:cxnSp>
            <p:nvCxnSpPr>
              <p:cNvPr id="34" name="直線コネクタ 33">
                <a:extLst>
                  <a:ext uri="{FF2B5EF4-FFF2-40B4-BE49-F238E27FC236}">
                    <a16:creationId xmlns:a16="http://schemas.microsoft.com/office/drawing/2014/main" id="{00FF7470-41D8-BDF3-7A0C-CEE5AA2FED0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1897D25-3513-CF52-9237-8AE313D25D6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CD599F87-2C07-A50C-A1B6-7031F25C23D2}"/>
                </a:ext>
              </a:extLst>
            </p:cNvPr>
            <p:cNvGrpSpPr/>
            <p:nvPr/>
          </p:nvGrpSpPr>
          <p:grpSpPr>
            <a:xfrm rot="3493195">
              <a:off x="2494982" y="4086310"/>
              <a:ext cx="239759" cy="28793"/>
              <a:chOff x="4269873" y="3000104"/>
              <a:chExt cx="239759" cy="28793"/>
            </a:xfrm>
          </p:grpSpPr>
          <p:cxnSp>
            <p:nvCxnSpPr>
              <p:cNvPr id="32" name="直線コネクタ 31">
                <a:extLst>
                  <a:ext uri="{FF2B5EF4-FFF2-40B4-BE49-F238E27FC236}">
                    <a16:creationId xmlns:a16="http://schemas.microsoft.com/office/drawing/2014/main" id="{C47E7389-95EA-FA57-59E3-65ACD3306AB9}"/>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1BA9677-B530-2178-BF56-1440F1F1B424}"/>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8E9C283A-5699-2FE6-6E6F-EFCB2B112F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2670" y="4870571"/>
              <a:ext cx="780356" cy="780356"/>
            </a:xfrm>
            <a:prstGeom prst="rect">
              <a:avLst/>
            </a:prstGeom>
          </p:spPr>
        </p:pic>
      </p:grpSp>
      <p:sp>
        <p:nvSpPr>
          <p:cNvPr id="60" name="テキスト ボックス 59">
            <a:extLst>
              <a:ext uri="{FF2B5EF4-FFF2-40B4-BE49-F238E27FC236}">
                <a16:creationId xmlns:a16="http://schemas.microsoft.com/office/drawing/2014/main" id="{CC6FCFE1-69C8-A76E-CFC9-D51F26D524F6}"/>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grpSp>
        <p:nvGrpSpPr>
          <p:cNvPr id="16" name="グループ化 15">
            <a:extLst>
              <a:ext uri="{FF2B5EF4-FFF2-40B4-BE49-F238E27FC236}">
                <a16:creationId xmlns:a16="http://schemas.microsoft.com/office/drawing/2014/main" id="{075F0AF7-870B-7511-D024-B5F48DD50E81}"/>
              </a:ext>
            </a:extLst>
          </p:cNvPr>
          <p:cNvGrpSpPr/>
          <p:nvPr/>
        </p:nvGrpSpPr>
        <p:grpSpPr>
          <a:xfrm>
            <a:off x="6299758" y="1067764"/>
            <a:ext cx="1653125" cy="3860311"/>
            <a:chOff x="5631386" y="1866904"/>
            <a:chExt cx="1653125" cy="3860311"/>
          </a:xfrm>
        </p:grpSpPr>
        <p:grpSp>
          <p:nvGrpSpPr>
            <p:cNvPr id="59" name="グループ化 58">
              <a:extLst>
                <a:ext uri="{FF2B5EF4-FFF2-40B4-BE49-F238E27FC236}">
                  <a16:creationId xmlns:a16="http://schemas.microsoft.com/office/drawing/2014/main" id="{2ADA69A9-ED33-0F6B-0CA7-F2FACA95AB7D}"/>
                </a:ext>
              </a:extLst>
            </p:cNvPr>
            <p:cNvGrpSpPr/>
            <p:nvPr/>
          </p:nvGrpSpPr>
          <p:grpSpPr>
            <a:xfrm rot="5400000">
              <a:off x="4527793" y="2970497"/>
              <a:ext cx="3860311" cy="1653125"/>
              <a:chOff x="1659724" y="3254655"/>
              <a:chExt cx="5466424" cy="1991802"/>
            </a:xfrm>
          </p:grpSpPr>
          <p:sp>
            <p:nvSpPr>
              <p:cNvPr id="72" name="正方形/長方形 71">
                <a:extLst>
                  <a:ext uri="{FF2B5EF4-FFF2-40B4-BE49-F238E27FC236}">
                    <a16:creationId xmlns:a16="http://schemas.microsoft.com/office/drawing/2014/main" id="{2165BAF2-5D59-89C9-8D9C-DFBA691CDFE0}"/>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3" name="直線コネクタ 72">
                <a:extLst>
                  <a:ext uri="{FF2B5EF4-FFF2-40B4-BE49-F238E27FC236}">
                    <a16:creationId xmlns:a16="http://schemas.microsoft.com/office/drawing/2014/main" id="{06CC0970-9B51-46B1-8DE5-0D1A84E39FB6}"/>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CE255467-CAB9-E992-31E7-E141D06F13D7}"/>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59E871FF-0055-4030-DFB5-4BED62B2C1DF}"/>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2F4DE9A6-41A4-6472-5902-4FC218BDA35B}"/>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61" name="図 60">
              <a:extLst>
                <a:ext uri="{FF2B5EF4-FFF2-40B4-BE49-F238E27FC236}">
                  <a16:creationId xmlns:a16="http://schemas.microsoft.com/office/drawing/2014/main" id="{8F204EA2-18FE-C30A-35A0-8E7D3A822CF6}"/>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62" name="図 61">
              <a:extLst>
                <a:ext uri="{FF2B5EF4-FFF2-40B4-BE49-F238E27FC236}">
                  <a16:creationId xmlns:a16="http://schemas.microsoft.com/office/drawing/2014/main" id="{ED066BC8-5C19-5265-5DB0-EEEFAD5CEDF6}"/>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63" name="図 62">
              <a:extLst>
                <a:ext uri="{FF2B5EF4-FFF2-40B4-BE49-F238E27FC236}">
                  <a16:creationId xmlns:a16="http://schemas.microsoft.com/office/drawing/2014/main" id="{A36B9012-4E1F-ACFE-426E-FBD79E2A633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64" name="図 63">
              <a:extLst>
                <a:ext uri="{FF2B5EF4-FFF2-40B4-BE49-F238E27FC236}">
                  <a16:creationId xmlns:a16="http://schemas.microsoft.com/office/drawing/2014/main" id="{43752137-281B-A6A5-9483-CCED6CAED1DC}"/>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65" name="図 64">
              <a:extLst>
                <a:ext uri="{FF2B5EF4-FFF2-40B4-BE49-F238E27FC236}">
                  <a16:creationId xmlns:a16="http://schemas.microsoft.com/office/drawing/2014/main" id="{C50EB962-E325-5405-657F-F1D89C76B8AE}"/>
                </a:ext>
              </a:extLst>
            </p:cNvPr>
            <p:cNvPicPr>
              <a:picLocks noChangeAspect="1"/>
            </p:cNvPicPr>
            <p:nvPr/>
          </p:nvPicPr>
          <p:blipFill rotWithShape="1">
            <a:blip r:embed="rId11" cstate="email">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66" name="図 65">
              <a:extLst>
                <a:ext uri="{FF2B5EF4-FFF2-40B4-BE49-F238E27FC236}">
                  <a16:creationId xmlns:a16="http://schemas.microsoft.com/office/drawing/2014/main" id="{A4E391AE-1260-A9E9-4B66-32E2567B45C3}"/>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67" name="図 66">
              <a:extLst>
                <a:ext uri="{FF2B5EF4-FFF2-40B4-BE49-F238E27FC236}">
                  <a16:creationId xmlns:a16="http://schemas.microsoft.com/office/drawing/2014/main" id="{61644F86-1A0C-AC66-6CC1-5E963E49147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68" name="図 67">
              <a:extLst>
                <a:ext uri="{FF2B5EF4-FFF2-40B4-BE49-F238E27FC236}">
                  <a16:creationId xmlns:a16="http://schemas.microsoft.com/office/drawing/2014/main" id="{B05806F2-5DEA-5B5F-B0AB-FC9F1EAF152B}"/>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69" name="図 68">
              <a:extLst>
                <a:ext uri="{FF2B5EF4-FFF2-40B4-BE49-F238E27FC236}">
                  <a16:creationId xmlns:a16="http://schemas.microsoft.com/office/drawing/2014/main" id="{CB58FA21-D18C-90F9-61D4-2EA18DA7CDB9}"/>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70" name="図 69">
              <a:extLst>
                <a:ext uri="{FF2B5EF4-FFF2-40B4-BE49-F238E27FC236}">
                  <a16:creationId xmlns:a16="http://schemas.microsoft.com/office/drawing/2014/main" id="{71DAEFE4-6D43-28EB-51D3-2CB11F2F8D2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71" name="図 70">
              <a:extLst>
                <a:ext uri="{FF2B5EF4-FFF2-40B4-BE49-F238E27FC236}">
                  <a16:creationId xmlns:a16="http://schemas.microsoft.com/office/drawing/2014/main" id="{2D6D0F47-6D3F-3C3A-6AFC-59C0A16BC608}"/>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77" name="図 76">
            <a:extLst>
              <a:ext uri="{FF2B5EF4-FFF2-40B4-BE49-F238E27FC236}">
                <a16:creationId xmlns:a16="http://schemas.microsoft.com/office/drawing/2014/main" id="{10577920-D3C6-107C-E9B1-A742941FF776}"/>
              </a:ext>
            </a:extLst>
          </p:cNvPr>
          <p:cNvPicPr>
            <a:picLocks noChangeAspect="1"/>
          </p:cNvPicPr>
          <p:nvPr/>
        </p:nvPicPr>
        <p:blipFill rotWithShape="1">
          <a:blip r:embed="rId13" cstate="email">
            <a:extLst>
              <a:ext uri="{BEBA8EAE-BF5A-486C-A8C5-ECC9F3942E4B}">
                <a14:imgProps xmlns:a14="http://schemas.microsoft.com/office/drawing/2010/main">
                  <a14:imgLayer r:embed="rId14">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78" name="図 77">
            <a:extLst>
              <a:ext uri="{FF2B5EF4-FFF2-40B4-BE49-F238E27FC236}">
                <a16:creationId xmlns:a16="http://schemas.microsoft.com/office/drawing/2014/main" id="{25B0DC92-0989-3F21-33CC-B5481151E7E5}"/>
              </a:ext>
            </a:extLst>
          </p:cNvPr>
          <p:cNvPicPr>
            <a:picLocks noChangeAspect="1"/>
          </p:cNvPicPr>
          <p:nvPr/>
        </p:nvPicPr>
        <p:blipFill rotWithShape="1">
          <a:blip r:embed="rId15" cstate="email">
            <a:extLst>
              <a:ext uri="{BEBA8EAE-BF5A-486C-A8C5-ECC9F3942E4B}">
                <a14:imgProps xmlns:a14="http://schemas.microsoft.com/office/drawing/2010/main">
                  <a14:imgLayer r:embed="rId16">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79" name="図 78">
            <a:extLst>
              <a:ext uri="{FF2B5EF4-FFF2-40B4-BE49-F238E27FC236}">
                <a16:creationId xmlns:a16="http://schemas.microsoft.com/office/drawing/2014/main" id="{DF9338A9-D851-1D95-C204-6F5B644F2D19}"/>
              </a:ext>
            </a:extLst>
          </p:cNvPr>
          <p:cNvPicPr>
            <a:picLocks noChangeAspect="1"/>
          </p:cNvPicPr>
          <p:nvPr/>
        </p:nvPicPr>
        <p:blipFill rotWithShape="1">
          <a:blip r:embed="rId17" cstate="email">
            <a:extLst>
              <a:ext uri="{BEBA8EAE-BF5A-486C-A8C5-ECC9F3942E4B}">
                <a14:imgProps xmlns:a14="http://schemas.microsoft.com/office/drawing/2010/main">
                  <a14:imgLayer r:embed="rId18">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80" name="テキスト ボックス 79">
            <a:extLst>
              <a:ext uri="{FF2B5EF4-FFF2-40B4-BE49-F238E27FC236}">
                <a16:creationId xmlns:a16="http://schemas.microsoft.com/office/drawing/2014/main" id="{DE3C2707-4890-5E9D-2ABA-0C3770AF7D99}"/>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1" name="テキスト ボックス 80">
            <a:extLst>
              <a:ext uri="{FF2B5EF4-FFF2-40B4-BE49-F238E27FC236}">
                <a16:creationId xmlns:a16="http://schemas.microsoft.com/office/drawing/2014/main" id="{D6425C8E-F474-1F5D-1964-3CEB624446C9}"/>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2" name="テキスト ボックス 81">
            <a:extLst>
              <a:ext uri="{FF2B5EF4-FFF2-40B4-BE49-F238E27FC236}">
                <a16:creationId xmlns:a16="http://schemas.microsoft.com/office/drawing/2014/main" id="{D740DD33-0F4A-C276-6DE8-7C4EEB6C3CDC}"/>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13424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May 2025</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Takumi Kobayashi, Minsoo Kim, Marco Hernandez, Ryuji Kohno (Nitech/YRP-IAI/U.Oulu/YNU)</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13</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May 2025</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Takumi Kobayashi, Minsoo Kim, Marco Hernandez, Ryuji Kohno (Nitech/YRP-IAI/U.Oulu/YNU)</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14</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May 2025</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May 2025</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Interference Mitigation Schemes in </a:t>
            </a:r>
            <a:b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Class 3, 5, 6, and 7 of Coexistence in TG6ma</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649662"/>
            <a:ext cx="6400800" cy="1470025"/>
          </a:xfrm>
        </p:spPr>
        <p:txBody>
          <a:bodyPr/>
          <a:lstStyle/>
          <a:p>
            <a:r>
              <a:rPr kumimoji="1" lang="en-US" altLang="ja-JP" sz="2000" dirty="0">
                <a:latin typeface="+mj-lt"/>
              </a:rPr>
              <a:t>Takumi Kobayashi</a:t>
            </a:r>
            <a:r>
              <a:rPr kumimoji="1" lang="en-US" altLang="ja-JP" sz="2000" baseline="30000" dirty="0">
                <a:latin typeface="+mj-lt"/>
              </a:rPr>
              <a:t>1,2</a:t>
            </a:r>
            <a:r>
              <a:rPr kumimoji="1" lang="en-US" altLang="ja-JP" sz="2000" dirty="0">
                <a:latin typeface="+mj-lt"/>
              </a:rPr>
              <a:t>, Minsoo Kim</a:t>
            </a:r>
            <a:r>
              <a:rPr kumimoji="1" lang="en-US" altLang="ja-JP" sz="2000" baseline="30000" dirty="0">
                <a:latin typeface="+mj-lt"/>
              </a:rPr>
              <a:t>2</a:t>
            </a:r>
            <a:r>
              <a:rPr kumimoji="1" lang="en-US" altLang="ja-JP" sz="2000" dirty="0">
                <a:latin typeface="+mj-lt"/>
              </a:rPr>
              <a:t>, Marco Hernandez</a:t>
            </a:r>
            <a:r>
              <a:rPr kumimoji="1" lang="en-US" altLang="ja-JP" sz="2000" baseline="30000" dirty="0">
                <a:latin typeface="+mj-lt"/>
              </a:rPr>
              <a:t>2,3</a:t>
            </a:r>
            <a:r>
              <a:rPr kumimoji="1" lang="en-US" altLang="ja-JP" sz="2000" dirty="0">
                <a:latin typeface="+mj-lt"/>
              </a:rPr>
              <a:t>, Daisuke Anzai</a:t>
            </a:r>
            <a:r>
              <a:rPr kumimoji="1" lang="en-US" altLang="ja-JP" sz="2000" baseline="30000" dirty="0">
                <a:latin typeface="+mj-lt"/>
              </a:rPr>
              <a:t>1</a:t>
            </a:r>
            <a:r>
              <a:rPr kumimoji="1" lang="en-US" altLang="ja-JP" sz="2000" dirty="0">
                <a:latin typeface="+mj-lt"/>
              </a:rPr>
              <a:t>, Ryuji Kohno</a:t>
            </a:r>
            <a:r>
              <a:rPr kumimoji="1" lang="en-US" altLang="ja-JP" sz="2000" baseline="30000" dirty="0">
                <a:latin typeface="+mj-lt"/>
              </a:rPr>
              <a:t>2,4</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May 2025</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Takumi Kobayashi, Minsoo Kim, Marco Hernandez, Ryuji Kohno (Nitech/YRP-IAI/U.Oulu/YNU)</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字幕 2">
            <a:extLst>
              <a:ext uri="{FF2B5EF4-FFF2-40B4-BE49-F238E27FC236}">
                <a16:creationId xmlns:a16="http://schemas.microsoft.com/office/drawing/2014/main" id="{7055BBC3-2DC1-D944-DF52-A97F596F37EA}"/>
              </a:ext>
            </a:extLst>
          </p:cNvPr>
          <p:cNvSpPr txBox="1">
            <a:spLocks/>
          </p:cNvSpPr>
          <p:nvPr/>
        </p:nvSpPr>
        <p:spPr>
          <a:xfrm>
            <a:off x="2870553" y="4613276"/>
            <a:ext cx="3726744" cy="147002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0" marR="0" lvl="0" indent="0" algn="ctr"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pPr algn="l" eaLnBrk="1" fontAlgn="auto" hangingPunct="1"/>
            <a:r>
              <a:rPr lang="en-US" altLang="ja-JP" sz="2000" baseline="30000" dirty="0">
                <a:latin typeface="+mj-lt"/>
              </a:rPr>
              <a:t>1</a:t>
            </a:r>
            <a:r>
              <a:rPr lang="en-US" altLang="ja-JP" sz="1600" kern="0" dirty="0">
                <a:latin typeface="+mj-lt"/>
              </a:rPr>
              <a:t> Nagoya Institute of Technology</a:t>
            </a:r>
          </a:p>
          <a:p>
            <a:pPr algn="l" eaLnBrk="1" fontAlgn="auto" hangingPunct="1"/>
            <a:r>
              <a:rPr lang="en-US" altLang="ja-JP" sz="2000" baseline="30000" dirty="0">
                <a:latin typeface="+mj-lt"/>
              </a:rPr>
              <a:t>2 </a:t>
            </a:r>
            <a:r>
              <a:rPr kumimoji="1" lang="en-US" altLang="ja-JP" sz="1600" kern="0" dirty="0">
                <a:latin typeface="+mj-lt"/>
              </a:rPr>
              <a:t>YRP International Alliance Institute</a:t>
            </a:r>
          </a:p>
          <a:p>
            <a:pPr algn="l" eaLnBrk="1" fontAlgn="auto" hangingPunct="1"/>
            <a:r>
              <a:rPr lang="en-US" altLang="ja-JP" sz="2000" baseline="30000" dirty="0">
                <a:latin typeface="+mj-lt"/>
              </a:rPr>
              <a:t>3 </a:t>
            </a:r>
            <a:r>
              <a:rPr lang="en-US" altLang="ja-JP" sz="1600" kern="0" dirty="0">
                <a:latin typeface="+mj-lt"/>
              </a:rPr>
              <a:t>CWC, University of Oulu</a:t>
            </a:r>
          </a:p>
          <a:p>
            <a:pPr algn="l" eaLnBrk="1" fontAlgn="auto" hangingPunct="1"/>
            <a:r>
              <a:rPr lang="en-US" altLang="ja-JP" sz="2000" baseline="30000" dirty="0">
                <a:latin typeface="+mj-lt"/>
              </a:rPr>
              <a:t>4 </a:t>
            </a:r>
            <a:r>
              <a:rPr kumimoji="1" lang="en-US" altLang="ja-JP" sz="1600" kern="0" dirty="0">
                <a:latin typeface="+mj-lt"/>
              </a:rPr>
              <a:t>Yokohama National University</a:t>
            </a:r>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B29FCDD-EA81-7C54-50F3-C0875FC7BF2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4B6197DF-07CF-4DFA-A351-2DCC73678A4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AC3D693E-5623-8A9C-4710-C80172E80B9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sp>
        <p:nvSpPr>
          <p:cNvPr id="6" name="正方形/長方形 5">
            <a:extLst>
              <a:ext uri="{FF2B5EF4-FFF2-40B4-BE49-F238E27FC236}">
                <a16:creationId xmlns:a16="http://schemas.microsoft.com/office/drawing/2014/main" id="{E664745E-5D1B-BD06-EDA0-F70DB9A94532}"/>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7" name="正方形/長方形 6">
            <a:extLst>
              <a:ext uri="{FF2B5EF4-FFF2-40B4-BE49-F238E27FC236}">
                <a16:creationId xmlns:a16="http://schemas.microsoft.com/office/drawing/2014/main" id="{DBC4657A-AE8C-DAA7-227E-342C5D8FDC76}"/>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8" name="正方形/長方形 7">
            <a:extLst>
              <a:ext uri="{FF2B5EF4-FFF2-40B4-BE49-F238E27FC236}">
                <a16:creationId xmlns:a16="http://schemas.microsoft.com/office/drawing/2014/main" id="{9E5E0E4E-BCFC-34C1-AC0D-47F7015FE535}"/>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9" name="正方形/長方形 8">
            <a:extLst>
              <a:ext uri="{FF2B5EF4-FFF2-40B4-BE49-F238E27FC236}">
                <a16:creationId xmlns:a16="http://schemas.microsoft.com/office/drawing/2014/main" id="{5728CCA7-2467-E7BA-7877-976167235CB3}"/>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0" name="正方形/長方形 9">
            <a:extLst>
              <a:ext uri="{FF2B5EF4-FFF2-40B4-BE49-F238E27FC236}">
                <a16:creationId xmlns:a16="http://schemas.microsoft.com/office/drawing/2014/main" id="{6A2F0CFC-3F32-3ABF-09D3-FD026007850F}"/>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1" name="楕円 10">
            <a:extLst>
              <a:ext uri="{FF2B5EF4-FFF2-40B4-BE49-F238E27FC236}">
                <a16:creationId xmlns:a16="http://schemas.microsoft.com/office/drawing/2014/main" id="{2835971A-12C1-3805-A668-DAE701B8591F}"/>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0DA219B0-6047-457E-8932-101083DD443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3" name="テキスト ボックス 12">
            <a:extLst>
              <a:ext uri="{FF2B5EF4-FFF2-40B4-BE49-F238E27FC236}">
                <a16:creationId xmlns:a16="http://schemas.microsoft.com/office/drawing/2014/main" id="{6A76D0AE-76CE-E3B1-57C6-A32000588185}"/>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14" name="正方形/長方形 13">
            <a:extLst>
              <a:ext uri="{FF2B5EF4-FFF2-40B4-BE49-F238E27FC236}">
                <a16:creationId xmlns:a16="http://schemas.microsoft.com/office/drawing/2014/main" id="{B008D8B8-1DE1-8C16-E811-7D1491DDB7DB}"/>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5" name="正方形/長方形 14">
            <a:extLst>
              <a:ext uri="{FF2B5EF4-FFF2-40B4-BE49-F238E27FC236}">
                <a16:creationId xmlns:a16="http://schemas.microsoft.com/office/drawing/2014/main" id="{80468147-C58E-3665-0CC3-08CD70BDF8E8}"/>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16" name="直線コネクタ 15">
            <a:extLst>
              <a:ext uri="{FF2B5EF4-FFF2-40B4-BE49-F238E27FC236}">
                <a16:creationId xmlns:a16="http://schemas.microsoft.com/office/drawing/2014/main" id="{BBD6C816-AAE3-B146-2437-BD3C0E30B7C2}"/>
              </a:ext>
            </a:extLst>
          </p:cNvPr>
          <p:cNvCxnSpPr>
            <a:stCxn id="6" idx="3"/>
            <a:endCxn id="7"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4C1FC138-D734-AA43-926D-A4F2617AE3E1}"/>
              </a:ext>
            </a:extLst>
          </p:cNvPr>
          <p:cNvCxnSpPr>
            <a:stCxn id="7" idx="3"/>
            <a:endCxn id="8"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245163D6-D58A-5D69-FE70-F2787CAFCFA6}"/>
              </a:ext>
            </a:extLst>
          </p:cNvPr>
          <p:cNvCxnSpPr>
            <a:cxnSpLocks/>
            <a:stCxn id="8" idx="3"/>
            <a:endCxn id="11"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CC541F55-F5C6-97E5-E094-1CA463CCF256}"/>
              </a:ext>
            </a:extLst>
          </p:cNvPr>
          <p:cNvCxnSpPr>
            <a:stCxn id="12" idx="2"/>
            <a:endCxn id="11"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010C4CC-F6BC-DB5C-28A5-19D3272295F0}"/>
              </a:ext>
            </a:extLst>
          </p:cNvPr>
          <p:cNvCxnSpPr>
            <a:cxnSpLocks/>
            <a:stCxn id="9" idx="0"/>
            <a:endCxn id="11"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FAA3B414-B52B-C74C-534D-4E17EB446786}"/>
              </a:ext>
            </a:extLst>
          </p:cNvPr>
          <p:cNvCxnSpPr>
            <a:cxnSpLocks/>
            <a:stCxn id="10" idx="0"/>
            <a:endCxn id="11"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59B2AC21-DE5F-8CA8-BCD3-30D0AE8F6F84}"/>
              </a:ext>
            </a:extLst>
          </p:cNvPr>
          <p:cNvCxnSpPr>
            <a:stCxn id="11" idx="6"/>
            <a:endCxn id="15"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831BD21B-E6BF-01F4-8BAE-FD16BCDC38CC}"/>
              </a:ext>
            </a:extLst>
          </p:cNvPr>
          <p:cNvCxnSpPr>
            <a:stCxn id="15" idx="3"/>
            <a:endCxn id="14"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24" name="四角形: 角を丸くする 23">
            <a:extLst>
              <a:ext uri="{FF2B5EF4-FFF2-40B4-BE49-F238E27FC236}">
                <a16:creationId xmlns:a16="http://schemas.microsoft.com/office/drawing/2014/main" id="{B278F0B6-3399-BD59-7F90-C248E4120A83}"/>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四角形: 角を丸くする 24">
            <a:extLst>
              <a:ext uri="{FF2B5EF4-FFF2-40B4-BE49-F238E27FC236}">
                <a16:creationId xmlns:a16="http://schemas.microsoft.com/office/drawing/2014/main" id="{53C2FFBE-E41E-43CA-B919-9D8AF34B3757}"/>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6" name="テキスト ボックス 25">
            <a:extLst>
              <a:ext uri="{FF2B5EF4-FFF2-40B4-BE49-F238E27FC236}">
                <a16:creationId xmlns:a16="http://schemas.microsoft.com/office/drawing/2014/main" id="{FE0E62AF-13CD-3DFB-57B1-CCCF2A5EC5A3}"/>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27" name="四角形: 角を丸くする 26">
            <a:extLst>
              <a:ext uri="{FF2B5EF4-FFF2-40B4-BE49-F238E27FC236}">
                <a16:creationId xmlns:a16="http://schemas.microsoft.com/office/drawing/2014/main" id="{09FFA4F5-A98E-C38A-3879-39C7C4B2D9F0}"/>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8" name="四角形: 角を丸くする 27">
            <a:extLst>
              <a:ext uri="{FF2B5EF4-FFF2-40B4-BE49-F238E27FC236}">
                <a16:creationId xmlns:a16="http://schemas.microsoft.com/office/drawing/2014/main" id="{9B2764D2-1DA2-5E8D-5C09-3E81C88A7121}"/>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9" name="正方形/長方形 28">
            <a:extLst>
              <a:ext uri="{FF2B5EF4-FFF2-40B4-BE49-F238E27FC236}">
                <a16:creationId xmlns:a16="http://schemas.microsoft.com/office/drawing/2014/main" id="{FDFFFD68-CBAE-2AD5-5CDC-197A89482D0D}"/>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0" name="直線矢印コネクタ 29">
            <a:extLst>
              <a:ext uri="{FF2B5EF4-FFF2-40B4-BE49-F238E27FC236}">
                <a16:creationId xmlns:a16="http://schemas.microsoft.com/office/drawing/2014/main" id="{AF38C8B5-31B9-BFF5-3313-B85F0BB25284}"/>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F815D999-79EC-079B-DA2E-88F87A4985BB}"/>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32" name="直線矢印コネクタ 31">
            <a:extLst>
              <a:ext uri="{FF2B5EF4-FFF2-40B4-BE49-F238E27FC236}">
                <a16:creationId xmlns:a16="http://schemas.microsoft.com/office/drawing/2014/main" id="{685FAF45-58AA-D16A-15CE-E8CF38C8C0EC}"/>
              </a:ext>
            </a:extLst>
          </p:cNvPr>
          <p:cNvCxnSpPr>
            <a:cxnSpLocks/>
            <a:stCxn id="31"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7E0948A1-717E-E56F-2E73-1CA719DC9717}"/>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E832AD87-DF9E-74DE-10F7-1981FD39F630}"/>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35" name="直線矢印コネクタ 34">
            <a:extLst>
              <a:ext uri="{FF2B5EF4-FFF2-40B4-BE49-F238E27FC236}">
                <a16:creationId xmlns:a16="http://schemas.microsoft.com/office/drawing/2014/main" id="{4FC5AC3C-CFF8-98BB-4AEC-D83238807CC7}"/>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42E3626-48F5-E4F5-29D9-E068984AE5F8}"/>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37" name="テキスト ボックス 36">
            <a:extLst>
              <a:ext uri="{FF2B5EF4-FFF2-40B4-BE49-F238E27FC236}">
                <a16:creationId xmlns:a16="http://schemas.microsoft.com/office/drawing/2014/main" id="{1BABDA93-248E-4805-EF39-41175310A79D}"/>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8" name="正方形/長方形 12">
            <a:extLst>
              <a:ext uri="{FF2B5EF4-FFF2-40B4-BE49-F238E27FC236}">
                <a16:creationId xmlns:a16="http://schemas.microsoft.com/office/drawing/2014/main" id="{2D8B020E-CAD3-0BDA-039E-E2EA049FAC1D}"/>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665BAF61-BA2B-784B-995C-8D2B3D9C8925}"/>
              </a:ext>
            </a:extLst>
          </p:cNvPr>
          <p:cNvCxnSpPr>
            <a:cxnSpLocks/>
            <a:endCxn id="11"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049F5027-E44C-DAD8-0D80-58F0DB6B0C92}"/>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2807169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May 2025</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Takumi Kobayashi, Minsoo Kim, Marco Hernandez, Ryuji Kohno (Nitech/YRP-IAI/U.Oulu/YNU)</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21</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2" name="テキスト ボックス 1">
            <a:extLst>
              <a:ext uri="{FF2B5EF4-FFF2-40B4-BE49-F238E27FC236}">
                <a16:creationId xmlns:a16="http://schemas.microsoft.com/office/drawing/2014/main" id="{3C9AD33D-F472-B52D-3497-107C1F173865}"/>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3" name="テキスト ボックス 2">
            <a:extLst>
              <a:ext uri="{FF2B5EF4-FFF2-40B4-BE49-F238E27FC236}">
                <a16:creationId xmlns:a16="http://schemas.microsoft.com/office/drawing/2014/main" id="{B0AB41BD-72D9-1705-F775-4CABA26B5F22}"/>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4" name="テキスト ボックス 3">
            <a:extLst>
              <a:ext uri="{FF2B5EF4-FFF2-40B4-BE49-F238E27FC236}">
                <a16:creationId xmlns:a16="http://schemas.microsoft.com/office/drawing/2014/main" id="{A20C5EC9-87F1-9794-1FBE-98749F5B106C}"/>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8" name="テキスト ボックス 7">
            <a:extLst>
              <a:ext uri="{FF2B5EF4-FFF2-40B4-BE49-F238E27FC236}">
                <a16:creationId xmlns:a16="http://schemas.microsoft.com/office/drawing/2014/main" id="{72DF1922-3ADB-01BA-33DA-D680D18ED800}"/>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22" name="テキスト ボックス 21">
            <a:extLst>
              <a:ext uri="{FF2B5EF4-FFF2-40B4-BE49-F238E27FC236}">
                <a16:creationId xmlns:a16="http://schemas.microsoft.com/office/drawing/2014/main" id="{659EDC2B-0EC6-61CE-ADA5-7CBB67E57EE0}"/>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24" name="テキスト ボックス 23">
            <a:extLst>
              <a:ext uri="{FF2B5EF4-FFF2-40B4-BE49-F238E27FC236}">
                <a16:creationId xmlns:a16="http://schemas.microsoft.com/office/drawing/2014/main" id="{AF84EB8E-EFE6-CE2F-8CDF-15E114BA6778}"/>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27" name="テキスト ボックス 26">
            <a:extLst>
              <a:ext uri="{FF2B5EF4-FFF2-40B4-BE49-F238E27FC236}">
                <a16:creationId xmlns:a16="http://schemas.microsoft.com/office/drawing/2014/main" id="{B7330679-6EF5-1C33-1434-B4D5DABCC939}"/>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28" name="テキスト ボックス 27">
            <a:extLst>
              <a:ext uri="{FF2B5EF4-FFF2-40B4-BE49-F238E27FC236}">
                <a16:creationId xmlns:a16="http://schemas.microsoft.com/office/drawing/2014/main" id="{DD813026-799B-DDA4-804C-72F170BEF1F2}"/>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31" name="テキスト ボックス 30">
            <a:extLst>
              <a:ext uri="{FF2B5EF4-FFF2-40B4-BE49-F238E27FC236}">
                <a16:creationId xmlns:a16="http://schemas.microsoft.com/office/drawing/2014/main" id="{E601E681-10C8-5185-305D-2C34619D4020}"/>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32" name="テキスト ボックス 31">
            <a:extLst>
              <a:ext uri="{FF2B5EF4-FFF2-40B4-BE49-F238E27FC236}">
                <a16:creationId xmlns:a16="http://schemas.microsoft.com/office/drawing/2014/main" id="{EAEF9F92-BC8F-822C-1EAA-08D120A03995}"/>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33" name="テキスト ボックス 32">
            <a:extLst>
              <a:ext uri="{FF2B5EF4-FFF2-40B4-BE49-F238E27FC236}">
                <a16:creationId xmlns:a16="http://schemas.microsoft.com/office/drawing/2014/main" id="{77456175-B7F7-E667-88FF-D06FDA261FB3}"/>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34" name="テキスト ボックス 33">
            <a:extLst>
              <a:ext uri="{FF2B5EF4-FFF2-40B4-BE49-F238E27FC236}">
                <a16:creationId xmlns:a16="http://schemas.microsoft.com/office/drawing/2014/main" id="{CD33720B-F015-0085-44DE-1F00BD22D29F}"/>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35" name="テキスト ボックス 34">
            <a:extLst>
              <a:ext uri="{FF2B5EF4-FFF2-40B4-BE49-F238E27FC236}">
                <a16:creationId xmlns:a16="http://schemas.microsoft.com/office/drawing/2014/main" id="{0086BBB3-D7B7-6BE1-10BB-29CBB9104DF4}"/>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37" name="テキスト ボックス 36">
            <a:extLst>
              <a:ext uri="{FF2B5EF4-FFF2-40B4-BE49-F238E27FC236}">
                <a16:creationId xmlns:a16="http://schemas.microsoft.com/office/drawing/2014/main" id="{4B937D05-CC92-CC4E-31EE-4A3EFEB0E0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38" name="テキスト ボックス 37">
            <a:extLst>
              <a:ext uri="{FF2B5EF4-FFF2-40B4-BE49-F238E27FC236}">
                <a16:creationId xmlns:a16="http://schemas.microsoft.com/office/drawing/2014/main" id="{6E18B7F1-3804-D0FE-881C-78FBA0ACFEEE}"/>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39" name="テキスト ボックス 38">
            <a:extLst>
              <a:ext uri="{FF2B5EF4-FFF2-40B4-BE49-F238E27FC236}">
                <a16:creationId xmlns:a16="http://schemas.microsoft.com/office/drawing/2014/main" id="{E7DFE5A7-EFA5-60F3-805E-E98590648B27}"/>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41" name="テキスト ボックス 40">
            <a:extLst>
              <a:ext uri="{FF2B5EF4-FFF2-40B4-BE49-F238E27FC236}">
                <a16:creationId xmlns:a16="http://schemas.microsoft.com/office/drawing/2014/main" id="{08A95F70-1350-2DE3-29BA-7BC19F55FCCF}"/>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47" name="直線コネクタ 46">
            <a:extLst>
              <a:ext uri="{FF2B5EF4-FFF2-40B4-BE49-F238E27FC236}">
                <a16:creationId xmlns:a16="http://schemas.microsoft.com/office/drawing/2014/main" id="{79FBC7B1-33AE-7199-DD17-9F071EEAEF40}"/>
              </a:ext>
            </a:extLst>
          </p:cNvPr>
          <p:cNvCxnSpPr>
            <a:cxnSpLocks/>
            <a:stCxn id="3" idx="3"/>
            <a:endCxn id="4"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7BB6DD10-43AB-EE41-33E3-2BF98C810DC5}"/>
              </a:ext>
            </a:extLst>
          </p:cNvPr>
          <p:cNvCxnSpPr>
            <a:cxnSpLocks/>
            <a:endCxn id="22"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0456244-4568-E5AE-F03B-9B7488AED6E9}"/>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A580F204-3F1B-C4C9-0C27-1D6997B07449}"/>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0D9769CA-4E4D-0BBA-CCEB-E6BF05F3B536}"/>
              </a:ext>
            </a:extLst>
          </p:cNvPr>
          <p:cNvCxnSpPr>
            <a:cxnSpLocks/>
          </p:cNvCxnSpPr>
          <p:nvPr/>
        </p:nvCxnSpPr>
        <p:spPr>
          <a:xfrm>
            <a:off x="2911875" y="1789630"/>
            <a:ext cx="0" cy="16393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5D41CFCD-2B67-7B57-4F92-9E572F9C27C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D74A3506-147E-4420-C16B-F307D67302DC}"/>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60068A3D-06E8-D329-0D0E-ADED6F194F21}"/>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7EF79A4-F3EA-45E5-A375-BAAB3F9D2F93}"/>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1AC8F26B-8D6B-1AA2-B488-C0022DAC16AD}"/>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6DA37400-84B7-98AC-F975-6A8B56BFCF29}"/>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36BBF929-670D-C062-0452-2AAAD771CB88}"/>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A67FB3DF-2F7C-CAF5-5491-40537C45D024}"/>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a:extLst>
              <a:ext uri="{FF2B5EF4-FFF2-40B4-BE49-F238E27FC236}">
                <a16:creationId xmlns:a16="http://schemas.microsoft.com/office/drawing/2014/main" id="{54DEE9E1-FFA7-B18B-3701-CBFF4F0C52E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BA0B571E-0F2C-E798-AD12-B1F2F177E728}"/>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1A2A970B-0617-5D0A-9E5E-A5F9442470CE}"/>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B62CEFA7-1EA6-C305-EEF0-C3D40FFFF931}"/>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a:extLst>
              <a:ext uri="{FF2B5EF4-FFF2-40B4-BE49-F238E27FC236}">
                <a16:creationId xmlns:a16="http://schemas.microsoft.com/office/drawing/2014/main" id="{766C8E4F-7B7D-2972-ABC9-0BE86A2E5DA3}"/>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a:extLst>
              <a:ext uri="{FF2B5EF4-FFF2-40B4-BE49-F238E27FC236}">
                <a16:creationId xmlns:a16="http://schemas.microsoft.com/office/drawing/2014/main" id="{C37D553E-763A-C2B7-0CE0-163B37B4A637}"/>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a:extLst>
              <a:ext uri="{FF2B5EF4-FFF2-40B4-BE49-F238E27FC236}">
                <a16:creationId xmlns:a16="http://schemas.microsoft.com/office/drawing/2014/main" id="{AAE1397D-C8DA-9A69-CFE9-D7F18C45AB15}"/>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a:extLst>
              <a:ext uri="{FF2B5EF4-FFF2-40B4-BE49-F238E27FC236}">
                <a16:creationId xmlns:a16="http://schemas.microsoft.com/office/drawing/2014/main" id="{37808EEA-C20D-C9ED-81A8-AFE039D042B2}"/>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a:extLst>
              <a:ext uri="{FF2B5EF4-FFF2-40B4-BE49-F238E27FC236}">
                <a16:creationId xmlns:a16="http://schemas.microsoft.com/office/drawing/2014/main" id="{EB9BDAF5-3788-09AA-49C6-849EB6F49942}"/>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a:extLst>
              <a:ext uri="{FF2B5EF4-FFF2-40B4-BE49-F238E27FC236}">
                <a16:creationId xmlns:a16="http://schemas.microsoft.com/office/drawing/2014/main" id="{46E55873-D5CC-9735-0418-7BB70DF4E342}"/>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112" name="直線コネクタ 111">
            <a:extLst>
              <a:ext uri="{FF2B5EF4-FFF2-40B4-BE49-F238E27FC236}">
                <a16:creationId xmlns:a16="http://schemas.microsoft.com/office/drawing/2014/main" id="{934BB92A-CE34-88F4-36A4-2C21005374B7}"/>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a:extLst>
              <a:ext uri="{FF2B5EF4-FFF2-40B4-BE49-F238E27FC236}">
                <a16:creationId xmlns:a16="http://schemas.microsoft.com/office/drawing/2014/main" id="{E10BC44E-807E-D468-1A18-A9DABCEAE784}"/>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直線コネクタ 113">
            <a:extLst>
              <a:ext uri="{FF2B5EF4-FFF2-40B4-BE49-F238E27FC236}">
                <a16:creationId xmlns:a16="http://schemas.microsoft.com/office/drawing/2014/main" id="{20518455-31B9-B5B7-F110-AFF92D4FA9FD}"/>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直線コネクタ 114">
            <a:extLst>
              <a:ext uri="{FF2B5EF4-FFF2-40B4-BE49-F238E27FC236}">
                <a16:creationId xmlns:a16="http://schemas.microsoft.com/office/drawing/2014/main" id="{2482EBAD-C13A-0899-16F8-9E389AB8A67E}"/>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a:extLst>
              <a:ext uri="{FF2B5EF4-FFF2-40B4-BE49-F238E27FC236}">
                <a16:creationId xmlns:a16="http://schemas.microsoft.com/office/drawing/2014/main" id="{3FE5FF26-A341-D390-E74C-97FB2A24E11D}"/>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117" name="テキスト ボックス 116">
            <a:extLst>
              <a:ext uri="{FF2B5EF4-FFF2-40B4-BE49-F238E27FC236}">
                <a16:creationId xmlns:a16="http://schemas.microsoft.com/office/drawing/2014/main" id="{52ED9B6A-CC58-7D8D-B8A6-32CBBB183147}"/>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118" name="テキスト ボックス 117">
            <a:extLst>
              <a:ext uri="{FF2B5EF4-FFF2-40B4-BE49-F238E27FC236}">
                <a16:creationId xmlns:a16="http://schemas.microsoft.com/office/drawing/2014/main" id="{E6AE327F-1101-9AE4-88F7-C9693EADB4A5}"/>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119" name="直線コネクタ 118">
            <a:extLst>
              <a:ext uri="{FF2B5EF4-FFF2-40B4-BE49-F238E27FC236}">
                <a16:creationId xmlns:a16="http://schemas.microsoft.com/office/drawing/2014/main" id="{B7C4441B-E261-6D2A-F5D4-79B04D790BA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752E19C5-0B6C-A808-91FC-DD9E643CAFBC}"/>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0EFE3B0D-9242-743D-F3E4-130EA6CF7D40}"/>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AED7008F-48DC-E99C-9B10-09CD81CA7DF2}"/>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a:extLst>
              <a:ext uri="{FF2B5EF4-FFF2-40B4-BE49-F238E27FC236}">
                <a16:creationId xmlns:a16="http://schemas.microsoft.com/office/drawing/2014/main" id="{412EF85E-2985-4DA2-A319-2F2EAB3044C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124" name="テキスト ボックス 123">
            <a:extLst>
              <a:ext uri="{FF2B5EF4-FFF2-40B4-BE49-F238E27FC236}">
                <a16:creationId xmlns:a16="http://schemas.microsoft.com/office/drawing/2014/main" id="{61F7BE0D-21CB-6401-E777-D2E147A93905}"/>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125" name="四角形: 角を丸くする 124">
            <a:extLst>
              <a:ext uri="{FF2B5EF4-FFF2-40B4-BE49-F238E27FC236}">
                <a16:creationId xmlns:a16="http://schemas.microsoft.com/office/drawing/2014/main" id="{F11B7EB7-3465-A317-E2CE-2309BF03A9A2}"/>
              </a:ext>
            </a:extLst>
          </p:cNvPr>
          <p:cNvSpPr/>
          <p:nvPr/>
        </p:nvSpPr>
        <p:spPr>
          <a:xfrm>
            <a:off x="1384916" y="1466464"/>
            <a:ext cx="7328508" cy="227205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26" name="テキスト ボックス 125">
            <a:extLst>
              <a:ext uri="{FF2B5EF4-FFF2-40B4-BE49-F238E27FC236}">
                <a16:creationId xmlns:a16="http://schemas.microsoft.com/office/drawing/2014/main" id="{03EF05C5-3F49-AC06-5C3B-7AFD52E909D1}"/>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127" name="テキスト ボックス 126">
            <a:extLst>
              <a:ext uri="{FF2B5EF4-FFF2-40B4-BE49-F238E27FC236}">
                <a16:creationId xmlns:a16="http://schemas.microsoft.com/office/drawing/2014/main" id="{3602F0DB-E236-2E02-2281-277F5488E153}"/>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128" name="テキスト ボックス 127">
            <a:extLst>
              <a:ext uri="{FF2B5EF4-FFF2-40B4-BE49-F238E27FC236}">
                <a16:creationId xmlns:a16="http://schemas.microsoft.com/office/drawing/2014/main" id="{BF6DD551-3D92-3660-7B0C-9782A46BAECE}"/>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29" name="テキスト ボックス 128">
            <a:extLst>
              <a:ext uri="{FF2B5EF4-FFF2-40B4-BE49-F238E27FC236}">
                <a16:creationId xmlns:a16="http://schemas.microsoft.com/office/drawing/2014/main" id="{88835E8E-CDF0-B6C5-0156-969508194CB8}"/>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0" name="テキスト ボックス 129">
            <a:extLst>
              <a:ext uri="{FF2B5EF4-FFF2-40B4-BE49-F238E27FC236}">
                <a16:creationId xmlns:a16="http://schemas.microsoft.com/office/drawing/2014/main" id="{ED3A0962-D4AC-F68A-1A0E-91B48DAC15F8}"/>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1" name="テキスト ボックス 130">
            <a:extLst>
              <a:ext uri="{FF2B5EF4-FFF2-40B4-BE49-F238E27FC236}">
                <a16:creationId xmlns:a16="http://schemas.microsoft.com/office/drawing/2014/main" id="{6702C3C4-DDC2-6040-63A7-275476546521}"/>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2" name="テキスト ボックス 131">
            <a:extLst>
              <a:ext uri="{FF2B5EF4-FFF2-40B4-BE49-F238E27FC236}">
                <a16:creationId xmlns:a16="http://schemas.microsoft.com/office/drawing/2014/main" id="{691B1FAC-A857-4873-BBCC-770A41528DC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33" name="テキスト ボックス 132">
            <a:extLst>
              <a:ext uri="{FF2B5EF4-FFF2-40B4-BE49-F238E27FC236}">
                <a16:creationId xmlns:a16="http://schemas.microsoft.com/office/drawing/2014/main" id="{24313295-7181-6FCC-9FD9-20B3487CBB45}"/>
              </a:ext>
            </a:extLst>
          </p:cNvPr>
          <p:cNvSpPr txBox="1"/>
          <p:nvPr/>
        </p:nvSpPr>
        <p:spPr>
          <a:xfrm>
            <a:off x="3206865" y="2649287"/>
            <a:ext cx="2592280" cy="369332"/>
          </a:xfrm>
          <a:prstGeom prst="rect">
            <a:avLst/>
          </a:prstGeom>
          <a:noFill/>
        </p:spPr>
        <p:txBody>
          <a:bodyPr wrap="square" rtlCol="0">
            <a:spAutoFit/>
          </a:bodyPr>
          <a:lstStyle/>
          <a:p>
            <a:r>
              <a:rPr kumimoji="1" lang="en-US" altLang="ja-JP" b="0" dirty="0">
                <a:solidFill>
                  <a:srgbClr val="FF0000"/>
                </a:solidFill>
              </a:rPr>
              <a:t>Implanted BCI model</a:t>
            </a:r>
            <a:endParaRPr kumimoji="1" lang="ja-JP" altLang="en-US" b="0" dirty="0">
              <a:solidFill>
                <a:srgbClr val="FF0000"/>
              </a:solidFill>
            </a:endParaRPr>
          </a:p>
        </p:txBody>
      </p:sp>
      <p:cxnSp>
        <p:nvCxnSpPr>
          <p:cNvPr id="134" name="直線コネクタ 133">
            <a:extLst>
              <a:ext uri="{FF2B5EF4-FFF2-40B4-BE49-F238E27FC236}">
                <a16:creationId xmlns:a16="http://schemas.microsoft.com/office/drawing/2014/main" id="{28691329-F5AD-1259-351A-E7F28B5233EE}"/>
              </a:ext>
            </a:extLst>
          </p:cNvPr>
          <p:cNvCxnSpPr>
            <a:cxnSpLocks/>
          </p:cNvCxnSpPr>
          <p:nvPr/>
        </p:nvCxnSpPr>
        <p:spPr>
          <a:xfrm>
            <a:off x="2911875" y="2840803"/>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テキスト ボックス 134">
            <a:extLst>
              <a:ext uri="{FF2B5EF4-FFF2-40B4-BE49-F238E27FC236}">
                <a16:creationId xmlns:a16="http://schemas.microsoft.com/office/drawing/2014/main" id="{C212506F-8F1D-40BC-0454-AF857C69A521}"/>
              </a:ext>
            </a:extLst>
          </p:cNvPr>
          <p:cNvSpPr txBox="1"/>
          <p:nvPr/>
        </p:nvSpPr>
        <p:spPr>
          <a:xfrm>
            <a:off x="3603688" y="3430430"/>
            <a:ext cx="2424249" cy="338554"/>
          </a:xfrm>
          <a:prstGeom prst="rect">
            <a:avLst/>
          </a:prstGeom>
          <a:noFill/>
        </p:spPr>
        <p:txBody>
          <a:bodyPr wrap="square" rtlCol="0">
            <a:spAutoFit/>
          </a:bodyPr>
          <a:lstStyle/>
          <a:p>
            <a:r>
              <a:rPr lang="en-US" altLang="ja-JP" sz="1600" b="0" dirty="0">
                <a:solidFill>
                  <a:srgbClr val="FF0000"/>
                </a:solidFill>
              </a:rPr>
              <a:t>※not covered in 2012</a:t>
            </a:r>
            <a:endParaRPr kumimoji="1" lang="ja-JP" altLang="en-US" sz="1600" b="0" dirty="0">
              <a:solidFill>
                <a:srgbClr val="FF0000"/>
              </a:solidFill>
            </a:endParaRPr>
          </a:p>
        </p:txBody>
      </p:sp>
      <p:sp>
        <p:nvSpPr>
          <p:cNvPr id="136" name="テキスト ボックス 135">
            <a:extLst>
              <a:ext uri="{FF2B5EF4-FFF2-40B4-BE49-F238E27FC236}">
                <a16:creationId xmlns:a16="http://schemas.microsoft.com/office/drawing/2014/main" id="{EF9F6488-FB89-D744-D7DF-09E421C0E6EE}"/>
              </a:ext>
            </a:extLst>
          </p:cNvPr>
          <p:cNvSpPr txBox="1"/>
          <p:nvPr/>
        </p:nvSpPr>
        <p:spPr>
          <a:xfrm>
            <a:off x="3206865" y="2902021"/>
            <a:ext cx="2592280" cy="369332"/>
          </a:xfrm>
          <a:prstGeom prst="rect">
            <a:avLst/>
          </a:prstGeom>
          <a:noFill/>
        </p:spPr>
        <p:txBody>
          <a:bodyPr wrap="square" rtlCol="0">
            <a:spAutoFit/>
          </a:bodyPr>
          <a:lstStyle/>
          <a:p>
            <a:r>
              <a:rPr kumimoji="1" lang="en-US" altLang="ja-JP" b="0" dirty="0">
                <a:solidFill>
                  <a:srgbClr val="FF0000"/>
                </a:solidFill>
              </a:rPr>
              <a:t>On skull BCI model</a:t>
            </a:r>
            <a:endParaRPr kumimoji="1" lang="ja-JP" altLang="en-US" b="0" dirty="0">
              <a:solidFill>
                <a:srgbClr val="FF0000"/>
              </a:solidFill>
            </a:endParaRPr>
          </a:p>
        </p:txBody>
      </p:sp>
      <p:cxnSp>
        <p:nvCxnSpPr>
          <p:cNvPr id="137" name="直線コネクタ 136">
            <a:extLst>
              <a:ext uri="{FF2B5EF4-FFF2-40B4-BE49-F238E27FC236}">
                <a16:creationId xmlns:a16="http://schemas.microsoft.com/office/drawing/2014/main" id="{7278DF50-E394-4C94-7CF1-61D8E82C2FFA}"/>
              </a:ext>
            </a:extLst>
          </p:cNvPr>
          <p:cNvCxnSpPr>
            <a:cxnSpLocks/>
          </p:cNvCxnSpPr>
          <p:nvPr/>
        </p:nvCxnSpPr>
        <p:spPr>
          <a:xfrm>
            <a:off x="2911875" y="3105417"/>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BF5E46DC-74E4-2FFD-8CA9-EA89112B50F9}"/>
              </a:ext>
            </a:extLst>
          </p:cNvPr>
          <p:cNvCxnSpPr>
            <a:cxnSpLocks/>
          </p:cNvCxnSpPr>
          <p:nvPr/>
        </p:nvCxnSpPr>
        <p:spPr>
          <a:xfrm>
            <a:off x="2911875" y="3429000"/>
            <a:ext cx="2297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テキスト ボックス 138">
            <a:extLst>
              <a:ext uri="{FF2B5EF4-FFF2-40B4-BE49-F238E27FC236}">
                <a16:creationId xmlns:a16="http://schemas.microsoft.com/office/drawing/2014/main" id="{E6C50184-D480-231B-C7BE-A656A5B5E357}"/>
              </a:ext>
            </a:extLst>
          </p:cNvPr>
          <p:cNvSpPr txBox="1"/>
          <p:nvPr/>
        </p:nvSpPr>
        <p:spPr>
          <a:xfrm>
            <a:off x="3206865" y="3182413"/>
            <a:ext cx="2592280" cy="369332"/>
          </a:xfrm>
          <a:prstGeom prst="rect">
            <a:avLst/>
          </a:prstGeom>
          <a:noFill/>
        </p:spPr>
        <p:txBody>
          <a:bodyPr wrap="square" rtlCol="0">
            <a:spAutoFit/>
          </a:bodyPr>
          <a:lstStyle/>
          <a:p>
            <a:r>
              <a:rPr kumimoji="1" lang="en-US" altLang="ja-JP" b="0" dirty="0">
                <a:solidFill>
                  <a:srgbClr val="FF0000"/>
                </a:solidFill>
              </a:rPr>
              <a:t>capsule endoscopy</a:t>
            </a:r>
            <a:endParaRPr kumimoji="1" lang="ja-JP" altLang="en-US" b="0" dirty="0">
              <a:solidFill>
                <a:srgbClr val="FF0000"/>
              </a:solidFill>
            </a:endParaRPr>
          </a:p>
        </p:txBody>
      </p:sp>
    </p:spTree>
    <p:extLst>
      <p:ext uri="{BB962C8B-B14F-4D97-AF65-F5344CB8AC3E}">
        <p14:creationId xmlns:p14="http://schemas.microsoft.com/office/powerpoint/2010/main" val="9963515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a:extLst>
              <a:ext uri="{FF2B5EF4-FFF2-40B4-BE49-F238E27FC236}">
                <a16:creationId xmlns:a16="http://schemas.microsoft.com/office/drawing/2014/main" id="{97650818-7585-BE65-AF09-5BF9E8CD73A7}"/>
              </a:ext>
            </a:extLst>
          </p:cNvPr>
          <p:cNvGrpSpPr/>
          <p:nvPr/>
        </p:nvGrpSpPr>
        <p:grpSpPr>
          <a:xfrm>
            <a:off x="4392804" y="3118921"/>
            <a:ext cx="2121852" cy="3304043"/>
            <a:chOff x="876191" y="1890944"/>
            <a:chExt cx="1186793" cy="2412171"/>
          </a:xfrm>
        </p:grpSpPr>
        <p:sp>
          <p:nvSpPr>
            <p:cNvPr id="20" name="楕円 19">
              <a:extLst>
                <a:ext uri="{FF2B5EF4-FFF2-40B4-BE49-F238E27FC236}">
                  <a16:creationId xmlns:a16="http://schemas.microsoft.com/office/drawing/2014/main" id="{8A7AA790-B117-FB53-0AD7-40C064E18FD6}"/>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6C61-F89F-87EA-B599-40231C93F14A}"/>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AB382926-7F31-D4AE-12C4-3530B8FB766B}"/>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C4DBFF08-0899-2C99-4558-4E8726D53E1B}"/>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975B104-10E8-3B03-9D0C-52C6B7D425F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03D5AA6E-2DFB-E606-6479-C58D4DD9B933}"/>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7" name="正方形/長方形 16">
            <a:extLst>
              <a:ext uri="{FF2B5EF4-FFF2-40B4-BE49-F238E27FC236}">
                <a16:creationId xmlns:a16="http://schemas.microsoft.com/office/drawing/2014/main" id="{6A32E020-BAD5-B5A3-9212-120EABCC200A}"/>
              </a:ext>
            </a:extLst>
          </p:cNvPr>
          <p:cNvSpPr/>
          <p:nvPr/>
        </p:nvSpPr>
        <p:spPr>
          <a:xfrm>
            <a:off x="4167130" y="366661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15.4ab</a:t>
            </a:r>
            <a:endParaRPr kumimoji="1" lang="ja-JP" altLang="en-US" dirty="0"/>
          </a:p>
        </p:txBody>
      </p:sp>
      <p:grpSp>
        <p:nvGrpSpPr>
          <p:cNvPr id="10" name="グループ化 9">
            <a:extLst>
              <a:ext uri="{FF2B5EF4-FFF2-40B4-BE49-F238E27FC236}">
                <a16:creationId xmlns:a16="http://schemas.microsoft.com/office/drawing/2014/main" id="{3A99BB9B-14DF-CB7F-ADB5-5F49AFB6136C}"/>
              </a:ext>
            </a:extLst>
          </p:cNvPr>
          <p:cNvGrpSpPr/>
          <p:nvPr/>
        </p:nvGrpSpPr>
        <p:grpSpPr>
          <a:xfrm>
            <a:off x="427667" y="2228016"/>
            <a:ext cx="2121852" cy="3304043"/>
            <a:chOff x="876191" y="1890944"/>
            <a:chExt cx="1186793" cy="2412171"/>
          </a:xfrm>
        </p:grpSpPr>
        <p:sp>
          <p:nvSpPr>
            <p:cNvPr id="11" name="楕円 10">
              <a:extLst>
                <a:ext uri="{FF2B5EF4-FFF2-40B4-BE49-F238E27FC236}">
                  <a16:creationId xmlns:a16="http://schemas.microsoft.com/office/drawing/2014/main" id="{1D589EEC-17DA-D91B-0DCB-69CD0819DB0A}"/>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7F872808-48C0-2455-8C61-1FEB2004163E}"/>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510333E9-42E4-776A-3D8C-E30841781BE0}"/>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4" name="楕円 13">
              <a:extLst>
                <a:ext uri="{FF2B5EF4-FFF2-40B4-BE49-F238E27FC236}">
                  <a16:creationId xmlns:a16="http://schemas.microsoft.com/office/drawing/2014/main" id="{201834AA-3617-9DFC-9419-23C9E34FE6F4}"/>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楕円 14">
              <a:extLst>
                <a:ext uri="{FF2B5EF4-FFF2-40B4-BE49-F238E27FC236}">
                  <a16:creationId xmlns:a16="http://schemas.microsoft.com/office/drawing/2014/main" id="{5C3E4E9C-F141-C1A2-0D18-683CCFDBBF71}"/>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E10787E3-39AF-D8DE-B4BA-3A9D5DC2271A}"/>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2" name="日付プレースホルダー 1">
            <a:extLst>
              <a:ext uri="{FF2B5EF4-FFF2-40B4-BE49-F238E27FC236}">
                <a16:creationId xmlns:a16="http://schemas.microsoft.com/office/drawing/2014/main" id="{F5C9473F-3765-42B4-B68A-54212C8BB709}"/>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003AFD22-3DE1-BC7E-F75E-0EE9A7F6BEA3}"/>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21C5B212-C8D5-77D7-81EE-93054C44A9E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sp>
        <p:nvSpPr>
          <p:cNvPr id="5" name="タイトル 4">
            <a:extLst>
              <a:ext uri="{FF2B5EF4-FFF2-40B4-BE49-F238E27FC236}">
                <a16:creationId xmlns:a16="http://schemas.microsoft.com/office/drawing/2014/main" id="{C50B0D1B-0C2D-08C1-E0E4-C4A28052D45B}"/>
              </a:ext>
            </a:extLst>
          </p:cNvPr>
          <p:cNvSpPr>
            <a:spLocks noGrp="1"/>
          </p:cNvSpPr>
          <p:nvPr>
            <p:ph type="title"/>
          </p:nvPr>
        </p:nvSpPr>
        <p:spPr/>
        <p:txBody>
          <a:bodyPr/>
          <a:lstStyle/>
          <a:p>
            <a:r>
              <a:rPr kumimoji="1" lang="en-US" altLang="ja-JP" dirty="0"/>
              <a:t>Radio environment</a:t>
            </a:r>
            <a:endParaRPr kumimoji="1" lang="ja-JP" altLang="en-US" dirty="0"/>
          </a:p>
        </p:txBody>
      </p:sp>
      <p:sp>
        <p:nvSpPr>
          <p:cNvPr id="6" name="正方形/長方形 5">
            <a:extLst>
              <a:ext uri="{FF2B5EF4-FFF2-40B4-BE49-F238E27FC236}">
                <a16:creationId xmlns:a16="http://schemas.microsoft.com/office/drawing/2014/main" id="{E7B5ED8D-32EC-B88A-809F-A5D07F19BA7D}"/>
              </a:ext>
            </a:extLst>
          </p:cNvPr>
          <p:cNvSpPr/>
          <p:nvPr/>
        </p:nvSpPr>
        <p:spPr>
          <a:xfrm>
            <a:off x="926605" y="1930459"/>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7" name="正方形/長方形 6">
            <a:extLst>
              <a:ext uri="{FF2B5EF4-FFF2-40B4-BE49-F238E27FC236}">
                <a16:creationId xmlns:a16="http://schemas.microsoft.com/office/drawing/2014/main" id="{C3F31925-100B-4DB0-C805-69B8CB99C689}"/>
              </a:ext>
            </a:extLst>
          </p:cNvPr>
          <p:cNvSpPr/>
          <p:nvPr/>
        </p:nvSpPr>
        <p:spPr>
          <a:xfrm>
            <a:off x="1087570" y="3666612"/>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a:t>
            </a:r>
            <a:endParaRPr kumimoji="1" lang="ja-JP" altLang="en-US" dirty="0"/>
          </a:p>
        </p:txBody>
      </p:sp>
      <p:sp>
        <p:nvSpPr>
          <p:cNvPr id="8" name="正方形/長方形 7">
            <a:extLst>
              <a:ext uri="{FF2B5EF4-FFF2-40B4-BE49-F238E27FC236}">
                <a16:creationId xmlns:a16="http://schemas.microsoft.com/office/drawing/2014/main" id="{ABE882F8-88E0-3DFB-4EB8-6B5F9415A73D}"/>
              </a:ext>
            </a:extLst>
          </p:cNvPr>
          <p:cNvSpPr/>
          <p:nvPr/>
        </p:nvSpPr>
        <p:spPr>
          <a:xfrm>
            <a:off x="4299440" y="4847518"/>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a:t>
            </a:r>
            <a:endParaRPr kumimoji="1" lang="ja-JP" altLang="en-US" dirty="0"/>
          </a:p>
        </p:txBody>
      </p:sp>
      <p:sp>
        <p:nvSpPr>
          <p:cNvPr id="9" name="正方形/長方形 8">
            <a:extLst>
              <a:ext uri="{FF2B5EF4-FFF2-40B4-BE49-F238E27FC236}">
                <a16:creationId xmlns:a16="http://schemas.microsoft.com/office/drawing/2014/main" id="{F629385B-444A-BF42-40AD-DF43E20EB482}"/>
              </a:ext>
            </a:extLst>
          </p:cNvPr>
          <p:cNvSpPr/>
          <p:nvPr/>
        </p:nvSpPr>
        <p:spPr>
          <a:xfrm>
            <a:off x="2198141" y="2880103"/>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sp>
        <p:nvSpPr>
          <p:cNvPr id="18" name="正方形/長方形 17">
            <a:extLst>
              <a:ext uri="{FF2B5EF4-FFF2-40B4-BE49-F238E27FC236}">
                <a16:creationId xmlns:a16="http://schemas.microsoft.com/office/drawing/2014/main" id="{E6D9D453-6412-8DC8-162E-0CFB9414598A}"/>
              </a:ext>
            </a:extLst>
          </p:cNvPr>
          <p:cNvSpPr/>
          <p:nvPr/>
        </p:nvSpPr>
        <p:spPr>
          <a:xfrm>
            <a:off x="144172" y="2776892"/>
            <a:ext cx="1004935" cy="425513"/>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15.4z</a:t>
            </a:r>
            <a:endParaRPr kumimoji="1" lang="ja-JP" altLang="en-US" dirty="0"/>
          </a:p>
        </p:txBody>
      </p:sp>
      <p:sp>
        <p:nvSpPr>
          <p:cNvPr id="26" name="正方形/長方形 25">
            <a:extLst>
              <a:ext uri="{FF2B5EF4-FFF2-40B4-BE49-F238E27FC236}">
                <a16:creationId xmlns:a16="http://schemas.microsoft.com/office/drawing/2014/main" id="{17C362E8-227C-FE4F-1AC5-EA3A379A0ABC}"/>
              </a:ext>
            </a:extLst>
          </p:cNvPr>
          <p:cNvSpPr/>
          <p:nvPr/>
        </p:nvSpPr>
        <p:spPr>
          <a:xfrm>
            <a:off x="4515730" y="2927476"/>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15.6ma</a:t>
            </a:r>
            <a:endParaRPr kumimoji="1" lang="ja-JP" altLang="en-US" dirty="0"/>
          </a:p>
        </p:txBody>
      </p:sp>
      <p:grpSp>
        <p:nvGrpSpPr>
          <p:cNvPr id="27" name="グループ化 26">
            <a:extLst>
              <a:ext uri="{FF2B5EF4-FFF2-40B4-BE49-F238E27FC236}">
                <a16:creationId xmlns:a16="http://schemas.microsoft.com/office/drawing/2014/main" id="{63B3E914-1B78-ED5E-22FB-972001B49C3F}"/>
              </a:ext>
            </a:extLst>
          </p:cNvPr>
          <p:cNvGrpSpPr/>
          <p:nvPr/>
        </p:nvGrpSpPr>
        <p:grpSpPr>
          <a:xfrm>
            <a:off x="5911409" y="1255445"/>
            <a:ext cx="2662708" cy="1720441"/>
            <a:chOff x="914400" y="1593575"/>
            <a:chExt cx="7599285" cy="2885209"/>
          </a:xfrm>
        </p:grpSpPr>
        <p:cxnSp>
          <p:nvCxnSpPr>
            <p:cNvPr id="28" name="直線コネクタ 27">
              <a:extLst>
                <a:ext uri="{FF2B5EF4-FFF2-40B4-BE49-F238E27FC236}">
                  <a16:creationId xmlns:a16="http://schemas.microsoft.com/office/drawing/2014/main" id="{D585FBD8-F475-E1A4-1D55-8AEE93D97E5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31DF5B74-EFF2-AF39-292F-04679D40378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4EAA20B-D238-631E-D31E-98ED28908106}"/>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056DBF7-FA8C-0EBA-123E-8DFD4F9D70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0971369-170B-BFC5-5DE9-66C78F51C27B}"/>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14B7F0DD-CBE8-BA01-B7AF-DB26C87E91E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79F1167B-1C49-CFAE-B554-F13CD2103C67}"/>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20D9042A-DB43-5478-3166-68C76D46DBB7}"/>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6" name="楕円 35">
              <a:extLst>
                <a:ext uri="{FF2B5EF4-FFF2-40B4-BE49-F238E27FC236}">
                  <a16:creationId xmlns:a16="http://schemas.microsoft.com/office/drawing/2014/main" id="{2A2D1107-DE68-30E8-466A-D443D81B6382}"/>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7" name="楕円 36">
              <a:extLst>
                <a:ext uri="{FF2B5EF4-FFF2-40B4-BE49-F238E27FC236}">
                  <a16:creationId xmlns:a16="http://schemas.microsoft.com/office/drawing/2014/main" id="{433570A1-C9A3-A5AE-4B77-55B43773890E}"/>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8" name="正方形/長方形 37">
            <a:extLst>
              <a:ext uri="{FF2B5EF4-FFF2-40B4-BE49-F238E27FC236}">
                <a16:creationId xmlns:a16="http://schemas.microsoft.com/office/drawing/2014/main" id="{315E0167-4DCC-26BF-D0C6-393305C59B66}"/>
              </a:ext>
            </a:extLst>
          </p:cNvPr>
          <p:cNvSpPr/>
          <p:nvPr/>
        </p:nvSpPr>
        <p:spPr>
          <a:xfrm>
            <a:off x="6225128" y="1909098"/>
            <a:ext cx="1004935" cy="612235"/>
          </a:xfrm>
          <a:prstGeom prst="rect">
            <a:avLst/>
          </a:prstGeom>
          <a:solidFill>
            <a:schemeClr val="accent1">
              <a:lumMod val="40000"/>
              <a:lumOff val="6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source</a:t>
            </a:r>
            <a:endParaRPr kumimoji="1" lang="ja-JP" altLang="en-US" dirty="0"/>
          </a:p>
        </p:txBody>
      </p:sp>
      <p:sp>
        <p:nvSpPr>
          <p:cNvPr id="39" name="正方形/長方形 38">
            <a:extLst>
              <a:ext uri="{FF2B5EF4-FFF2-40B4-BE49-F238E27FC236}">
                <a16:creationId xmlns:a16="http://schemas.microsoft.com/office/drawing/2014/main" id="{0ABBC80A-B54D-E131-A761-EA0C3E3D0C54}"/>
              </a:ext>
            </a:extLst>
          </p:cNvPr>
          <p:cNvSpPr/>
          <p:nvPr/>
        </p:nvSpPr>
        <p:spPr>
          <a:xfrm>
            <a:off x="6543646" y="1125185"/>
            <a:ext cx="1004935" cy="425513"/>
          </a:xfrm>
          <a:prstGeom prst="rec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solidFill>
                  <a:schemeClr val="bg2"/>
                </a:solidFill>
              </a:rPr>
              <a:t>15.6ma</a:t>
            </a:r>
            <a:endParaRPr kumimoji="1" lang="ja-JP" altLang="en-US" dirty="0">
              <a:solidFill>
                <a:schemeClr val="bg2"/>
              </a:solidFill>
            </a:endParaRPr>
          </a:p>
        </p:txBody>
      </p:sp>
      <p:cxnSp>
        <p:nvCxnSpPr>
          <p:cNvPr id="41" name="直線コネクタ 40">
            <a:extLst>
              <a:ext uri="{FF2B5EF4-FFF2-40B4-BE49-F238E27FC236}">
                <a16:creationId xmlns:a16="http://schemas.microsoft.com/office/drawing/2014/main" id="{98561750-DF32-D30B-6B3F-C0D217916942}"/>
              </a:ext>
            </a:extLst>
          </p:cNvPr>
          <p:cNvCxnSpPr>
            <a:stCxn id="6" idx="3"/>
            <a:endCxn id="9" idx="0"/>
          </p:cNvCxnSpPr>
          <p:nvPr/>
        </p:nvCxnSpPr>
        <p:spPr>
          <a:xfrm>
            <a:off x="1931540" y="2143216"/>
            <a:ext cx="769069" cy="73688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3B37ED42-3FE5-5F2C-8241-CE6045893540}"/>
              </a:ext>
            </a:extLst>
          </p:cNvPr>
          <p:cNvCxnSpPr>
            <a:cxnSpLocks/>
          </p:cNvCxnSpPr>
          <p:nvPr/>
        </p:nvCxnSpPr>
        <p:spPr>
          <a:xfrm flipV="1">
            <a:off x="1011316" y="2483061"/>
            <a:ext cx="1045128" cy="39361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3DE9279-3EDC-DD40-F672-F4714FA35FA7}"/>
              </a:ext>
            </a:extLst>
          </p:cNvPr>
          <p:cNvCxnSpPr>
            <a:cxnSpLocks/>
          </p:cNvCxnSpPr>
          <p:nvPr/>
        </p:nvCxnSpPr>
        <p:spPr>
          <a:xfrm flipV="1">
            <a:off x="1374156" y="2536204"/>
            <a:ext cx="777692" cy="1236863"/>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0FDA66DB-A740-58B6-D709-55EEECF518DF}"/>
              </a:ext>
            </a:extLst>
          </p:cNvPr>
          <p:cNvCxnSpPr>
            <a:cxnSpLocks/>
          </p:cNvCxnSpPr>
          <p:nvPr/>
        </p:nvCxnSpPr>
        <p:spPr>
          <a:xfrm flipH="1" flipV="1">
            <a:off x="3956234" y="3146817"/>
            <a:ext cx="213883" cy="699040"/>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7" name="直線コネクタ 46">
            <a:extLst>
              <a:ext uri="{FF2B5EF4-FFF2-40B4-BE49-F238E27FC236}">
                <a16:creationId xmlns:a16="http://schemas.microsoft.com/office/drawing/2014/main" id="{35E94BF7-5E28-6FD2-F76E-531AD26B3B61}"/>
              </a:ext>
            </a:extLst>
          </p:cNvPr>
          <p:cNvCxnSpPr>
            <a:cxnSpLocks/>
            <a:endCxn id="26" idx="1"/>
          </p:cNvCxnSpPr>
          <p:nvPr/>
        </p:nvCxnSpPr>
        <p:spPr>
          <a:xfrm>
            <a:off x="3133768" y="3080753"/>
            <a:ext cx="1381962" cy="5948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直線コネクタ 49">
            <a:extLst>
              <a:ext uri="{FF2B5EF4-FFF2-40B4-BE49-F238E27FC236}">
                <a16:creationId xmlns:a16="http://schemas.microsoft.com/office/drawing/2014/main" id="{4F377B74-CE65-72EB-CFFA-9A817D3EC0DF}"/>
              </a:ext>
            </a:extLst>
          </p:cNvPr>
          <p:cNvCxnSpPr>
            <a:cxnSpLocks/>
          </p:cNvCxnSpPr>
          <p:nvPr/>
        </p:nvCxnSpPr>
        <p:spPr>
          <a:xfrm flipH="1" flipV="1">
            <a:off x="3525049" y="3146817"/>
            <a:ext cx="816764" cy="1700701"/>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52" name="直線コネクタ 51">
            <a:extLst>
              <a:ext uri="{FF2B5EF4-FFF2-40B4-BE49-F238E27FC236}">
                <a16:creationId xmlns:a16="http://schemas.microsoft.com/office/drawing/2014/main" id="{4BA196A0-0903-701A-C06A-87CC6CC121D9}"/>
              </a:ext>
            </a:extLst>
          </p:cNvPr>
          <p:cNvCxnSpPr>
            <a:cxnSpLocks/>
            <a:stCxn id="39" idx="1"/>
          </p:cNvCxnSpPr>
          <p:nvPr/>
        </p:nvCxnSpPr>
        <p:spPr>
          <a:xfrm flipH="1">
            <a:off x="2998946" y="1337942"/>
            <a:ext cx="3544700" cy="156670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DAC3F922-7B92-695E-CD05-EEBD32F6D069}"/>
              </a:ext>
            </a:extLst>
          </p:cNvPr>
          <p:cNvCxnSpPr>
            <a:cxnSpLocks/>
          </p:cNvCxnSpPr>
          <p:nvPr/>
        </p:nvCxnSpPr>
        <p:spPr>
          <a:xfrm flipH="1" flipV="1">
            <a:off x="5325460" y="1997423"/>
            <a:ext cx="1035437" cy="219606"/>
          </a:xfrm>
          <a:prstGeom prst="line">
            <a:avLst/>
          </a:prstGeom>
          <a:ln w="28575">
            <a:solidFill>
              <a:schemeClr val="accent2"/>
            </a:solidFill>
            <a:headEnd type="none" w="med" len="med"/>
            <a:tailEnd type="triangle" w="lg" len="lg"/>
          </a:ln>
        </p:spPr>
        <p:style>
          <a:lnRef idx="1">
            <a:schemeClr val="dk1"/>
          </a:lnRef>
          <a:fillRef idx="0">
            <a:schemeClr val="dk1"/>
          </a:fillRef>
          <a:effectRef idx="0">
            <a:schemeClr val="dk1"/>
          </a:effectRef>
          <a:fontRef idx="minor">
            <a:schemeClr val="tx1"/>
          </a:fontRef>
        </p:style>
      </p:cxnSp>
      <p:sp>
        <p:nvSpPr>
          <p:cNvPr id="56" name="爆発: 8 pt 55">
            <a:extLst>
              <a:ext uri="{FF2B5EF4-FFF2-40B4-BE49-F238E27FC236}">
                <a16:creationId xmlns:a16="http://schemas.microsoft.com/office/drawing/2014/main" id="{9706584E-9CF7-7D72-87D6-156608225896}"/>
              </a:ext>
            </a:extLst>
          </p:cNvPr>
          <p:cNvSpPr/>
          <p:nvPr/>
        </p:nvSpPr>
        <p:spPr>
          <a:xfrm>
            <a:off x="2073603" y="226214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7" name="爆発: 8 pt 56">
            <a:extLst>
              <a:ext uri="{FF2B5EF4-FFF2-40B4-BE49-F238E27FC236}">
                <a16:creationId xmlns:a16="http://schemas.microsoft.com/office/drawing/2014/main" id="{55D49785-1B40-52D7-EF03-BEBD88641FAF}"/>
              </a:ext>
            </a:extLst>
          </p:cNvPr>
          <p:cNvSpPr/>
          <p:nvPr/>
        </p:nvSpPr>
        <p:spPr>
          <a:xfrm>
            <a:off x="3638199" y="2942469"/>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爆発: 8 pt 57">
            <a:extLst>
              <a:ext uri="{FF2B5EF4-FFF2-40B4-BE49-F238E27FC236}">
                <a16:creationId xmlns:a16="http://schemas.microsoft.com/office/drawing/2014/main" id="{41A82D79-4C3F-E632-2378-FE348DB1196D}"/>
              </a:ext>
            </a:extLst>
          </p:cNvPr>
          <p:cNvSpPr/>
          <p:nvPr/>
        </p:nvSpPr>
        <p:spPr>
          <a:xfrm>
            <a:off x="4973944" y="1820514"/>
            <a:ext cx="318055" cy="300780"/>
          </a:xfrm>
          <a:prstGeom prst="irregularSeal1">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596573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541B7E70-C55A-1728-0A51-67EF8CC17BA6}"/>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578DF658-C16A-8D11-36A1-5EA1B67977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sp>
        <p:nvSpPr>
          <p:cNvPr id="5" name="タイトル 4">
            <a:extLst>
              <a:ext uri="{FF2B5EF4-FFF2-40B4-BE49-F238E27FC236}">
                <a16:creationId xmlns:a16="http://schemas.microsoft.com/office/drawing/2014/main" id="{FE6E890B-FD68-0952-6262-A45BBE4591A8}"/>
              </a:ext>
            </a:extLst>
          </p:cNvPr>
          <p:cNvSpPr>
            <a:spLocks noGrp="1"/>
          </p:cNvSpPr>
          <p:nvPr>
            <p:ph type="title"/>
          </p:nvPr>
        </p:nvSpPr>
        <p:spPr/>
        <p:txBody>
          <a:bodyPr/>
          <a:lstStyle/>
          <a:p>
            <a:r>
              <a:rPr kumimoji="1" lang="en-US" altLang="ja-JP" dirty="0"/>
              <a:t>Interference sources example</a:t>
            </a:r>
            <a:endParaRPr kumimoji="1" lang="ja-JP" altLang="en-US" dirty="0"/>
          </a:p>
        </p:txBody>
      </p:sp>
      <p:sp>
        <p:nvSpPr>
          <p:cNvPr id="2" name="日付プレースホルダー 1">
            <a:extLst>
              <a:ext uri="{FF2B5EF4-FFF2-40B4-BE49-F238E27FC236}">
                <a16:creationId xmlns:a16="http://schemas.microsoft.com/office/drawing/2014/main" id="{12A627C4-813B-4494-EABB-9B17714C3310}"/>
              </a:ext>
            </a:extLst>
          </p:cNvPr>
          <p:cNvSpPr>
            <a:spLocks noGrp="1"/>
          </p:cNvSpPr>
          <p:nvPr>
            <p:ph type="dt" idx="10"/>
          </p:nvPr>
        </p:nvSpPr>
        <p:spPr/>
        <p:txBody>
          <a:bodyPr/>
          <a:lstStyle/>
          <a:p>
            <a:r>
              <a:rPr lang="en-US" altLang="ja-JP"/>
              <a:t>May 2025</a:t>
            </a:r>
            <a:endParaRPr lang="en-US" dirty="0"/>
          </a:p>
        </p:txBody>
      </p:sp>
      <p:sp>
        <p:nvSpPr>
          <p:cNvPr id="7" name="Rectangle 3">
            <a:extLst>
              <a:ext uri="{FF2B5EF4-FFF2-40B4-BE49-F238E27FC236}">
                <a16:creationId xmlns:a16="http://schemas.microsoft.com/office/drawing/2014/main" id="{733B3A18-CAF5-9418-D86D-2A085F1399D0}"/>
              </a:ext>
            </a:extLst>
          </p:cNvPr>
          <p:cNvSpPr txBox="1">
            <a:spLocks noChangeArrowheads="1"/>
          </p:cNvSpPr>
          <p:nvPr/>
        </p:nvSpPr>
        <p:spPr>
          <a:xfrm>
            <a:off x="0" y="1269224"/>
            <a:ext cx="9144000" cy="39727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15.6ma devices (not controlled)</a:t>
            </a:r>
          </a:p>
          <a:p>
            <a:pPr lvl="1" eaLnBrk="1" fontAlgn="auto" hangingPunct="1"/>
            <a:r>
              <a:rPr kumimoji="0" lang="en-US" altLang="ja-JP" sz="1400" kern="0" dirty="0">
                <a:latin typeface="Arial" panose="020B0604020202020204" pitchFamily="34" charset="0"/>
                <a:ea typeface="ＭＳ Ｐゴシック" panose="020B0600070205080204" pitchFamily="50" charset="-128"/>
              </a:rPr>
              <a:t>From the other BAN networks, hidden devices etc.</a:t>
            </a:r>
            <a:br>
              <a:rPr kumimoji="0" lang="en-US" altLang="ja-JP" sz="1400" kern="0" dirty="0">
                <a:latin typeface="Arial" panose="020B0604020202020204" pitchFamily="34" charset="0"/>
                <a:ea typeface="ＭＳ Ｐゴシック" panose="020B0600070205080204" pitchFamily="50" charset="-128"/>
              </a:rPr>
            </a:br>
            <a:endParaRPr kumimoji="0" lang="en-US" altLang="ja-JP" sz="14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UWB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For example: 15.4, 15.4ab and 15.4z</a:t>
            </a:r>
            <a:br>
              <a:rPr kumimoji="0" lang="en-US" altLang="ja-JP" sz="1600" kern="0" dirty="0">
                <a:latin typeface="Arial" panose="020B0604020202020204" pitchFamily="34" charset="0"/>
                <a:ea typeface="ＭＳ Ｐゴシック" panose="020B0600070205080204" pitchFamily="50" charset="-128"/>
              </a:rPr>
            </a:br>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wireless systems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802.11 series, 802.15.x (narrowband) systems operating in the UWB band.</a:t>
            </a:r>
            <a:endParaRPr kumimoji="0" lang="en-US" altLang="ja-JP" sz="2000" kern="0" dirty="0">
              <a:latin typeface="Arial" panose="020B0604020202020204" pitchFamily="34" charset="0"/>
              <a:ea typeface="ＭＳ Ｐゴシック" panose="020B0600070205080204" pitchFamily="50" charset="-128"/>
            </a:endParaRPr>
          </a:p>
          <a:p>
            <a:pPr lvl="1" eaLnBrk="1" fontAlgn="auto" hangingPunct="1"/>
            <a:endParaRPr kumimoji="0" lang="en-US" altLang="ja-JP" sz="20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Interference from the other electric and electronic components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Such as medical components, vehicle components, electric motor, spark plug etc.</a:t>
            </a:r>
          </a:p>
        </p:txBody>
      </p:sp>
    </p:spTree>
    <p:extLst>
      <p:ext uri="{BB962C8B-B14F-4D97-AF65-F5344CB8AC3E}">
        <p14:creationId xmlns:p14="http://schemas.microsoft.com/office/powerpoint/2010/main" val="484983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6" name="テキスト ボックス 5">
            <a:extLst>
              <a:ext uri="{FF2B5EF4-FFF2-40B4-BE49-F238E27FC236}">
                <a16:creationId xmlns:a16="http://schemas.microsoft.com/office/drawing/2014/main" id="{CFFBCEBE-F18A-96B3-3C7D-1DAAA21C6417}"/>
              </a:ext>
            </a:extLst>
          </p:cNvPr>
          <p:cNvSpPr txBox="1"/>
          <p:nvPr/>
        </p:nvSpPr>
        <p:spPr>
          <a:xfrm>
            <a:off x="258348" y="1396357"/>
            <a:ext cx="3856452" cy="461665"/>
          </a:xfrm>
          <a:prstGeom prst="rect">
            <a:avLst/>
          </a:prstGeom>
          <a:noFill/>
        </p:spPr>
        <p:txBody>
          <a:bodyPr wrap="square">
            <a:spAutoFit/>
          </a:bodyPr>
          <a:lstStyle/>
          <a:p>
            <a:r>
              <a:rPr kumimoji="0" lang="en-US" altLang="ja-JP" sz="2400" b="0" kern="0" dirty="0">
                <a:latin typeface="+mj-lt"/>
              </a:rPr>
              <a:t>PHY Layer Technologies</a:t>
            </a:r>
            <a:endParaRPr lang="ja-JP" altLang="en-US" sz="3200" b="0" dirty="0">
              <a:latin typeface="+mj-lt"/>
            </a:endParaRPr>
          </a:p>
        </p:txBody>
      </p:sp>
      <p:sp>
        <p:nvSpPr>
          <p:cNvPr id="7" name="テキスト ボックス 6">
            <a:extLst>
              <a:ext uri="{FF2B5EF4-FFF2-40B4-BE49-F238E27FC236}">
                <a16:creationId xmlns:a16="http://schemas.microsoft.com/office/drawing/2014/main" id="{BCDDE01A-D7F9-497F-5C76-AB2ADA391531}"/>
              </a:ext>
            </a:extLst>
          </p:cNvPr>
          <p:cNvSpPr txBox="1"/>
          <p:nvPr/>
        </p:nvSpPr>
        <p:spPr>
          <a:xfrm>
            <a:off x="319415" y="1764285"/>
            <a:ext cx="2455103" cy="400110"/>
          </a:xfrm>
          <a:prstGeom prst="rect">
            <a:avLst/>
          </a:prstGeom>
          <a:noFill/>
        </p:spPr>
        <p:txBody>
          <a:bodyPr wrap="square">
            <a:spAutoFit/>
          </a:bodyPr>
          <a:lstStyle/>
          <a:p>
            <a:r>
              <a:rPr kumimoji="0" lang="en-US" altLang="ja-JP" sz="2000" kern="0" dirty="0">
                <a:latin typeface="+mj-lt"/>
              </a:rPr>
              <a:t>FEC, channel coding</a:t>
            </a:r>
            <a:endParaRPr lang="ja-JP" altLang="en-US" sz="2800" dirty="0">
              <a:latin typeface="+mj-lt"/>
            </a:endParaRPr>
          </a:p>
        </p:txBody>
      </p:sp>
      <p:sp>
        <p:nvSpPr>
          <p:cNvPr id="9" name="テキスト ボックス 8">
            <a:extLst>
              <a:ext uri="{FF2B5EF4-FFF2-40B4-BE49-F238E27FC236}">
                <a16:creationId xmlns:a16="http://schemas.microsoft.com/office/drawing/2014/main" id="{35415B02-DF85-A24F-F307-96667CEC6992}"/>
              </a:ext>
            </a:extLst>
          </p:cNvPr>
          <p:cNvSpPr txBox="1"/>
          <p:nvPr/>
        </p:nvSpPr>
        <p:spPr>
          <a:xfrm>
            <a:off x="870058" y="4417678"/>
            <a:ext cx="8016657" cy="646331"/>
          </a:xfrm>
          <a:prstGeom prst="rect">
            <a:avLst/>
          </a:prstGeom>
          <a:noFill/>
          <a:ln>
            <a:solidFill>
              <a:schemeClr val="tx1"/>
            </a:solidFill>
          </a:ln>
        </p:spPr>
        <p:txBody>
          <a:bodyPr wrap="square">
            <a:spAutoFit/>
          </a:bodyPr>
          <a:lstStyle/>
          <a:p>
            <a:r>
              <a:rPr lang="en-US" altLang="ja-JP" sz="1800" b="0" dirty="0">
                <a:latin typeface="+mj-lt"/>
              </a:rPr>
              <a:t>Kento Takabayashi, “Hybrid ARQ Scheme for High QoS Packets in High Class of Coexistence of IEEE 802.15.6ma, IEEE P802.15-23-576-07-006a</a:t>
            </a:r>
            <a:endParaRPr lang="ja-JP" altLang="en-US" sz="1200" b="0" dirty="0">
              <a:latin typeface="+mj-lt"/>
            </a:endParaRPr>
          </a:p>
        </p:txBody>
      </p:sp>
      <p:sp>
        <p:nvSpPr>
          <p:cNvPr id="10" name="テキスト ボックス 9">
            <a:extLst>
              <a:ext uri="{FF2B5EF4-FFF2-40B4-BE49-F238E27FC236}">
                <a16:creationId xmlns:a16="http://schemas.microsoft.com/office/drawing/2014/main" id="{74CB27B0-F34C-3D28-0FBF-8974CF2BF113}"/>
              </a:ext>
            </a:extLst>
          </p:cNvPr>
          <p:cNvSpPr txBox="1"/>
          <p:nvPr/>
        </p:nvSpPr>
        <p:spPr>
          <a:xfrm>
            <a:off x="870058" y="2179054"/>
            <a:ext cx="8016657" cy="646331"/>
          </a:xfrm>
          <a:prstGeom prst="rect">
            <a:avLst/>
          </a:prstGeom>
          <a:noFill/>
          <a:ln>
            <a:solidFill>
              <a:schemeClr val="tx1"/>
            </a:solidFill>
          </a:ln>
        </p:spPr>
        <p:txBody>
          <a:bodyPr wrap="square">
            <a:spAutoFit/>
          </a:bodyPr>
          <a:lstStyle/>
          <a:p>
            <a:r>
              <a:rPr lang="en-US" altLang="ja-JP" sz="1800" b="0" dirty="0">
                <a:latin typeface="+mj-lt"/>
              </a:rPr>
              <a:t>Kento Takabayashi, “Evaluation of IEEE 802.15.6ma Ultra-wideband Physical Layer Utilizing Super Orthogonal Convolutional Code, IEEE P802.15-22-562-13-006a</a:t>
            </a:r>
            <a:endParaRPr lang="ja-JP" altLang="en-US" sz="1200" b="0" dirty="0">
              <a:latin typeface="+mj-lt"/>
            </a:endParaRPr>
          </a:p>
        </p:txBody>
      </p:sp>
      <p:sp>
        <p:nvSpPr>
          <p:cNvPr id="11" name="テキスト ボックス 10">
            <a:extLst>
              <a:ext uri="{FF2B5EF4-FFF2-40B4-BE49-F238E27FC236}">
                <a16:creationId xmlns:a16="http://schemas.microsoft.com/office/drawing/2014/main" id="{E0B5FD17-5DEC-ABBB-5F7A-F918B20BB2F1}"/>
              </a:ext>
            </a:extLst>
          </p:cNvPr>
          <p:cNvSpPr txBox="1"/>
          <p:nvPr/>
        </p:nvSpPr>
        <p:spPr>
          <a:xfrm>
            <a:off x="319415" y="4032616"/>
            <a:ext cx="2455103" cy="400110"/>
          </a:xfrm>
          <a:prstGeom prst="rect">
            <a:avLst/>
          </a:prstGeom>
          <a:noFill/>
        </p:spPr>
        <p:txBody>
          <a:bodyPr wrap="square">
            <a:spAutoFit/>
          </a:bodyPr>
          <a:lstStyle/>
          <a:p>
            <a:r>
              <a:rPr kumimoji="0" lang="en-US" altLang="ja-JP" sz="2000" kern="0" dirty="0">
                <a:latin typeface="+mj-lt"/>
              </a:rPr>
              <a:t>ARQ, HARQ</a:t>
            </a:r>
            <a:endParaRPr lang="ja-JP" altLang="en-US" sz="2800" dirty="0">
              <a:latin typeface="+mj-lt"/>
            </a:endParaRPr>
          </a:p>
        </p:txBody>
      </p:sp>
      <p:sp>
        <p:nvSpPr>
          <p:cNvPr id="12" name="テキスト ボックス 11">
            <a:extLst>
              <a:ext uri="{FF2B5EF4-FFF2-40B4-BE49-F238E27FC236}">
                <a16:creationId xmlns:a16="http://schemas.microsoft.com/office/drawing/2014/main" id="{D2539140-126E-5950-565C-19A930A39DB8}"/>
              </a:ext>
            </a:extLst>
          </p:cNvPr>
          <p:cNvSpPr txBox="1"/>
          <p:nvPr/>
        </p:nvSpPr>
        <p:spPr>
          <a:xfrm>
            <a:off x="870058" y="2925333"/>
            <a:ext cx="8016657" cy="923330"/>
          </a:xfrm>
          <a:prstGeom prst="rect">
            <a:avLst/>
          </a:prstGeom>
          <a:noFill/>
          <a:ln>
            <a:solidFill>
              <a:schemeClr val="tx1"/>
            </a:solidFill>
          </a:ln>
        </p:spPr>
        <p:txBody>
          <a:bodyPr wrap="square">
            <a:spAutoFit/>
          </a:bodyPr>
          <a:lstStyle/>
          <a:p>
            <a:r>
              <a:rPr lang="en-US" altLang="ja-JP" sz="1800" b="0" dirty="0">
                <a:latin typeface="+mj-lt"/>
              </a:rPr>
              <a:t>Daisuke </a:t>
            </a:r>
            <a:r>
              <a:rPr lang="en-US" altLang="ja-JP" sz="1800" b="0" dirty="0" err="1">
                <a:latin typeface="+mj-lt"/>
              </a:rPr>
              <a:t>Anzai</a:t>
            </a:r>
            <a:r>
              <a:rPr lang="en-US" altLang="ja-JP" sz="1800" b="0" dirty="0">
                <a:latin typeface="+mj-lt"/>
              </a:rPr>
              <a:t> et al, “Performance Evaluation of Channel Coding with </a:t>
            </a:r>
            <a:r>
              <a:rPr lang="en-US" altLang="ja-JP" sz="1800" b="0" dirty="0" err="1">
                <a:latin typeface="+mj-lt"/>
              </a:rPr>
              <a:t>Interleaver</a:t>
            </a:r>
            <a:r>
              <a:rPr lang="en-US" altLang="ja-JP" sz="1800" b="0" dirty="0">
                <a:latin typeface="+mj-lt"/>
              </a:rPr>
              <a:t> Based on TG6ma Channel Model for Some Classes of Coexistence, IEEE P802.15-2</a:t>
            </a:r>
            <a:r>
              <a:rPr lang="en-US" altLang="ja-JP" b="0" dirty="0">
                <a:latin typeface="+mj-lt"/>
              </a:rPr>
              <a:t>4</a:t>
            </a:r>
            <a:r>
              <a:rPr lang="en-US" altLang="ja-JP" sz="1800" b="0" dirty="0">
                <a:latin typeface="+mj-lt"/>
              </a:rPr>
              <a:t>-247-</a:t>
            </a:r>
            <a:r>
              <a:rPr lang="en-US" altLang="ja-JP" b="0" dirty="0">
                <a:latin typeface="+mj-lt"/>
              </a:rPr>
              <a:t>0</a:t>
            </a:r>
            <a:r>
              <a:rPr lang="en-US" altLang="ja-JP" sz="1800" b="0" dirty="0">
                <a:latin typeface="+mj-lt"/>
              </a:rPr>
              <a:t>3-006a</a:t>
            </a:r>
            <a:endParaRPr lang="ja-JP" altLang="en-US" sz="1200" b="0" dirty="0">
              <a:latin typeface="+mj-lt"/>
            </a:endParaRPr>
          </a:p>
        </p:txBody>
      </p:sp>
      <p:sp>
        <p:nvSpPr>
          <p:cNvPr id="17" name="テキスト ボックス 16">
            <a:extLst>
              <a:ext uri="{FF2B5EF4-FFF2-40B4-BE49-F238E27FC236}">
                <a16:creationId xmlns:a16="http://schemas.microsoft.com/office/drawing/2014/main" id="{D09D8B9E-4665-1B2B-D95F-8F5EE8212FDC}"/>
              </a:ext>
            </a:extLst>
          </p:cNvPr>
          <p:cNvSpPr txBox="1"/>
          <p:nvPr/>
        </p:nvSpPr>
        <p:spPr>
          <a:xfrm>
            <a:off x="870057" y="5136700"/>
            <a:ext cx="8016657" cy="923330"/>
          </a:xfrm>
          <a:prstGeom prst="rect">
            <a:avLst/>
          </a:prstGeom>
          <a:noFill/>
          <a:ln>
            <a:solidFill>
              <a:schemeClr val="tx1"/>
            </a:solidFill>
          </a:ln>
        </p:spPr>
        <p:txBody>
          <a:bodyPr wrap="square">
            <a:spAutoFit/>
          </a:bodyPr>
          <a:lstStyle/>
          <a:p>
            <a:r>
              <a:rPr lang="en-US" altLang="ja-JP" sz="1800" b="0" dirty="0">
                <a:latin typeface="+mj-lt"/>
              </a:rPr>
              <a:t>Kento Takabayashi, “QoS-aware Hybrid ARQ Scheme Utilizing Decomposable Error Correcting Codes for Wireless Body Area Networks, IEEE P802.15-2</a:t>
            </a:r>
            <a:r>
              <a:rPr lang="en-US" altLang="ja-JP" b="0" dirty="0">
                <a:latin typeface="+mj-lt"/>
              </a:rPr>
              <a:t>2</a:t>
            </a:r>
            <a:r>
              <a:rPr lang="en-US" altLang="ja-JP" sz="1800" b="0" dirty="0">
                <a:latin typeface="+mj-lt"/>
              </a:rPr>
              <a:t>-561-02-006a</a:t>
            </a:r>
            <a:endParaRPr lang="ja-JP" altLang="en-US" sz="1200" b="0" dirty="0">
              <a:latin typeface="+mj-lt"/>
            </a:endParaRPr>
          </a:p>
        </p:txBody>
      </p:sp>
    </p:spTree>
    <p:extLst>
      <p:ext uri="{BB962C8B-B14F-4D97-AF65-F5344CB8AC3E}">
        <p14:creationId xmlns:p14="http://schemas.microsoft.com/office/powerpoint/2010/main" val="524093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ED89E75-CBD1-ADED-1665-7912586EF19C}"/>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743032" y="2480715"/>
            <a:ext cx="3819149" cy="1641792"/>
          </a:xfrm>
          <a:prstGeom prst="rect">
            <a:avLst/>
          </a:prstGeom>
        </p:spPr>
      </p:pic>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25</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40278"/>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478764"/>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endParaRPr lang="ja-JP" altLang="en-US" sz="2400" b="0" dirty="0">
              <a:latin typeface="+mj-lt"/>
            </a:endParaRPr>
          </a:p>
        </p:txBody>
      </p:sp>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“Performance Improvement by Proper Set of Preamble Codes in UWB Wireless Communications in a Presence of Multiple Coexisting VBANs” IEEE P802.15-24-0567-00-006a</a:t>
            </a:r>
          </a:p>
        </p:txBody>
      </p:sp>
      <p:pic>
        <p:nvPicPr>
          <p:cNvPr id="9" name="図 8">
            <a:extLst>
              <a:ext uri="{FF2B5EF4-FFF2-40B4-BE49-F238E27FC236}">
                <a16:creationId xmlns:a16="http://schemas.microsoft.com/office/drawing/2014/main" id="{6C013523-5925-C0FA-565D-299334D95E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090083"/>
            <a:ext cx="3819149" cy="2071142"/>
          </a:xfrm>
          <a:prstGeom prst="rect">
            <a:avLst/>
          </a:prstGeom>
        </p:spPr>
      </p:pic>
      <p:pic>
        <p:nvPicPr>
          <p:cNvPr id="11" name="図 10">
            <a:extLst>
              <a:ext uri="{FF2B5EF4-FFF2-40B4-BE49-F238E27FC236}">
                <a16:creationId xmlns:a16="http://schemas.microsoft.com/office/drawing/2014/main" id="{98AC3754-13F1-93ED-6C15-C857AABE3F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8963" y="4068237"/>
            <a:ext cx="3754677" cy="2090716"/>
          </a:xfrm>
          <a:prstGeom prst="rect">
            <a:avLst/>
          </a:prstGeom>
        </p:spPr>
      </p:pic>
      <p:pic>
        <p:nvPicPr>
          <p:cNvPr id="13" name="図 12">
            <a:extLst>
              <a:ext uri="{FF2B5EF4-FFF2-40B4-BE49-F238E27FC236}">
                <a16:creationId xmlns:a16="http://schemas.microsoft.com/office/drawing/2014/main" id="{1CC3F0A3-3246-4461-F789-0050DD1D08D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1519" y="2500742"/>
            <a:ext cx="2454579" cy="1541003"/>
          </a:xfrm>
          <a:prstGeom prst="rect">
            <a:avLst/>
          </a:prstGeom>
        </p:spPr>
      </p:pic>
    </p:spTree>
    <p:extLst>
      <p:ext uri="{BB962C8B-B14F-4D97-AF65-F5344CB8AC3E}">
        <p14:creationId xmlns:p14="http://schemas.microsoft.com/office/powerpoint/2010/main" val="275016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91E541-30EA-8A49-42CE-DB171FAA73F5}"/>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63319D2D-4924-1187-2A79-8F0FDC04407A}"/>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DCA98B03-B564-8596-1889-F890F46BCF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26</a:t>
            </a:fld>
            <a:endParaRPr dirty="0"/>
          </a:p>
        </p:txBody>
      </p:sp>
      <p:sp>
        <p:nvSpPr>
          <p:cNvPr id="5" name="タイトル 4">
            <a:extLst>
              <a:ext uri="{FF2B5EF4-FFF2-40B4-BE49-F238E27FC236}">
                <a16:creationId xmlns:a16="http://schemas.microsoft.com/office/drawing/2014/main" id="{17F42E7A-1103-B309-CDDF-374B9F8C16E7}"/>
              </a:ext>
            </a:extLst>
          </p:cNvPr>
          <p:cNvSpPr>
            <a:spLocks noGrp="1"/>
          </p:cNvSpPr>
          <p:nvPr>
            <p:ph type="title"/>
          </p:nvPr>
        </p:nvSpPr>
        <p:spPr/>
        <p:txBody>
          <a:bodyPr/>
          <a:lstStyle/>
          <a:p>
            <a:r>
              <a:rPr kumimoji="1" lang="en-US" altLang="ja-JP" dirty="0"/>
              <a:t>Contributions in TG6ma from  attendees</a:t>
            </a:r>
            <a:endParaRPr kumimoji="1" lang="ja-JP" altLang="en-US" dirty="0"/>
          </a:p>
        </p:txBody>
      </p:sp>
      <p:pic>
        <p:nvPicPr>
          <p:cNvPr id="31" name="図 30">
            <a:extLst>
              <a:ext uri="{FF2B5EF4-FFF2-40B4-BE49-F238E27FC236}">
                <a16:creationId xmlns:a16="http://schemas.microsoft.com/office/drawing/2014/main" id="{022E1AA9-04E4-B1CE-51B6-F3C0E349CD6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2721" y="2671064"/>
            <a:ext cx="4605520" cy="3414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4" name="テキスト ボックス 33">
            <a:extLst>
              <a:ext uri="{FF2B5EF4-FFF2-40B4-BE49-F238E27FC236}">
                <a16:creationId xmlns:a16="http://schemas.microsoft.com/office/drawing/2014/main" id="{42F8992D-A36C-1A0B-DCCE-15FBEF369745}"/>
              </a:ext>
            </a:extLst>
          </p:cNvPr>
          <p:cNvSpPr txBox="1"/>
          <p:nvPr/>
        </p:nvSpPr>
        <p:spPr>
          <a:xfrm>
            <a:off x="187892" y="1197032"/>
            <a:ext cx="5104355" cy="400110"/>
          </a:xfrm>
          <a:prstGeom prst="rect">
            <a:avLst/>
          </a:prstGeom>
          <a:noFill/>
        </p:spPr>
        <p:txBody>
          <a:bodyPr wrap="square">
            <a:spAutoFit/>
          </a:bodyPr>
          <a:lstStyle/>
          <a:p>
            <a:r>
              <a:rPr kumimoji="0" lang="en-US" altLang="ja-JP" sz="2000" kern="0" dirty="0">
                <a:latin typeface="+mj-lt"/>
              </a:rPr>
              <a:t>Code orthogonality, signal processing</a:t>
            </a:r>
            <a:endParaRPr lang="ja-JP" altLang="en-US" sz="2800" dirty="0">
              <a:latin typeface="+mj-lt"/>
            </a:endParaRPr>
          </a:p>
        </p:txBody>
      </p:sp>
      <p:sp>
        <p:nvSpPr>
          <p:cNvPr id="35" name="テキスト ボックス 34">
            <a:extLst>
              <a:ext uri="{FF2B5EF4-FFF2-40B4-BE49-F238E27FC236}">
                <a16:creationId xmlns:a16="http://schemas.microsoft.com/office/drawing/2014/main" id="{61147381-8996-7C20-9D85-C192373977A2}"/>
              </a:ext>
            </a:extLst>
          </p:cNvPr>
          <p:cNvSpPr txBox="1"/>
          <p:nvPr/>
        </p:nvSpPr>
        <p:spPr>
          <a:xfrm>
            <a:off x="441543" y="1553843"/>
            <a:ext cx="8016657" cy="1015663"/>
          </a:xfrm>
          <a:prstGeom prst="rect">
            <a:avLst/>
          </a:prstGeom>
          <a:ln>
            <a:solidFill>
              <a:schemeClr val="tx1"/>
            </a:solidFill>
          </a:ln>
        </p:spPr>
        <p:txBody>
          <a:bodyPr wrap="square">
            <a:spAutoFit/>
          </a:bodyPr>
          <a:lstStyle/>
          <a:p>
            <a:r>
              <a:rPr kumimoji="0" lang="en-US" altLang="ja-JP" b="0" kern="0" dirty="0">
                <a:latin typeface="+mj-lt"/>
                <a:ea typeface="ＭＳ Ｐゴシック" panose="020B0600070205080204" pitchFamily="50" charset="-128"/>
              </a:rPr>
              <a:t>H. </a:t>
            </a:r>
            <a:r>
              <a:rPr kumimoji="0" lang="en-US" altLang="ja-JP" b="0" kern="0" dirty="0" err="1">
                <a:latin typeface="+mj-lt"/>
                <a:ea typeface="ＭＳ Ｐゴシック" panose="020B0600070205080204" pitchFamily="50" charset="-128"/>
              </a:rPr>
              <a:t>Yoshitake</a:t>
            </a:r>
            <a:r>
              <a:rPr kumimoji="0" lang="en-US" altLang="ja-JP" b="0" kern="0" dirty="0">
                <a:latin typeface="+mj-lt"/>
                <a:ea typeface="ＭＳ Ｐゴシック" panose="020B0600070205080204" pitchFamily="50" charset="-128"/>
              </a:rPr>
              <a:t>, T. Nomura, M. </a:t>
            </a:r>
            <a:r>
              <a:rPr kumimoji="0" lang="en-US" altLang="ja-JP" b="0" kern="0" dirty="0" err="1">
                <a:latin typeface="+mj-lt"/>
                <a:ea typeface="ＭＳ Ｐゴシック" panose="020B0600070205080204" pitchFamily="50" charset="-128"/>
              </a:rPr>
              <a:t>Okuhara</a:t>
            </a:r>
            <a:r>
              <a:rPr kumimoji="0" lang="en-US" altLang="ja-JP"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2400" b="0" dirty="0">
              <a:latin typeface="+mj-lt"/>
            </a:endParaRPr>
          </a:p>
        </p:txBody>
      </p:sp>
      <p:pic>
        <p:nvPicPr>
          <p:cNvPr id="37" name="図 36">
            <a:extLst>
              <a:ext uri="{FF2B5EF4-FFF2-40B4-BE49-F238E27FC236}">
                <a16:creationId xmlns:a16="http://schemas.microsoft.com/office/drawing/2014/main" id="{FA8426E1-BFFF-0755-1EC8-82A6A65A74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7892" y="4165825"/>
            <a:ext cx="4056661" cy="1920153"/>
          </a:xfrm>
          <a:prstGeom prst="rect">
            <a:avLst/>
          </a:prstGeom>
        </p:spPr>
      </p:pic>
      <p:pic>
        <p:nvPicPr>
          <p:cNvPr id="39" name="図 38">
            <a:extLst>
              <a:ext uri="{FF2B5EF4-FFF2-40B4-BE49-F238E27FC236}">
                <a16:creationId xmlns:a16="http://schemas.microsoft.com/office/drawing/2014/main" id="{CE14CD23-80B4-2AC6-769A-56BE1E27ED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711" y="2586398"/>
            <a:ext cx="3456340" cy="1545644"/>
          </a:xfrm>
          <a:prstGeom prst="rect">
            <a:avLst/>
          </a:prstGeom>
        </p:spPr>
      </p:pic>
      <p:sp>
        <p:nvSpPr>
          <p:cNvPr id="41" name="テキスト ボックス 40">
            <a:extLst>
              <a:ext uri="{FF2B5EF4-FFF2-40B4-BE49-F238E27FC236}">
                <a16:creationId xmlns:a16="http://schemas.microsoft.com/office/drawing/2014/main" id="{AF13381E-76F3-6C1F-DF59-3ECD3BC9FA70}"/>
              </a:ext>
            </a:extLst>
          </p:cNvPr>
          <p:cNvSpPr txBox="1"/>
          <p:nvPr/>
        </p:nvSpPr>
        <p:spPr>
          <a:xfrm>
            <a:off x="919814" y="6085959"/>
            <a:ext cx="8016657" cy="461665"/>
          </a:xfrm>
          <a:prstGeom prst="rect">
            <a:avLst/>
          </a:prstGeom>
          <a:noFill/>
        </p:spPr>
        <p:txBody>
          <a:bodyPr wrap="square">
            <a:spAutoFit/>
          </a:bodyPr>
          <a:lstStyle/>
          <a:p>
            <a:r>
              <a:rPr kumimoji="0" lang="en-US" altLang="ja-JP" sz="1200" b="0" i="1" kern="0" dirty="0">
                <a:latin typeface="+mj-lt"/>
                <a:ea typeface="ＭＳ Ｐゴシック" panose="020B0600070205080204" pitchFamily="50" charset="-128"/>
              </a:rPr>
              <a:t>H. </a:t>
            </a:r>
            <a:r>
              <a:rPr kumimoji="0" lang="en-US" altLang="ja-JP" sz="1200" b="0" i="1" kern="0" dirty="0" err="1">
                <a:latin typeface="+mj-lt"/>
                <a:ea typeface="ＭＳ Ｐゴシック" panose="020B0600070205080204" pitchFamily="50" charset="-128"/>
              </a:rPr>
              <a:t>Yoshitake</a:t>
            </a:r>
            <a:r>
              <a:rPr kumimoji="0" lang="en-US" altLang="ja-JP" sz="1200" b="0" i="1" kern="0" dirty="0">
                <a:latin typeface="+mj-lt"/>
                <a:ea typeface="ＭＳ Ｐゴシック" panose="020B0600070205080204" pitchFamily="50" charset="-128"/>
              </a:rPr>
              <a:t>, T. Nomura, M. </a:t>
            </a:r>
            <a:r>
              <a:rPr kumimoji="0" lang="en-US" altLang="ja-JP" sz="1200" b="0" i="1" kern="0" dirty="0" err="1">
                <a:latin typeface="+mj-lt"/>
                <a:ea typeface="ＭＳ Ｐゴシック" panose="020B0600070205080204" pitchFamily="50" charset="-128"/>
              </a:rPr>
              <a:t>Okuhara</a:t>
            </a:r>
            <a:r>
              <a:rPr kumimoji="0" lang="en-US" altLang="ja-JP" sz="1200" b="0" i="1"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endParaRPr lang="ja-JP" altLang="en-US" sz="1600" b="0" i="1" dirty="0">
              <a:latin typeface="+mj-lt"/>
            </a:endParaRPr>
          </a:p>
        </p:txBody>
      </p:sp>
    </p:spTree>
    <p:extLst>
      <p:ext uri="{BB962C8B-B14F-4D97-AF65-F5344CB8AC3E}">
        <p14:creationId xmlns:p14="http://schemas.microsoft.com/office/powerpoint/2010/main" val="2794863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60FDDA0-BF29-9C85-0DE5-8696E1A27A7F}"/>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180B52B0-72F9-D900-C922-DB4788D3A800}"/>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F110E68B-27D4-3301-FDBD-6CE3603740C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27</a:t>
            </a:fld>
            <a:endParaRPr dirty="0"/>
          </a:p>
        </p:txBody>
      </p:sp>
      <p:sp>
        <p:nvSpPr>
          <p:cNvPr id="5" name="タイトル 4">
            <a:extLst>
              <a:ext uri="{FF2B5EF4-FFF2-40B4-BE49-F238E27FC236}">
                <a16:creationId xmlns:a16="http://schemas.microsoft.com/office/drawing/2014/main" id="{D51103B5-A33D-FC4E-621E-5919A35050F2}"/>
              </a:ext>
            </a:extLst>
          </p:cNvPr>
          <p:cNvSpPr>
            <a:spLocks noGrp="1"/>
          </p:cNvSpPr>
          <p:nvPr>
            <p:ph type="title"/>
          </p:nvPr>
        </p:nvSpPr>
        <p:spPr/>
        <p:txBody>
          <a:bodyPr/>
          <a:lstStyle/>
          <a:p>
            <a:r>
              <a:rPr kumimoji="1" lang="en-US" altLang="ja-JP" dirty="0"/>
              <a:t>Unknown interference</a:t>
            </a:r>
            <a:endParaRPr kumimoji="1" lang="ja-JP" altLang="en-US" dirty="0"/>
          </a:p>
        </p:txBody>
      </p:sp>
      <p:sp>
        <p:nvSpPr>
          <p:cNvPr id="6" name="Rectangle 3">
            <a:extLst>
              <a:ext uri="{FF2B5EF4-FFF2-40B4-BE49-F238E27FC236}">
                <a16:creationId xmlns:a16="http://schemas.microsoft.com/office/drawing/2014/main" id="{2FDADB0E-E411-5384-5A3E-3A72CD817020}"/>
              </a:ext>
            </a:extLst>
          </p:cNvPr>
          <p:cNvSpPr txBox="1">
            <a:spLocks noChangeArrowheads="1"/>
          </p:cNvSpPr>
          <p:nvPr/>
        </p:nvSpPr>
        <p:spPr>
          <a:xfrm>
            <a:off x="0" y="1269224"/>
            <a:ext cx="9144000" cy="460288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pPr eaLnBrk="1" fontAlgn="auto" hangingPunct="1"/>
            <a:r>
              <a:rPr kumimoji="0" lang="en-US" altLang="ja-JP" sz="2000" kern="0" dirty="0">
                <a:latin typeface="Arial" panose="020B0604020202020204" pitchFamily="34" charset="0"/>
                <a:ea typeface="ＭＳ Ｐゴシック" panose="020B0600070205080204" pitchFamily="50" charset="-128"/>
              </a:rPr>
              <a:t>Some interference sources have known characteristics: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Example: frequency, pulse reputation rate, modulation method, etc.	</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15.6ma and legacy 15.6 devices may be controlled by the MAC</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Interference from the other UWB devices is mostly overlapped in the same frequency band. However, we can exploit the knowledge of the signal specification.</a:t>
            </a:r>
          </a:p>
          <a:p>
            <a:pPr lvl="1" eaLnBrk="1" fontAlgn="auto" hangingPunct="1"/>
            <a:endParaRPr kumimoji="0" lang="en-US" altLang="ja-JP" sz="1600" kern="0" dirty="0">
              <a:latin typeface="Arial" panose="020B0604020202020204" pitchFamily="34" charset="0"/>
              <a:ea typeface="ＭＳ Ｐゴシック" panose="020B0600070205080204" pitchFamily="50" charset="-128"/>
            </a:endParaRPr>
          </a:p>
          <a:p>
            <a:pPr eaLnBrk="1" fontAlgn="auto" hangingPunct="1"/>
            <a:r>
              <a:rPr kumimoji="0" lang="en-US" altLang="ja-JP" sz="2000" kern="0" dirty="0">
                <a:latin typeface="Arial" panose="020B0604020202020204" pitchFamily="34" charset="0"/>
                <a:ea typeface="ＭＳ Ｐゴシック" panose="020B0600070205080204" pitchFamily="50" charset="-128"/>
              </a:rPr>
              <a:t>Some</a:t>
            </a:r>
            <a:r>
              <a:rPr kumimoji="0" lang="ja-JP" altLang="en-US" sz="2000" kern="0" dirty="0">
                <a:latin typeface="Arial" panose="020B0604020202020204" pitchFamily="34" charset="0"/>
                <a:ea typeface="ＭＳ Ｐゴシック" panose="020B0600070205080204" pitchFamily="50" charset="-128"/>
              </a:rPr>
              <a:t> </a:t>
            </a:r>
            <a:r>
              <a:rPr kumimoji="0" lang="en-US" altLang="ja-JP" sz="2000" kern="0" dirty="0">
                <a:latin typeface="Arial" panose="020B0604020202020204" pitchFamily="34" charset="0"/>
                <a:ea typeface="ＭＳ Ｐゴシック" panose="020B0600070205080204" pitchFamily="50" charset="-128"/>
              </a:rPr>
              <a:t>interference sources emit unknown electromagnetic radiation:</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Electromagnetic interference from the electric and electronic components, i.e., electric motor in EV, HEV, and spark plugs on engine radiate strong electromagnetic waves.</a:t>
            </a:r>
          </a:p>
          <a:p>
            <a:pPr lvl="1" eaLnBrk="1" fontAlgn="auto" hangingPunct="1"/>
            <a:r>
              <a:rPr kumimoji="0" lang="en-US" altLang="ja-JP" sz="1600" kern="0" dirty="0">
                <a:latin typeface="Arial" panose="020B0604020202020204" pitchFamily="34" charset="0"/>
                <a:ea typeface="ＭＳ Ｐゴシック" panose="020B0600070205080204" pitchFamily="50" charset="-128"/>
              </a:rPr>
              <a:t>Legacy narrowband wireless radiate unknown </a:t>
            </a:r>
            <a:r>
              <a:rPr kumimoji="0" lang="en-US" altLang="ja-JP" sz="1600" kern="0" dirty="0" err="1">
                <a:latin typeface="Arial" panose="020B0604020202020204" pitchFamily="34" charset="0"/>
                <a:ea typeface="ＭＳ Ｐゴシック" panose="020B0600070205080204" pitchFamily="50" charset="-128"/>
              </a:rPr>
              <a:t>radiowave</a:t>
            </a:r>
            <a:r>
              <a:rPr kumimoji="0" lang="en-US" altLang="ja-JP" sz="1600" kern="0" dirty="0">
                <a:latin typeface="Arial" panose="020B0604020202020204" pitchFamily="34" charset="0"/>
                <a:ea typeface="ＭＳ Ｐゴシック" panose="020B0600070205080204" pitchFamily="50" charset="-128"/>
              </a:rPr>
              <a:t>.</a:t>
            </a:r>
          </a:p>
        </p:txBody>
      </p:sp>
    </p:spTree>
    <p:extLst>
      <p:ext uri="{BB962C8B-B14F-4D97-AF65-F5344CB8AC3E}">
        <p14:creationId xmlns:p14="http://schemas.microsoft.com/office/powerpoint/2010/main" val="77262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May 2025</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wireless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UWB-WBAN</a:t>
            </a:r>
          </a:p>
          <a:p>
            <a:pPr eaLnBrk="1" hangingPunct="1">
              <a:spcBef>
                <a:spcPct val="0"/>
              </a:spcBef>
              <a:buFontTx/>
              <a:buNone/>
            </a:pPr>
            <a:r>
              <a:rPr lang="en-US" altLang="ja-JP" sz="1800" dirty="0"/>
              <a:t>IEEE 802.15.</a:t>
            </a:r>
            <a:r>
              <a:rPr lang="en-US" altLang="ja-JP" sz="2400" dirty="0"/>
              <a:t>6ma</a:t>
            </a:r>
            <a:endParaRPr lang="ja-JP" altLang="en-US" sz="1800" dirty="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802.15.4a</a:t>
            </a:r>
            <a:endParaRPr lang="ja-JP" altLang="en-US" sz="1800" dirty="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Takumi Kobayashi, Minsoo Kim, Marco Hernandez, Ryuji Kohno (Nitech/YRP-IAI/U.Oulu/YNU)</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28</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May 2025</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付プレースホルダー 4">
            <a:extLst>
              <a:ext uri="{FF2B5EF4-FFF2-40B4-BE49-F238E27FC236}">
                <a16:creationId xmlns:a16="http://schemas.microsoft.com/office/drawing/2014/main" id="{BB3C5DE9-CBFA-15ED-8EB1-49C94371F24C}"/>
              </a:ext>
            </a:extLst>
          </p:cNvPr>
          <p:cNvSpPr>
            <a:spLocks noGrp="1"/>
          </p:cNvSpPr>
          <p:nvPr>
            <p:ph type="dt" idx="10"/>
          </p:nvPr>
        </p:nvSpPr>
        <p:spPr/>
        <p:txBody>
          <a:bodyPr/>
          <a:lstStyle/>
          <a:p>
            <a:r>
              <a:rPr lang="en-US" altLang="ja-JP"/>
              <a:t>May 2025</a:t>
            </a:r>
            <a:endParaRPr lang="en-US" altLang="ja-JP" dirty="0"/>
          </a:p>
        </p:txBody>
      </p:sp>
      <p:sp>
        <p:nvSpPr>
          <p:cNvPr id="4" name="フッター プレースホルダー 3">
            <a:extLst>
              <a:ext uri="{FF2B5EF4-FFF2-40B4-BE49-F238E27FC236}">
                <a16:creationId xmlns:a16="http://schemas.microsoft.com/office/drawing/2014/main" id="{B1366F77-0E06-20B1-1832-E91327CC4710}"/>
              </a:ext>
            </a:extLst>
          </p:cNvPr>
          <p:cNvSpPr>
            <a:spLocks noGrp="1"/>
          </p:cNvSpPr>
          <p:nvPr>
            <p:ph type="ftr" idx="11"/>
          </p:nvPr>
        </p:nvSpPr>
        <p:spPr/>
        <p:txBody>
          <a:bodyPr/>
          <a:lstStyle/>
          <a:p>
            <a:r>
              <a:rPr lang="en-US" altLang="ja-JP"/>
              <a:t>Takumi Kobayashi, Minsoo Kim, Marco Hernandez, Ryuji Kohno (Nitech/YRP-IAI/U.Oulu/YNU)</a:t>
            </a:r>
            <a:endParaRPr lang="en-US" altLang="ja-JP" dirty="0"/>
          </a:p>
        </p:txBody>
      </p:sp>
      <p:sp>
        <p:nvSpPr>
          <p:cNvPr id="3" name="スライド番号プレースホルダー 2">
            <a:extLst>
              <a:ext uri="{FF2B5EF4-FFF2-40B4-BE49-F238E27FC236}">
                <a16:creationId xmlns:a16="http://schemas.microsoft.com/office/drawing/2014/main" id="{C1D82A25-0E39-04A8-9BE5-B1D8C835D862}"/>
              </a:ext>
            </a:extLst>
          </p:cNvPr>
          <p:cNvSpPr>
            <a:spLocks noGrp="1"/>
          </p:cNvSpPr>
          <p:nvPr>
            <p:ph type="sldNum" idx="12"/>
          </p:nvPr>
        </p:nvSpPr>
        <p:spPr/>
        <p:txBody>
          <a:bodyPr/>
          <a:lstStyle/>
          <a:p>
            <a:r>
              <a:rPr lang="en-US" altLang="ja-JP"/>
              <a:t>Slide </a:t>
            </a:r>
            <a:fld id="{F80C6039-A5FA-4F5B-9853-58798A63706D}" type="slidenum">
              <a:rPr lang="en-US" altLang="ja-JP" smtClean="0"/>
              <a:pPr/>
              <a:t>3</a:t>
            </a:fld>
            <a:endParaRPr lang="en-US" altLang="ja-JP" dirty="0"/>
          </a:p>
        </p:txBody>
      </p:sp>
      <p:sp>
        <p:nvSpPr>
          <p:cNvPr id="9" name="テキスト ボックス 8">
            <a:extLst>
              <a:ext uri="{FF2B5EF4-FFF2-40B4-BE49-F238E27FC236}">
                <a16:creationId xmlns:a16="http://schemas.microsoft.com/office/drawing/2014/main" id="{50737363-9163-2820-27EA-C4A30E7CC3FE}"/>
              </a:ext>
            </a:extLst>
          </p:cNvPr>
          <p:cNvSpPr txBox="1"/>
          <p:nvPr/>
        </p:nvSpPr>
        <p:spPr>
          <a:xfrm>
            <a:off x="249382" y="1108929"/>
            <a:ext cx="8645236" cy="3477875"/>
          </a:xfrm>
          <a:prstGeom prst="rect">
            <a:avLst/>
          </a:prstGeom>
          <a:noFill/>
        </p:spPr>
        <p:txBody>
          <a:bodyPr wrap="square">
            <a:spAutoFit/>
          </a:bodyPr>
          <a:lstStyle/>
          <a:p>
            <a:r>
              <a:rPr lang="ja-JP" altLang="en-US" sz="2000" dirty="0">
                <a:latin typeface="+mj-lt"/>
              </a:rPr>
              <a:t>In </a:t>
            </a:r>
            <a:r>
              <a:rPr lang="en-US" altLang="ja-JP" sz="2000" dirty="0">
                <a:latin typeface="+mj-lt"/>
              </a:rPr>
              <a:t>4.7.1, 4.7.2 and 6.5</a:t>
            </a:r>
            <a:r>
              <a:rPr lang="ja-JP" altLang="en-US" sz="2000" dirty="0">
                <a:latin typeface="+mj-lt"/>
              </a:rPr>
              <a:t> </a:t>
            </a:r>
            <a:r>
              <a:rPr lang="en-US" altLang="ja-JP" sz="2000" dirty="0">
                <a:latin typeface="+mj-lt"/>
              </a:rPr>
              <a:t>of standard document draft D03</a:t>
            </a:r>
            <a:r>
              <a:rPr lang="ja-JP" altLang="en-US" sz="2000" dirty="0">
                <a:latin typeface="+mj-lt"/>
              </a:rPr>
              <a:t>, coexistence environments are explaind and defined as class 0 to 7. It seems that the inteference in classes 1 and 2 can be reduced by MAC technologies and control schemes. On the other hand, interference in case of classes 3 to 7 (interference from NOT802.15.6 series wireless and/or the other electro-magnetic radiative systems) should be reduced and mitigated in the PHY layer and/or signal processing.</a:t>
            </a:r>
            <a:endParaRPr lang="en-US" altLang="ja-JP" sz="2000" dirty="0">
              <a:latin typeface="+mj-lt"/>
            </a:endParaRPr>
          </a:p>
          <a:p>
            <a:endParaRPr lang="ja-JP" altLang="en-US" sz="2000" dirty="0">
              <a:latin typeface="+mj-lt"/>
            </a:endParaRPr>
          </a:p>
          <a:p>
            <a:r>
              <a:rPr lang="ja-JP" altLang="en-US" sz="2000" dirty="0">
                <a:latin typeface="+mj-lt"/>
              </a:rPr>
              <a:t>In </a:t>
            </a:r>
            <a:r>
              <a:rPr lang="en-US" altLang="ja-JP" sz="2000" dirty="0">
                <a:latin typeface="+mj-lt"/>
              </a:rPr>
              <a:t>Annex G</a:t>
            </a:r>
            <a:r>
              <a:rPr lang="ja-JP" altLang="en-US" sz="2000" dirty="0">
                <a:latin typeface="+mj-lt"/>
              </a:rPr>
              <a:t>, </a:t>
            </a:r>
            <a:r>
              <a:rPr lang="en-US" altLang="ja-JP" sz="2000" dirty="0">
                <a:latin typeface="+mj-lt"/>
              </a:rPr>
              <a:t>interference mitigation technologies on physical layer and signal processing are explained more focusing on the interference mitigation for coexistence level 3 to 7 that cannot be mitigated by only MAC technique.</a:t>
            </a:r>
            <a:endParaRPr lang="ja-JP" altLang="en-US" sz="2000" dirty="0">
              <a:latin typeface="+mj-lt"/>
            </a:endParaRPr>
          </a:p>
        </p:txBody>
      </p:sp>
    </p:spTree>
    <p:extLst>
      <p:ext uri="{BB962C8B-B14F-4D97-AF65-F5344CB8AC3E}">
        <p14:creationId xmlns:p14="http://schemas.microsoft.com/office/powerpoint/2010/main" val="1801563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May 2025</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dirty="0">
                <a:latin typeface="Times New Roman" panose="02020603050405020304" pitchFamily="18" charset="0"/>
              </a:rPr>
              <a:t>consists a matched filter </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MF Group</a:t>
            </a:r>
            <a:r>
              <a:rPr lang="ja-JP" altLang="en-US" sz="1800" b="0" dirty="0">
                <a:latin typeface="Times New Roman" panose="02020603050405020304" pitchFamily="18" charset="0"/>
              </a:rPr>
              <a:t>（</a:t>
            </a:r>
            <a:r>
              <a:rPr lang="en-US" altLang="ja-JP" sz="1800" b="0" dirty="0">
                <a:latin typeface="Times New Roman" panose="02020603050405020304" pitchFamily="18" charset="0"/>
              </a:rPr>
              <a:t>MFG</a:t>
            </a:r>
            <a:r>
              <a:rPr lang="ja-JP" altLang="en-US" sz="1800" b="0" dirty="0">
                <a:latin typeface="Times New Roman" panose="02020603050405020304" pitchFamily="18" charset="0"/>
              </a:rPr>
              <a:t>）</a:t>
            </a:r>
            <a:endParaRPr lang="en-US" altLang="ja-JP" sz="1800" b="0" dirty="0">
              <a:latin typeface="Times New Roman" panose="02020603050405020304" pitchFamily="18" charset="0"/>
            </a:endParaRPr>
          </a:p>
          <a:p>
            <a:pPr lvl="1" eaLnBrk="1" hangingPunct="1">
              <a:buFontTx/>
              <a:buBlip>
                <a:blip r:embed="rId5"/>
              </a:buBlip>
            </a:pPr>
            <a:r>
              <a:rPr lang="en-US" altLang="ja-JP" sz="1800" b="0" dirty="0">
                <a:latin typeface="Times New Roman" panose="02020603050405020304" pitchFamily="18" charset="0"/>
              </a:rPr>
              <a:t>Tap 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are the same as sequence of desired signal.</a:t>
            </a:r>
          </a:p>
          <a:p>
            <a:pPr lvl="1" eaLnBrk="1" hangingPunct="1">
              <a:buFontTx/>
              <a:buBlip>
                <a:blip r:embed="rId5"/>
              </a:buBlip>
            </a:pPr>
            <a:r>
              <a:rPr lang="en-US" altLang="ja-JP" sz="1800" b="0" dirty="0">
                <a:latin typeface="Times New Roman" panose="02020603050405020304" pitchFamily="18" charset="0"/>
              </a:rPr>
              <a:t>Coefficients of MF</a:t>
            </a:r>
            <a:r>
              <a:rPr lang="en-US" altLang="ja-JP" sz="1800" b="0" baseline="-25000" dirty="0"/>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and each </a:t>
            </a:r>
            <a:r>
              <a:rPr lang="en-US" altLang="ja-JP" sz="1800" b="0" dirty="0" err="1">
                <a:latin typeface="Times New Roman" panose="02020603050405020304" pitchFamily="18" charset="0"/>
              </a:rPr>
              <a:t>MF</a:t>
            </a:r>
            <a:r>
              <a:rPr lang="en-US" altLang="ja-JP" sz="1800" b="0" i="1" baseline="-25000" dirty="0" err="1">
                <a:latin typeface="Times New Roman" panose="02020603050405020304" pitchFamily="18" charset="0"/>
              </a:rPr>
              <a:t>k</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that constituting MFG are </a:t>
            </a:r>
            <a:r>
              <a:rPr lang="en-US" altLang="ja-JP" sz="1800" b="0" dirty="0">
                <a:solidFill>
                  <a:srgbClr val="FF0000"/>
                </a:solidFill>
                <a:latin typeface="Times New Roman" panose="02020603050405020304" pitchFamily="18" charset="0"/>
              </a:rPr>
              <a:t>orthogonal</a:t>
            </a:r>
            <a:r>
              <a:rPr lang="en-US" altLang="ja-JP" sz="1800" b="0" dirty="0">
                <a:latin typeface="Times New Roman" panose="02020603050405020304" pitchFamily="18" charset="0"/>
              </a:rPr>
              <a:t>.</a:t>
            </a:r>
            <a:endParaRPr lang="en-US" altLang="ja-JP" dirty="0">
              <a:solidFill>
                <a:srgbClr val="FF0000"/>
              </a:solidFill>
              <a:latin typeface="Times New Roman" panose="02020603050405020304" pitchFamily="18" charset="0"/>
            </a:endParaRPr>
          </a:p>
          <a:p>
            <a:pPr lvl="1" eaLnBrk="1" hangingPunct="1"/>
            <a:r>
              <a:rPr lang="en-US" altLang="ja-JP" sz="1800" b="0" dirty="0">
                <a:latin typeface="Times New Roman" panose="02020603050405020304" pitchFamily="18" charset="0"/>
              </a:rPr>
              <a:t>Desired signal does not go through MF</a:t>
            </a:r>
            <a:r>
              <a:rPr lang="en-US" altLang="ja-JP" sz="1800" b="0" baseline="-25000" dirty="0">
                <a:latin typeface="Times New Roman" panose="02020603050405020304" pitchFamily="18" charset="0"/>
              </a:rPr>
              <a:t>2</a:t>
            </a:r>
            <a:r>
              <a:rPr lang="ja-JP" altLang="en-US" sz="1800" b="0" baseline="-25000" dirty="0">
                <a:latin typeface="Times New Roman" panose="02020603050405020304" pitchFamily="18" charset="0"/>
              </a:rPr>
              <a:t>～</a:t>
            </a:r>
            <a:r>
              <a:rPr lang="en-US" altLang="ja-JP" sz="1800" b="0" i="1" baseline="-25000" dirty="0">
                <a:latin typeface="Times New Roman" panose="02020603050405020304" pitchFamily="18" charset="0"/>
              </a:rPr>
              <a:t>K</a:t>
            </a:r>
            <a:r>
              <a:rPr lang="en-US" altLang="ja-JP" sz="1800" b="0" baseline="-25000" dirty="0">
                <a:latin typeface="Times New Roman" panose="02020603050405020304" pitchFamily="18" charset="0"/>
              </a:rPr>
              <a:t>-1</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because orthogonality.</a:t>
            </a:r>
            <a:br>
              <a:rPr lang="ja-JP" altLang="en-US" sz="1800" b="0" dirty="0">
                <a:latin typeface="Times New Roman" panose="02020603050405020304" pitchFamily="18" charset="0"/>
              </a:rPr>
            </a:br>
            <a:r>
              <a:rPr lang="ja-JP" altLang="en-US" sz="1800" b="0" dirty="0">
                <a:solidFill>
                  <a:srgbClr val="FF0000"/>
                </a:solidFill>
                <a:latin typeface="Times New Roman" panose="02020603050405020304" pitchFamily="18" charset="0"/>
              </a:rPr>
              <a:t>→</a:t>
            </a:r>
            <a:r>
              <a:rPr lang="en-US" altLang="ja-JP" sz="1800" b="0" dirty="0">
                <a:solidFill>
                  <a:srgbClr val="FF0000"/>
                </a:solidFill>
                <a:latin typeface="Times New Roman" panose="02020603050405020304" pitchFamily="18" charset="0"/>
              </a:rPr>
              <a:t>only interference can go through.</a:t>
            </a:r>
          </a:p>
          <a:p>
            <a:pPr lvl="1" eaLnBrk="1" hangingPunct="1"/>
            <a:r>
              <a:rPr lang="en-US" altLang="ja-JP" sz="1800" b="0" dirty="0">
                <a:solidFill>
                  <a:srgbClr val="FF0000"/>
                </a:solidFill>
                <a:latin typeface="Times New Roman" panose="02020603050405020304" pitchFamily="18" charset="0"/>
              </a:rPr>
              <a:t>MFG makes a replica of the interference signal by linear combination with weight vector </a:t>
            </a:r>
            <a:r>
              <a:rPr lang="en-US" altLang="ja-JP" sz="1800" dirty="0">
                <a:solidFill>
                  <a:srgbClr val="FF0000"/>
                </a:solidFill>
                <a:latin typeface="Times New Roman" panose="02020603050405020304" pitchFamily="18" charset="0"/>
              </a:rPr>
              <a:t>w </a:t>
            </a:r>
            <a:r>
              <a:rPr lang="en-US" altLang="ja-JP" sz="1800" b="0" dirty="0">
                <a:solidFill>
                  <a:srgbClr val="FF0000"/>
                </a:solidFill>
                <a:latin typeface="Times New Roman" panose="02020603050405020304" pitchFamily="18" charset="0"/>
              </a:rPr>
              <a:t>of the linear combiner; LC.</a:t>
            </a:r>
            <a:r>
              <a:rPr lang="en-US" altLang="ja-JP" sz="1800" b="0" dirty="0">
                <a:latin typeface="Times New Roman" panose="02020603050405020304" pitchFamily="18" charset="0"/>
              </a:rPr>
              <a:t> </a:t>
            </a:r>
          </a:p>
          <a:p>
            <a:pPr lvl="1" eaLnBrk="1" hangingPunct="1"/>
            <a:r>
              <a:rPr lang="en-US" altLang="ja-JP" sz="1800" b="0" dirty="0">
                <a:latin typeface="Times New Roman" panose="02020603050405020304" pitchFamily="18" charset="0"/>
              </a:rPr>
              <a:t>Subtract interference replica from the output of </a:t>
            </a:r>
            <a:r>
              <a:rPr lang="en-US" altLang="ja-JP" sz="1800" b="0" dirty="0">
                <a:solidFill>
                  <a:srgbClr val="000000"/>
                </a:solidFill>
                <a:latin typeface="Times New Roman" panose="02020603050405020304" pitchFamily="18" charset="0"/>
              </a:rPr>
              <a:t>MF</a:t>
            </a:r>
            <a:r>
              <a:rPr lang="en-US" altLang="ja-JP" sz="1800" b="0" baseline="-25000" dirty="0">
                <a:solidFill>
                  <a:srgbClr val="000000"/>
                </a:solidFill>
              </a:rPr>
              <a:t>1</a:t>
            </a:r>
            <a:r>
              <a:rPr lang="ja-JP" altLang="ja-JP" sz="1800" b="0" dirty="0">
                <a:solidFill>
                  <a:srgbClr val="000000"/>
                </a:solidFill>
                <a:latin typeface="Times New Roman" panose="02020603050405020304" pitchFamily="18" charset="0"/>
                <a:cs typeface="Times New Roman" panose="02020603050405020304" pitchFamily="18" charset="0"/>
              </a:rPr>
              <a:t> </a:t>
            </a:r>
            <a:r>
              <a:rPr lang="en-US" altLang="ja-JP" sz="1800" b="0" dirty="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May 2025</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May 2025</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a:t>
            </a:r>
            <a:r>
              <a:rPr lang="en-US" altLang="ja-JP" sz="1800" b="0" dirty="0">
                <a:solidFill>
                  <a:srgbClr val="FF0000"/>
                </a:solidFill>
              </a:rPr>
              <a:t>both domains: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32</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May 2025</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May 2025</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34</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May 2025</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Multiple</a:t>
            </a:r>
            <a:r>
              <a:rPr lang="ja-JP" altLang="en-US" sz="2000" dirty="0"/>
              <a:t> </a:t>
            </a:r>
            <a:r>
              <a:rPr lang="en-US" altLang="ja-JP" sz="2000" dirty="0"/>
              <a:t>VBAN</a:t>
            </a:r>
            <a:r>
              <a:rPr lang="ja-JP" altLang="en-US" sz="2000" dirty="0"/>
              <a:t> </a:t>
            </a:r>
            <a:r>
              <a:rPr lang="en-US" altLang="ja-JP" sz="2000" dirty="0"/>
              <a:t>Situation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May 2025</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95868" l="0" r="100000"/>
                      </a14:imgEffect>
                    </a14:imgLayer>
                  </a14:imgProps>
                </a:ext>
                <a:ext uri="{28A0092B-C50C-407E-A947-70E740481C1C}">
                  <a14:useLocalDpi xmlns:a14="http://schemas.microsoft.com/office/drawing/2010/main"/>
                </a:ext>
              </a:extLst>
            </a:blip>
            <a:srcRect/>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0" b="98868" l="0" r="97037"/>
                      </a14:imgEffect>
                    </a14:imgLayer>
                  </a14:imgProps>
                </a:ext>
                <a:ext uri="{28A0092B-C50C-407E-A947-70E740481C1C}">
                  <a14:useLocalDpi xmlns:a14="http://schemas.microsoft.com/office/drawing/2010/main"/>
                </a:ext>
              </a:extLst>
            </a:blip>
            <a:srcRect/>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a:ext>
              </a:extLst>
            </a:blip>
            <a:srcRect/>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a:ext>
              </a:extLst>
            </a:blip>
            <a:srcRect/>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ackgroundRemoval t="441" b="96035" l="0" r="99710"/>
                    </a14:imgEffect>
                  </a14:imgLayer>
                </a14:imgProps>
              </a:ext>
              <a:ext uri="{28A0092B-C50C-407E-A947-70E740481C1C}">
                <a14:useLocalDpi xmlns:a14="http://schemas.microsoft.com/office/drawing/2010/main"/>
              </a:ext>
            </a:extLst>
          </a:blip>
          <a:srcRect/>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email">
            <a:extLst>
              <a:ext uri="{BEBA8EAE-BF5A-486C-A8C5-ECC9F3942E4B}">
                <a14:imgProps xmlns:a14="http://schemas.microsoft.com/office/drawing/2010/main">
                  <a14:imgLayer r:embed="rId13">
                    <a14:imgEffect>
                      <a14:backgroundRemoval t="0" b="97917" l="0" r="96364"/>
                    </a14:imgEffect>
                  </a14:imgLayer>
                </a14:imgProps>
              </a:ext>
              <a:ext uri="{28A0092B-C50C-407E-A947-70E740481C1C}">
                <a14:useLocalDpi xmlns:a14="http://schemas.microsoft.com/office/drawing/2010/main"/>
              </a:ext>
            </a:extLst>
          </a:blip>
          <a:srcRect/>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email">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a:ext>
            </a:extLst>
          </a:blip>
          <a:srcRect/>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37</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May 2025</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cstate="email">
            <a:extLst>
              <a:ext uri="{28A0092B-C50C-407E-A947-70E740481C1C}">
                <a14:useLocalDpi xmlns:a14="http://schemas.microsoft.com/office/drawing/2010/main"/>
              </a:ext>
            </a:extLst>
          </a:blip>
          <a:srcRect/>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cstate="email">
            <a:extLst>
              <a:ext uri="{28A0092B-C50C-407E-A947-70E740481C1C}">
                <a14:useLocalDpi xmlns:a14="http://schemas.microsoft.com/office/drawing/2010/main"/>
              </a:ext>
            </a:extLst>
          </a:blip>
          <a:srcRect/>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
        <p:nvSpPr>
          <p:cNvPr id="40" name="TextBox 39">
            <a:extLst>
              <a:ext uri="{FF2B5EF4-FFF2-40B4-BE49-F238E27FC236}">
                <a16:creationId xmlns:a16="http://schemas.microsoft.com/office/drawing/2014/main" id="{7EA5E28A-8E05-C686-0905-C119963F5496}"/>
              </a:ext>
            </a:extLst>
          </p:cNvPr>
          <p:cNvSpPr txBox="1"/>
          <p:nvPr/>
        </p:nvSpPr>
        <p:spPr>
          <a:xfrm>
            <a:off x="4550337" y="1188619"/>
            <a:ext cx="4508100" cy="646331"/>
          </a:xfrm>
          <a:prstGeom prst="rect">
            <a:avLst/>
          </a:prstGeom>
          <a:noFill/>
        </p:spPr>
        <p:txBody>
          <a:bodyPr wrap="square" rtlCol="0">
            <a:spAutoFit/>
          </a:bodyPr>
          <a:lstStyle/>
          <a:p>
            <a:r>
              <a:rPr lang="en-US" altLang="ja-JP" b="0" i="1" dirty="0"/>
              <a:t>DIR</a:t>
            </a:r>
            <a:r>
              <a:rPr lang="ja-JP" altLang="en-US" b="0" i="1" dirty="0"/>
              <a:t> </a:t>
            </a:r>
            <a:r>
              <a:rPr lang="en-US" altLang="ja-JP" b="0" i="1" dirty="0"/>
              <a:t>: Desired signal and Interference power Ratio</a:t>
            </a:r>
            <a:endParaRPr lang="en-US" b="0" i="1" dirty="0"/>
          </a:p>
        </p:txBody>
      </p:sp>
    </p:spTree>
    <p:extLst>
      <p:ext uri="{BB962C8B-B14F-4D97-AF65-F5344CB8AC3E}">
        <p14:creationId xmlns:p14="http://schemas.microsoft.com/office/powerpoint/2010/main" val="31624229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May 2025</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included as environmental models as well as channel models.</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38</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542764" y="1371600"/>
            <a:ext cx="8134672" cy="4114800"/>
          </a:xfrm>
        </p:spPr>
        <p:txBody>
          <a:bodyPr/>
          <a:lstStyle/>
          <a:p>
            <a:r>
              <a:rPr kumimoji="0" lang="en-US" altLang="ja-JP" sz="1800" b="0" kern="0" dirty="0">
                <a:latin typeface="+mj-lt"/>
                <a:ea typeface="ＭＳ Ｐゴシック" panose="020B0600070205080204" pitchFamily="50" charset="-128"/>
              </a:rPr>
              <a:t>H. </a:t>
            </a:r>
            <a:r>
              <a:rPr kumimoji="0" lang="en-US" altLang="ja-JP" sz="1800" b="0" kern="0" dirty="0" err="1">
                <a:latin typeface="+mj-lt"/>
                <a:ea typeface="ＭＳ Ｐゴシック" panose="020B0600070205080204" pitchFamily="50" charset="-128"/>
              </a:rPr>
              <a:t>Yoshitake</a:t>
            </a:r>
            <a:r>
              <a:rPr kumimoji="0" lang="en-US" altLang="ja-JP" sz="1800" b="0" kern="0" dirty="0">
                <a:latin typeface="+mj-lt"/>
                <a:ea typeface="ＭＳ Ｐゴシック" panose="020B0600070205080204" pitchFamily="50" charset="-128"/>
              </a:rPr>
              <a:t>, T. Nomura, M. </a:t>
            </a:r>
            <a:r>
              <a:rPr kumimoji="0" lang="en-US" altLang="ja-JP" sz="1800" b="0" kern="0" dirty="0" err="1">
                <a:latin typeface="+mj-lt"/>
                <a:ea typeface="ＭＳ Ｐゴシック" panose="020B0600070205080204" pitchFamily="50" charset="-128"/>
              </a:rPr>
              <a:t>Okuhara</a:t>
            </a:r>
            <a:r>
              <a:rPr kumimoji="0" lang="en-US" altLang="ja-JP" sz="1800" b="0" kern="0" dirty="0">
                <a:latin typeface="+mj-lt"/>
                <a:ea typeface="ＭＳ Ｐゴシック" panose="020B0600070205080204" pitchFamily="50" charset="-128"/>
              </a:rPr>
              <a:t>, “Selection of Suitable Preamble Sequence Sets in UWB Wireless Communications in the Presence of Multiple Coexisting VBANs,” IEEE P802.15-25-0002-00-006a</a:t>
            </a:r>
          </a:p>
          <a:p>
            <a:r>
              <a:rPr lang="en-US" altLang="ja-JP" sz="1800" b="0" dirty="0">
                <a:latin typeface="+mj-lt"/>
              </a:rPr>
              <a:t>Kento Takabayashi, “Hybrid ARQ Scheme for High QoS Packets in High Class of Coexistence of IEEE 802.15.6ma, IEEE P802.15-24-576-07-006a</a:t>
            </a:r>
            <a:endParaRPr lang="ja-JP" altLang="en-US" sz="1200" b="0" dirty="0">
              <a:latin typeface="+mj-lt"/>
            </a:endParaRPr>
          </a:p>
          <a:p>
            <a:r>
              <a:rPr lang="en-US" altLang="ja-JP" sz="1800" dirty="0">
                <a:latin typeface="+mj-lt"/>
              </a:rPr>
              <a:t>Daisuke </a:t>
            </a:r>
            <a:r>
              <a:rPr lang="en-US" altLang="ja-JP" sz="1800" dirty="0" err="1">
                <a:latin typeface="+mj-lt"/>
              </a:rPr>
              <a:t>Anzai</a:t>
            </a:r>
            <a:r>
              <a:rPr lang="en-US" altLang="ja-JP" sz="1800" dirty="0">
                <a:latin typeface="+mj-lt"/>
              </a:rPr>
              <a:t>, Kosei Nagai, Takumi Kobayashi, Marco Hernandez, Ryuji Kohno, “MAC Performance Evaluation of Multiple BAN Coexistence Under TG6ma Channel Model,” doc.#15-24-0246-03-006a</a:t>
            </a: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39</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A997B6CF-D9AF-CF7E-ACD7-98C36CD422D7}"/>
              </a:ext>
            </a:extLst>
          </p:cNvPr>
          <p:cNvSpPr>
            <a:spLocks noGrp="1"/>
          </p:cNvSpPr>
          <p:nvPr>
            <p:ph type="dt" idx="10"/>
          </p:nvPr>
        </p:nvSpPr>
        <p:spPr/>
        <p:txBody>
          <a:bodyPr/>
          <a:lstStyle/>
          <a:p>
            <a:r>
              <a:rPr lang="en-US" altLang="ja-JP"/>
              <a:t>May 2025</a:t>
            </a:r>
            <a:endParaRPr lang="en-US" dirty="0"/>
          </a:p>
        </p:txBody>
      </p:sp>
      <p:sp>
        <p:nvSpPr>
          <p:cNvPr id="5" name="フッター プレースホルダー 4">
            <a:extLst>
              <a:ext uri="{FF2B5EF4-FFF2-40B4-BE49-F238E27FC236}">
                <a16:creationId xmlns:a16="http://schemas.microsoft.com/office/drawing/2014/main" id="{1FF8FF2E-85D9-EBC5-4BE2-447845DD3B9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6" name="スライド番号プレースホルダー 5">
            <a:extLst>
              <a:ext uri="{FF2B5EF4-FFF2-40B4-BE49-F238E27FC236}">
                <a16:creationId xmlns:a16="http://schemas.microsoft.com/office/drawing/2014/main" id="{F21C5B69-2C5D-6571-B031-D11B6ACBA48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7" name="タイトル 6">
            <a:extLst>
              <a:ext uri="{FF2B5EF4-FFF2-40B4-BE49-F238E27FC236}">
                <a16:creationId xmlns:a16="http://schemas.microsoft.com/office/drawing/2014/main" id="{8EE3F6F2-3B25-AD02-2B11-C4520358589A}"/>
              </a:ext>
            </a:extLst>
          </p:cNvPr>
          <p:cNvSpPr>
            <a:spLocks noGrp="1"/>
          </p:cNvSpPr>
          <p:nvPr>
            <p:ph type="title"/>
          </p:nvPr>
        </p:nvSpPr>
        <p:spPr>
          <a:xfrm>
            <a:off x="455613" y="989683"/>
            <a:ext cx="7772400" cy="511233"/>
          </a:xfrm>
        </p:spPr>
        <p:txBody>
          <a:bodyPr/>
          <a:lstStyle/>
          <a:p>
            <a:r>
              <a:rPr lang="en-US" altLang="ja-JP" dirty="0"/>
              <a:t>Network topology and coexistence environment assumed in TG6ma</a:t>
            </a:r>
            <a:endParaRPr lang="ja-JP" altLang="en-US" dirty="0"/>
          </a:p>
        </p:txBody>
      </p:sp>
      <p:pic>
        <p:nvPicPr>
          <p:cNvPr id="3" name="図 2">
            <a:extLst>
              <a:ext uri="{FF2B5EF4-FFF2-40B4-BE49-F238E27FC236}">
                <a16:creationId xmlns:a16="http://schemas.microsoft.com/office/drawing/2014/main" id="{A39330D7-FE6D-81C6-1258-C102FBA2D8E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112551"/>
            <a:ext cx="9144000" cy="3606843"/>
          </a:xfrm>
          <a:prstGeom prst="rect">
            <a:avLst/>
          </a:prstGeom>
        </p:spPr>
      </p:pic>
    </p:spTree>
    <p:extLst>
      <p:ext uri="{BB962C8B-B14F-4D97-AF65-F5344CB8AC3E}">
        <p14:creationId xmlns:p14="http://schemas.microsoft.com/office/powerpoint/2010/main" val="203676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03063" y="1609595"/>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40</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41</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Takumi Kobayashi, Minsoo Kim, Marco Hernandez, Ryuji Kohno (Nitech/YRP-IAI/U.Oulu/YNU)</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May 2025</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75077CF3-FBAA-37AD-EE7A-08DD42EA2C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1720" y="1408821"/>
            <a:ext cx="8316760" cy="4929350"/>
          </a:xfrm>
          <a:prstGeom prst="rect">
            <a:avLst/>
          </a:prstGeom>
        </p:spPr>
      </p:pic>
      <p:sp>
        <p:nvSpPr>
          <p:cNvPr id="9" name="タイトル 8">
            <a:extLst>
              <a:ext uri="{FF2B5EF4-FFF2-40B4-BE49-F238E27FC236}">
                <a16:creationId xmlns:a16="http://schemas.microsoft.com/office/drawing/2014/main" id="{6509A39D-979F-A5B5-7FC6-9989C131691F}"/>
              </a:ext>
            </a:extLst>
          </p:cNvPr>
          <p:cNvSpPr>
            <a:spLocks noGrp="1"/>
          </p:cNvSpPr>
          <p:nvPr>
            <p:ph type="title"/>
          </p:nvPr>
        </p:nvSpPr>
        <p:spPr/>
        <p:txBody>
          <a:bodyPr/>
          <a:lstStyle/>
          <a:p>
            <a:r>
              <a:rPr lang="en-US" altLang="ja-JP" dirty="0"/>
              <a:t>Coexistence environments in TG6ma</a:t>
            </a:r>
            <a:endParaRPr lang="ja-JP" altLang="en-US" dirty="0"/>
          </a:p>
        </p:txBody>
      </p:sp>
      <p:sp>
        <p:nvSpPr>
          <p:cNvPr id="6" name="スライド番号プレースホルダー 5">
            <a:extLst>
              <a:ext uri="{FF2B5EF4-FFF2-40B4-BE49-F238E27FC236}">
                <a16:creationId xmlns:a16="http://schemas.microsoft.com/office/drawing/2014/main" id="{847E1723-72D1-F16A-83E4-B29ACA73567E}"/>
              </a:ext>
            </a:extLst>
          </p:cNvPr>
          <p:cNvSpPr>
            <a:spLocks noGrp="1"/>
          </p:cNvSpPr>
          <p:nvPr>
            <p:ph type="sldNum" sz="quarter"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フッター プレースホルダー 4">
            <a:extLst>
              <a:ext uri="{FF2B5EF4-FFF2-40B4-BE49-F238E27FC236}">
                <a16:creationId xmlns:a16="http://schemas.microsoft.com/office/drawing/2014/main" id="{4531939F-140B-EFB8-64C9-DD3236EB25EC}"/>
              </a:ext>
            </a:extLst>
          </p:cNvPr>
          <p:cNvSpPr>
            <a:spLocks noGrp="1"/>
          </p:cNvSpPr>
          <p:nvPr>
            <p:ph type="ftr" sz="quarter" idx="3"/>
          </p:nvPr>
        </p:nvSpPr>
        <p:spPr/>
        <p:txBody>
          <a:bodyPr/>
          <a:lstStyle/>
          <a:p>
            <a:r>
              <a:rPr lang="en-US"/>
              <a:t>Takumi Kobayashi, Minsoo Kim, Marco Hernandez, Ryuji Kohno (Nitech/YRP-IAI/U.Oulu/YNU)</a:t>
            </a:r>
            <a:endParaRPr lang="en-US" dirty="0"/>
          </a:p>
        </p:txBody>
      </p:sp>
      <p:sp>
        <p:nvSpPr>
          <p:cNvPr id="4" name="日付プレースホルダー 3">
            <a:extLst>
              <a:ext uri="{FF2B5EF4-FFF2-40B4-BE49-F238E27FC236}">
                <a16:creationId xmlns:a16="http://schemas.microsoft.com/office/drawing/2014/main" id="{AC54BD73-EFDC-90CA-E176-77ACD35AD40C}"/>
              </a:ext>
            </a:extLst>
          </p:cNvPr>
          <p:cNvSpPr>
            <a:spLocks noGrp="1"/>
          </p:cNvSpPr>
          <p:nvPr>
            <p:ph type="dt" sz="half" idx="2"/>
          </p:nvPr>
        </p:nvSpPr>
        <p:spPr/>
        <p:txBody>
          <a:bodyPr/>
          <a:lstStyle/>
          <a:p>
            <a:r>
              <a:rPr lang="en-US" altLang="ja-JP"/>
              <a:t>May 2025</a:t>
            </a:r>
            <a:endParaRPr lang="en-US" dirty="0"/>
          </a:p>
        </p:txBody>
      </p:sp>
      <p:sp>
        <p:nvSpPr>
          <p:cNvPr id="10" name="正方形/長方形 9">
            <a:extLst>
              <a:ext uri="{FF2B5EF4-FFF2-40B4-BE49-F238E27FC236}">
                <a16:creationId xmlns:a16="http://schemas.microsoft.com/office/drawing/2014/main" id="{C6778D03-2E41-AC04-D73A-028F593064F6}"/>
              </a:ext>
            </a:extLst>
          </p:cNvPr>
          <p:cNvSpPr/>
          <p:nvPr/>
        </p:nvSpPr>
        <p:spPr>
          <a:xfrm>
            <a:off x="3375765" y="4077221"/>
            <a:ext cx="3266699" cy="2204582"/>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3768183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B46A49E-CEFF-D92C-C21C-57DB75589FAC}"/>
              </a:ext>
            </a:extLst>
          </p:cNvPr>
          <p:cNvSpPr>
            <a:spLocks noGrp="1"/>
          </p:cNvSpPr>
          <p:nvPr>
            <p:ph type="dt" idx="10"/>
          </p:nvPr>
        </p:nvSpPr>
        <p:spPr/>
        <p:txBody>
          <a:bodyPr/>
          <a:lstStyle/>
          <a:p>
            <a:r>
              <a:rPr lang="en-US" altLang="ja-JP"/>
              <a:t>May 2025</a:t>
            </a:r>
            <a:endParaRPr lang="en-US" dirty="0"/>
          </a:p>
        </p:txBody>
      </p:sp>
      <p:sp>
        <p:nvSpPr>
          <p:cNvPr id="3" name="フッター プレースホルダー 2">
            <a:extLst>
              <a:ext uri="{FF2B5EF4-FFF2-40B4-BE49-F238E27FC236}">
                <a16:creationId xmlns:a16="http://schemas.microsoft.com/office/drawing/2014/main" id="{CCE091BF-2AC7-4DA0-95F8-178496BC9DE8}"/>
              </a:ext>
            </a:extLst>
          </p:cNvPr>
          <p:cNvSpPr>
            <a:spLocks noGrp="1"/>
          </p:cNvSpPr>
          <p:nvPr>
            <p:ph type="ftr" idx="11"/>
          </p:nvPr>
        </p:nvSpPr>
        <p:spPr/>
        <p:txBody>
          <a:bodyPr/>
          <a:lstStyle/>
          <a:p>
            <a:r>
              <a:rPr lang="en-US"/>
              <a:t>Takumi Kobayashi, Minsoo Kim, Marco Hernandez, Ryuji Kohno (Nitech/YRP-IAI/U.Oulu/YNU)</a:t>
            </a:r>
            <a:endParaRPr lang="en-US" dirty="0"/>
          </a:p>
        </p:txBody>
      </p:sp>
      <p:sp>
        <p:nvSpPr>
          <p:cNvPr id="4" name="スライド番号プレースホルダー 3">
            <a:extLst>
              <a:ext uri="{FF2B5EF4-FFF2-40B4-BE49-F238E27FC236}">
                <a16:creationId xmlns:a16="http://schemas.microsoft.com/office/drawing/2014/main" id="{1BC18698-9E68-473D-3434-FE14FD423F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タイトル 4">
            <a:extLst>
              <a:ext uri="{FF2B5EF4-FFF2-40B4-BE49-F238E27FC236}">
                <a16:creationId xmlns:a16="http://schemas.microsoft.com/office/drawing/2014/main" id="{EC35ADC6-497D-AD8F-583A-D7592CD983C6}"/>
              </a:ext>
            </a:extLst>
          </p:cNvPr>
          <p:cNvSpPr>
            <a:spLocks noGrp="1"/>
          </p:cNvSpPr>
          <p:nvPr>
            <p:ph type="title"/>
          </p:nvPr>
        </p:nvSpPr>
        <p:spPr>
          <a:xfrm>
            <a:off x="685800" y="685799"/>
            <a:ext cx="7772400" cy="1127098"/>
          </a:xfrm>
        </p:spPr>
        <p:txBody>
          <a:bodyPr/>
          <a:lstStyle/>
          <a:p>
            <a:r>
              <a:rPr kumimoji="1" lang="en-US" altLang="ja-JP" dirty="0"/>
              <a:t>Example of </a:t>
            </a:r>
            <a:r>
              <a:rPr kumimoji="1" lang="en-US" altLang="ja-JP"/>
              <a:t>coexistence class 1</a:t>
            </a:r>
            <a:endParaRPr kumimoji="1" lang="ja-JP" altLang="en-US" dirty="0"/>
          </a:p>
        </p:txBody>
      </p:sp>
      <p:pic>
        <p:nvPicPr>
          <p:cNvPr id="7" name="図 6">
            <a:extLst>
              <a:ext uri="{FF2B5EF4-FFF2-40B4-BE49-F238E27FC236}">
                <a16:creationId xmlns:a16="http://schemas.microsoft.com/office/drawing/2014/main" id="{380EA9B3-5009-04B3-9B78-6853F397B92F}"/>
              </a:ext>
            </a:extLst>
          </p:cNvPr>
          <p:cNvPicPr>
            <a:picLocks noChangeAspect="1"/>
          </p:cNvPicPr>
          <p:nvPr/>
        </p:nvPicPr>
        <p:blipFill>
          <a:blip r:embed="rId2"/>
          <a:stretch>
            <a:fillRect/>
          </a:stretch>
        </p:blipFill>
        <p:spPr>
          <a:xfrm>
            <a:off x="467544" y="2348880"/>
            <a:ext cx="8339452" cy="3384376"/>
          </a:xfrm>
          <a:prstGeom prst="rect">
            <a:avLst/>
          </a:prstGeom>
        </p:spPr>
      </p:pic>
    </p:spTree>
    <p:extLst>
      <p:ext uri="{BB962C8B-B14F-4D97-AF65-F5344CB8AC3E}">
        <p14:creationId xmlns:p14="http://schemas.microsoft.com/office/powerpoint/2010/main" val="1661538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ADBE5510-A9DF-329C-BADA-3B8DC2C0F7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6" y="2457510"/>
            <a:ext cx="8645236" cy="1354553"/>
          </a:xfrm>
          <a:prstGeom prst="rect">
            <a:avLst/>
          </a:prstGeom>
          <a:ln>
            <a:noFill/>
          </a:ln>
          <a:effectLst>
            <a:outerShdw blurRad="190500" algn="tl" rotWithShape="0">
              <a:srgbClr val="000000">
                <a:alpha val="70000"/>
              </a:srgbClr>
            </a:outerShdw>
          </a:effectLst>
        </p:spPr>
      </p:pic>
      <p:sp>
        <p:nvSpPr>
          <p:cNvPr id="2" name="タイトル 1">
            <a:extLst>
              <a:ext uri="{FF2B5EF4-FFF2-40B4-BE49-F238E27FC236}">
                <a16:creationId xmlns:a16="http://schemas.microsoft.com/office/drawing/2014/main" id="{9ADC52AB-FE2F-92F7-6FFF-4D9EC1D814C7}"/>
              </a:ext>
            </a:extLst>
          </p:cNvPr>
          <p:cNvSpPr>
            <a:spLocks noGrp="1"/>
          </p:cNvSpPr>
          <p:nvPr>
            <p:ph type="title"/>
          </p:nvPr>
        </p:nvSpPr>
        <p:spPr/>
        <p:txBody>
          <a:bodyPr/>
          <a:lstStyle/>
          <a:p>
            <a:r>
              <a:rPr kumimoji="1" lang="en-US" altLang="ja-JP" dirty="0"/>
              <a:t>Coexistence with…</a:t>
            </a:r>
            <a:endParaRPr kumimoji="1" lang="ja-JP" altLang="en-US" dirty="0"/>
          </a:p>
        </p:txBody>
      </p:sp>
      <p:sp>
        <p:nvSpPr>
          <p:cNvPr id="3" name="スライド番号プレースホルダー 2">
            <a:extLst>
              <a:ext uri="{FF2B5EF4-FFF2-40B4-BE49-F238E27FC236}">
                <a16:creationId xmlns:a16="http://schemas.microsoft.com/office/drawing/2014/main" id="{BB83A5A3-3E60-689B-BA5A-41558C3F73CC}"/>
              </a:ext>
            </a:extLst>
          </p:cNvPr>
          <p:cNvSpPr>
            <a:spLocks noGrp="1"/>
          </p:cNvSpPr>
          <p:nvPr>
            <p:ph type="sldNum" sz="quarter" idx="12"/>
          </p:nvPr>
        </p:nvSpPr>
        <p:spPr/>
        <p:txBody>
          <a:bodyPr/>
          <a:lstStyle/>
          <a:p>
            <a:r>
              <a:rPr lang="en-US" altLang="ja-JP"/>
              <a:t>Slide </a:t>
            </a:r>
            <a:fld id="{F80C6039-A5FA-4F5B-9853-58798A63706D}" type="slidenum">
              <a:rPr lang="en-US" altLang="ja-JP" smtClean="0"/>
              <a:pPr/>
              <a:t>9</a:t>
            </a:fld>
            <a:endParaRPr lang="en-US" altLang="ja-JP" dirty="0"/>
          </a:p>
        </p:txBody>
      </p:sp>
      <p:sp>
        <p:nvSpPr>
          <p:cNvPr id="4" name="フッター プレースホルダー 3">
            <a:extLst>
              <a:ext uri="{FF2B5EF4-FFF2-40B4-BE49-F238E27FC236}">
                <a16:creationId xmlns:a16="http://schemas.microsoft.com/office/drawing/2014/main" id="{1DBCB7F3-2AA0-0F91-390C-6FBB17C9AE33}"/>
              </a:ext>
            </a:extLst>
          </p:cNvPr>
          <p:cNvSpPr>
            <a:spLocks noGrp="1"/>
          </p:cNvSpPr>
          <p:nvPr>
            <p:ph type="ftr" sz="quarter" idx="3"/>
          </p:nvPr>
        </p:nvSpPr>
        <p:spPr/>
        <p:txBody>
          <a:bodyPr/>
          <a:lstStyle/>
          <a:p>
            <a:r>
              <a:rPr lang="en-US" altLang="ja-JP"/>
              <a:t>Takumi Kobayashi, Minsoo Kim, Marco Hernandez, Ryuji Kohno (Nitech/YRP-IAI/U.Oulu/YNU)</a:t>
            </a:r>
            <a:endParaRPr lang="en-US" altLang="ja-JP" dirty="0"/>
          </a:p>
        </p:txBody>
      </p:sp>
      <p:sp>
        <p:nvSpPr>
          <p:cNvPr id="5" name="日付プレースホルダー 4">
            <a:extLst>
              <a:ext uri="{FF2B5EF4-FFF2-40B4-BE49-F238E27FC236}">
                <a16:creationId xmlns:a16="http://schemas.microsoft.com/office/drawing/2014/main" id="{D2EA6FD5-5A5A-4E7E-7577-EE10DA38B53B}"/>
              </a:ext>
            </a:extLst>
          </p:cNvPr>
          <p:cNvSpPr>
            <a:spLocks noGrp="1"/>
          </p:cNvSpPr>
          <p:nvPr>
            <p:ph type="dt" sz="half" idx="2"/>
          </p:nvPr>
        </p:nvSpPr>
        <p:spPr/>
        <p:txBody>
          <a:bodyPr/>
          <a:lstStyle/>
          <a:p>
            <a:r>
              <a:rPr lang="en-US" altLang="ja-JP"/>
              <a:t>May 2025</a:t>
            </a:r>
            <a:endParaRPr lang="en-US" altLang="ja-JP" dirty="0"/>
          </a:p>
        </p:txBody>
      </p:sp>
      <p:sp>
        <p:nvSpPr>
          <p:cNvPr id="6" name="テキスト ボックス 5">
            <a:extLst>
              <a:ext uri="{FF2B5EF4-FFF2-40B4-BE49-F238E27FC236}">
                <a16:creationId xmlns:a16="http://schemas.microsoft.com/office/drawing/2014/main" id="{B4368F05-9FCC-C855-82F4-C1E798B94137}"/>
              </a:ext>
            </a:extLst>
          </p:cNvPr>
          <p:cNvSpPr txBox="1"/>
          <p:nvPr/>
        </p:nvSpPr>
        <p:spPr>
          <a:xfrm>
            <a:off x="368379" y="1854537"/>
            <a:ext cx="8645236" cy="400110"/>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BANs --- </a:t>
            </a:r>
            <a:r>
              <a:rPr lang="en-US" altLang="ja-JP" sz="2000" b="0" dirty="0">
                <a:latin typeface="+mj-lt"/>
              </a:rPr>
              <a:t>Can be achieved by MAC interference mitigation.</a:t>
            </a:r>
            <a:endParaRPr lang="ja-JP" altLang="en-US" sz="2000" b="0" dirty="0">
              <a:latin typeface="+mj-lt"/>
            </a:endParaRPr>
          </a:p>
        </p:txBody>
      </p:sp>
      <p:sp>
        <p:nvSpPr>
          <p:cNvPr id="7" name="テキスト ボックス 6">
            <a:extLst>
              <a:ext uri="{FF2B5EF4-FFF2-40B4-BE49-F238E27FC236}">
                <a16:creationId xmlns:a16="http://schemas.microsoft.com/office/drawing/2014/main" id="{403ABB20-696F-ED25-8E6B-D0FBAA73E2C9}"/>
              </a:ext>
            </a:extLst>
          </p:cNvPr>
          <p:cNvSpPr txBox="1"/>
          <p:nvPr/>
        </p:nvSpPr>
        <p:spPr>
          <a:xfrm>
            <a:off x="368379" y="4237063"/>
            <a:ext cx="8645236" cy="1631216"/>
          </a:xfrm>
          <a:prstGeom prst="rect">
            <a:avLst/>
          </a:prstGeom>
          <a:noFill/>
        </p:spPr>
        <p:txBody>
          <a:bodyPr wrap="square">
            <a:spAutoFit/>
          </a:bodyPr>
          <a:lstStyle/>
          <a:p>
            <a:pPr marL="342900" indent="-342900">
              <a:buFont typeface="Arial" panose="020B0604020202020204" pitchFamily="34" charset="0"/>
              <a:buChar char="•"/>
            </a:pPr>
            <a:r>
              <a:rPr lang="en-US" altLang="ja-JP" sz="2000" dirty="0">
                <a:latin typeface="+mj-lt"/>
              </a:rPr>
              <a:t>Multiple UWB systems (not BAN systems) --- </a:t>
            </a:r>
          </a:p>
          <a:p>
            <a:pPr marL="342900" indent="-342900">
              <a:buFont typeface="Arial" panose="020B0604020202020204" pitchFamily="34" charset="0"/>
              <a:buChar char="•"/>
            </a:pPr>
            <a:r>
              <a:rPr lang="en-US" altLang="ja-JP" sz="2000" dirty="0">
                <a:latin typeface="+mj-lt"/>
              </a:rPr>
              <a:t>Multiple non-UWB systems</a:t>
            </a:r>
          </a:p>
          <a:p>
            <a:pPr marL="800100" lvl="1" indent="-342900">
              <a:buFont typeface="Arial" panose="020B0604020202020204" pitchFamily="34" charset="0"/>
              <a:buChar char="•"/>
            </a:pPr>
            <a:r>
              <a:rPr lang="en-US" altLang="ja-JP" sz="2000" b="0" dirty="0">
                <a:latin typeface="+mj-lt"/>
              </a:rPr>
              <a:t>The systems may share the same or overlapping frequency band.</a:t>
            </a:r>
          </a:p>
          <a:p>
            <a:pPr marL="800100" lvl="1" indent="-342900">
              <a:buFont typeface="Arial" panose="020B0604020202020204" pitchFamily="34" charset="0"/>
              <a:buChar char="•"/>
            </a:pPr>
            <a:r>
              <a:rPr lang="en-US" altLang="ja-JP" sz="2000" b="0" dirty="0">
                <a:latin typeface="+mj-lt"/>
              </a:rPr>
              <a:t>Cannot use MAC interference mitigation due to limited compatibility.</a:t>
            </a:r>
          </a:p>
          <a:p>
            <a:pPr marL="800100" lvl="1" indent="-342900">
              <a:buFont typeface="Arial" panose="020B0604020202020204" pitchFamily="34" charset="0"/>
              <a:buChar char="•"/>
            </a:pPr>
            <a:endParaRPr lang="en-US" altLang="ja-JP" sz="2000" b="0" dirty="0">
              <a:latin typeface="+mj-lt"/>
            </a:endParaRPr>
          </a:p>
        </p:txBody>
      </p:sp>
      <p:cxnSp>
        <p:nvCxnSpPr>
          <p:cNvPr id="10" name="直線コネクタ 9">
            <a:extLst>
              <a:ext uri="{FF2B5EF4-FFF2-40B4-BE49-F238E27FC236}">
                <a16:creationId xmlns:a16="http://schemas.microsoft.com/office/drawing/2014/main" id="{4407CA44-121C-C5DF-93C7-2A13504E47CE}"/>
              </a:ext>
            </a:extLst>
          </p:cNvPr>
          <p:cNvCxnSpPr>
            <a:cxnSpLocks/>
          </p:cNvCxnSpPr>
          <p:nvPr/>
        </p:nvCxnSpPr>
        <p:spPr>
          <a:xfrm>
            <a:off x="6984268" y="3429000"/>
            <a:ext cx="1473932" cy="0"/>
          </a:xfrm>
          <a:prstGeom prst="line">
            <a:avLst/>
          </a:prstGeom>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正方形/長方形 11">
            <a:extLst>
              <a:ext uri="{FF2B5EF4-FFF2-40B4-BE49-F238E27FC236}">
                <a16:creationId xmlns:a16="http://schemas.microsoft.com/office/drawing/2014/main" id="{3A6EDE09-805A-67BD-7E12-2348459BEBB4}"/>
              </a:ext>
            </a:extLst>
          </p:cNvPr>
          <p:cNvSpPr/>
          <p:nvPr/>
        </p:nvSpPr>
        <p:spPr>
          <a:xfrm>
            <a:off x="269310" y="4237063"/>
            <a:ext cx="8323545" cy="1427871"/>
          </a:xfrm>
          <a:prstGeom prst="rect">
            <a:avLst/>
          </a:prstGeom>
          <a:no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矢印: 右 12">
            <a:extLst>
              <a:ext uri="{FF2B5EF4-FFF2-40B4-BE49-F238E27FC236}">
                <a16:creationId xmlns:a16="http://schemas.microsoft.com/office/drawing/2014/main" id="{A9EEBACD-9848-4940-EE9F-F3F5A63C70D1}"/>
              </a:ext>
            </a:extLst>
          </p:cNvPr>
          <p:cNvSpPr/>
          <p:nvPr/>
        </p:nvSpPr>
        <p:spPr>
          <a:xfrm>
            <a:off x="684483" y="5881975"/>
            <a:ext cx="983293" cy="54488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5" name="テキスト ボックス 14">
            <a:extLst>
              <a:ext uri="{FF2B5EF4-FFF2-40B4-BE49-F238E27FC236}">
                <a16:creationId xmlns:a16="http://schemas.microsoft.com/office/drawing/2014/main" id="{F36E4BC6-5A3C-E687-DD3A-52FD1AC47F88}"/>
              </a:ext>
            </a:extLst>
          </p:cNvPr>
          <p:cNvSpPr txBox="1"/>
          <p:nvPr/>
        </p:nvSpPr>
        <p:spPr>
          <a:xfrm>
            <a:off x="1737678" y="5664934"/>
            <a:ext cx="6535456" cy="830997"/>
          </a:xfrm>
          <a:prstGeom prst="rect">
            <a:avLst/>
          </a:prstGeom>
          <a:noFill/>
        </p:spPr>
        <p:txBody>
          <a:bodyPr wrap="square">
            <a:spAutoFit/>
          </a:bodyPr>
          <a:lstStyle/>
          <a:p>
            <a:r>
              <a:rPr lang="en-US" altLang="ja-JP" sz="2400" dirty="0">
                <a:latin typeface="+mj-lt"/>
              </a:rPr>
              <a:t>Needed to be applied interference mitigation on PHY technologies.</a:t>
            </a:r>
            <a:endParaRPr lang="ja-JP" altLang="en-US" sz="2400" dirty="0"/>
          </a:p>
        </p:txBody>
      </p:sp>
    </p:spTree>
    <p:extLst>
      <p:ext uri="{BB962C8B-B14F-4D97-AF65-F5344CB8AC3E}">
        <p14:creationId xmlns:p14="http://schemas.microsoft.com/office/powerpoint/2010/main" val="299340378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5364</TotalTime>
  <Words>4223</Words>
  <Application>Microsoft Office PowerPoint</Application>
  <PresentationFormat>画面に合わせる (4:3)</PresentationFormat>
  <Paragraphs>619</Paragraphs>
  <Slides>41</Slides>
  <Notes>8</Notes>
  <HiddenSlides>7</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41</vt:i4>
      </vt:variant>
    </vt:vector>
  </HeadingPairs>
  <TitlesOfParts>
    <vt:vector size="49" baseType="lpstr">
      <vt:lpstr>ＭＳ Ｐゴシック</vt:lpstr>
      <vt:lpstr>メイリオ</vt:lpstr>
      <vt:lpstr>游ゴシック</vt:lpstr>
      <vt:lpstr>Arial</vt:lpstr>
      <vt:lpstr>Cambria Math</vt:lpstr>
      <vt:lpstr>Times New Roman</vt:lpstr>
      <vt:lpstr>Wingdings</vt:lpstr>
      <vt:lpstr>Default Design</vt:lpstr>
      <vt:lpstr>PowerPoint プレゼンテーション</vt:lpstr>
      <vt:lpstr>Interference Mitigation Schemes in  Class 3, 5, 6, and 7 of Coexistence in TG6ma</vt:lpstr>
      <vt:lpstr>PowerPoint プレゼンテーション</vt:lpstr>
      <vt:lpstr>Network topology and coexistence environment assumed in TG6ma</vt:lpstr>
      <vt:lpstr>Various Interference in Coexistence</vt:lpstr>
      <vt:lpstr>EMC (Electro-Magnetic Compatibility)</vt:lpstr>
      <vt:lpstr>Coexistence environments in TG6ma</vt:lpstr>
      <vt:lpstr>Example of coexistence class 1</vt:lpstr>
      <vt:lpstr>Coexistence with…</vt:lpstr>
      <vt:lpstr>PowerPoint プレゼンテーション</vt:lpstr>
      <vt:lpstr>Medical room radio environment</vt:lpstr>
      <vt:lpstr>PowerPoint プレゼンテーション</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PowerPoint プレゼンテーション</vt:lpstr>
      <vt:lpstr>Classification of Channel and Environment Models for Human and Vehicle Body Area Networks (HBAN&amp;VBAN)</vt:lpstr>
      <vt:lpstr>Radio environment</vt:lpstr>
      <vt:lpstr>Interference sources example</vt:lpstr>
      <vt:lpstr>Contributions in TG6ma from  attendees</vt:lpstr>
      <vt:lpstr>Contributions in TG6ma from  attendees</vt:lpstr>
      <vt:lpstr>Contributions in TG6ma from  attendees</vt:lpstr>
      <vt:lpstr>Unknown interference</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Takumi Kobayashi</cp:lastModifiedBy>
  <cp:revision>242</cp:revision>
  <dcterms:created xsi:type="dcterms:W3CDTF">2021-04-23T05:27:11Z</dcterms:created>
  <dcterms:modified xsi:type="dcterms:W3CDTF">2025-05-14T11:17:33Z</dcterms:modified>
</cp:coreProperties>
</file>