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139"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140"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141"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142"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143"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4177C141-265C-408A-8FB9-5A3B1A4F7512}"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3288600" y="9736920"/>
            <a:ext cx="876240" cy="78264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fld id="{6CE06F63-645B-4597-9F77-DC8384BE3BF0}"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184" name="PlaceHolder 1"/>
          <p:cNvSpPr>
            <a:spLocks noGrp="1"/>
          </p:cNvSpPr>
          <p:nvPr>
            <p:ph type="body"/>
          </p:nvPr>
        </p:nvSpPr>
        <p:spPr>
          <a:xfrm>
            <a:off x="1036080" y="4777200"/>
            <a:ext cx="5678640" cy="450468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185" name="PlaceHolder 2"/>
          <p:cNvSpPr>
            <a:spLocks noGrp="1"/>
          </p:cNvSpPr>
          <p:nvPr>
            <p:ph type="sldImg"/>
          </p:nvPr>
        </p:nvSpPr>
        <p:spPr>
          <a:xfrm>
            <a:off x="1282680" y="760320"/>
            <a:ext cx="5190840" cy="37371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8880" cy="19980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802-15-24-0069-00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5120" cy="29160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5120" cy="29160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079E5D58-62CA-4621-B9DA-99EBB85A44D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5120" cy="29160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60680" cy="19980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8880" cy="19980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802-15-24-0069-00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5120" cy="29160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5120" cy="29160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07D687A7-98D8-4440-875D-6E58306EBE6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5120" cy="29160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60680" cy="19980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a:t>
            </a:r>
            <a:r>
              <a:rPr b="0" lang="en-US" sz="4400" spc="-1" strike="noStrike">
                <a:solidFill>
                  <a:srgbClr val="000000"/>
                </a:solidFill>
                <a:latin typeface="Arial"/>
              </a:rPr>
              <a:t>to edit </a:t>
            </a:r>
            <a:r>
              <a:rPr b="0" lang="en-US" sz="4400" spc="-1" strike="noStrike">
                <a:solidFill>
                  <a:srgbClr val="000000"/>
                </a:solidFill>
                <a:latin typeface="Arial"/>
              </a:rPr>
              <a:t>the </a:t>
            </a:r>
            <a:r>
              <a:rPr b="0" lang="en-US" sz="4400" spc="-1" strike="noStrike">
                <a:solidFill>
                  <a:srgbClr val="000000"/>
                </a:solidFill>
                <a:latin typeface="Arial"/>
              </a:rPr>
              <a:t>title </a:t>
            </a:r>
            <a:r>
              <a:rPr b="0" lang="en-US" sz="4400" spc="-1" strike="noStrike">
                <a:solidFill>
                  <a:srgbClr val="000000"/>
                </a:solidFill>
                <a:latin typeface="Arial"/>
              </a:rPr>
              <a:t>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8880" cy="19980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802-15-24-0069-00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5120" cy="29160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5120" cy="29160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C81B373D-3D1C-492A-955D-3DCBE2C357C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5120" cy="29160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60680" cy="19980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meeting/118/proceedings"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hyperlink" Target="https://registration.ietf.org/119/" TargetMode="External"/><Relationship Id="rId2"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hyperlink" Target="https://datatracker.ietf.org/doc/minutes-118-6lo/" TargetMode="External"/><Relationship Id="rId2" Type="http://schemas.openxmlformats.org/officeDocument/2006/relationships/hyperlink" Target="https://www.meetecho.com/ietf118/recordings#6LO" TargetMode="External"/><Relationship Id="rId3"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hyperlink" Target="https://datatracker.ietf.org/doc/draft&#8208;ietf&#8208;6lo&#8208;multicast&#8208;registration/" TargetMode="External"/><Relationship Id="rId2" Type="http://schemas.openxmlformats.org/officeDocument/2006/relationships/hyperlink" Target="https://datatracker.ietf.org/doc//draft-gomez-6lo-schc-15dot4/" TargetMode="External"/><Relationship Id="rId3" Type="http://schemas.openxmlformats.org/officeDocument/2006/relationships/hyperlink" Target="https://datatracker.ietf.org/doc/draft-ietf-6lo-path-aware-semantic-addressing/" TargetMode="External"/><Relationship Id="rId4" Type="http://schemas.openxmlformats.org/officeDocument/2006/relationships/hyperlink" Target="https://datatracker.ietf.org/doc/draft-ietf-6lo-prefix-registration/" TargetMode="External"/><Relationship Id="rId5" Type="http://schemas.openxmlformats.org/officeDocument/2006/relationships/hyperlink" Target="https://datatracker.ietf.org/doc/html/draft-choi-6lo-owc-01" TargetMode="External"/><Relationship Id="rId6"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doc/minutes-118-lake-202311061630/" TargetMode="External"/><Relationship Id="rId2" Type="http://schemas.openxmlformats.org/officeDocument/2006/relationships/hyperlink" Target="https://www.meetecho.com/ietf118/recordings#LAKE" TargetMode="External"/><Relationship Id="rId3" Type="http://schemas.openxmlformats.org/officeDocument/2006/relationships/hyperlink" Target="https://datatracker.ietf.org/doc/draft-ietf-lake-edhoc/" TargetMode="External"/><Relationship Id="rId4" Type="http://schemas.openxmlformats.org/officeDocument/2006/relationships/hyperlink" Target="https://datatracker.ietf.org/doc/draft-ietf-lake-traces/" TargetMode="External"/><Relationship Id="rId5" Type="http://schemas.openxmlformats.org/officeDocument/2006/relationships/hyperlink" Target="https://datatracker.ietf.org/doc/draft-ietf-lake-authz/" TargetMode="External"/><Relationship Id="rId6"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hyperlink" Target="https://datatracker.ietf.org/doc/minutes-118-suit-202311071600/" TargetMode="External"/><Relationship Id="rId2" Type="http://schemas.openxmlformats.org/officeDocument/2006/relationships/hyperlink" Target="https://www.meetecho.com/ietf118/recordings#SUIT" TargetMode="External"/><Relationship Id="rId3" Type="http://schemas.openxmlformats.org/officeDocument/2006/relationships/hyperlink" Target="https://datatracker.ietf.org/doc/draft-ietf-suit-manifest/" TargetMode="External"/><Relationship Id="rId4" Type="http://schemas.openxmlformats.org/officeDocument/2006/relationships/hyperlink" Target="https://datatracker.ietf.org/doc/draft-ietf-suit-mud/" TargetMode="External"/><Relationship Id="rId5" Type="http://schemas.openxmlformats.org/officeDocument/2006/relationships/hyperlink" Target="https://datatracker.ietf.org/doc/draft-ietf-suit-firmware-encryption/" TargetMode="External"/><Relationship Id="rId6" Type="http://schemas.openxmlformats.org/officeDocument/2006/relationships/hyperlink" Target="https://datatracker.ietf.org/doc/draft-ietf-suit-report/" TargetMode="External"/><Relationship Id="rId7" Type="http://schemas.openxmlformats.org/officeDocument/2006/relationships/hyperlink" Target="https://datatracker.ietf.org/doc/draft-ietf-suit-trust-domains/" TargetMode="External"/><Relationship Id="rId8" Type="http://schemas.openxmlformats.org/officeDocument/2006/relationships/hyperlink" Target="https://datatracker.ietf.org/doc/draft-ietf-suit-update-management/" TargetMode="External"/><Relationship Id="rId9" Type="http://schemas.openxmlformats.org/officeDocument/2006/relationships/hyperlink" Target="https://datatracker.ietf.org/doc/draft-moran-suit-mti/" TargetMode="External"/><Relationship Id="rId10"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hyperlink" Target="https://datatracker.ietf.org/wg/bofs/" TargetMode="External"/><Relationship Id="rId3"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78040" cy="46126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182880"/>
                <a:tab algn="l" pos="365760"/>
                <a:tab algn="l" pos="548640"/>
                <a:tab algn="l" pos="731520"/>
              </a:tabLst>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January Slides</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Date Submitted: 17</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2024</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Slides</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0" lang="en-IE" sz="1600" spc="-1" strike="noStrike">
                <a:solidFill>
                  <a:srgbClr val="000000"/>
                </a:solidFill>
                <a:latin typeface="Times New Roman"/>
                <a:ea typeface="DejaVu Sans"/>
              </a:rPr>
              <a:t>Opening Report and slides for SC IETF Meeting.</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457200" y="777600"/>
            <a:ext cx="8227440" cy="11430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Agenda for Janary</a:t>
            </a:r>
            <a:endParaRPr b="0" lang="en-US" sz="4400" spc="-1" strike="noStrike">
              <a:solidFill>
                <a:srgbClr val="000000"/>
              </a:solidFill>
              <a:latin typeface="Arial"/>
            </a:endParaRPr>
          </a:p>
        </p:txBody>
      </p:sp>
      <p:sp>
        <p:nvSpPr>
          <p:cNvPr id="164" name="CustomShape 2"/>
          <p:cNvSpPr/>
          <p:nvPr/>
        </p:nvSpPr>
        <p:spPr>
          <a:xfrm>
            <a:off x="457200" y="2252520"/>
            <a:ext cx="8227440" cy="3975480"/>
          </a:xfrm>
          <a:prstGeom prst="rect">
            <a:avLst/>
          </a:prstGeom>
          <a:noFill/>
          <a:ln w="0">
            <a:noFill/>
          </a:ln>
        </p:spPr>
        <p:style>
          <a:lnRef idx="0"/>
          <a:fillRef idx="0"/>
          <a:effectRef idx="0"/>
          <a:fontRef idx="minor"/>
        </p:style>
        <p:txBody>
          <a:bodyPr lIns="0" rIns="0" tIns="0" bIns="0" anchor="t">
            <a:normAutofit/>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Discuss what happened on IETF 118 in Prague (November 04 – 10, 2023)</a:t>
            </a:r>
            <a:endParaRPr b="0" lang="en-US" sz="3200" spc="-1" strike="noStrike">
              <a:solidFill>
                <a:srgbClr val="000000"/>
              </a:solidFill>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Look what will happen on IETF 119 in Brisbane (March 16 </a:t>
            </a:r>
            <a:r>
              <a:rPr b="0" lang="en-US" sz="3200" spc="-1" strike="noStrike">
                <a:solidFill>
                  <a:srgbClr val="000000"/>
                </a:solidFill>
                <a:latin typeface="Arial"/>
                <a:ea typeface="DejaVu Sans"/>
              </a:rPr>
              <a:t>– 22, 2024)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457200" y="777600"/>
            <a:ext cx="8227440" cy="11430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118</a:t>
            </a:r>
            <a:endParaRPr b="0" lang="en-US" sz="4400" spc="-1" strike="noStrike">
              <a:solidFill>
                <a:srgbClr val="000000"/>
              </a:solidFill>
              <a:latin typeface="Arial"/>
            </a:endParaRPr>
          </a:p>
        </p:txBody>
      </p:sp>
      <p:sp>
        <p:nvSpPr>
          <p:cNvPr id="166" name="CustomShape 2"/>
          <p:cNvSpPr/>
          <p:nvPr/>
        </p:nvSpPr>
        <p:spPr>
          <a:xfrm>
            <a:off x="457200" y="2252520"/>
            <a:ext cx="8227440" cy="397548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118 was held in Prague between 4</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November and 10</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November, 2023.</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The proceedings are being collected:</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1"/>
              </a:rPr>
              <a:t>https://datatracker.ietf.org/meeting/118/proceedings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457200" y="777600"/>
            <a:ext cx="8227440" cy="11430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119</a:t>
            </a:r>
            <a:endParaRPr b="0" lang="en-US" sz="4400" spc="-1" strike="noStrike">
              <a:solidFill>
                <a:srgbClr val="000000"/>
              </a:solidFill>
              <a:latin typeface="Arial"/>
            </a:endParaRPr>
          </a:p>
        </p:txBody>
      </p:sp>
      <p:sp>
        <p:nvSpPr>
          <p:cNvPr id="168" name="CustomShape 2"/>
          <p:cNvSpPr/>
          <p:nvPr/>
        </p:nvSpPr>
        <p:spPr>
          <a:xfrm>
            <a:off x="457200" y="2252520"/>
            <a:ext cx="8227440" cy="397548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119 will be held in Brisbane, Australia between 16</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and 22</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2024.</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Registration is open:</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Registration</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
          <p:cNvSpPr/>
          <p:nvPr/>
        </p:nvSpPr>
        <p:spPr>
          <a:xfrm>
            <a:off x="457200" y="777600"/>
            <a:ext cx="8227440" cy="11430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Working groups to cover</a:t>
            </a:r>
            <a:endParaRPr b="0" lang="en-US" sz="4400" spc="-1" strike="noStrike">
              <a:solidFill>
                <a:srgbClr val="000000"/>
              </a:solidFill>
              <a:latin typeface="Arial"/>
            </a:endParaRPr>
          </a:p>
        </p:txBody>
      </p:sp>
      <p:sp>
        <p:nvSpPr>
          <p:cNvPr id="170" name="CustomShape 2"/>
          <p:cNvSpPr/>
          <p:nvPr/>
        </p:nvSpPr>
        <p:spPr>
          <a:xfrm>
            <a:off x="457200" y="2252520"/>
            <a:ext cx="8227440" cy="3975480"/>
          </a:xfrm>
          <a:prstGeom prst="rect">
            <a:avLst/>
          </a:prstGeom>
          <a:noFill/>
          <a:ln w="0">
            <a:noFill/>
          </a:ln>
        </p:spPr>
        <p:style>
          <a:lnRef idx="0"/>
          <a:fillRef idx="0"/>
          <a:effectRef idx="0"/>
          <a:fontRef idx="minor"/>
        </p:style>
        <p:txBody>
          <a:bodyPr lIns="0" rIns="0" tIns="0" bIns="0" anchor="t">
            <a:normAutofit/>
          </a:bodyPr>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6lo – IPv6 over Networks of Resource-constrained Nodes</a:t>
            </a:r>
            <a:endParaRPr b="0" lang="en-US" sz="3200" spc="-1" strike="noStrike">
              <a:solidFill>
                <a:srgbClr val="000000"/>
              </a:solidFill>
              <a:latin typeface="Arial"/>
            </a:endParaRPr>
          </a:p>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Lake – Lightweight Authenticated Key Exchange</a:t>
            </a:r>
            <a:endParaRPr b="0" lang="en-US" sz="3200" spc="-1" strike="noStrike">
              <a:solidFill>
                <a:srgbClr val="000000"/>
              </a:solidFill>
              <a:latin typeface="Arial"/>
            </a:endParaRPr>
          </a:p>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Suit – Software Updates for Internet of Things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457200" y="725040"/>
            <a:ext cx="8227440" cy="12484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 IPv6 over Networks of Resource-constrained Nodes</a:t>
            </a:r>
            <a:endParaRPr b="0" lang="en-US" sz="4400" spc="-1" strike="noStrike">
              <a:solidFill>
                <a:srgbClr val="000000"/>
              </a:solidFill>
              <a:latin typeface="Arial"/>
            </a:endParaRPr>
          </a:p>
        </p:txBody>
      </p:sp>
      <p:sp>
        <p:nvSpPr>
          <p:cNvPr id="172" name="CustomShape 2"/>
          <p:cNvSpPr/>
          <p:nvPr/>
        </p:nvSpPr>
        <p:spPr>
          <a:xfrm>
            <a:off x="457200" y="2252520"/>
            <a:ext cx="8227440" cy="3975480"/>
          </a:xfrm>
          <a:prstGeom prst="rect">
            <a:avLst/>
          </a:prstGeom>
          <a:noFill/>
          <a:ln w="0">
            <a:noFill/>
          </a:ln>
        </p:spPr>
        <p:style>
          <a:lnRef idx="0"/>
          <a:fillRef idx="0"/>
          <a:effectRef idx="0"/>
          <a:fontRef idx="minor"/>
        </p:style>
        <p:txBody>
          <a:bodyPr lIns="0" rIns="0" tIns="0" bIns="0" anchor="t">
            <a:normAutofit/>
          </a:bodyPr>
          <a:p>
            <a:pPr marL="265680" indent="-2656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Will be meeting in 119</a:t>
            </a:r>
            <a:endParaRPr b="0" lang="en-US" sz="3200" spc="-1" strike="noStrike">
              <a:solidFill>
                <a:srgbClr val="000000"/>
              </a:solidFill>
              <a:latin typeface="Arial"/>
            </a:endParaRPr>
          </a:p>
          <a:p>
            <a:pPr marL="265680" indent="-2656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118</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Minutes</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2"/>
              </a:rPr>
              <a:t>Meetecho recording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457200" y="777600"/>
            <a:ext cx="8227440" cy="11430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Work in progress</a:t>
            </a:r>
            <a:endParaRPr b="0" lang="en-US" sz="4400" spc="-1" strike="noStrike">
              <a:solidFill>
                <a:srgbClr val="000000"/>
              </a:solidFill>
              <a:latin typeface="Arial"/>
            </a:endParaRPr>
          </a:p>
        </p:txBody>
      </p:sp>
      <p:sp>
        <p:nvSpPr>
          <p:cNvPr id="174" name="CustomShape 2"/>
          <p:cNvSpPr/>
          <p:nvPr/>
        </p:nvSpPr>
        <p:spPr>
          <a:xfrm>
            <a:off x="457200" y="2252520"/>
            <a:ext cx="8457840" cy="3975480"/>
          </a:xfrm>
          <a:prstGeom prst="rect">
            <a:avLst/>
          </a:prstGeom>
          <a:noFill/>
          <a:ln w="0">
            <a:noFill/>
          </a:ln>
        </p:spPr>
        <p:style>
          <a:lnRef idx="0"/>
          <a:fillRef idx="0"/>
          <a:effectRef idx="0"/>
          <a:fontRef idx="minor"/>
        </p:style>
        <p:txBody>
          <a:bodyPr lIns="0" rIns="0" tIns="0" bIns="0" anchor="t">
            <a:normAutofit fontScale="91000"/>
          </a:bodyPr>
          <a:p>
            <a:pPr lvl="1" marL="393120" indent="-1965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Publication requested</a:t>
            </a:r>
            <a:endParaRPr b="0" lang="en-US" sz="2800" spc="-1" strike="noStrike">
              <a:solidFill>
                <a:srgbClr val="000000"/>
              </a:solidFill>
              <a:latin typeface="Arial"/>
            </a:endParaRPr>
          </a:p>
          <a:p>
            <a:pPr lvl="2" marL="589680" indent="-1965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IPv6 ND Multicast Address Listener Registration</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1"/>
              </a:rPr>
              <a:t>https://datatracker.ietf.org/doc/draft‐ietf‐6lo‐multicast‐registration/</a:t>
            </a:r>
            <a:endParaRPr b="0" lang="en-US" sz="2000" spc="-1" strike="noStrike">
              <a:solidFill>
                <a:srgbClr val="000000"/>
              </a:solidFill>
              <a:latin typeface="Arial"/>
            </a:endParaRPr>
          </a:p>
          <a:p>
            <a:pPr lvl="1" marL="393120" indent="-19656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a:solidFill>
                  <a:srgbClr val="000000"/>
                </a:solidFill>
                <a:latin typeface="Arial"/>
                <a:ea typeface="DejaVu Sans"/>
              </a:rPr>
              <a:t>Work in progress</a:t>
            </a:r>
            <a:endParaRPr b="0" lang="en-US" sz="2400" spc="-1" strike="noStrike">
              <a:solidFill>
                <a:srgbClr val="000000"/>
              </a:solidFill>
              <a:latin typeface="Arial"/>
            </a:endParaRPr>
          </a:p>
          <a:p>
            <a:pPr lvl="2" marL="589680" indent="-19656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Transmission of SCHC-compressed Packets over IEEE 802.15.4</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2"/>
              </a:rPr>
              <a:t>https://datatracker.ietf.org/doc//draft-gomez-6lo-schc-15dot4/</a:t>
            </a:r>
            <a:endParaRPr b="0" lang="en-US" sz="2000" spc="-1" strike="noStrike">
              <a:solidFill>
                <a:srgbClr val="000000"/>
              </a:solidFill>
              <a:latin typeface="Arial"/>
            </a:endParaRPr>
          </a:p>
          <a:p>
            <a:pPr lvl="2" marL="58968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Path-Aware Semantic Addressing (PASA) for Low power and Lossy Networks</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3"/>
              </a:rPr>
              <a:t>https://datatracker.ietf.org/doc/draft-ietf-6lo-path-aware-semantic-addressing/</a:t>
            </a:r>
            <a:endParaRPr b="0" lang="en-US" sz="2000" spc="-1" strike="noStrike">
              <a:solidFill>
                <a:srgbClr val="000000"/>
              </a:solidFill>
              <a:latin typeface="Arial"/>
            </a:endParaRPr>
          </a:p>
          <a:p>
            <a:pPr lvl="2" marL="58968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IPv6 Neighbor Discovery Prefix Registration</a:t>
            </a:r>
            <a:endParaRPr b="0" lang="en-US" sz="1800" spc="-1" strike="noStrike">
              <a:solidFill>
                <a:srgbClr val="000000"/>
              </a:solidFill>
              <a:latin typeface="Arial"/>
            </a:endParaRPr>
          </a:p>
          <a:p>
            <a:pPr lvl="3" marL="78624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u="sng">
                <a:solidFill>
                  <a:srgbClr val="0000ff"/>
                </a:solidFill>
                <a:uFillTx/>
                <a:latin typeface="Arial"/>
                <a:ea typeface="DejaVu Sans"/>
                <a:hlinkClick r:id="rId4"/>
              </a:rPr>
              <a:t>https://datatracker.ietf.org/doc/draft-ietf-6lo-prefix-registration/</a:t>
            </a:r>
            <a:endParaRPr b="0" lang="en-US" sz="1800" spc="-1" strike="noStrike">
              <a:solidFill>
                <a:srgbClr val="000000"/>
              </a:solidFill>
              <a:latin typeface="Arial"/>
            </a:endParaRPr>
          </a:p>
          <a:p>
            <a:pPr lvl="2" marL="58968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Transmission of IPv6 Packets over Short-Range OWC (expired)</a:t>
            </a:r>
            <a:endParaRPr b="0" lang="en-US" sz="1800" spc="-1" strike="noStrike">
              <a:solidFill>
                <a:srgbClr val="000000"/>
              </a:solidFill>
              <a:latin typeface="Arial"/>
            </a:endParaRPr>
          </a:p>
          <a:p>
            <a:pPr lvl="3" marL="78624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u="sng">
                <a:solidFill>
                  <a:srgbClr val="0000ff"/>
                </a:solidFill>
                <a:uFillTx/>
                <a:latin typeface="Arial"/>
                <a:ea typeface="DejaVu Sans"/>
                <a:hlinkClick r:id="rId5"/>
              </a:rPr>
              <a:t>https://datatracker.ietf.org/doc/html/draft-choi-6lo-owc-01</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457200" y="725040"/>
            <a:ext cx="8227440" cy="12484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Lake – Lightweight Authenticated Key Exchange</a:t>
            </a:r>
            <a:endParaRPr b="0" lang="en-US" sz="4400" spc="-1" strike="noStrike">
              <a:solidFill>
                <a:srgbClr val="000000"/>
              </a:solidFill>
              <a:latin typeface="Arial"/>
            </a:endParaRPr>
          </a:p>
        </p:txBody>
      </p:sp>
      <p:sp>
        <p:nvSpPr>
          <p:cNvPr id="176" name="CustomShape 2"/>
          <p:cNvSpPr/>
          <p:nvPr/>
        </p:nvSpPr>
        <p:spPr>
          <a:xfrm>
            <a:off x="457200" y="2252520"/>
            <a:ext cx="8227440" cy="3975480"/>
          </a:xfrm>
          <a:prstGeom prst="rect">
            <a:avLst/>
          </a:prstGeom>
          <a:noFill/>
          <a:ln w="0">
            <a:noFill/>
          </a:ln>
        </p:spPr>
        <p:style>
          <a:lnRef idx="0"/>
          <a:fillRef idx="0"/>
          <a:effectRef idx="0"/>
          <a:fontRef idx="minor"/>
        </p:style>
        <p:txBody>
          <a:bodyPr lIns="0" rIns="0" tIns="0" bIns="0" anchor="t">
            <a:normAutofit fontScale="50000"/>
          </a:bodyPr>
          <a:p>
            <a:pPr marL="132480" indent="-132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Has not indicated whether it will meet in 119</a:t>
            </a:r>
            <a:endParaRPr b="0" lang="en-US" sz="3200" spc="-1" strike="noStrike">
              <a:solidFill>
                <a:srgbClr val="000000"/>
              </a:solidFill>
              <a:latin typeface="Arial"/>
            </a:endParaRPr>
          </a:p>
          <a:p>
            <a:pPr marL="132480" indent="-132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Interm meeting scheduled 2024-02-13 09:00-10:00 EST</a:t>
            </a:r>
            <a:endParaRPr b="0" lang="en-US" sz="3200" spc="-1" strike="noStrike">
              <a:solidFill>
                <a:srgbClr val="000000"/>
              </a:solidFill>
              <a:latin typeface="Arial"/>
            </a:endParaRPr>
          </a:p>
          <a:p>
            <a:pPr marL="132480" indent="-132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118</a:t>
            </a:r>
            <a:endParaRPr b="0" lang="en-US" sz="3200" spc="-1" strike="noStrike">
              <a:solidFill>
                <a:srgbClr val="000000"/>
              </a:solidFill>
              <a:latin typeface="Arial"/>
            </a:endParaRPr>
          </a:p>
          <a:p>
            <a:pPr lvl="1" marL="216000" indent="-108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Minutes</a:t>
            </a:r>
            <a:endParaRPr b="0" lang="en-US" sz="3200" spc="-1" strike="noStrike">
              <a:solidFill>
                <a:srgbClr val="000000"/>
              </a:solidFill>
              <a:latin typeface="Arial"/>
            </a:endParaRPr>
          </a:p>
          <a:p>
            <a:pPr lvl="1" marL="216000" indent="-108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2"/>
              </a:rPr>
              <a:t>Meetecho recording</a:t>
            </a:r>
            <a:endParaRPr b="0" lang="en-US" sz="3200" spc="-1" strike="noStrike">
              <a:solidFill>
                <a:srgbClr val="000000"/>
              </a:solidFill>
              <a:latin typeface="Arial"/>
            </a:endParaRPr>
          </a:p>
          <a:p>
            <a:pPr marL="132480" indent="-132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Lake was rechartered July 2023 to include new work.</a:t>
            </a:r>
            <a:endParaRPr b="0" lang="en-US" sz="3200" spc="-1" strike="noStrike">
              <a:solidFill>
                <a:srgbClr val="000000"/>
              </a:solidFill>
              <a:latin typeface="Arial"/>
            </a:endParaRPr>
          </a:p>
          <a:p>
            <a:pPr marL="132480" indent="-132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228960" indent="-114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In RFC editor queue</a:t>
            </a:r>
            <a:endParaRPr b="0" lang="en-US" sz="3200" spc="-1" strike="noStrike">
              <a:solidFill>
                <a:srgbClr val="000000"/>
              </a:solidFill>
              <a:latin typeface="Arial"/>
            </a:endParaRPr>
          </a:p>
          <a:p>
            <a:pPr lvl="2" marL="343800" indent="-114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3"/>
              </a:rPr>
              <a:t>https://datatracker.ietf.org/doc/draft-ietf-lake-edhoc/</a:t>
            </a:r>
            <a:endParaRPr b="0" lang="en-US" sz="3200" spc="-1" strike="noStrike">
              <a:solidFill>
                <a:srgbClr val="000000"/>
              </a:solidFill>
              <a:latin typeface="Arial"/>
            </a:endParaRPr>
          </a:p>
          <a:p>
            <a:pPr lvl="2" marL="343800" indent="-114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4"/>
              </a:rPr>
              <a:t>https://datatracker.ietf.org/doc/draft-ietf-lake-traces/</a:t>
            </a:r>
            <a:endParaRPr b="0" lang="en-US" sz="3200" spc="-1" strike="noStrike">
              <a:solidFill>
                <a:srgbClr val="000000"/>
              </a:solidFill>
              <a:latin typeface="Arial"/>
            </a:endParaRPr>
          </a:p>
          <a:p>
            <a:pPr lvl="1" marL="228960" indent="-114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Working documents</a:t>
            </a:r>
            <a:endParaRPr b="0" lang="en-US" sz="3200" spc="-1" strike="noStrike">
              <a:solidFill>
                <a:srgbClr val="000000"/>
              </a:solidFill>
              <a:latin typeface="Arial"/>
            </a:endParaRPr>
          </a:p>
          <a:p>
            <a:pPr lvl="2" marL="343800" indent="-114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5"/>
              </a:rPr>
              <a:t>https://datatracker.ietf.org/doc/draft-ietf-lake-authz/</a:t>
            </a:r>
            <a:endParaRPr b="0" lang="en-US" sz="3200" spc="-1" strike="noStrike">
              <a:solidFill>
                <a:srgbClr val="000000"/>
              </a:solidFill>
              <a:latin typeface="Arial"/>
            </a:endParaRPr>
          </a:p>
          <a:p>
            <a:pPr>
              <a:lnSpc>
                <a:spcPct val="100000"/>
              </a:lnSpc>
              <a:spcBef>
                <a:spcPts val="1417"/>
              </a:spcBef>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457200" y="725040"/>
            <a:ext cx="8227440" cy="12484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Suit – Software Updates for Internet of Things</a:t>
            </a:r>
            <a:endParaRPr b="0" lang="en-US" sz="4400" spc="-1" strike="noStrike">
              <a:solidFill>
                <a:srgbClr val="000000"/>
              </a:solidFill>
              <a:latin typeface="Arial"/>
            </a:endParaRPr>
          </a:p>
        </p:txBody>
      </p:sp>
      <p:sp>
        <p:nvSpPr>
          <p:cNvPr id="178" name="CustomShape 2"/>
          <p:cNvSpPr/>
          <p:nvPr/>
        </p:nvSpPr>
        <p:spPr>
          <a:xfrm>
            <a:off x="457200" y="2252520"/>
            <a:ext cx="8227440" cy="3975480"/>
          </a:xfrm>
          <a:prstGeom prst="rect">
            <a:avLst/>
          </a:prstGeom>
          <a:noFill/>
          <a:ln w="0">
            <a:noFill/>
          </a:ln>
        </p:spPr>
        <p:style>
          <a:lnRef idx="0"/>
          <a:fillRef idx="0"/>
          <a:effectRef idx="0"/>
          <a:fontRef idx="minor"/>
        </p:style>
        <p:txBody>
          <a:bodyPr lIns="0" rIns="0" tIns="0" bIns="0" anchor="t">
            <a:normAutofit fontScale="46000"/>
          </a:bodyPr>
          <a:p>
            <a:pPr marL="219960" indent="-2199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Has not indicated whether it will meet in 119</a:t>
            </a:r>
            <a:endParaRPr b="0" lang="en-US" sz="3200" spc="-1" strike="noStrike">
              <a:solidFill>
                <a:srgbClr val="000000"/>
              </a:solidFill>
              <a:latin typeface="Arial"/>
            </a:endParaRPr>
          </a:p>
          <a:p>
            <a:pPr marL="219960" indent="-2199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118</a:t>
            </a:r>
            <a:endParaRPr b="0" lang="en-US" sz="3200" spc="-1" strike="noStrike">
              <a:solidFill>
                <a:srgbClr val="000000"/>
              </a:solidFill>
              <a:latin typeface="Arial"/>
            </a:endParaRPr>
          </a:p>
          <a:p>
            <a:pPr lvl="1" marL="198720" indent="-993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Minutes</a:t>
            </a:r>
            <a:endParaRPr b="0" lang="en-US" sz="3200" spc="-1" strike="noStrike">
              <a:solidFill>
                <a:srgbClr val="000000"/>
              </a:solidFill>
              <a:latin typeface="Arial"/>
            </a:endParaRPr>
          </a:p>
          <a:p>
            <a:pPr lvl="1" marL="198720" indent="-993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2"/>
              </a:rPr>
              <a:t>Meetecho recording</a:t>
            </a:r>
            <a:endParaRPr b="0" lang="en-US" sz="3200" spc="-1" strike="noStrike">
              <a:solidFill>
                <a:srgbClr val="000000"/>
              </a:solidFill>
              <a:latin typeface="Arial"/>
            </a:endParaRPr>
          </a:p>
          <a:p>
            <a:pPr marL="219960" indent="-2199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441000" indent="-2199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Publication requested</a:t>
            </a:r>
            <a:endParaRPr b="0" lang="en-US" sz="3200" spc="-1" strike="noStrike">
              <a:solidFill>
                <a:srgbClr val="000000"/>
              </a:solidFill>
              <a:latin typeface="Arial"/>
            </a:endParaRPr>
          </a:p>
          <a:p>
            <a:pPr lvl="4" marL="496800" indent="-993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3"/>
              </a:rPr>
              <a:t>https://datatracker.ietf.org/doc/draft-ietf-suit-manifest/</a:t>
            </a:r>
            <a:endParaRPr b="0" lang="en-US" sz="2800" spc="-1" strike="noStrike">
              <a:solidFill>
                <a:srgbClr val="000000"/>
              </a:solidFill>
              <a:latin typeface="Arial"/>
            </a:endParaRPr>
          </a:p>
          <a:p>
            <a:pPr lvl="4" marL="496800" indent="-993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4"/>
              </a:rPr>
              <a:t>https://datatracker.ietf.org/doc/draft-ietf-suit-mud/</a:t>
            </a:r>
            <a:endParaRPr b="0" lang="en-US" sz="2800" spc="-1" strike="noStrike">
              <a:solidFill>
                <a:srgbClr val="000000"/>
              </a:solidFill>
              <a:latin typeface="Arial"/>
            </a:endParaRPr>
          </a:p>
          <a:p>
            <a:pPr marL="219960" indent="-2199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Work in Progress (most of then almost done in WG)</a:t>
            </a:r>
            <a:endParaRPr b="0" lang="en-US" sz="3200" spc="-1" strike="noStrike">
              <a:solidFill>
                <a:srgbClr val="000000"/>
              </a:solidFill>
              <a:latin typeface="Arial"/>
            </a:endParaRPr>
          </a:p>
          <a:p>
            <a:pPr lvl="1" marL="441000" indent="-2199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5"/>
              </a:rPr>
              <a:t>https://datatracker.ietf.org/doc/draft-ietf-suit-firmware-encryption/</a:t>
            </a:r>
            <a:endParaRPr b="0" lang="en-US" sz="2800" spc="-1" strike="noStrike">
              <a:solidFill>
                <a:srgbClr val="000000"/>
              </a:solidFill>
              <a:latin typeface="Arial"/>
            </a:endParaRPr>
          </a:p>
          <a:p>
            <a:pPr lvl="1" marL="441000" indent="-2199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6"/>
              </a:rPr>
              <a:t>https://datatracker.ietf.org/doc/draft-ietf-suit-report/</a:t>
            </a:r>
            <a:endParaRPr b="0" lang="en-US" sz="2800" spc="-1" strike="noStrike">
              <a:solidFill>
                <a:srgbClr val="000000"/>
              </a:solidFill>
              <a:latin typeface="Arial"/>
            </a:endParaRPr>
          </a:p>
          <a:p>
            <a:pPr lvl="1" marL="441000" indent="-2199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7"/>
              </a:rPr>
              <a:t>https://datatracker.ietf.org/doc/draft-ietf-suit-trust-domains/</a:t>
            </a:r>
            <a:endParaRPr b="0" lang="en-US" sz="2800" spc="-1" strike="noStrike">
              <a:solidFill>
                <a:srgbClr val="000000"/>
              </a:solidFill>
              <a:latin typeface="Arial"/>
            </a:endParaRPr>
          </a:p>
          <a:p>
            <a:pPr lvl="1" marL="441000" indent="-2199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8"/>
              </a:rPr>
              <a:t>https://datatracker.ietf.org/doc/draft-ietf-suit-update-management/</a:t>
            </a:r>
            <a:endParaRPr b="0" lang="en-US" sz="2800" spc="-1" strike="noStrike">
              <a:solidFill>
                <a:srgbClr val="000000"/>
              </a:solidFill>
              <a:latin typeface="Arial"/>
            </a:endParaRPr>
          </a:p>
          <a:p>
            <a:pPr lvl="1" marL="441000" indent="-2199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9"/>
              </a:rPr>
              <a:t>https://datatracker.ietf.org/doc/draft-moran-suit-mti/</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CustomShape 1"/>
          <p:cNvSpPr/>
          <p:nvPr/>
        </p:nvSpPr>
        <p:spPr>
          <a:xfrm>
            <a:off x="457200" y="777600"/>
            <a:ext cx="8227440" cy="11430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BoFs in IETF 118</a:t>
            </a:r>
            <a:endParaRPr b="0" lang="en-US" sz="4400" spc="-1" strike="noStrike">
              <a:solidFill>
                <a:srgbClr val="000000"/>
              </a:solidFill>
              <a:latin typeface="Arial"/>
            </a:endParaRPr>
          </a:p>
        </p:txBody>
      </p:sp>
      <p:sp>
        <p:nvSpPr>
          <p:cNvPr id="180" name="CustomShape 2"/>
          <p:cNvSpPr/>
          <p:nvPr/>
        </p:nvSpPr>
        <p:spPr>
          <a:xfrm>
            <a:off x="457200" y="2252520"/>
            <a:ext cx="8227440" cy="3975480"/>
          </a:xfrm>
          <a:prstGeom prst="rect">
            <a:avLst/>
          </a:prstGeom>
          <a:noFill/>
          <a:ln w="0">
            <a:noFill/>
          </a:ln>
        </p:spPr>
        <p:style>
          <a:lnRef idx="0"/>
          <a:fillRef idx="0"/>
          <a:effectRef idx="0"/>
          <a:fontRef idx="minor"/>
        </p:style>
        <p:txBody>
          <a:bodyPr lIns="0" rIns="0" tIns="0" bIns="0" anchor="t">
            <a:normAutofit/>
          </a:bodyPr>
          <a:p>
            <a:pPr marL="384840" indent="-3848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requested BoFs can be found from </a:t>
            </a:r>
            <a:r>
              <a:rPr b="0" lang="en-IE" sz="3200" spc="-1" strike="noStrike" u="sng">
                <a:solidFill>
                  <a:srgbClr val="0000ff"/>
                </a:solidFill>
                <a:uFillTx/>
                <a:latin typeface="Arial"/>
                <a:ea typeface="DejaVu Sans"/>
                <a:hlinkClick r:id="rId1"/>
              </a:rPr>
              <a:t>https://datatracker.ietf.org/doc/bof-requests</a:t>
            </a:r>
            <a:endParaRPr b="0" lang="en-US" sz="3200" spc="-1" strike="noStrike">
              <a:solidFill>
                <a:srgbClr val="000000"/>
              </a:solidFill>
              <a:latin typeface="Arial"/>
            </a:endParaRPr>
          </a:p>
          <a:p>
            <a:pPr marL="384840" indent="-3848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approved BoFs can be found from </a:t>
            </a:r>
            <a:r>
              <a:rPr b="0" lang="en-IE" sz="3200" spc="-1" strike="noStrike" u="sng">
                <a:solidFill>
                  <a:srgbClr val="0000ff"/>
                </a:solidFill>
                <a:uFillTx/>
                <a:latin typeface="Arial"/>
                <a:ea typeface="DejaVu Sans"/>
                <a:hlinkClick r:id="rId2"/>
              </a:rPr>
              <a:t>https://datatracker.ietf.org/wg/bofs/</a:t>
            </a:r>
            <a:endParaRPr b="0" lang="en-US" sz="3200" spc="-1" strike="noStrike">
              <a:solidFill>
                <a:srgbClr val="000000"/>
              </a:solidFill>
              <a:latin typeface="Arial"/>
            </a:endParaRPr>
          </a:p>
          <a:p>
            <a:pPr marL="384840" indent="-3848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There is two proposed BoF Request in datatracker, but nothing decided for IETF 119</a:t>
            </a:r>
            <a:endParaRPr b="0" lang="en-US" sz="3200" spc="-1" strike="noStrike">
              <a:solidFill>
                <a:srgbClr val="000000"/>
              </a:solidFill>
              <a:latin typeface="Arial"/>
            </a:endParaRPr>
          </a:p>
          <a:p>
            <a:pPr>
              <a:lnSpc>
                <a:spcPct val="100000"/>
              </a:lnSpc>
              <a:spcBef>
                <a:spcPts val="1134"/>
              </a:spcBef>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81" name="CustomShape 5"/>
          <p:cNvSpPr/>
          <p:nvPr/>
        </p:nvSpPr>
        <p:spPr>
          <a:xfrm>
            <a:off x="457200" y="725040"/>
            <a:ext cx="8227800" cy="12488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Workload Identity in Multi System Environments (wimse)</a:t>
            </a:r>
            <a:endParaRPr b="0" lang="en-US" sz="4400" spc="-1" strike="noStrike">
              <a:solidFill>
                <a:srgbClr val="000000"/>
              </a:solidFill>
              <a:latin typeface="Arial"/>
            </a:endParaRPr>
          </a:p>
        </p:txBody>
      </p:sp>
      <p:sp>
        <p:nvSpPr>
          <p:cNvPr id="182" name="CustomShape 6"/>
          <p:cNvSpPr/>
          <p:nvPr/>
        </p:nvSpPr>
        <p:spPr>
          <a:xfrm>
            <a:off x="457200" y="2252520"/>
            <a:ext cx="8227800" cy="3975840"/>
          </a:xfrm>
          <a:prstGeom prst="rect">
            <a:avLst/>
          </a:prstGeom>
          <a:noFill/>
          <a:ln w="0">
            <a:noFill/>
          </a:ln>
        </p:spPr>
        <p:style>
          <a:lnRef idx="0"/>
          <a:fillRef idx="0"/>
          <a:effectRef idx="0"/>
          <a:fontRef idx="minor"/>
        </p:style>
        <p:txBody>
          <a:bodyPr lIns="0" rIns="0" tIns="0" bIns="0" anchor="t">
            <a:normAutofit fontScale="65000"/>
          </a:bodyPr>
          <a:p>
            <a:pPr marL="1404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Non-WG forming BoF.</a:t>
            </a:r>
            <a:endParaRPr b="0" lang="en-US" sz="3200" spc="-1" strike="noStrike">
              <a:solidFill>
                <a:srgbClr val="000000"/>
              </a:solidFill>
              <a:latin typeface="Arial"/>
            </a:endParaRPr>
          </a:p>
          <a:p>
            <a:pPr lvl="1" marL="2808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Will gauge the activity today to determine next steps - BoF in Brisbane or creating a WG between 118 and 119</a:t>
            </a:r>
            <a:endParaRPr b="0" lang="en-US" sz="3200" spc="-1" strike="noStrike">
              <a:solidFill>
                <a:srgbClr val="000000"/>
              </a:solidFill>
              <a:latin typeface="Arial"/>
            </a:endParaRPr>
          </a:p>
          <a:p>
            <a:pPr lvl="1" marL="2808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One challenge today is that customers run workloads in multiple clouds with no mechanisms to reason over the identity systems across these clouds</a:t>
            </a:r>
            <a:endParaRPr b="0" lang="en-US" sz="3200" spc="-1" strike="noStrike">
              <a:solidFill>
                <a:srgbClr val="000000"/>
              </a:solidFill>
              <a:latin typeface="Arial"/>
            </a:endParaRPr>
          </a:p>
          <a:p>
            <a:pPr lvl="1" marL="2808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Need standards for a variety of things, eg. authN, authZ, federation, attestation, monitoring, worload federations, etc</a:t>
            </a:r>
            <a:endParaRPr b="0" lang="en-US" sz="3200" spc="-1" strike="noStrike">
              <a:solidFill>
                <a:srgbClr val="000000"/>
              </a:solidFill>
              <a:latin typeface="Arial"/>
            </a:endParaRPr>
          </a:p>
          <a:p>
            <a:pPr lvl="1" marL="2808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Many existing standards that we could leverage, including other organizations' standards (see Pieter's slide for a description of the various standards)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0880" cy="553752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tabLst>
                <a:tab algn="l" pos="182880"/>
                <a:tab algn="l" pos="365760"/>
                <a:tab algn="l" pos="548640"/>
                <a:tab algn="l" pos="731520"/>
              </a:tabLst>
            </a:pPr>
            <a:endParaRPr b="0" lang="en-US" sz="1200" spc="-1" strike="noStrike">
              <a:solidFill>
                <a:srgbClr val="000000"/>
              </a:solidFill>
              <a:latin typeface="Arial"/>
            </a:endParaRPr>
          </a:p>
          <a:p>
            <a:pPr marL="216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146" name="CustomShape 2"/>
          <p:cNvSpPr/>
          <p:nvPr/>
        </p:nvSpPr>
        <p:spPr>
          <a:xfrm>
            <a:off x="685800" y="533520"/>
            <a:ext cx="7760160" cy="5972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tabLst>
                <a:tab algn="l" pos="182880"/>
                <a:tab algn="l" pos="365760"/>
                <a:tab algn="l" pos="548640"/>
                <a:tab algn="l" pos="731520"/>
              </a:tabLst>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147" name="CustomShape 3"/>
          <p:cNvSpPr/>
          <p:nvPr/>
        </p:nvSpPr>
        <p:spPr>
          <a:xfrm>
            <a:off x="685800" y="-228600"/>
            <a:ext cx="7760160" cy="10576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148" name="CustomShape 4"/>
          <p:cNvSpPr/>
          <p:nvPr/>
        </p:nvSpPr>
        <p:spPr>
          <a:xfrm>
            <a:off x="380880" y="838080"/>
            <a:ext cx="8445960" cy="555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26840" cy="384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150" name="CustomShape 2"/>
          <p:cNvSpPr/>
          <p:nvPr/>
        </p:nvSpPr>
        <p:spPr>
          <a:xfrm>
            <a:off x="34920" y="1413000"/>
            <a:ext cx="9131760" cy="4864680"/>
          </a:xfrm>
          <a:prstGeom prst="rect">
            <a:avLst/>
          </a:prstGeom>
          <a:noFill/>
          <a:ln w="0">
            <a:noFill/>
          </a:ln>
        </p:spPr>
        <p:style>
          <a:lnRef idx="0"/>
          <a:fillRef idx="0"/>
          <a:effectRef idx="0"/>
          <a:fontRef idx="minor"/>
        </p:style>
        <p:txBody>
          <a:bodyPr lIns="90000" rIns="90000" tIns="45000" bIns="45000" anchor="t">
            <a:noAutofit/>
          </a:bodyPr>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0160" cy="816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152" name="CustomShape 2"/>
          <p:cNvSpPr/>
          <p:nvPr/>
        </p:nvSpPr>
        <p:spPr>
          <a:xfrm>
            <a:off x="0" y="1557360"/>
            <a:ext cx="8979480" cy="3372480"/>
          </a:xfrm>
          <a:prstGeom prst="rect">
            <a:avLst/>
          </a:prstGeom>
          <a:noFill/>
          <a:ln w="0">
            <a:noFill/>
          </a:ln>
        </p:spPr>
        <p:style>
          <a:lnRef idx="0"/>
          <a:fillRef idx="0"/>
          <a:effectRef idx="0"/>
          <a:fontRef idx="minor"/>
        </p:style>
        <p:txBody>
          <a:bodyPr lIns="90000" rIns="90000" tIns="45000" bIns="45000" anchor="t">
            <a:noAutofit/>
          </a:bodyPr>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324000" y="630360"/>
            <a:ext cx="8674560" cy="1130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154" name="CustomShape 2"/>
          <p:cNvSpPr/>
          <p:nvPr/>
        </p:nvSpPr>
        <p:spPr>
          <a:xfrm>
            <a:off x="609480" y="1773360"/>
            <a:ext cx="7752240" cy="445500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1320">
              <a:lnSpc>
                <a:spcPct val="100000"/>
              </a:lnSpc>
              <a:buClr>
                <a:srgbClr val="000000"/>
              </a:buClr>
              <a:buSzPct val="45000"/>
              <a:buFont typeface="Wingdings" charset="2"/>
              <a:buChar char=""/>
              <a:tabLst>
                <a:tab algn="l" pos="182880"/>
                <a:tab algn="l" pos="365760"/>
                <a:tab algn="l" pos="548640"/>
                <a:tab algn="l" pos="731520"/>
              </a:tabLst>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1320" algn="ctr">
              <a:lnSpc>
                <a:spcPct val="100000"/>
              </a:lnSpc>
              <a:buClr>
                <a:srgbClr val="000000"/>
              </a:buClr>
              <a:buSzPct val="45000"/>
              <a:buFont typeface="Wingdings" charset="2"/>
              <a:buChar char=""/>
              <a:tabLst>
                <a:tab algn="l" pos="182880"/>
                <a:tab algn="l" pos="365760"/>
                <a:tab algn="l" pos="548640"/>
                <a:tab algn="l" pos="731520"/>
              </a:tabLst>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24000" y="630360"/>
            <a:ext cx="8674560" cy="1130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156" name="CustomShape 2"/>
          <p:cNvSpPr/>
          <p:nvPr/>
        </p:nvSpPr>
        <p:spPr>
          <a:xfrm>
            <a:off x="609480" y="1773360"/>
            <a:ext cx="7752240" cy="445500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1320">
              <a:lnSpc>
                <a:spcPct val="90000"/>
              </a:lnSpc>
              <a:spcBef>
                <a:spcPts val="400"/>
              </a:spcBef>
              <a:buClr>
                <a:srgbClr val="000000"/>
              </a:buClr>
              <a:buSzPct val="45000"/>
              <a:buFont typeface="Wingdings" charset="2"/>
              <a:buChar char=""/>
              <a:tabLst>
                <a:tab algn="l" pos="182880"/>
                <a:tab algn="l" pos="365760"/>
                <a:tab algn="l" pos="548640"/>
                <a:tab algn="l" pos="731520"/>
              </a:tabLst>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tabLst>
                <a:tab algn="l" pos="182880"/>
                <a:tab algn="l" pos="365760"/>
                <a:tab algn="l" pos="548640"/>
                <a:tab algn="l" pos="731520"/>
              </a:tabLst>
            </a:pPr>
            <a:endParaRPr b="0" lang="en-US" sz="1500" spc="-1" strike="noStrike">
              <a:solidFill>
                <a:srgbClr val="000000"/>
              </a:solidFill>
              <a:latin typeface="Arial"/>
            </a:endParaRPr>
          </a:p>
          <a:p>
            <a:pPr marL="216000" indent="-211320">
              <a:lnSpc>
                <a:spcPct val="90000"/>
              </a:lnSpc>
              <a:spcBef>
                <a:spcPts val="400"/>
              </a:spcBef>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Material about the patent policy is available at</a:t>
            </a:r>
            <a:br>
              <a:rPr sz="1800"/>
            </a:br>
            <a:r>
              <a:rPr b="1" i="1" lang="en-IE" sz="1600" spc="-1" strike="noStrike" u="sng">
                <a:solidFill>
                  <a:srgbClr val="0000ff"/>
                </a:solidFill>
                <a:uFillTx/>
                <a:latin typeface="Calibri"/>
                <a:ea typeface="Calibri"/>
                <a:hlinkClick r:id="rId2"/>
              </a:rPr>
              <a:t>http://standards.ieee.org/about/sasb/patcom/materials.html</a:t>
            </a:r>
            <a:endParaRPr b="0" lang="en-US" sz="1600" spc="-1" strike="noStrike">
              <a:solidFill>
                <a:srgbClr val="000000"/>
              </a:solidFill>
              <a:latin typeface="Arial"/>
            </a:endParaRPr>
          </a:p>
          <a:p>
            <a:pPr>
              <a:lnSpc>
                <a:spcPct val="90000"/>
              </a:lnSpc>
              <a:tabLst>
                <a:tab algn="l" pos="182880"/>
                <a:tab algn="l" pos="365760"/>
                <a:tab algn="l" pos="548640"/>
                <a:tab algn="l" pos="731520"/>
              </a:tabLst>
            </a:pPr>
            <a:endParaRPr b="0" lang="en-US" sz="1600" spc="-1" strike="noStrike">
              <a:solidFill>
                <a:srgbClr val="000000"/>
              </a:solidFill>
              <a:latin typeface="Arial"/>
            </a:endParaRPr>
          </a:p>
          <a:p>
            <a:pPr marL="630000" indent="-281160" algn="ctr">
              <a:lnSpc>
                <a:spcPct val="90000"/>
              </a:lnSpc>
              <a:buClr>
                <a:srgbClr val="000000"/>
              </a:buClr>
              <a:buSzPct val="45000"/>
              <a:buFont typeface="Wingdings" charset="2"/>
              <a:buChar char=""/>
              <a:tabLst>
                <a:tab algn="l" pos="182880"/>
                <a:tab algn="l" pos="365760"/>
                <a:tab algn="l" pos="548640"/>
                <a:tab algn="l" pos="731520"/>
              </a:tabLst>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24000" y="630360"/>
            <a:ext cx="8674560" cy="1130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158" name="CustomShape 2"/>
          <p:cNvSpPr/>
          <p:nvPr/>
        </p:nvSpPr>
        <p:spPr>
          <a:xfrm>
            <a:off x="609480" y="1773360"/>
            <a:ext cx="7752240" cy="445500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9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24000" y="630360"/>
            <a:ext cx="8674560" cy="1130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160" name="CustomShape 2"/>
          <p:cNvSpPr/>
          <p:nvPr/>
        </p:nvSpPr>
        <p:spPr>
          <a:xfrm>
            <a:off x="609480" y="1773360"/>
            <a:ext cx="7752240" cy="445500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90000"/>
              </a:lnSpc>
              <a:spcBef>
                <a:spcPts val="564"/>
              </a:spcBef>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4000" y="630360"/>
            <a:ext cx="8674560" cy="1130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162" name="CustomShape 2"/>
          <p:cNvSpPr/>
          <p:nvPr/>
        </p:nvSpPr>
        <p:spPr>
          <a:xfrm>
            <a:off x="335880" y="1828800"/>
            <a:ext cx="8709480" cy="445500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2"/>
              </a:rPr>
              <a:t>https://standards.ieee.org/about/policies/opman/sect6.html</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3"/>
              </a:rPr>
              <a:t>https://standards.ieee.org/content/dam/ieee-standards/standards/web/documents/other/permissionltrs.zip</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4"/>
              </a:rPr>
              <a:t>http://standards.ieee.org/faqs/copyrights.html/</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5"/>
              </a:rPr>
              <a:t>https://standards.ieee.org/develop/policies/best_practices_for_ieee_standards_development_051215.pdf</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6"/>
              </a:rPr>
              <a:t>https://standards.ieee.org/about/policies/opman/sect6.html</a:t>
            </a:r>
            <a:endParaRPr b="0" lang="en-US" sz="1200" spc="-1" strike="noStrike">
              <a:solidFill>
                <a:srgbClr val="000000"/>
              </a:solidFill>
              <a:latin typeface="Arial"/>
            </a:endParaRPr>
          </a:p>
          <a:p>
            <a:pPr>
              <a:lnSpc>
                <a:spcPct val="90000"/>
              </a:lnSpc>
              <a:spcBef>
                <a:spcPts val="564"/>
              </a:spcBef>
              <a:tabLst>
                <a:tab algn="l" pos="182880"/>
                <a:tab algn="l" pos="365760"/>
                <a:tab algn="l" pos="548640"/>
                <a:tab algn="l" pos="731520"/>
              </a:tabLst>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3810</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2024-01-17T08:29:18Z</dcterms:modified>
  <cp:revision>153</cp:revision>
  <dc:subject>SC IETF</dc:subject>
  <dc:title>Opening for September</dc:title>
</cp:coreProperties>
</file>

<file path=docProps/custom.xml><?xml version="1.0" encoding="utf-8"?>
<Properties xmlns="http://schemas.openxmlformats.org/officeDocument/2006/custom-properties" xmlns:vt="http://schemas.openxmlformats.org/officeDocument/2006/docPropsVTypes"/>
</file>