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_rels/presentation.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8.xml.rels" ContentType="application/vnd.openxmlformats-package.relationships+xml"/>
  <Override PartName="/ppt/slideLayouts/_rels/slideLayout5.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2.xml.rels" ContentType="application/vnd.openxmlformats-package.relationships+xml"/>
  <Override PartName="/ppt/slideLayouts/_rels/slideLayout1.xml.rels" ContentType="application/vnd.openxmlformats-package.relationships+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media/image1.png" ContentType="image/png"/>
  <Override PartName="/ppt/presProps.xml" ContentType="application/vnd.openxmlformats-officedocument.presentationml.presProps+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381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22878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4110120"/>
            <a:ext cx="8229240" cy="22878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381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22878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22878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4110120"/>
            <a:ext cx="4015800" cy="22878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4110120"/>
            <a:ext cx="4015800" cy="22878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381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22878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22878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22878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4110120"/>
            <a:ext cx="2649600" cy="22878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4110120"/>
            <a:ext cx="2649600" cy="22878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4110120"/>
            <a:ext cx="2649600" cy="22878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381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4796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381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4796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381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4796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4796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381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381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381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22878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4796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4110120"/>
            <a:ext cx="4015800" cy="22878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381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4796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22878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4110120"/>
            <a:ext cx="4015800" cy="22878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381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22878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22878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4110120"/>
            <a:ext cx="8229240" cy="22878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2"/>
          <p:cNvSpPr/>
          <p:nvPr/>
        </p:nvSpPr>
        <p:spPr>
          <a:xfrm>
            <a:off x="3095640" y="396000"/>
            <a:ext cx="5347080" cy="1980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802-15-24-0050-00</a:t>
            </a:r>
            <a:endParaRPr b="0" lang="en-US" sz="1400" spc="-1" strike="noStrike">
              <a:solidFill>
                <a:srgbClr val="000000"/>
              </a:solidFill>
              <a:latin typeface="Arial"/>
            </a:endParaRPr>
          </a:p>
        </p:txBody>
      </p:sp>
      <p:sp>
        <p:nvSpPr>
          <p:cNvPr id="1" name="Line 3"/>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4"/>
          <p:cNvSpPr/>
          <p:nvPr/>
        </p:nvSpPr>
        <p:spPr>
          <a:xfrm>
            <a:off x="685800" y="6475320"/>
            <a:ext cx="1723320" cy="2898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5"/>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6"/>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7"/>
          <p:cNvSpPr/>
          <p:nvPr/>
        </p:nvSpPr>
        <p:spPr>
          <a:xfrm>
            <a:off x="3749040" y="6475320"/>
            <a:ext cx="1723320" cy="2898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73D1C699-043B-4623-A629-7D793292BEEA}" type="slidenum">
              <a:rPr b="0" lang="en-IE" sz="2000" spc="-1" strike="noStrike">
                <a:solidFill>
                  <a:srgbClr val="000000"/>
                </a:solidFill>
                <a:latin typeface="Times New Roman"/>
                <a:ea typeface="DejaVu Sans"/>
              </a:rPr>
              <a:t>5</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8"/>
          <p:cNvSpPr/>
          <p:nvPr/>
        </p:nvSpPr>
        <p:spPr>
          <a:xfrm>
            <a:off x="7040160" y="6490080"/>
            <a:ext cx="1723320" cy="2898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9"/>
          <p:cNvSpPr/>
          <p:nvPr/>
        </p:nvSpPr>
        <p:spPr>
          <a:xfrm>
            <a:off x="685800" y="365760"/>
            <a:ext cx="2558880" cy="1980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381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a:t>
            </a:r>
            <a:r>
              <a:rPr b="0" lang="en-US" sz="4400" spc="-1" strike="noStrike">
                <a:solidFill>
                  <a:srgbClr val="000000"/>
                </a:solidFill>
                <a:latin typeface="Arial"/>
              </a:rPr>
              <a:t>to edit </a:t>
            </a:r>
            <a:r>
              <a:rPr b="0" lang="en-US" sz="4400" spc="-1" strike="noStrike">
                <a:solidFill>
                  <a:srgbClr val="000000"/>
                </a:solidFill>
                <a:latin typeface="Arial"/>
              </a:rPr>
              <a:t>the </a:t>
            </a:r>
            <a:r>
              <a:rPr b="0" lang="en-US" sz="4400" spc="-1" strike="noStrike">
                <a:solidFill>
                  <a:srgbClr val="000000"/>
                </a:solidFill>
                <a:latin typeface="Arial"/>
              </a:rPr>
              <a:t>title </a:t>
            </a:r>
            <a:r>
              <a:rPr b="0" lang="en-US" sz="4400" spc="-1" strike="noStrike">
                <a:solidFill>
                  <a:srgbClr val="000000"/>
                </a:solidFill>
                <a:latin typeface="Arial"/>
              </a:rPr>
              <a:t>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4796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CustomShape 1"/>
          <p:cNvSpPr/>
          <p:nvPr/>
        </p:nvSpPr>
        <p:spPr>
          <a:xfrm>
            <a:off x="152280" y="609480"/>
            <a:ext cx="8976240" cy="461088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Background information to new frame format discussion</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15</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January, 2024</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Per LB comment collection for 4ab-c draft</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Background information for the new frame format discussion.</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Providing background and resolving comment in pre lb comment collection for 4ab-c draft</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381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Com</a:t>
            </a:r>
            <a:r>
              <a:rPr b="0" lang="en-US" sz="4400" spc="-1" strike="noStrike">
                <a:solidFill>
                  <a:srgbClr val="000000"/>
                </a:solidFill>
                <a:latin typeface="Arial"/>
              </a:rPr>
              <a:t>man</a:t>
            </a:r>
            <a:r>
              <a:rPr b="0" lang="en-US" sz="4400" spc="-1" strike="noStrike">
                <a:solidFill>
                  <a:srgbClr val="000000"/>
                </a:solidFill>
                <a:latin typeface="Arial"/>
              </a:rPr>
              <a:t>d ID</a:t>
            </a: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8229240" cy="4567680"/>
          </a:xfrm>
          <a:prstGeom prst="rect">
            <a:avLst/>
          </a:prstGeom>
          <a:noFill/>
          <a:ln w="0">
            <a:noFill/>
          </a:ln>
        </p:spPr>
        <p:txBody>
          <a:bodyPr lIns="0" rIns="0" tIns="0" bIns="0" anchor="t">
            <a:normAutofit fontScale="75000"/>
          </a:bodyPr>
          <a:p>
            <a:pPr marL="324000" indent="-243000">
              <a:spcBef>
                <a:spcPts val="1417"/>
              </a:spcBef>
              <a:buClr>
                <a:srgbClr val="000000"/>
              </a:buClr>
              <a:buSzPct val="45000"/>
              <a:buFont typeface="Wingdings" charset="2"/>
              <a:buChar char=""/>
            </a:pPr>
            <a:r>
              <a:rPr b="0" lang="en-US" sz="3200" spc="-1" strike="noStrike">
                <a:solidFill>
                  <a:srgbClr val="000000"/>
                </a:solidFill>
                <a:latin typeface="Arial"/>
              </a:rPr>
              <a:t>Command ID specifies the actual command to be used.</a:t>
            </a:r>
            <a:endParaRPr b="0" lang="en-US" sz="3200" spc="-1" strike="noStrike">
              <a:solidFill>
                <a:srgbClr val="000000"/>
              </a:solidFill>
              <a:latin typeface="Arial"/>
            </a:endParaRPr>
          </a:p>
          <a:p>
            <a:pPr marL="324000" indent="-243000">
              <a:spcBef>
                <a:spcPts val="1417"/>
              </a:spcBef>
              <a:buClr>
                <a:srgbClr val="000000"/>
              </a:buClr>
              <a:buSzPct val="45000"/>
              <a:buFont typeface="Wingdings" charset="2"/>
              <a:buChar char=""/>
            </a:pPr>
            <a:r>
              <a:rPr b="0" lang="en-US" sz="3200" spc="-1" strike="noStrike">
                <a:solidFill>
                  <a:srgbClr val="000000"/>
                </a:solidFill>
                <a:latin typeface="Arial"/>
              </a:rPr>
              <a:t>We have multiple options:</a:t>
            </a:r>
            <a:endParaRPr b="0" lang="en-US" sz="3200" spc="-1" strike="noStrike">
              <a:solidFill>
                <a:srgbClr val="000000"/>
              </a:solidFill>
              <a:latin typeface="Arial"/>
            </a:endParaRPr>
          </a:p>
          <a:p>
            <a:pPr lvl="1" marL="648000" indent="-243000">
              <a:spcBef>
                <a:spcPts val="1134"/>
              </a:spcBef>
              <a:buClr>
                <a:srgbClr val="000000"/>
              </a:buClr>
              <a:buSzPct val="75000"/>
              <a:buFont typeface="Symbol" charset="2"/>
              <a:buChar char=""/>
            </a:pPr>
            <a:r>
              <a:rPr b="0" lang="en-US" sz="2800" spc="-1" strike="noStrike">
                <a:solidFill>
                  <a:srgbClr val="000000"/>
                </a:solidFill>
                <a:latin typeface="Arial"/>
              </a:rPr>
              <a:t>Allocate separate command ID for each Compact frame id and message control combination (53 in total)</a:t>
            </a:r>
            <a:endParaRPr b="0" lang="en-US" sz="2800" spc="-1" strike="noStrike">
              <a:solidFill>
                <a:srgbClr val="000000"/>
              </a:solidFill>
              <a:latin typeface="Arial"/>
            </a:endParaRPr>
          </a:p>
          <a:p>
            <a:pPr lvl="1" marL="648000" indent="-243000">
              <a:spcBef>
                <a:spcPts val="1134"/>
              </a:spcBef>
              <a:buClr>
                <a:srgbClr val="000000"/>
              </a:buClr>
              <a:buSzPct val="75000"/>
              <a:buFont typeface="Symbol" charset="2"/>
              <a:buChar char=""/>
            </a:pPr>
            <a:r>
              <a:rPr b="0" lang="en-US" sz="2800" spc="-1" strike="noStrike">
                <a:solidFill>
                  <a:srgbClr val="000000"/>
                </a:solidFill>
                <a:latin typeface="Arial"/>
              </a:rPr>
              <a:t>Allocate one command ID, and add one octet that contains compact frame id and message control fields (adds one extra octet to all frames)</a:t>
            </a:r>
            <a:endParaRPr b="0" lang="en-US" sz="2800" spc="-1" strike="noStrike">
              <a:solidFill>
                <a:srgbClr val="000000"/>
              </a:solidFill>
              <a:latin typeface="Arial"/>
            </a:endParaRPr>
          </a:p>
          <a:p>
            <a:pPr marL="324000" indent="-243000">
              <a:spcBef>
                <a:spcPts val="1417"/>
              </a:spcBef>
              <a:buClr>
                <a:srgbClr val="000000"/>
              </a:buClr>
              <a:buSzPct val="45000"/>
              <a:buFont typeface="Wingdings" charset="2"/>
              <a:buChar char=""/>
            </a:pPr>
            <a:r>
              <a:rPr b="0" lang="en-US" sz="3200" spc="-1" strike="noStrike">
                <a:solidFill>
                  <a:srgbClr val="000000"/>
                </a:solidFill>
                <a:latin typeface="Arial"/>
              </a:rPr>
              <a:t>The current message control field is 8-bits, and seems to have only 1-4 different values, with one having 11 different values. There are several compact frame formats which include always zero message control field, if we are trying to be compact, there is no point of transmitting that.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1" name="PlaceHolder 1"/>
          <p:cNvSpPr>
            <a:spLocks noGrp="1"/>
          </p:cNvSpPr>
          <p:nvPr>
            <p:ph type="title"/>
          </p:nvPr>
        </p:nvSpPr>
        <p:spPr>
          <a:xfrm>
            <a:off x="0" y="365040"/>
            <a:ext cx="9144000" cy="125028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Comp</a:t>
            </a:r>
            <a:r>
              <a:rPr b="0" lang="en-US" sz="4000" spc="-1" strike="noStrike">
                <a:solidFill>
                  <a:srgbClr val="000000"/>
                </a:solidFill>
                <a:latin typeface="Arial"/>
              </a:rPr>
              <a:t>act </a:t>
            </a:r>
            <a:r>
              <a:rPr b="0" lang="en-US" sz="4000" spc="-1" strike="noStrike">
                <a:solidFill>
                  <a:srgbClr val="000000"/>
                </a:solidFill>
                <a:latin typeface="Arial"/>
              </a:rPr>
              <a:t>frame </a:t>
            </a:r>
            <a:r>
              <a:rPr b="0" lang="en-US" sz="4000" spc="-1" strike="noStrike">
                <a:solidFill>
                  <a:srgbClr val="000000"/>
                </a:solidFill>
                <a:latin typeface="Arial"/>
              </a:rPr>
              <a:t>id / </a:t>
            </a:r>
            <a:r>
              <a:rPr b="0" lang="en-US" sz="4000" spc="-1" strike="noStrike">
                <a:solidFill>
                  <a:srgbClr val="000000"/>
                </a:solidFill>
                <a:latin typeface="Arial"/>
              </a:rPr>
              <a:t>mess</a:t>
            </a:r>
            <a:r>
              <a:rPr b="0" lang="en-US" sz="4000" spc="-1" strike="noStrike">
                <a:solidFill>
                  <a:srgbClr val="000000"/>
                </a:solidFill>
                <a:latin typeface="Arial"/>
              </a:rPr>
              <a:t>age </a:t>
            </a:r>
            <a:r>
              <a:rPr b="0" lang="en-US" sz="4000" spc="-1" strike="noStrike">
                <a:solidFill>
                  <a:srgbClr val="000000"/>
                </a:solidFill>
                <a:latin typeface="Arial"/>
              </a:rPr>
              <a:t>contro</a:t>
            </a:r>
            <a:r>
              <a:rPr b="0" lang="en-US" sz="4000" spc="-1" strike="noStrike">
                <a:solidFill>
                  <a:srgbClr val="000000"/>
                </a:solidFill>
                <a:latin typeface="Arial"/>
              </a:rPr>
              <a:t>l</a:t>
            </a:r>
            <a:endParaRPr b="0" lang="en-US" sz="4000" spc="-1" strike="noStrike">
              <a:solidFill>
                <a:srgbClr val="000000"/>
              </a:solidFill>
              <a:latin typeface="Arial"/>
            </a:endParaRPr>
          </a:p>
        </p:txBody>
      </p:sp>
      <p:graphicFrame>
        <p:nvGraphicFramePr>
          <p:cNvPr id="72" name=""/>
          <p:cNvGraphicFramePr/>
          <p:nvPr/>
        </p:nvGraphicFramePr>
        <p:xfrm>
          <a:off x="868680" y="1322640"/>
          <a:ext cx="7219800" cy="4540320"/>
        </p:xfrm>
        <a:graphic>
          <a:graphicData uri="http://schemas.openxmlformats.org/drawingml/2006/table">
            <a:tbl>
              <a:tblPr/>
              <a:tblGrid>
                <a:gridCol w="5633280"/>
                <a:gridCol w="1586880"/>
              </a:tblGrid>
              <a:tr h="0">
                <a:tc>
                  <a:txBody>
                    <a:bodyPr tIns="0" bIns="0" anchor="t">
                      <a:noAutofit/>
                    </a:bodyPr>
                    <a:p>
                      <a:r>
                        <a:rPr b="0" lang="en-US" sz="1400" spc="-1" strike="noStrike">
                          <a:solidFill>
                            <a:srgbClr val="000000"/>
                          </a:solidFill>
                          <a:latin typeface="Arial"/>
                        </a:rPr>
                        <a:t>Compact frame id</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tIns="0" bIns="0" anchor="t">
                      <a:noAutofit/>
                    </a:bodyPr>
                    <a:p>
                      <a:pPr algn="ctr"/>
                      <a:r>
                        <a:rPr b="0" lang="en-US" sz="1400" spc="-1" strike="noStrike">
                          <a:solidFill>
                            <a:srgbClr val="000000"/>
                          </a:solidFill>
                          <a:latin typeface="Arial"/>
                        </a:rPr>
                        <a:t>Messge control</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0">
                <a:tc>
                  <a:txBody>
                    <a:bodyPr tIns="0" bIns="0" anchor="t">
                      <a:noAutofit/>
                    </a:bodyPr>
                    <a:p>
                      <a:r>
                        <a:rPr b="0" lang="en-US" sz="1400" spc="-1" strike="noStrike">
                          <a:solidFill>
                            <a:srgbClr val="000000"/>
                          </a:solidFill>
                          <a:latin typeface="Arial"/>
                        </a:rPr>
                        <a:t>Advertising Poll Compact frame</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tIns="0" bIns="0" anchor="t">
                      <a:noAutofit/>
                    </a:bodyPr>
                    <a:p>
                      <a:pPr algn="ctr"/>
                      <a:r>
                        <a:rPr b="0" lang="en-US" sz="1400" spc="-1" strike="noStrike">
                          <a:solidFill>
                            <a:srgbClr val="000000"/>
                          </a:solidFill>
                          <a:latin typeface="Arial"/>
                        </a:rPr>
                        <a:t>4</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198720">
                <a:tc>
                  <a:txBody>
                    <a:bodyPr tIns="0" bIns="0" anchor="t">
                      <a:noAutofit/>
                    </a:bodyPr>
                    <a:p>
                      <a:r>
                        <a:rPr b="0" lang="en-US" sz="1400" spc="-1" strike="noStrike">
                          <a:solidFill>
                            <a:srgbClr val="000000"/>
                          </a:solidFill>
                          <a:latin typeface="Arial"/>
                        </a:rPr>
                        <a:t>Advertising Response Compact frame</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tIns="0" bIns="0" anchor="t">
                      <a:noAutofit/>
                    </a:bodyPr>
                    <a:p>
                      <a:pPr algn="ctr"/>
                      <a:r>
                        <a:rPr b="0" lang="en-US" sz="1400" spc="-1" strike="noStrike">
                          <a:solidFill>
                            <a:srgbClr val="000000"/>
                          </a:solidFill>
                          <a:latin typeface="Arial"/>
                        </a:rPr>
                        <a:t>4</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198720">
                <a:tc>
                  <a:txBody>
                    <a:bodyPr tIns="0" bIns="0" anchor="t">
                      <a:noAutofit/>
                    </a:bodyPr>
                    <a:p>
                      <a:r>
                        <a:rPr b="0" lang="en-US" sz="1400" spc="-1" strike="noStrike">
                          <a:solidFill>
                            <a:srgbClr val="000000"/>
                          </a:solidFill>
                          <a:latin typeface="Arial"/>
                        </a:rPr>
                        <a:t>Start of Ranging Compact frame</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tIns="0" bIns="0" anchor="t">
                      <a:noAutofit/>
                    </a:bodyPr>
                    <a:p>
                      <a:pPr algn="ctr"/>
                      <a:r>
                        <a:rPr b="0" lang="en-US" sz="1400" spc="-1" strike="noStrike">
                          <a:solidFill>
                            <a:srgbClr val="000000"/>
                          </a:solidFill>
                          <a:latin typeface="Arial"/>
                        </a:rPr>
                        <a:t>0</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198720">
                <a:tc>
                  <a:txBody>
                    <a:bodyPr tIns="0" bIns="0" anchor="t">
                      <a:noAutofit/>
                    </a:bodyPr>
                    <a:p>
                      <a:r>
                        <a:rPr b="0" lang="en-US" sz="1400" spc="-1" strike="noStrike">
                          <a:solidFill>
                            <a:srgbClr val="000000"/>
                          </a:solidFill>
                          <a:latin typeface="Arial"/>
                        </a:rPr>
                        <a:t>One-to-one Poll Compact frame</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tIns="0" bIns="0" anchor="t">
                      <a:noAutofit/>
                    </a:bodyPr>
                    <a:p>
                      <a:pPr algn="ctr"/>
                      <a:r>
                        <a:rPr b="0" lang="en-US" sz="1400" spc="-1" strike="noStrike">
                          <a:solidFill>
                            <a:srgbClr val="000000"/>
                          </a:solidFill>
                          <a:latin typeface="Arial"/>
                        </a:rPr>
                        <a:t>2</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198720">
                <a:tc>
                  <a:txBody>
                    <a:bodyPr tIns="0" bIns="0" anchor="t">
                      <a:noAutofit/>
                    </a:bodyPr>
                    <a:p>
                      <a:r>
                        <a:rPr b="0" lang="en-US" sz="1400" spc="-1" strike="noStrike">
                          <a:solidFill>
                            <a:srgbClr val="000000"/>
                          </a:solidFill>
                          <a:latin typeface="Arial"/>
                        </a:rPr>
                        <a:t>RESP Compact frame</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tIns="0" bIns="0" anchor="t">
                      <a:noAutofit/>
                    </a:bodyPr>
                    <a:p>
                      <a:pPr algn="ctr"/>
                      <a:r>
                        <a:rPr b="0" lang="en-US" sz="1400" spc="-1" strike="noStrike">
                          <a:solidFill>
                            <a:srgbClr val="000000"/>
                          </a:solidFill>
                          <a:latin typeface="Arial"/>
                        </a:rPr>
                        <a:t>2</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198720">
                <a:tc>
                  <a:txBody>
                    <a:bodyPr tIns="0" bIns="0" anchor="t">
                      <a:noAutofit/>
                    </a:bodyPr>
                    <a:p>
                      <a:r>
                        <a:rPr b="0" lang="en-US" sz="1400" spc="-1" strike="noStrike">
                          <a:solidFill>
                            <a:srgbClr val="000000"/>
                          </a:solidFill>
                          <a:latin typeface="Arial"/>
                        </a:rPr>
                        <a:t>One-to-one Initiator Report Compact frame</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tIns="0" bIns="0" anchor="t">
                      <a:noAutofit/>
                    </a:bodyPr>
                    <a:p>
                      <a:pPr algn="ctr"/>
                      <a:r>
                        <a:rPr b="0" lang="en-US" sz="1400" spc="-1" strike="noStrike">
                          <a:solidFill>
                            <a:srgbClr val="000000"/>
                          </a:solidFill>
                          <a:latin typeface="Arial"/>
                        </a:rPr>
                        <a:t>0</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198720">
                <a:tc>
                  <a:txBody>
                    <a:bodyPr tIns="0" bIns="0" anchor="t">
                      <a:noAutofit/>
                    </a:bodyPr>
                    <a:p>
                      <a:r>
                        <a:rPr b="0" lang="en-US" sz="1400" spc="-1" strike="noStrike">
                          <a:solidFill>
                            <a:srgbClr val="000000"/>
                          </a:solidFill>
                          <a:latin typeface="Arial"/>
                        </a:rPr>
                        <a:t>One-to-one Responder Report Compact frame</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tIns="0" bIns="0" anchor="t">
                      <a:noAutofit/>
                    </a:bodyPr>
                    <a:p>
                      <a:pPr algn="ctr"/>
                      <a:r>
                        <a:rPr b="0" lang="en-US" sz="1400" spc="-1" strike="noStrike">
                          <a:solidFill>
                            <a:srgbClr val="000000"/>
                          </a:solidFill>
                          <a:latin typeface="Arial"/>
                        </a:rPr>
                        <a:t>2</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198720">
                <a:tc>
                  <a:txBody>
                    <a:bodyPr tIns="0" bIns="0" anchor="t">
                      <a:noAutofit/>
                    </a:bodyPr>
                    <a:p>
                      <a:r>
                        <a:rPr b="0" lang="en-US" sz="1400" spc="-1" strike="noStrike">
                          <a:solidFill>
                            <a:srgbClr val="000000"/>
                          </a:solidFill>
                          <a:latin typeface="Arial"/>
                        </a:rPr>
                        <a:t>Advertising Confirmation Compact frame Compact frame</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tIns="0" bIns="0" anchor="t">
                      <a:noAutofit/>
                    </a:bodyPr>
                    <a:p>
                      <a:pPr algn="ctr"/>
                      <a:r>
                        <a:rPr b="0" lang="en-US" sz="1400" spc="-1" strike="noStrike">
                          <a:solidFill>
                            <a:srgbClr val="000000"/>
                          </a:solidFill>
                          <a:latin typeface="Arial"/>
                        </a:rPr>
                        <a:t>2</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216000">
                <a:tc>
                  <a:txBody>
                    <a:bodyPr tIns="0" bIns="0" anchor="t">
                      <a:noAutofit/>
                    </a:bodyPr>
                    <a:p>
                      <a:r>
                        <a:rPr b="0" lang="en-US" sz="1400" spc="-1" strike="noStrike">
                          <a:solidFill>
                            <a:srgbClr val="000000"/>
                          </a:solidFill>
                          <a:latin typeface="Arial"/>
                        </a:rPr>
                        <a:t>One-to-many Poll Compact frame</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tIns="0" bIns="0" anchor="t">
                      <a:noAutofit/>
                    </a:bodyPr>
                    <a:p>
                      <a:pPr algn="ctr"/>
                      <a:r>
                        <a:rPr b="0" lang="en-US" sz="1400" spc="-1" strike="noStrike">
                          <a:solidFill>
                            <a:srgbClr val="000000"/>
                          </a:solidFill>
                          <a:latin typeface="Arial"/>
                        </a:rPr>
                        <a:t>11</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198720">
                <a:tc>
                  <a:txBody>
                    <a:bodyPr tIns="0" bIns="0" anchor="t">
                      <a:noAutofit/>
                    </a:bodyPr>
                    <a:p>
                      <a:r>
                        <a:rPr b="0" lang="en-US" sz="1400" spc="-1" strike="noStrike">
                          <a:solidFill>
                            <a:srgbClr val="000000"/>
                          </a:solidFill>
                          <a:latin typeface="Arial"/>
                        </a:rPr>
                        <a:t>One-to-many Response Compact frame</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tIns="0" bIns="0" anchor="t">
                      <a:noAutofit/>
                    </a:bodyPr>
                    <a:p>
                      <a:pPr algn="ctr"/>
                      <a:r>
                        <a:rPr b="0" lang="en-US" sz="1400" spc="-1" strike="noStrike">
                          <a:solidFill>
                            <a:srgbClr val="000000"/>
                          </a:solidFill>
                          <a:latin typeface="Arial"/>
                        </a:rPr>
                        <a:t>2</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198720">
                <a:tc>
                  <a:txBody>
                    <a:bodyPr tIns="0" bIns="0" anchor="t">
                      <a:noAutofit/>
                    </a:bodyPr>
                    <a:p>
                      <a:r>
                        <a:rPr b="0" lang="en-US" sz="1400" spc="-1" strike="noStrike">
                          <a:solidFill>
                            <a:srgbClr val="000000"/>
                          </a:solidFill>
                          <a:latin typeface="Arial"/>
                        </a:rPr>
                        <a:t>One-to-many Responder Report Compact frame</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tIns="0" bIns="0" anchor="t">
                      <a:noAutofit/>
                    </a:bodyPr>
                    <a:p>
                      <a:pPr algn="ctr"/>
                      <a:r>
                        <a:rPr b="0" lang="en-US" sz="1400" spc="-1" strike="noStrike">
                          <a:solidFill>
                            <a:srgbClr val="000000"/>
                          </a:solidFill>
                          <a:latin typeface="Arial"/>
                        </a:rPr>
                        <a:t>2</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198720">
                <a:tc>
                  <a:txBody>
                    <a:bodyPr tIns="0" bIns="0" anchor="t">
                      <a:noAutofit/>
                    </a:bodyPr>
                    <a:p>
                      <a:r>
                        <a:rPr b="0" lang="en-US" sz="1400" spc="-1" strike="noStrike">
                          <a:solidFill>
                            <a:srgbClr val="000000"/>
                          </a:solidFill>
                          <a:latin typeface="Arial"/>
                        </a:rPr>
                        <a:t>One-to-many Initiator Report Compact frame</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tIns="0" bIns="0" anchor="t">
                      <a:noAutofit/>
                    </a:bodyPr>
                    <a:p>
                      <a:pPr algn="ctr"/>
                      <a:r>
                        <a:rPr b="0" lang="en-US" sz="1400" spc="-1" strike="noStrike">
                          <a:solidFill>
                            <a:srgbClr val="000000"/>
                          </a:solidFill>
                          <a:latin typeface="Arial"/>
                        </a:rPr>
                        <a:t>0</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198720">
                <a:tc>
                  <a:txBody>
                    <a:bodyPr tIns="0" bIns="0" anchor="t">
                      <a:noAutofit/>
                    </a:bodyPr>
                    <a:p>
                      <a:r>
                        <a:rPr b="0" lang="en-US" sz="1400" spc="-1" strike="noStrike">
                          <a:solidFill>
                            <a:srgbClr val="000000"/>
                          </a:solidFill>
                          <a:latin typeface="Arial"/>
                        </a:rPr>
                        <a:t>Public Advertising Poll Compact frame</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tIns="0" bIns="0" anchor="t">
                      <a:noAutofit/>
                    </a:bodyPr>
                    <a:p>
                      <a:pPr algn="ctr"/>
                      <a:r>
                        <a:rPr b="0" lang="en-US" sz="1400" spc="-1" strike="noStrike">
                          <a:solidFill>
                            <a:srgbClr val="000000"/>
                          </a:solidFill>
                          <a:latin typeface="Arial"/>
                        </a:rPr>
                        <a:t>5</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198720">
                <a:tc>
                  <a:txBody>
                    <a:bodyPr tIns="0" bIns="0" anchor="t">
                      <a:noAutofit/>
                    </a:bodyPr>
                    <a:p>
                      <a:r>
                        <a:rPr b="0" lang="en-US" sz="1400" spc="-1" strike="noStrike">
                          <a:solidFill>
                            <a:srgbClr val="000000"/>
                          </a:solidFill>
                          <a:latin typeface="Arial"/>
                        </a:rPr>
                        <a:t>Public Advertising Response Compact frame</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tIns="0" bIns="0" anchor="t">
                      <a:noAutofit/>
                    </a:bodyPr>
                    <a:p>
                      <a:pPr algn="ctr"/>
                      <a:r>
                        <a:rPr b="0" lang="en-US" sz="1400" spc="-1" strike="noStrike">
                          <a:solidFill>
                            <a:srgbClr val="000000"/>
                          </a:solidFill>
                          <a:latin typeface="Arial"/>
                        </a:rPr>
                        <a:t>3</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198720">
                <a:tc>
                  <a:txBody>
                    <a:bodyPr tIns="0" bIns="0" anchor="t">
                      <a:noAutofit/>
                    </a:bodyPr>
                    <a:p>
                      <a:r>
                        <a:rPr b="0" lang="en-US" sz="1400" spc="-1" strike="noStrike">
                          <a:solidFill>
                            <a:srgbClr val="000000"/>
                          </a:solidFill>
                          <a:latin typeface="Arial"/>
                        </a:rPr>
                        <a:t>Public Start of Ranging Compact frame</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tIns="0" bIns="0" anchor="t">
                      <a:noAutofit/>
                    </a:bodyPr>
                    <a:p>
                      <a:pPr algn="ctr"/>
                      <a:r>
                        <a:rPr b="0" lang="en-US" sz="1400" spc="-1" strike="noStrike">
                          <a:solidFill>
                            <a:srgbClr val="000000"/>
                          </a:solidFill>
                          <a:latin typeface="Arial"/>
                        </a:rPr>
                        <a:t>0</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198720">
                <a:tc>
                  <a:txBody>
                    <a:bodyPr tIns="0" bIns="0" anchor="t">
                      <a:noAutofit/>
                    </a:bodyPr>
                    <a:p>
                      <a:r>
                        <a:rPr b="0" lang="en-US" sz="1400" spc="-1" strike="noStrike">
                          <a:solidFill>
                            <a:srgbClr val="000000"/>
                          </a:solidFill>
                          <a:latin typeface="Arial"/>
                        </a:rPr>
                        <a:t>Public Advertising Confirmation Compact frame</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tIns="0" bIns="0" anchor="t">
                      <a:noAutofit/>
                    </a:bodyPr>
                    <a:p>
                      <a:pPr algn="ctr"/>
                      <a:r>
                        <a:rPr b="0" lang="en-US" sz="1400" spc="-1" strike="noStrike">
                          <a:solidFill>
                            <a:srgbClr val="000000"/>
                          </a:solidFill>
                          <a:latin typeface="Arial"/>
                        </a:rPr>
                        <a:t>2</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198720">
                <a:tc>
                  <a:txBody>
                    <a:bodyPr tIns="0" bIns="0" anchor="t">
                      <a:noAutofit/>
                    </a:bodyPr>
                    <a:p>
                      <a:r>
                        <a:rPr b="0" lang="en-US" sz="1400" spc="-1" strike="noStrike">
                          <a:solidFill>
                            <a:srgbClr val="000000"/>
                          </a:solidFill>
                          <a:latin typeface="Arial"/>
                        </a:rPr>
                        <a:t>Acquisition Compact frame</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tIns="0" bIns="0" anchor="t">
                      <a:noAutofit/>
                    </a:bodyPr>
                    <a:p>
                      <a:pPr algn="ctr"/>
                      <a:r>
                        <a:rPr b="0" lang="en-US" sz="1400" spc="-1" strike="noStrike">
                          <a:solidFill>
                            <a:srgbClr val="000000"/>
                          </a:solidFill>
                          <a:latin typeface="Arial"/>
                        </a:rPr>
                        <a:t>2</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198720">
                <a:tc>
                  <a:txBody>
                    <a:bodyPr tIns="0" bIns="0" anchor="t">
                      <a:noAutofit/>
                    </a:bodyPr>
                    <a:p>
                      <a:r>
                        <a:rPr b="0" lang="en-US" sz="1400" spc="-1" strike="noStrike">
                          <a:solidFill>
                            <a:srgbClr val="000000"/>
                          </a:solidFill>
                          <a:latin typeface="Arial"/>
                        </a:rPr>
                        <a:t>One-to-one Initiator Secure Report Compact frame</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tIns="0" bIns="0" anchor="t">
                      <a:noAutofit/>
                    </a:bodyPr>
                    <a:p>
                      <a:pPr algn="ctr"/>
                      <a:r>
                        <a:rPr b="0" lang="en-US" sz="1400" spc="-1" strike="noStrike">
                          <a:solidFill>
                            <a:srgbClr val="000000"/>
                          </a:solidFill>
                          <a:latin typeface="Arial"/>
                        </a:rPr>
                        <a:t>0</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198720">
                <a:tc>
                  <a:txBody>
                    <a:bodyPr tIns="0" bIns="0" anchor="t">
                      <a:noAutofit/>
                    </a:bodyPr>
                    <a:p>
                      <a:r>
                        <a:rPr b="0" lang="en-US" sz="1400" spc="-1" strike="noStrike">
                          <a:solidFill>
                            <a:srgbClr val="000000"/>
                          </a:solidFill>
                          <a:latin typeface="Arial"/>
                        </a:rPr>
                        <a:t>One-to-one Responder Secure Report Compact frame</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tIns="0" bIns="0" anchor="t">
                      <a:noAutofit/>
                    </a:bodyPr>
                    <a:p>
                      <a:pPr algn="ctr"/>
                      <a:r>
                        <a:rPr b="0" lang="en-US" sz="1400" spc="-1" strike="noStrike">
                          <a:solidFill>
                            <a:srgbClr val="000000"/>
                          </a:solidFill>
                          <a:latin typeface="Arial"/>
                        </a:rPr>
                        <a:t>2</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198720">
                <a:tc>
                  <a:txBody>
                    <a:bodyPr tIns="0" bIns="0" anchor="t">
                      <a:noAutofit/>
                    </a:bodyPr>
                    <a:p>
                      <a:r>
                        <a:rPr b="0" lang="en-US" sz="1400" spc="-1" strike="noStrike">
                          <a:solidFill>
                            <a:srgbClr val="000000"/>
                          </a:solidFill>
                          <a:latin typeface="Arial"/>
                        </a:rPr>
                        <a:t>One-to-many Initiator Secure Report Compact frame</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tIns="0" bIns="0" anchor="t">
                      <a:noAutofit/>
                    </a:bodyPr>
                    <a:p>
                      <a:pPr algn="ctr"/>
                      <a:r>
                        <a:rPr b="0" lang="en-US" sz="1400" spc="-1" strike="noStrike">
                          <a:solidFill>
                            <a:srgbClr val="000000"/>
                          </a:solidFill>
                          <a:latin typeface="Arial"/>
                        </a:rPr>
                        <a:t>0</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198720">
                <a:tc>
                  <a:txBody>
                    <a:bodyPr tIns="0" bIns="0" anchor="t">
                      <a:noAutofit/>
                    </a:bodyPr>
                    <a:p>
                      <a:r>
                        <a:rPr b="0" lang="en-US" sz="1400" spc="-1" strike="noStrike">
                          <a:solidFill>
                            <a:srgbClr val="000000"/>
                          </a:solidFill>
                          <a:latin typeface="Arial"/>
                        </a:rPr>
                        <a:t>One-to-many Responder Secure Report Compact frame</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tIns="0" bIns="0" anchor="t">
                      <a:noAutofit/>
                    </a:bodyPr>
                    <a:p>
                      <a:pPr algn="ctr"/>
                      <a:r>
                        <a:rPr b="0" lang="en-US" sz="1400" spc="-1" strike="noStrike">
                          <a:solidFill>
                            <a:srgbClr val="000000"/>
                          </a:solidFill>
                          <a:latin typeface="Arial"/>
                        </a:rPr>
                        <a:t>2</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198720">
                <a:tc>
                  <a:txBody>
                    <a:bodyPr tIns="0" bIns="0" anchor="t">
                      <a:noAutofit/>
                    </a:bodyPr>
                    <a:p>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tIns="0" bIns="0" anchor="t">
                      <a:noAutofit/>
                    </a:bodyPr>
                    <a:p>
                      <a:pPr algn="ct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198720">
                <a:tc>
                  <a:txBody>
                    <a:bodyPr tIns="0" bIns="0" anchor="t">
                      <a:noAutofit/>
                    </a:bodyPr>
                    <a:p>
                      <a:r>
                        <a:rPr b="0" lang="en-US" sz="1400" spc="-1" strike="noStrike">
                          <a:solidFill>
                            <a:srgbClr val="000000"/>
                          </a:solidFill>
                          <a:latin typeface="Arial"/>
                        </a:rPr>
                        <a:t>Total:</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tIns="0" bIns="0" anchor="t">
                      <a:noAutofit/>
                    </a:bodyPr>
                    <a:p>
                      <a:pPr algn="ctr"/>
                      <a:r>
                        <a:rPr b="0" lang="en-US" sz="1400" spc="-1" strike="noStrike">
                          <a:solidFill>
                            <a:srgbClr val="000000"/>
                          </a:solidFill>
                          <a:latin typeface="Arial"/>
                        </a:rPr>
                        <a:t>53</a:t>
                      </a:r>
                      <a:endParaRPr b="0" lang="en-US" sz="1400" spc="-1" strike="noStrike">
                        <a:solidFill>
                          <a:srgbClr val="000000"/>
                        </a:solidFill>
                        <a:latin typeface="Arial"/>
                      </a:endParaRPr>
                    </a:p>
                  </a:txBody>
                  <a:tcPr anchor="t" marL="91440" marR="9144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381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Addr</a:t>
            </a:r>
            <a:r>
              <a:rPr b="0" lang="en-US" sz="4400" spc="-1" strike="noStrike">
                <a:solidFill>
                  <a:srgbClr val="000000"/>
                </a:solidFill>
                <a:latin typeface="Arial"/>
              </a:rPr>
              <a:t>essin</a:t>
            </a:r>
            <a:r>
              <a:rPr b="0" lang="en-US" sz="4400" spc="-1" strike="noStrike">
                <a:solidFill>
                  <a:srgbClr val="000000"/>
                </a:solidFill>
                <a:latin typeface="Arial"/>
              </a:rPr>
              <a:t>g in </a:t>
            </a:r>
            <a:r>
              <a:rPr b="0" lang="en-US" sz="4400" spc="-1" strike="noStrike">
                <a:solidFill>
                  <a:srgbClr val="000000"/>
                </a:solidFill>
                <a:latin typeface="Arial"/>
              </a:rPr>
              <a:t>stand</a:t>
            </a:r>
            <a:r>
              <a:rPr b="0" lang="en-US" sz="4400" spc="-1" strike="noStrike">
                <a:solidFill>
                  <a:srgbClr val="000000"/>
                </a:solidFill>
                <a:latin typeface="Arial"/>
              </a:rPr>
              <a:t>ard </a:t>
            </a:r>
            <a:r>
              <a:rPr b="0" lang="en-US" sz="4400" spc="-1" strike="noStrike">
                <a:solidFill>
                  <a:srgbClr val="000000"/>
                </a:solidFill>
                <a:latin typeface="Arial"/>
              </a:rPr>
              <a:t>fram</a:t>
            </a:r>
            <a:r>
              <a:rPr b="0" lang="en-US" sz="4400" spc="-1" strike="noStrike">
                <a:solidFill>
                  <a:srgbClr val="000000"/>
                </a:solidFill>
                <a:latin typeface="Arial"/>
              </a:rPr>
              <a:t>es</a:t>
            </a: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8229240" cy="4796280"/>
          </a:xfrm>
          <a:prstGeom prst="rect">
            <a:avLst/>
          </a:prstGeom>
          <a:noFill/>
          <a:ln w="0">
            <a:noFill/>
          </a:ln>
        </p:spPr>
        <p:txBody>
          <a:bodyPr lIns="0" rIns="0" tIns="0" bIns="0" anchor="t">
            <a:normAutofit fontScale="98000"/>
          </a:bodyPr>
          <a:p>
            <a:pPr marL="423360" indent="-317520">
              <a:spcBef>
                <a:spcPts val="1417"/>
              </a:spcBef>
              <a:buClr>
                <a:srgbClr val="000000"/>
              </a:buClr>
              <a:buSzPct val="45000"/>
              <a:buFont typeface="Wingdings" charset="2"/>
              <a:buChar char=""/>
            </a:pPr>
            <a:r>
              <a:rPr b="0" lang="en-US" sz="3200" spc="-1" strike="noStrike">
                <a:solidFill>
                  <a:srgbClr val="000000"/>
                </a:solidFill>
                <a:latin typeface="Arial"/>
              </a:rPr>
              <a:t>Standard frames allows lots of different addressing types:</a:t>
            </a:r>
            <a:endParaRPr b="0" lang="en-US" sz="3200" spc="-1" strike="noStrike">
              <a:solidFill>
                <a:srgbClr val="000000"/>
              </a:solidFill>
              <a:latin typeface="Arial"/>
            </a:endParaRPr>
          </a:p>
          <a:p>
            <a:pPr lvl="1" marL="846720" indent="-317520">
              <a:spcBef>
                <a:spcPts val="1134"/>
              </a:spcBef>
              <a:buClr>
                <a:srgbClr val="000000"/>
              </a:buClr>
              <a:buSzPct val="75000"/>
              <a:buFont typeface="Symbol" charset="2"/>
              <a:buChar char=""/>
            </a:pPr>
            <a:r>
              <a:rPr b="0" lang="en-US" sz="2800" spc="-1" strike="noStrike">
                <a:solidFill>
                  <a:srgbClr val="000000"/>
                </a:solidFill>
                <a:latin typeface="Arial"/>
              </a:rPr>
              <a:t>Two addresses, source and destination address</a:t>
            </a:r>
            <a:endParaRPr b="0" lang="en-US" sz="2800" spc="-1" strike="noStrike">
              <a:solidFill>
                <a:srgbClr val="000000"/>
              </a:solidFill>
              <a:latin typeface="Arial"/>
            </a:endParaRPr>
          </a:p>
          <a:p>
            <a:pPr lvl="1" marL="846720" indent="-317520">
              <a:spcBef>
                <a:spcPts val="1134"/>
              </a:spcBef>
              <a:buClr>
                <a:srgbClr val="000000"/>
              </a:buClr>
              <a:buSzPct val="75000"/>
              <a:buFont typeface="Symbol" charset="2"/>
              <a:buChar char=""/>
            </a:pPr>
            <a:r>
              <a:rPr b="0" lang="en-US" sz="2800" spc="-1" strike="noStrike">
                <a:solidFill>
                  <a:srgbClr val="000000"/>
                </a:solidFill>
                <a:latin typeface="Arial"/>
              </a:rPr>
              <a:t>Either one can be omitted, or we can use 16-bit short address assigned by coordinator, instead of full 64-bit extended address.</a:t>
            </a:r>
            <a:endParaRPr b="0" lang="en-US" sz="2800" spc="-1" strike="noStrike">
              <a:solidFill>
                <a:srgbClr val="000000"/>
              </a:solidFill>
              <a:latin typeface="Arial"/>
            </a:endParaRPr>
          </a:p>
          <a:p>
            <a:pPr lvl="1" marL="846720" indent="-317520">
              <a:spcBef>
                <a:spcPts val="1134"/>
              </a:spcBef>
              <a:buClr>
                <a:srgbClr val="000000"/>
              </a:buClr>
              <a:buSzPct val="75000"/>
              <a:buFont typeface="Symbol" charset="2"/>
              <a:buChar char=""/>
            </a:pPr>
            <a:r>
              <a:rPr b="0" lang="en-US" sz="2800" spc="-1" strike="noStrike">
                <a:solidFill>
                  <a:srgbClr val="000000"/>
                </a:solidFill>
                <a:latin typeface="Arial"/>
              </a:rPr>
              <a:t>In addition to that there is 16-bit PAN ID that can be used to identify the network in case there are multiple networks in same radio range.</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381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PAN </a:t>
            </a:r>
            <a:r>
              <a:rPr b="0" lang="en-US" sz="4400" spc="-1" strike="noStrike">
                <a:solidFill>
                  <a:srgbClr val="000000"/>
                </a:solidFill>
                <a:latin typeface="Arial"/>
              </a:rPr>
              <a:t>ID</a:t>
            </a:r>
            <a:endParaRPr b="0" lang="en-US" sz="4400" spc="-1" strike="noStrike">
              <a:solidFill>
                <a:srgbClr val="000000"/>
              </a:solidFill>
              <a:latin typeface="Arial"/>
            </a:endParaRPr>
          </a:p>
        </p:txBody>
      </p:sp>
      <p:sp>
        <p:nvSpPr>
          <p:cNvPr id="76" name="PlaceHolder 2"/>
          <p:cNvSpPr>
            <a:spLocks noGrp="1"/>
          </p:cNvSpPr>
          <p:nvPr>
            <p:ph/>
          </p:nvPr>
        </p:nvSpPr>
        <p:spPr>
          <a:xfrm>
            <a:off x="457200" y="1604520"/>
            <a:ext cx="8229240" cy="4796280"/>
          </a:xfrm>
          <a:prstGeom prst="rect">
            <a:avLst/>
          </a:prstGeom>
          <a:noFill/>
          <a:ln w="0">
            <a:noFill/>
          </a:ln>
        </p:spPr>
        <p:txBody>
          <a:bodyPr lIns="0" rIns="0" tIns="0" bIns="0" anchor="t">
            <a:normAutofit fontScale="80000"/>
          </a:bodyPr>
          <a:p>
            <a:pPr marL="345600" indent="-259200">
              <a:spcBef>
                <a:spcPts val="1417"/>
              </a:spcBef>
              <a:buClr>
                <a:srgbClr val="000000"/>
              </a:buClr>
              <a:buSzPct val="45000"/>
              <a:buFont typeface="Wingdings" charset="2"/>
              <a:buChar char=""/>
            </a:pPr>
            <a:r>
              <a:rPr b="0" lang="en-US" sz="3200" spc="-1" strike="noStrike">
                <a:solidFill>
                  <a:srgbClr val="000000"/>
                </a:solidFill>
                <a:latin typeface="Arial"/>
              </a:rPr>
              <a:t>PAN ID can be used to identify the network, </a:t>
            </a:r>
            <a:r>
              <a:rPr b="0" lang="en-US" sz="3200" spc="-1" strike="noStrike">
                <a:solidFill>
                  <a:srgbClr val="000000"/>
                </a:solidFill>
                <a:latin typeface="Arial"/>
              </a:rPr>
              <a:t>i.e., separate overlapping short addresses so </a:t>
            </a:r>
            <a:r>
              <a:rPr b="0" lang="en-US" sz="3200" spc="-1" strike="noStrike">
                <a:solidFill>
                  <a:srgbClr val="000000"/>
                </a:solidFill>
                <a:latin typeface="Arial"/>
              </a:rPr>
              <a:t>two networks can be in same radio range, </a:t>
            </a:r>
            <a:r>
              <a:rPr b="0" lang="en-US" sz="3200" spc="-1" strike="noStrike">
                <a:solidFill>
                  <a:srgbClr val="000000"/>
                </a:solidFill>
                <a:latin typeface="Arial"/>
              </a:rPr>
              <a:t>without causing trouble.</a:t>
            </a:r>
            <a:endParaRPr b="0" lang="en-US" sz="3200" spc="-1" strike="noStrike">
              <a:solidFill>
                <a:srgbClr val="000000"/>
              </a:solidFill>
              <a:latin typeface="Arial"/>
            </a:endParaRPr>
          </a:p>
          <a:p>
            <a:pPr marL="345600" indent="-259200">
              <a:spcBef>
                <a:spcPts val="1417"/>
              </a:spcBef>
              <a:buClr>
                <a:srgbClr val="000000"/>
              </a:buClr>
              <a:buSzPct val="45000"/>
              <a:buFont typeface="Wingdings" charset="2"/>
              <a:buChar char=""/>
            </a:pPr>
            <a:r>
              <a:rPr b="0" lang="en-US" sz="3200" spc="-1" strike="noStrike">
                <a:solidFill>
                  <a:srgbClr val="000000"/>
                </a:solidFill>
                <a:latin typeface="Arial"/>
              </a:rPr>
              <a:t>In case there happens to be two networks </a:t>
            </a:r>
            <a:r>
              <a:rPr b="0" lang="en-US" sz="3200" spc="-1" strike="noStrike">
                <a:solidFill>
                  <a:srgbClr val="000000"/>
                </a:solidFill>
                <a:latin typeface="Arial"/>
              </a:rPr>
              <a:t>which pick same PAN ID (that will happen, the </a:t>
            </a:r>
            <a:r>
              <a:rPr b="0" lang="en-US" sz="3200" spc="-1" strike="noStrike">
                <a:solidFill>
                  <a:srgbClr val="000000"/>
                </a:solidFill>
                <a:latin typeface="Arial"/>
              </a:rPr>
              <a:t>PAN ID is only 16-bits), there is already a </a:t>
            </a:r>
            <a:r>
              <a:rPr b="0" lang="en-US" sz="3200" spc="-1" strike="noStrike">
                <a:solidFill>
                  <a:srgbClr val="000000"/>
                </a:solidFill>
                <a:latin typeface="Arial"/>
              </a:rPr>
              <a:t>process defined how to detect and how to </a:t>
            </a:r>
            <a:r>
              <a:rPr b="0" lang="en-US" sz="3200" spc="-1" strike="noStrike">
                <a:solidFill>
                  <a:srgbClr val="000000"/>
                </a:solidFill>
                <a:latin typeface="Arial"/>
              </a:rPr>
              <a:t>resolve that problem in section 10.17 PAN ID </a:t>
            </a:r>
            <a:r>
              <a:rPr b="0" lang="en-US" sz="3200" spc="-1" strike="noStrike">
                <a:solidFill>
                  <a:srgbClr val="000000"/>
                </a:solidFill>
                <a:latin typeface="Arial"/>
              </a:rPr>
              <a:t>conflict resolution of 802.15.4 (section number </a:t>
            </a:r>
            <a:r>
              <a:rPr b="0" lang="en-US" sz="3200" spc="-1" strike="noStrike">
                <a:solidFill>
                  <a:srgbClr val="000000"/>
                </a:solidFill>
                <a:latin typeface="Arial"/>
              </a:rPr>
              <a:t>is to the D02 draft of 802.15.4me).</a:t>
            </a:r>
            <a:endParaRPr b="0" lang="en-US" sz="3200" spc="-1" strike="noStrike">
              <a:solidFill>
                <a:srgbClr val="000000"/>
              </a:solidFill>
              <a:latin typeface="Arial"/>
            </a:endParaRPr>
          </a:p>
          <a:p>
            <a:pPr marL="345600" indent="-259200">
              <a:spcBef>
                <a:spcPts val="1417"/>
              </a:spcBef>
              <a:buClr>
                <a:srgbClr val="000000"/>
              </a:buClr>
              <a:buSzPct val="45000"/>
              <a:buFont typeface="Wingdings" charset="2"/>
              <a:buChar char=""/>
            </a:pPr>
            <a:r>
              <a:rPr b="0" lang="en-US" sz="3200" spc="-1" strike="noStrike">
                <a:solidFill>
                  <a:srgbClr val="000000"/>
                </a:solidFill>
                <a:latin typeface="Arial"/>
              </a:rPr>
              <a:t>Including PAN ID is frame is optional, so it can </a:t>
            </a:r>
            <a:r>
              <a:rPr b="0" lang="en-US" sz="3200" spc="-1" strike="noStrike">
                <a:solidFill>
                  <a:srgbClr val="000000"/>
                </a:solidFill>
                <a:latin typeface="Arial"/>
              </a:rPr>
              <a:t>be omitted if there is no need to support two </a:t>
            </a:r>
            <a:r>
              <a:rPr b="0" lang="en-US" sz="3200" spc="-1" strike="noStrike">
                <a:solidFill>
                  <a:srgbClr val="000000"/>
                </a:solidFill>
                <a:latin typeface="Arial"/>
              </a:rPr>
              <a:t>networks in same radio range.</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381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Usab</a:t>
            </a:r>
            <a:r>
              <a:rPr b="0" lang="en-US" sz="4400" spc="-1" strike="noStrike">
                <a:solidFill>
                  <a:srgbClr val="000000"/>
                </a:solidFill>
                <a:latin typeface="Arial"/>
              </a:rPr>
              <a:t>le </a:t>
            </a:r>
            <a:r>
              <a:rPr b="0" lang="en-US" sz="4400" spc="-1" strike="noStrike">
                <a:solidFill>
                  <a:srgbClr val="000000"/>
                </a:solidFill>
                <a:latin typeface="Arial"/>
              </a:rPr>
              <a:t>adde</a:t>
            </a:r>
            <a:r>
              <a:rPr b="0" lang="en-US" sz="4400" spc="-1" strike="noStrike">
                <a:solidFill>
                  <a:srgbClr val="000000"/>
                </a:solidFill>
                <a:latin typeface="Arial"/>
              </a:rPr>
              <a:t>ssing </a:t>
            </a:r>
            <a:r>
              <a:rPr b="0" lang="en-US" sz="4400" spc="-1" strike="noStrike">
                <a:solidFill>
                  <a:srgbClr val="000000"/>
                </a:solidFill>
                <a:latin typeface="Arial"/>
              </a:rPr>
              <a:t>optio</a:t>
            </a:r>
            <a:r>
              <a:rPr b="0" lang="en-US" sz="4400" spc="-1" strike="noStrike">
                <a:solidFill>
                  <a:srgbClr val="000000"/>
                </a:solidFill>
                <a:latin typeface="Arial"/>
              </a:rPr>
              <a:t>ns</a:t>
            </a: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4339080"/>
          </a:xfrm>
          <a:prstGeom prst="rect">
            <a:avLst/>
          </a:prstGeom>
          <a:noFill/>
          <a:ln w="0">
            <a:noFill/>
          </a:ln>
        </p:spPr>
        <p:txBody>
          <a:bodyPr lIns="0" rIns="0" tIns="0" bIns="0" anchor="t">
            <a:normAutofit fontScale="85000"/>
          </a:bodyPr>
          <a:p>
            <a:pPr marL="367200" indent="-275400">
              <a:spcBef>
                <a:spcPts val="1417"/>
              </a:spcBef>
              <a:buClr>
                <a:srgbClr val="000000"/>
              </a:buClr>
              <a:buSzPct val="45000"/>
              <a:buFont typeface="Wingdings" charset="2"/>
              <a:buChar char=""/>
            </a:pPr>
            <a:r>
              <a:rPr b="0" lang="en-US" sz="3200" spc="-1" strike="noStrike">
                <a:solidFill>
                  <a:srgbClr val="000000"/>
                </a:solidFill>
                <a:latin typeface="Arial"/>
              </a:rPr>
              <a:t>Just 16-bit destination address assigned by </a:t>
            </a:r>
            <a:r>
              <a:rPr b="0" lang="en-US" sz="3200" spc="-1" strike="noStrike">
                <a:solidFill>
                  <a:srgbClr val="000000"/>
                </a:solidFill>
                <a:latin typeface="Arial"/>
              </a:rPr>
              <a:t>coordinator</a:t>
            </a:r>
            <a:endParaRPr b="0" lang="en-US" sz="3200" spc="-1" strike="noStrike">
              <a:solidFill>
                <a:srgbClr val="000000"/>
              </a:solidFill>
              <a:latin typeface="Arial"/>
            </a:endParaRPr>
          </a:p>
          <a:p>
            <a:pPr marL="367200" indent="-275400">
              <a:spcBef>
                <a:spcPts val="1417"/>
              </a:spcBef>
              <a:buClr>
                <a:srgbClr val="000000"/>
              </a:buClr>
              <a:buSzPct val="45000"/>
              <a:buFont typeface="Wingdings" charset="2"/>
              <a:buChar char=""/>
            </a:pPr>
            <a:r>
              <a:rPr b="0" lang="en-US" sz="3200" spc="-1" strike="noStrike">
                <a:solidFill>
                  <a:srgbClr val="000000"/>
                </a:solidFill>
                <a:latin typeface="Arial"/>
              </a:rPr>
              <a:t>16-bit destination address and 16-bit PAN ID if there </a:t>
            </a:r>
            <a:r>
              <a:rPr b="0" lang="en-US" sz="3200" spc="-1" strike="noStrike">
                <a:solidFill>
                  <a:srgbClr val="000000"/>
                </a:solidFill>
                <a:latin typeface="Arial"/>
              </a:rPr>
              <a:t>is possibility that there might be multiple networks in </a:t>
            </a:r>
            <a:r>
              <a:rPr b="0" lang="en-US" sz="3200" spc="-1" strike="noStrike">
                <a:solidFill>
                  <a:srgbClr val="000000"/>
                </a:solidFill>
                <a:latin typeface="Arial"/>
              </a:rPr>
              <a:t>radio range</a:t>
            </a:r>
            <a:endParaRPr b="0" lang="en-US" sz="3200" spc="-1" strike="noStrike">
              <a:solidFill>
                <a:srgbClr val="000000"/>
              </a:solidFill>
              <a:latin typeface="Arial"/>
            </a:endParaRPr>
          </a:p>
          <a:p>
            <a:pPr marL="367200" indent="-275400">
              <a:spcBef>
                <a:spcPts val="1417"/>
              </a:spcBef>
              <a:buClr>
                <a:srgbClr val="000000"/>
              </a:buClr>
              <a:buSzPct val="45000"/>
              <a:buFont typeface="Wingdings" charset="2"/>
              <a:buChar char=""/>
            </a:pPr>
            <a:r>
              <a:rPr b="0" lang="en-US" sz="3200" spc="-1" strike="noStrike">
                <a:solidFill>
                  <a:srgbClr val="000000"/>
                </a:solidFill>
                <a:latin typeface="Arial"/>
              </a:rPr>
              <a:t>16-bit source and destination address in case there </a:t>
            </a:r>
            <a:r>
              <a:rPr b="0" lang="en-US" sz="3200" spc="-1" strike="noStrike">
                <a:solidFill>
                  <a:srgbClr val="000000"/>
                </a:solidFill>
                <a:latin typeface="Arial"/>
              </a:rPr>
              <a:t>is multiple senders and sender identity is also </a:t>
            </a:r>
            <a:r>
              <a:rPr b="0" lang="en-US" sz="3200" spc="-1" strike="noStrike">
                <a:solidFill>
                  <a:srgbClr val="000000"/>
                </a:solidFill>
                <a:latin typeface="Arial"/>
              </a:rPr>
              <a:t>needed.</a:t>
            </a:r>
            <a:endParaRPr b="0" lang="en-US" sz="3200" spc="-1" strike="noStrike">
              <a:solidFill>
                <a:srgbClr val="000000"/>
              </a:solidFill>
              <a:latin typeface="Arial"/>
            </a:endParaRPr>
          </a:p>
          <a:p>
            <a:pPr marL="367200" indent="-275400">
              <a:spcBef>
                <a:spcPts val="1417"/>
              </a:spcBef>
              <a:buClr>
                <a:srgbClr val="000000"/>
              </a:buClr>
              <a:buSzPct val="45000"/>
              <a:buFont typeface="Wingdings" charset="2"/>
              <a:buChar char=""/>
            </a:pPr>
            <a:r>
              <a:rPr b="0" lang="en-US" sz="3200" spc="-1" strike="noStrike">
                <a:solidFill>
                  <a:srgbClr val="000000"/>
                </a:solidFill>
                <a:latin typeface="Arial"/>
              </a:rPr>
              <a:t>16-bit source and destination address and 16-bit PAN </a:t>
            </a:r>
            <a:r>
              <a:rPr b="0" lang="en-US" sz="3200" spc="-1" strike="noStrike">
                <a:solidFill>
                  <a:srgbClr val="000000"/>
                </a:solidFill>
                <a:latin typeface="Arial"/>
              </a:rPr>
              <a:t>ID</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345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Othe</a:t>
            </a:r>
            <a:r>
              <a:rPr b="0" lang="en-US" sz="4400" spc="-1" strike="noStrike">
                <a:solidFill>
                  <a:srgbClr val="000000"/>
                </a:solidFill>
                <a:latin typeface="Arial"/>
              </a:rPr>
              <a:t>r </a:t>
            </a:r>
            <a:r>
              <a:rPr b="0" lang="en-US" sz="4400" spc="-1" strike="noStrike">
                <a:solidFill>
                  <a:srgbClr val="000000"/>
                </a:solidFill>
                <a:latin typeface="Arial"/>
              </a:rPr>
              <a:t>bene</a:t>
            </a:r>
            <a:r>
              <a:rPr b="0" lang="en-US" sz="4400" spc="-1" strike="noStrike">
                <a:solidFill>
                  <a:srgbClr val="000000"/>
                </a:solidFill>
                <a:latin typeface="Arial"/>
              </a:rPr>
              <a:t>fits</a:t>
            </a:r>
            <a:endParaRPr b="0" lang="en-US" sz="4400" spc="-1" strike="noStrike">
              <a:solidFill>
                <a:srgbClr val="000000"/>
              </a:solidFill>
              <a:latin typeface="Arial"/>
            </a:endParaRPr>
          </a:p>
        </p:txBody>
      </p:sp>
      <p:sp>
        <p:nvSpPr>
          <p:cNvPr id="80" name="PlaceHolder 2"/>
          <p:cNvSpPr>
            <a:spLocks noGrp="1"/>
          </p:cNvSpPr>
          <p:nvPr>
            <p:ph/>
          </p:nvPr>
        </p:nvSpPr>
        <p:spPr>
          <a:xfrm>
            <a:off x="457200" y="1604520"/>
            <a:ext cx="8229240" cy="4796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ea typeface="Noto Sans CJK SC"/>
              </a:rPr>
              <a:t>In case security is needed, simply use </a:t>
            </a:r>
            <a:r>
              <a:rPr b="0" lang="en-US" sz="3200" spc="-1" strike="noStrike">
                <a:solidFill>
                  <a:srgbClr val="000000"/>
                </a:solidFill>
                <a:latin typeface="Arial"/>
                <a:ea typeface="Noto Sans CJK SC"/>
              </a:rPr>
              <a:t>standard auxialiry security header, which </a:t>
            </a:r>
            <a:r>
              <a:rPr b="0" lang="en-US" sz="3200" spc="-1" strike="noStrike">
                <a:solidFill>
                  <a:srgbClr val="000000"/>
                </a:solidFill>
                <a:latin typeface="Arial"/>
                <a:ea typeface="Noto Sans CJK SC"/>
              </a:rPr>
              <a:t>will add 5 octets (one for the security </a:t>
            </a:r>
            <a:r>
              <a:rPr b="0" lang="en-US" sz="3200" spc="-1" strike="noStrike">
                <a:solidFill>
                  <a:srgbClr val="000000"/>
                </a:solidFill>
                <a:latin typeface="Arial"/>
                <a:ea typeface="Noto Sans CJK SC"/>
              </a:rPr>
              <a:t>control, 4 for the frame counter) </a:t>
            </a:r>
            <a:r>
              <a:rPr b="0" lang="en-US" sz="3200" spc="-1" strike="noStrike">
                <a:solidFill>
                  <a:srgbClr val="000000"/>
                </a:solidFill>
                <a:latin typeface="Arial"/>
              </a:rPr>
              <a:t>+ length </a:t>
            </a:r>
            <a:r>
              <a:rPr b="0" lang="en-US" sz="3200" spc="-1" strike="noStrike">
                <a:solidFill>
                  <a:srgbClr val="000000"/>
                </a:solidFill>
                <a:latin typeface="Arial"/>
              </a:rPr>
              <a:t>of MIC.</a:t>
            </a:r>
            <a:endParaRPr b="0" lang="en-US" sz="3200" spc="-1" strike="noStrike">
              <a:solidFill>
                <a:srgbClr val="000000"/>
              </a:solidFill>
              <a:latin typeface="Arial"/>
            </a:endParaRPr>
          </a:p>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Or one more octet for key index, if multiple </a:t>
            </a:r>
            <a:r>
              <a:rPr b="0" lang="en-US" sz="3200" spc="-1" strike="noStrike">
                <a:solidFill>
                  <a:srgbClr val="000000"/>
                </a:solidFill>
                <a:latin typeface="Arial"/>
              </a:rPr>
              <a:t>keys between devices is needed.</a:t>
            </a:r>
            <a:endParaRPr b="0" lang="en-US" sz="3200" spc="-1" strike="noStrike">
              <a:solidFill>
                <a:srgbClr val="000000"/>
              </a:solidFill>
              <a:latin typeface="Arial"/>
            </a:endParaRPr>
          </a:p>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No changes to section 9 needed.</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381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Differ</a:t>
            </a:r>
            <a:r>
              <a:rPr b="0" lang="en-US" sz="4400" spc="-1" strike="noStrike">
                <a:solidFill>
                  <a:srgbClr val="000000"/>
                </a:solidFill>
                <a:latin typeface="Arial"/>
              </a:rPr>
              <a:t>ent </a:t>
            </a:r>
            <a:r>
              <a:rPr b="0" lang="en-US" sz="4400" spc="-1" strike="noStrike">
                <a:solidFill>
                  <a:srgbClr val="000000"/>
                </a:solidFill>
                <a:latin typeface="Arial"/>
              </a:rPr>
              <a:t>optio</a:t>
            </a:r>
            <a:r>
              <a:rPr b="0" lang="en-US" sz="4400" spc="-1" strike="noStrike">
                <a:solidFill>
                  <a:srgbClr val="000000"/>
                </a:solidFill>
                <a:latin typeface="Arial"/>
              </a:rPr>
              <a:t>ns </a:t>
            </a:r>
            <a:endParaRPr b="0" lang="en-US" sz="4400" spc="-1" strike="noStrike">
              <a:solidFill>
                <a:srgbClr val="000000"/>
              </a:solidFill>
              <a:latin typeface="Arial"/>
            </a:endParaRPr>
          </a:p>
        </p:txBody>
      </p:sp>
      <p:sp>
        <p:nvSpPr>
          <p:cNvPr id="82" name="PlaceHolder 2"/>
          <p:cNvSpPr>
            <a:spLocks noGrp="1"/>
          </p:cNvSpPr>
          <p:nvPr>
            <p:ph/>
          </p:nvPr>
        </p:nvSpPr>
        <p:spPr>
          <a:xfrm>
            <a:off x="457200" y="1604520"/>
            <a:ext cx="8229240" cy="3977280"/>
          </a:xfrm>
          <a:prstGeom prst="rect">
            <a:avLst/>
          </a:prstGeom>
          <a:noFill/>
          <a:ln w="0">
            <a:noFill/>
          </a:ln>
        </p:spPr>
        <p:txBody>
          <a:bodyPr lIns="0" rIns="0" tIns="0" bIns="0" anchor="t">
            <a:normAutofit fontScale="65000"/>
          </a:bodyPr>
          <a:p>
            <a:pPr marL="280800" indent="-210600">
              <a:spcBef>
                <a:spcPts val="1417"/>
              </a:spcBef>
              <a:buClr>
                <a:srgbClr val="000000"/>
              </a:buClr>
              <a:buSzPct val="45000"/>
              <a:buFont typeface="Wingdings" charset="2"/>
              <a:buChar char=""/>
            </a:pPr>
            <a:r>
              <a:rPr b="0" lang="en-US" sz="3200" spc="-1" strike="noStrike">
                <a:solidFill>
                  <a:srgbClr val="000000"/>
                </a:solidFill>
                <a:latin typeface="Arial"/>
              </a:rPr>
              <a:t>Use MAC Command frame, with 53 </a:t>
            </a:r>
            <a:r>
              <a:rPr b="0" lang="en-US" sz="3200" spc="-1" strike="noStrike">
                <a:solidFill>
                  <a:srgbClr val="000000"/>
                </a:solidFill>
                <a:latin typeface="Arial"/>
              </a:rPr>
              <a:t>Command IDs.</a:t>
            </a:r>
            <a:endParaRPr b="0" lang="en-US" sz="3200" spc="-1" strike="noStrike">
              <a:solidFill>
                <a:srgbClr val="000000"/>
              </a:solidFill>
              <a:latin typeface="Arial"/>
            </a:endParaRPr>
          </a:p>
          <a:p>
            <a:pPr marL="280800" indent="-210600">
              <a:spcBef>
                <a:spcPts val="1417"/>
              </a:spcBef>
              <a:buClr>
                <a:srgbClr val="000000"/>
              </a:buClr>
              <a:buSzPct val="45000"/>
              <a:buFont typeface="Wingdings" charset="2"/>
              <a:buChar char=""/>
            </a:pPr>
            <a:r>
              <a:rPr b="0" lang="en-US" sz="3200" spc="-1" strike="noStrike">
                <a:solidFill>
                  <a:srgbClr val="000000"/>
                </a:solidFill>
                <a:latin typeface="Arial"/>
              </a:rPr>
              <a:t>Use MAC Command frame, with one </a:t>
            </a:r>
            <a:r>
              <a:rPr b="0" lang="en-US" sz="3200" spc="-1" strike="noStrike">
                <a:solidFill>
                  <a:srgbClr val="000000"/>
                </a:solidFill>
                <a:latin typeface="Arial"/>
              </a:rPr>
              <a:t>Command ID, and one extra byte that </a:t>
            </a:r>
            <a:r>
              <a:rPr b="0" lang="en-US" sz="3200" spc="-1" strike="noStrike">
                <a:solidFill>
                  <a:srgbClr val="000000"/>
                </a:solidFill>
                <a:latin typeface="Arial"/>
              </a:rPr>
              <a:t>specifies the Compact frame id and </a:t>
            </a:r>
            <a:r>
              <a:rPr b="0" lang="en-US" sz="3200" spc="-1" strike="noStrike">
                <a:solidFill>
                  <a:srgbClr val="000000"/>
                </a:solidFill>
                <a:latin typeface="Arial"/>
              </a:rPr>
              <a:t>message control fields (53 values).</a:t>
            </a:r>
            <a:endParaRPr b="0" lang="en-US" sz="3200" spc="-1" strike="noStrike">
              <a:solidFill>
                <a:srgbClr val="000000"/>
              </a:solidFill>
              <a:latin typeface="Arial"/>
            </a:endParaRPr>
          </a:p>
          <a:p>
            <a:pPr marL="280800" indent="-210600">
              <a:spcBef>
                <a:spcPts val="1417"/>
              </a:spcBef>
              <a:buClr>
                <a:srgbClr val="000000"/>
              </a:buClr>
              <a:buSzPct val="45000"/>
              <a:buFont typeface="Wingdings" charset="2"/>
              <a:buChar char=""/>
            </a:pPr>
            <a:r>
              <a:rPr b="0" lang="en-US" sz="3200" spc="-1" strike="noStrike">
                <a:solidFill>
                  <a:srgbClr val="000000"/>
                </a:solidFill>
                <a:latin typeface="Arial"/>
              </a:rPr>
              <a:t>Use MAC Command frame with one </a:t>
            </a:r>
            <a:r>
              <a:rPr b="0" lang="en-US" sz="3200" spc="-1" strike="noStrike">
                <a:solidFill>
                  <a:srgbClr val="000000"/>
                </a:solidFill>
                <a:latin typeface="Arial"/>
              </a:rPr>
              <a:t>command ID and include unmodified </a:t>
            </a:r>
            <a:r>
              <a:rPr b="0" lang="en-US" sz="3200" spc="-1" strike="noStrike">
                <a:solidFill>
                  <a:srgbClr val="000000"/>
                </a:solidFill>
                <a:latin typeface="Arial"/>
              </a:rPr>
              <a:t>Compact frame (skipping addresses as </a:t>
            </a:r>
            <a:r>
              <a:rPr b="0" lang="en-US" sz="3200" spc="-1" strike="noStrike">
                <a:solidFill>
                  <a:srgbClr val="000000"/>
                </a:solidFill>
                <a:latin typeface="Arial"/>
              </a:rPr>
              <a:t>the real MHR already has them)</a:t>
            </a:r>
            <a:endParaRPr b="0" lang="en-US" sz="3200" spc="-1" strike="noStrike">
              <a:solidFill>
                <a:srgbClr val="000000"/>
              </a:solidFill>
              <a:latin typeface="Arial"/>
            </a:endParaRPr>
          </a:p>
          <a:p>
            <a:pPr marL="280800" indent="-210600">
              <a:spcBef>
                <a:spcPts val="1417"/>
              </a:spcBef>
              <a:buClr>
                <a:srgbClr val="000000"/>
              </a:buClr>
              <a:buSzPct val="45000"/>
              <a:buFont typeface="Wingdings" charset="2"/>
              <a:buChar char=""/>
            </a:pPr>
            <a:r>
              <a:rPr b="0" lang="en-US" sz="3200" spc="-1" strike="noStrike">
                <a:solidFill>
                  <a:srgbClr val="000000"/>
                </a:solidFill>
                <a:latin typeface="Arial"/>
              </a:rPr>
              <a:t>Use Data frame with new IE to </a:t>
            </a:r>
            <a:r>
              <a:rPr b="0" lang="en-US" sz="3200" spc="-1" strike="noStrike">
                <a:solidFill>
                  <a:srgbClr val="000000"/>
                </a:solidFill>
                <a:latin typeface="Arial"/>
              </a:rPr>
              <a:t>encapsulate the old compact frame format </a:t>
            </a:r>
            <a:r>
              <a:rPr b="0" lang="en-US" sz="3200" spc="-1" strike="noStrike">
                <a:solidFill>
                  <a:srgbClr val="000000"/>
                </a:solidFill>
                <a:latin typeface="Arial"/>
              </a:rPr>
              <a:t>stuff (skipping addresses as the real MHR </a:t>
            </a:r>
            <a:r>
              <a:rPr b="0" lang="en-US" sz="3200" spc="-1" strike="noStrike">
                <a:solidFill>
                  <a:srgbClr val="000000"/>
                </a:solidFill>
                <a:latin typeface="Arial"/>
              </a:rPr>
              <a:t>already has them)</a:t>
            </a:r>
            <a:endParaRPr b="0" lang="en-US" sz="3200" spc="-1" strike="noStrike">
              <a:solidFill>
                <a:srgbClr val="000000"/>
              </a:solidFill>
              <a:latin typeface="Arial"/>
            </a:endParaRPr>
          </a:p>
          <a:p>
            <a:pPr marL="280800" indent="-210600">
              <a:spcBef>
                <a:spcPts val="1417"/>
              </a:spcBef>
              <a:buClr>
                <a:srgbClr val="000000"/>
              </a:buClr>
              <a:buSzPct val="45000"/>
              <a:buFont typeface="Wingdings" charset="2"/>
              <a:buChar char=""/>
            </a:pPr>
            <a:r>
              <a:rPr b="0" lang="en-US" sz="3200" spc="-1" strike="noStrike">
                <a:solidFill>
                  <a:srgbClr val="000000"/>
                </a:solidFill>
                <a:latin typeface="Arial"/>
              </a:rPr>
              <a:t>Use Data frame with MPX IE to </a:t>
            </a:r>
            <a:r>
              <a:rPr b="0" lang="en-US" sz="3200" spc="-1" strike="noStrike">
                <a:solidFill>
                  <a:srgbClr val="000000"/>
                </a:solidFill>
                <a:latin typeface="Arial"/>
              </a:rPr>
              <a:t>encapsulate compact frame format stuff.</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228600" y="381600"/>
            <a:ext cx="8685360" cy="1143360"/>
          </a:xfrm>
          <a:prstGeom prst="rect">
            <a:avLst/>
          </a:prstGeom>
          <a:noFill/>
          <a:ln w="0">
            <a:noFill/>
          </a:ln>
        </p:spPr>
        <p:txBody>
          <a:bodyPr lIns="0" rIns="0" tIns="0" bIns="0" anchor="ctr">
            <a:noAutofit/>
          </a:bodyPr>
          <a:p>
            <a:pPr indent="0" algn="ctr">
              <a:lnSpc>
                <a:spcPct val="100000"/>
              </a:lnSpc>
              <a:buNone/>
              <a:tabLst>
                <a:tab algn="l" pos="0"/>
              </a:tabLst>
            </a:pPr>
            <a:r>
              <a:rPr b="0" lang="en-US" sz="4000" spc="-1" strike="noStrike">
                <a:solidFill>
                  <a:srgbClr val="000000"/>
                </a:solidFill>
                <a:latin typeface="Arial"/>
              </a:rPr>
              <a:t>Comm</a:t>
            </a:r>
            <a:r>
              <a:rPr b="0" lang="en-US" sz="4000" spc="-1" strike="noStrike">
                <a:solidFill>
                  <a:srgbClr val="000000"/>
                </a:solidFill>
                <a:latin typeface="Arial"/>
              </a:rPr>
              <a:t>ent</a:t>
            </a:r>
            <a:endParaRPr b="0" lang="en-US" sz="4000" spc="-1" strike="noStrike">
              <a:solidFill>
                <a:srgbClr val="000000"/>
              </a:solidFill>
              <a:latin typeface="Arial"/>
            </a:endParaRPr>
          </a:p>
        </p:txBody>
      </p:sp>
      <p:sp>
        <p:nvSpPr>
          <p:cNvPr id="48" name="PlaceHolder 2"/>
          <p:cNvSpPr>
            <a:spLocks noGrp="1"/>
          </p:cNvSpPr>
          <p:nvPr>
            <p:ph/>
          </p:nvPr>
        </p:nvSpPr>
        <p:spPr>
          <a:xfrm>
            <a:off x="457200" y="1604520"/>
            <a:ext cx="8228160" cy="397620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Comment:</a:t>
            </a:r>
            <a:endParaRPr b="0" lang="en-US" sz="3200" spc="-1" strike="noStrike">
              <a:solidFill>
                <a:srgbClr val="000000"/>
              </a:solidFill>
              <a:latin typeface="Arial"/>
            </a:endParaRPr>
          </a:p>
          <a:p>
            <a:pPr lvl="1" marL="864000" indent="-324000">
              <a:lnSpc>
                <a:spcPct val="100000"/>
              </a:lnSpc>
              <a:spcBef>
                <a:spcPts val="1134"/>
              </a:spcBef>
              <a:buClr>
                <a:srgbClr val="000000"/>
              </a:buClr>
              <a:buSzPct val="75000"/>
              <a:buFont typeface="Symbol" charset="2"/>
              <a:buChar char=""/>
            </a:pPr>
            <a:r>
              <a:rPr b="0" lang="en-US" sz="3200" spc="-1" strike="noStrike">
                <a:solidFill>
                  <a:srgbClr val="000000"/>
                </a:solidFill>
                <a:latin typeface="Arial"/>
              </a:rPr>
              <a:t>There is no reason to add Compact </a:t>
            </a:r>
            <a:r>
              <a:rPr b="0" lang="en-US" sz="3200" spc="-1" strike="noStrike">
                <a:solidFill>
                  <a:srgbClr val="000000"/>
                </a:solidFill>
                <a:latin typeface="Arial"/>
              </a:rPr>
              <a:t>frame format, as it is not more compact </a:t>
            </a:r>
            <a:r>
              <a:rPr b="0" lang="en-US" sz="3200" spc="-1" strike="noStrike">
                <a:solidFill>
                  <a:srgbClr val="000000"/>
                </a:solidFill>
                <a:latin typeface="Arial"/>
              </a:rPr>
              <a:t>that normal frames.</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Proposed resolution: </a:t>
            </a:r>
            <a:endParaRPr b="0" lang="en-US" sz="3200" spc="-1" strike="noStrike">
              <a:solidFill>
                <a:srgbClr val="000000"/>
              </a:solidFill>
              <a:latin typeface="Arial"/>
            </a:endParaRPr>
          </a:p>
          <a:p>
            <a:pPr lvl="1" marL="864000" indent="-324000">
              <a:lnSpc>
                <a:spcPct val="100000"/>
              </a:lnSpc>
              <a:spcBef>
                <a:spcPts val="1134"/>
              </a:spcBef>
              <a:buClr>
                <a:srgbClr val="000000"/>
              </a:buClr>
              <a:buSzPct val="75000"/>
              <a:buFont typeface="Symbol" charset="2"/>
              <a:buChar char=""/>
            </a:pPr>
            <a:r>
              <a:rPr b="0" lang="en-US" sz="3200" spc="-1" strike="noStrike">
                <a:solidFill>
                  <a:srgbClr val="000000"/>
                </a:solidFill>
                <a:latin typeface="Arial"/>
              </a:rPr>
              <a:t>Remove compact frame format, and use </a:t>
            </a:r>
            <a:r>
              <a:rPr b="0" lang="en-US" sz="3200" spc="-1" strike="noStrike">
                <a:solidFill>
                  <a:srgbClr val="000000"/>
                </a:solidFill>
                <a:latin typeface="Arial"/>
              </a:rPr>
              <a:t>standard frame formats.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417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Backg</a:t>
            </a:r>
            <a:r>
              <a:rPr b="0" lang="en-US" sz="4400" spc="-1" strike="noStrike">
                <a:solidFill>
                  <a:srgbClr val="000000"/>
                </a:solidFill>
                <a:latin typeface="Arial"/>
              </a:rPr>
              <a:t>round</a:t>
            </a:r>
            <a:endParaRPr b="0" lang="en-US" sz="4400" spc="-1" strike="noStrike">
              <a:solidFill>
                <a:srgbClr val="000000"/>
              </a:solidFill>
              <a:latin typeface="Arial"/>
            </a:endParaRPr>
          </a:p>
        </p:txBody>
      </p:sp>
      <p:sp>
        <p:nvSpPr>
          <p:cNvPr id="50" name="PlaceHolder 2"/>
          <p:cNvSpPr>
            <a:spLocks noGrp="1"/>
          </p:cNvSpPr>
          <p:nvPr>
            <p:ph/>
          </p:nvPr>
        </p:nvSpPr>
        <p:spPr>
          <a:xfrm>
            <a:off x="457200" y="1604520"/>
            <a:ext cx="8229240" cy="4796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Creating a new frame format for compact frames is not needed, as everything done there can already be done better using standard frames. </a:t>
            </a:r>
            <a:endParaRPr b="0" lang="en-US" sz="3200" spc="-1" strike="noStrike">
              <a:solidFill>
                <a:srgbClr val="000000"/>
              </a:solidFill>
              <a:latin typeface="Arial"/>
            </a:endParaRPr>
          </a:p>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The claimed reason for the compact frame format is that they are more compact, and are needed as the multi millisecond ranging as limits for the data frame lengths.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381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Comp</a:t>
            </a:r>
            <a:r>
              <a:rPr b="0" lang="en-US" sz="4400" spc="-1" strike="noStrike">
                <a:solidFill>
                  <a:srgbClr val="000000"/>
                </a:solidFill>
                <a:latin typeface="Arial"/>
              </a:rPr>
              <a:t>arisio</a:t>
            </a:r>
            <a:r>
              <a:rPr b="0" lang="en-US" sz="4400" spc="-1" strike="noStrike">
                <a:solidFill>
                  <a:srgbClr val="000000"/>
                </a:solidFill>
                <a:latin typeface="Arial"/>
              </a:rPr>
              <a:t>n</a:t>
            </a:r>
            <a:endParaRPr b="0" lang="en-US" sz="4400" spc="-1" strike="noStrike">
              <a:solidFill>
                <a:srgbClr val="000000"/>
              </a:solidFill>
              <a:latin typeface="Arial"/>
            </a:endParaRPr>
          </a:p>
        </p:txBody>
      </p:sp>
      <p:sp>
        <p:nvSpPr>
          <p:cNvPr id="52" name="PlaceHolder 2"/>
          <p:cNvSpPr>
            <a:spLocks noGrp="1"/>
          </p:cNvSpPr>
          <p:nvPr>
            <p:ph/>
          </p:nvPr>
        </p:nvSpPr>
        <p:spPr>
          <a:xfrm>
            <a:off x="457200" y="1604520"/>
            <a:ext cx="8229240" cy="3977280"/>
          </a:xfrm>
          <a:prstGeom prst="rect">
            <a:avLst/>
          </a:prstGeom>
          <a:noFill/>
          <a:ln w="0">
            <a:noFill/>
          </a:ln>
        </p:spPr>
        <p:txBody>
          <a:bodyPr lIns="0" rIns="0" tIns="0" bIns="0" anchor="t">
            <a:normAutofit fontScale="90000"/>
          </a:bodyPr>
          <a:p>
            <a:pPr marL="388800" indent="-291600">
              <a:spcBef>
                <a:spcPts val="1417"/>
              </a:spcBef>
              <a:buClr>
                <a:srgbClr val="000000"/>
              </a:buClr>
              <a:buSzPct val="45000"/>
              <a:buFont typeface="Wingdings" charset="2"/>
              <a:buChar char=""/>
            </a:pPr>
            <a:r>
              <a:rPr b="0" lang="en-US" sz="3200" spc="-1" strike="noStrike">
                <a:solidFill>
                  <a:srgbClr val="000000"/>
                </a:solidFill>
                <a:latin typeface="Arial"/>
              </a:rPr>
              <a:t>In compact format there is 1 octet MHR, 3-6 octet </a:t>
            </a:r>
            <a:r>
              <a:rPr b="0" lang="en-US" sz="3200" spc="-1" strike="noStrike">
                <a:solidFill>
                  <a:srgbClr val="000000"/>
                </a:solidFill>
                <a:latin typeface="Arial"/>
              </a:rPr>
              <a:t>addressing fields, 1 octet message control, variable length </a:t>
            </a:r>
            <a:r>
              <a:rPr b="0" lang="en-US" sz="3200" spc="-1" strike="noStrike">
                <a:solidFill>
                  <a:srgbClr val="000000"/>
                </a:solidFill>
                <a:latin typeface="Arial"/>
              </a:rPr>
              <a:t>content, and 2 octet FCS.</a:t>
            </a:r>
            <a:endParaRPr b="0" lang="en-US" sz="3200" spc="-1" strike="noStrike">
              <a:solidFill>
                <a:srgbClr val="000000"/>
              </a:solidFill>
              <a:latin typeface="Arial"/>
            </a:endParaRPr>
          </a:p>
          <a:p>
            <a:pPr marL="388800" indent="-291600">
              <a:spcBef>
                <a:spcPts val="1417"/>
              </a:spcBef>
              <a:buClr>
                <a:srgbClr val="000000"/>
              </a:buClr>
              <a:buSzPct val="45000"/>
              <a:buFont typeface="Wingdings" charset="2"/>
              <a:buChar char=""/>
            </a:pPr>
            <a:r>
              <a:rPr b="0" lang="en-US" sz="3200" spc="-1" strike="noStrike">
                <a:solidFill>
                  <a:srgbClr val="000000"/>
                </a:solidFill>
                <a:latin typeface="Arial"/>
              </a:rPr>
              <a:t>In standard frame format there is 2 octet MHR, 2/4/6/8/10 </a:t>
            </a:r>
            <a:r>
              <a:rPr b="0" lang="en-US" sz="3200" spc="-1" strike="noStrike">
                <a:solidFill>
                  <a:srgbClr val="000000"/>
                </a:solidFill>
                <a:latin typeface="Arial"/>
              </a:rPr>
              <a:t>etc octet long addressing fields, 1 octet command ID (if </a:t>
            </a:r>
            <a:r>
              <a:rPr b="0" lang="en-US" sz="3200" spc="-1" strike="noStrike">
                <a:solidFill>
                  <a:srgbClr val="000000"/>
                </a:solidFill>
                <a:latin typeface="Arial"/>
              </a:rPr>
              <a:t>using MAC Command format), no message control (that </a:t>
            </a:r>
            <a:r>
              <a:rPr b="0" lang="en-US" sz="3200" spc="-1" strike="noStrike">
                <a:solidFill>
                  <a:srgbClr val="000000"/>
                </a:solidFill>
                <a:latin typeface="Arial"/>
              </a:rPr>
              <a:t>information can be included in the MAC Command ID), </a:t>
            </a:r>
            <a:r>
              <a:rPr b="0" lang="en-US" sz="3200" spc="-1" strike="noStrike">
                <a:solidFill>
                  <a:srgbClr val="000000"/>
                </a:solidFill>
                <a:latin typeface="Arial"/>
              </a:rPr>
              <a:t>variable length content, and 2 octet FCS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381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Exam</a:t>
            </a:r>
            <a:r>
              <a:rPr b="0" lang="en-US" sz="4400" spc="-1" strike="noStrike">
                <a:solidFill>
                  <a:srgbClr val="000000"/>
                </a:solidFill>
                <a:latin typeface="Arial"/>
              </a:rPr>
              <a:t>ple 1 / </a:t>
            </a:r>
            <a:r>
              <a:rPr b="0" lang="en-US" sz="4400" spc="-1" strike="noStrike">
                <a:solidFill>
                  <a:srgbClr val="000000"/>
                </a:solidFill>
                <a:latin typeface="Arial"/>
              </a:rPr>
              <a:t>comp</a:t>
            </a:r>
            <a:r>
              <a:rPr b="0" lang="en-US" sz="4400" spc="-1" strike="noStrike">
                <a:solidFill>
                  <a:srgbClr val="000000"/>
                </a:solidFill>
                <a:latin typeface="Arial"/>
              </a:rPr>
              <a:t>act</a:t>
            </a:r>
            <a:endParaRPr b="0" lang="en-US" sz="4400" spc="-1" strike="noStrike">
              <a:solidFill>
                <a:srgbClr val="000000"/>
              </a:solidFill>
              <a:latin typeface="Arial"/>
            </a:endParaRPr>
          </a:p>
        </p:txBody>
      </p:sp>
      <p:sp>
        <p:nvSpPr>
          <p:cNvPr id="54" name="PlaceHolder 2"/>
          <p:cNvSpPr>
            <a:spLocks noGrp="1"/>
          </p:cNvSpPr>
          <p:nvPr>
            <p:ph/>
          </p:nvPr>
        </p:nvSpPr>
        <p:spPr>
          <a:xfrm>
            <a:off x="457200" y="1604520"/>
            <a:ext cx="8229240" cy="4567680"/>
          </a:xfrm>
          <a:prstGeom prst="rect">
            <a:avLst/>
          </a:prstGeom>
          <a:noFill/>
          <a:ln w="0">
            <a:noFill/>
          </a:ln>
        </p:spPr>
        <p:txBody>
          <a:bodyPr lIns="0" rIns="0" tIns="0" bIns="0" anchor="t">
            <a:normAutofit fontScale="92000"/>
          </a:bodyPr>
          <a:p>
            <a:pPr marL="397440" indent="-298080">
              <a:spcBef>
                <a:spcPts val="1417"/>
              </a:spcBef>
              <a:buClr>
                <a:srgbClr val="000000"/>
              </a:buClr>
              <a:buSzPct val="45000"/>
              <a:buFont typeface="Wingdings" charset="2"/>
              <a:buChar char=""/>
            </a:pPr>
            <a:r>
              <a:rPr b="0" lang="en-US" sz="3200" spc="-1" strike="noStrike">
                <a:solidFill>
                  <a:srgbClr val="000000"/>
                </a:solidFill>
                <a:latin typeface="Arial"/>
              </a:rPr>
              <a:t>Compact advertising poll compact frame format:</a:t>
            </a:r>
            <a:endParaRPr b="0" lang="en-US" sz="3200" spc="-1" strike="noStrike">
              <a:solidFill>
                <a:srgbClr val="000000"/>
              </a:solidFill>
              <a:latin typeface="Arial"/>
            </a:endParaRPr>
          </a:p>
          <a:p>
            <a:pPr marL="397440" indent="0">
              <a:spcBef>
                <a:spcPts val="1417"/>
              </a:spcBef>
              <a:buNone/>
            </a:pPr>
            <a:br>
              <a:rPr sz="3200"/>
            </a:br>
            <a:br>
              <a:rPr sz="3200"/>
            </a:br>
            <a:br>
              <a:rPr sz="3200"/>
            </a:br>
            <a:br>
              <a:rPr sz="3200"/>
            </a:br>
            <a:r>
              <a:rPr b="0" lang="en-US" sz="3200" spc="-1" strike="noStrike">
                <a:solidFill>
                  <a:srgbClr val="000000"/>
                </a:solidFill>
                <a:latin typeface="Arial"/>
              </a:rPr>
              <a:t>Total length: 1+3+3+1+2 = 10 octets</a:t>
            </a:r>
            <a:endParaRPr b="0" lang="en-US" sz="3200" spc="-1" strike="noStrike">
              <a:solidFill>
                <a:srgbClr val="000000"/>
              </a:solidFill>
              <a:latin typeface="Arial"/>
            </a:endParaRPr>
          </a:p>
          <a:p>
            <a:pPr marL="397440" indent="-298080">
              <a:spcBef>
                <a:spcPts val="1417"/>
              </a:spcBef>
              <a:buClr>
                <a:srgbClr val="000000"/>
              </a:buClr>
              <a:buSzPct val="45000"/>
              <a:buFont typeface="Wingdings" charset="2"/>
              <a:buChar char=""/>
            </a:pPr>
            <a:r>
              <a:rPr b="0" lang="en-US" sz="3200" spc="-1" strike="noStrike">
                <a:solidFill>
                  <a:srgbClr val="000000"/>
                </a:solidFill>
                <a:latin typeface="Arial"/>
              </a:rPr>
              <a:t>Note, that using RPA hash and RPA Prand assumes there is prior association done that created IRK.</a:t>
            </a:r>
            <a:endParaRPr b="0" lang="en-US" sz="3200" spc="-1" strike="noStrike">
              <a:solidFill>
                <a:srgbClr val="000000"/>
              </a:solidFill>
              <a:latin typeface="Arial"/>
            </a:endParaRPr>
          </a:p>
        </p:txBody>
      </p:sp>
      <p:graphicFrame>
        <p:nvGraphicFramePr>
          <p:cNvPr id="55" name=""/>
          <p:cNvGraphicFramePr/>
          <p:nvPr/>
        </p:nvGraphicFramePr>
        <p:xfrm>
          <a:off x="497160" y="2365200"/>
          <a:ext cx="8001000" cy="4652640"/>
        </p:xfrm>
        <a:graphic>
          <a:graphicData uri="http://schemas.openxmlformats.org/drawingml/2006/table">
            <a:tbl>
              <a:tblPr/>
              <a:tblGrid>
                <a:gridCol w="1371600"/>
                <a:gridCol w="1190520"/>
                <a:gridCol w="1190880"/>
                <a:gridCol w="1076400"/>
                <a:gridCol w="1171440"/>
                <a:gridCol w="1266840"/>
                <a:gridCol w="733320"/>
              </a:tblGrid>
              <a:tr h="617400">
                <a:tc>
                  <a:txBody>
                    <a:bodyPr lIns="90000" rIns="90000" tIns="46800" bIns="46800" anchor="t">
                      <a:noAutofit/>
                    </a:bodyPr>
                    <a:p>
                      <a:pPr algn="ctr"/>
                      <a:r>
                        <a:rPr b="0" lang="en-US" sz="1800" spc="-1" strike="noStrike">
                          <a:solidFill>
                            <a:srgbClr val="000000"/>
                          </a:solidFill>
                          <a:latin typeface="Arial"/>
                        </a:rPr>
                        <a:t>Bits 0-2</a:t>
                      </a:r>
                      <a:endParaRPr b="0" lang="en-US" sz="1800" spc="-1" strike="noStrike">
                        <a:solidFill>
                          <a:srgbClr val="000000"/>
                        </a:solidFill>
                        <a:latin typeface="Arial"/>
                      </a:endParaRPr>
                    </a:p>
                  </a:txBody>
                  <a:tcPr anchor="t" marL="90000" marR="90000">
                    <a:lnL w="21600">
                      <a:solidFill>
                        <a:srgbClr val="000000"/>
                      </a:solidFill>
                    </a:lnL>
                    <a:lnR w="720">
                      <a:solidFill>
                        <a:srgbClr val="000000"/>
                      </a:solidFill>
                    </a:lnR>
                    <a:lnT w="21600">
                      <a:solidFill>
                        <a:srgbClr val="000000"/>
                      </a:solidFill>
                    </a:lnT>
                    <a:lnB w="72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3-7</a:t>
                      </a:r>
                      <a:endParaRPr b="0" lang="en-US" sz="1800" spc="-1" strike="noStrike">
                        <a:solidFill>
                          <a:srgbClr val="000000"/>
                        </a:solidFill>
                        <a:latin typeface="Arial"/>
                      </a:endParaRPr>
                    </a:p>
                  </a:txBody>
                  <a:tcPr anchor="t" marL="90000" marR="90000">
                    <a:lnL w="720">
                      <a:solidFill>
                        <a:srgbClr val="000000"/>
                      </a:solidFill>
                    </a:lnL>
                    <a:lnR w="720">
                      <a:solidFill>
                        <a:srgbClr val="000000"/>
                      </a:solidFill>
                    </a:lnR>
                    <a:lnT w="21600">
                      <a:solidFill>
                        <a:srgbClr val="000000"/>
                      </a:solidFill>
                    </a:lnT>
                    <a:lnB w="72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Octets:3 </a:t>
                      </a:r>
                      <a:endParaRPr b="0" lang="en-US" sz="1800" spc="-1" strike="noStrike">
                        <a:solidFill>
                          <a:srgbClr val="000000"/>
                        </a:solidFill>
                        <a:latin typeface="Arial"/>
                      </a:endParaRPr>
                    </a:p>
                  </a:txBody>
                  <a:tcPr anchor="t" marL="90000" marR="90000">
                    <a:lnL w="720">
                      <a:solidFill>
                        <a:srgbClr val="000000"/>
                      </a:solidFill>
                    </a:lnL>
                    <a:lnR w="720">
                      <a:solidFill>
                        <a:srgbClr val="000000"/>
                      </a:solidFill>
                    </a:lnR>
                    <a:lnT w="21600">
                      <a:solidFill>
                        <a:srgbClr val="000000"/>
                      </a:solidFill>
                    </a:lnT>
                    <a:lnB w="72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3</a:t>
                      </a:r>
                      <a:endParaRPr b="0" lang="en-US" sz="1800" spc="-1" strike="noStrike">
                        <a:solidFill>
                          <a:srgbClr val="000000"/>
                        </a:solidFill>
                        <a:latin typeface="Arial"/>
                      </a:endParaRPr>
                    </a:p>
                  </a:txBody>
                  <a:tcPr anchor="t" marL="90000" marR="90000">
                    <a:lnL w="720">
                      <a:solidFill>
                        <a:srgbClr val="000000"/>
                      </a:solidFill>
                    </a:lnL>
                    <a:lnR w="720">
                      <a:solidFill>
                        <a:srgbClr val="000000"/>
                      </a:solidFill>
                    </a:lnR>
                    <a:lnT w="21600">
                      <a:solidFill>
                        <a:srgbClr val="000000"/>
                      </a:solidFill>
                    </a:lnT>
                    <a:lnB w="72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1</a:t>
                      </a:r>
                      <a:endParaRPr b="0" lang="en-US" sz="1800" spc="-1" strike="noStrike">
                        <a:solidFill>
                          <a:srgbClr val="000000"/>
                        </a:solidFill>
                        <a:latin typeface="Arial"/>
                      </a:endParaRPr>
                    </a:p>
                  </a:txBody>
                  <a:tcPr anchor="t" marL="90000" marR="90000">
                    <a:lnL w="720">
                      <a:solidFill>
                        <a:srgbClr val="000000"/>
                      </a:solidFill>
                    </a:lnL>
                    <a:lnR w="720">
                      <a:solidFill>
                        <a:srgbClr val="000000"/>
                      </a:solidFill>
                    </a:lnR>
                    <a:lnT w="21600">
                      <a:solidFill>
                        <a:srgbClr val="000000"/>
                      </a:solidFill>
                    </a:lnT>
                    <a:lnB w="72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Variable</a:t>
                      </a:r>
                      <a:endParaRPr b="0" lang="en-US" sz="1800" spc="-1" strike="noStrike">
                        <a:solidFill>
                          <a:srgbClr val="000000"/>
                        </a:solidFill>
                        <a:latin typeface="Arial"/>
                      </a:endParaRPr>
                    </a:p>
                  </a:txBody>
                  <a:tcPr anchor="t" marL="90000" marR="90000">
                    <a:lnL w="720">
                      <a:solidFill>
                        <a:srgbClr val="000000"/>
                      </a:solidFill>
                    </a:lnL>
                    <a:lnR w="720">
                      <a:solidFill>
                        <a:srgbClr val="000000"/>
                      </a:solidFill>
                    </a:lnR>
                    <a:lnT w="21600">
                      <a:solidFill>
                        <a:srgbClr val="000000"/>
                      </a:solidFill>
                    </a:lnT>
                    <a:lnB w="72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2</a:t>
                      </a:r>
                      <a:endParaRPr b="0" lang="en-US" sz="1800" spc="-1" strike="noStrike">
                        <a:solidFill>
                          <a:srgbClr val="000000"/>
                        </a:solidFill>
                        <a:latin typeface="Arial"/>
                      </a:endParaRPr>
                    </a:p>
                  </a:txBody>
                  <a:tcPr anchor="t" marL="90000" marR="90000">
                    <a:lnL w="720">
                      <a:solidFill>
                        <a:srgbClr val="000000"/>
                      </a:solidFill>
                    </a:lnL>
                    <a:lnR w="21600">
                      <a:solidFill>
                        <a:srgbClr val="000000"/>
                      </a:solidFill>
                    </a:lnR>
                    <a:lnT w="21600">
                      <a:solidFill>
                        <a:srgbClr val="000000"/>
                      </a:solidFill>
                    </a:lnT>
                    <a:lnB w="720">
                      <a:solidFill>
                        <a:srgbClr val="000000"/>
                      </a:solidFill>
                    </a:lnB>
                    <a:noFill/>
                  </a:tcPr>
                </a:tc>
              </a:tr>
              <a:tr h="720000">
                <a:tc>
                  <a:txBody>
                    <a:bodyPr lIns="90000" rIns="90000" tIns="46800" bIns="46800" anchor="t">
                      <a:noAutofit/>
                    </a:bodyPr>
                    <a:p>
                      <a:pPr algn="ctr"/>
                      <a:r>
                        <a:rPr b="0" lang="en-US" sz="1800" spc="-1" strike="noStrike">
                          <a:solidFill>
                            <a:srgbClr val="000000"/>
                          </a:solidFill>
                          <a:latin typeface="Arial"/>
                        </a:rPr>
                        <a:t>Frame type</a:t>
                      </a:r>
                      <a:endParaRPr b="0" lang="en-US" sz="1800" spc="-1" strike="noStrike">
                        <a:solidFill>
                          <a:srgbClr val="000000"/>
                        </a:solidFill>
                        <a:latin typeface="Arial"/>
                      </a:endParaRPr>
                    </a:p>
                  </a:txBody>
                  <a:tcPr anchor="t" marL="90000" marR="90000">
                    <a:lnL w="21600">
                      <a:solidFill>
                        <a:srgbClr val="000000"/>
                      </a:solidFill>
                    </a:lnL>
                    <a:lnR w="720">
                      <a:solidFill>
                        <a:srgbClr val="000000"/>
                      </a:solidFill>
                    </a:lnR>
                    <a:lnT w="720">
                      <a:solidFill>
                        <a:srgbClr val="000000"/>
                      </a:solidFill>
                    </a:lnT>
                    <a:lnB w="2160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Compact frame ID</a:t>
                      </a:r>
                      <a:endParaRPr b="0" lang="en-US" sz="1800" spc="-1" strike="noStrike">
                        <a:solidFill>
                          <a:srgbClr val="000000"/>
                        </a:solidFill>
                        <a:latin typeface="Arial"/>
                      </a:endParaRPr>
                    </a:p>
                  </a:txBody>
                  <a:tcPr anchor="t" marL="90000" marR="90000">
                    <a:lnL w="720">
                      <a:solidFill>
                        <a:srgbClr val="000000"/>
                      </a:solidFill>
                    </a:lnL>
                    <a:lnR w="720">
                      <a:solidFill>
                        <a:srgbClr val="000000"/>
                      </a:solidFill>
                    </a:lnR>
                    <a:lnT w="720">
                      <a:solidFill>
                        <a:srgbClr val="000000"/>
                      </a:solidFill>
                    </a:lnT>
                    <a:lnB w="2160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RPA hash</a:t>
                      </a:r>
                      <a:endParaRPr b="0" lang="en-US" sz="1800" spc="-1" strike="noStrike">
                        <a:solidFill>
                          <a:srgbClr val="000000"/>
                        </a:solidFill>
                        <a:latin typeface="Arial"/>
                      </a:endParaRPr>
                    </a:p>
                  </a:txBody>
                  <a:tcPr anchor="t" marL="90000" marR="90000">
                    <a:lnL w="720">
                      <a:solidFill>
                        <a:srgbClr val="000000"/>
                      </a:solidFill>
                    </a:lnL>
                    <a:lnR w="720">
                      <a:solidFill>
                        <a:srgbClr val="000000"/>
                      </a:solidFill>
                    </a:lnR>
                    <a:lnT w="720">
                      <a:solidFill>
                        <a:srgbClr val="000000"/>
                      </a:solidFill>
                    </a:lnT>
                    <a:lnB w="2160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RPA Prand</a:t>
                      </a:r>
                      <a:endParaRPr b="0" lang="en-US" sz="1800" spc="-1" strike="noStrike">
                        <a:solidFill>
                          <a:srgbClr val="000000"/>
                        </a:solidFill>
                        <a:latin typeface="Arial"/>
                      </a:endParaRPr>
                    </a:p>
                  </a:txBody>
                  <a:tcPr anchor="t" marL="90000" marR="90000">
                    <a:lnL w="720">
                      <a:solidFill>
                        <a:srgbClr val="000000"/>
                      </a:solidFill>
                    </a:lnL>
                    <a:lnR w="720">
                      <a:solidFill>
                        <a:srgbClr val="000000"/>
                      </a:solidFill>
                    </a:lnR>
                    <a:lnT w="720">
                      <a:solidFill>
                        <a:srgbClr val="000000"/>
                      </a:solidFill>
                    </a:lnT>
                    <a:lnB w="2160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Message Control</a:t>
                      </a:r>
                      <a:endParaRPr b="0" lang="en-US" sz="1800" spc="-1" strike="noStrike">
                        <a:solidFill>
                          <a:srgbClr val="000000"/>
                        </a:solidFill>
                        <a:latin typeface="Arial"/>
                      </a:endParaRPr>
                    </a:p>
                  </a:txBody>
                  <a:tcPr anchor="t" marL="90000" marR="90000">
                    <a:lnL w="720">
                      <a:solidFill>
                        <a:srgbClr val="000000"/>
                      </a:solidFill>
                    </a:lnL>
                    <a:lnR w="720">
                      <a:solidFill>
                        <a:srgbClr val="000000"/>
                      </a:solidFill>
                    </a:lnR>
                    <a:lnT w="720">
                      <a:solidFill>
                        <a:srgbClr val="000000"/>
                      </a:solidFill>
                    </a:lnT>
                    <a:lnB w="2160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Message Content</a:t>
                      </a:r>
                      <a:endParaRPr b="0" lang="en-US" sz="1800" spc="-1" strike="noStrike">
                        <a:solidFill>
                          <a:srgbClr val="000000"/>
                        </a:solidFill>
                        <a:latin typeface="Arial"/>
                      </a:endParaRPr>
                    </a:p>
                  </a:txBody>
                  <a:tcPr anchor="t" marL="90000" marR="90000">
                    <a:lnL w="720">
                      <a:solidFill>
                        <a:srgbClr val="000000"/>
                      </a:solidFill>
                    </a:lnL>
                    <a:lnR w="720">
                      <a:solidFill>
                        <a:srgbClr val="000000"/>
                      </a:solidFill>
                    </a:lnR>
                    <a:lnT w="720">
                      <a:solidFill>
                        <a:srgbClr val="000000"/>
                      </a:solidFill>
                    </a:lnT>
                    <a:lnB w="2160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FCS</a:t>
                      </a:r>
                      <a:endParaRPr b="0" lang="en-US" sz="1800" spc="-1" strike="noStrike">
                        <a:solidFill>
                          <a:srgbClr val="000000"/>
                        </a:solidFill>
                        <a:latin typeface="Arial"/>
                      </a:endParaRPr>
                    </a:p>
                  </a:txBody>
                  <a:tcPr anchor="t" marL="90000" marR="90000">
                    <a:lnL w="720">
                      <a:solidFill>
                        <a:srgbClr val="000000"/>
                      </a:solidFill>
                    </a:lnL>
                    <a:lnR w="21600">
                      <a:solidFill>
                        <a:srgbClr val="000000"/>
                      </a:solidFill>
                    </a:lnR>
                    <a:lnT w="720">
                      <a:solidFill>
                        <a:srgbClr val="000000"/>
                      </a:solidFill>
                    </a:lnT>
                    <a:lnB w="21600">
                      <a:solidFill>
                        <a:srgbClr val="000000"/>
                      </a:solidFill>
                    </a:lnB>
                    <a:noFill/>
                  </a:tcPr>
                </a:tc>
              </a:tr>
            </a:tbl>
          </a:graphicData>
        </a:graphic>
      </p:graphicFrame>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381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Exa</a:t>
            </a:r>
            <a:r>
              <a:rPr b="0" lang="en-US" sz="4400" spc="-1" strike="noStrike">
                <a:solidFill>
                  <a:srgbClr val="000000"/>
                </a:solidFill>
                <a:latin typeface="Arial"/>
              </a:rPr>
              <a:t>mpl</a:t>
            </a:r>
            <a:r>
              <a:rPr b="0" lang="en-US" sz="4400" spc="-1" strike="noStrike">
                <a:solidFill>
                  <a:srgbClr val="000000"/>
                </a:solidFill>
                <a:latin typeface="Arial"/>
              </a:rPr>
              <a:t>e 1 / </a:t>
            </a:r>
            <a:r>
              <a:rPr b="0" lang="en-US" sz="4400" spc="-1" strike="noStrike">
                <a:solidFill>
                  <a:srgbClr val="000000"/>
                </a:solidFill>
                <a:latin typeface="Arial"/>
              </a:rPr>
              <a:t>stan</a:t>
            </a:r>
            <a:r>
              <a:rPr b="0" lang="en-US" sz="4400" spc="-1" strike="noStrike">
                <a:solidFill>
                  <a:srgbClr val="000000"/>
                </a:solidFill>
                <a:latin typeface="Arial"/>
              </a:rPr>
              <a:t>dar</a:t>
            </a:r>
            <a:r>
              <a:rPr b="0" lang="en-US" sz="4400" spc="-1" strike="noStrike">
                <a:solidFill>
                  <a:srgbClr val="000000"/>
                </a:solidFill>
                <a:latin typeface="Arial"/>
              </a:rPr>
              <a:t>d</a:t>
            </a:r>
            <a:endParaRPr b="0" lang="en-US" sz="4400" spc="-1" strike="noStrike">
              <a:solidFill>
                <a:srgbClr val="000000"/>
              </a:solidFill>
              <a:latin typeface="Arial"/>
            </a:endParaRPr>
          </a:p>
        </p:txBody>
      </p:sp>
      <p:sp>
        <p:nvSpPr>
          <p:cNvPr id="57" name="PlaceHolder 2"/>
          <p:cNvSpPr>
            <a:spLocks noGrp="1"/>
          </p:cNvSpPr>
          <p:nvPr>
            <p:ph/>
          </p:nvPr>
        </p:nvSpPr>
        <p:spPr>
          <a:xfrm>
            <a:off x="457200" y="1604520"/>
            <a:ext cx="8229240" cy="4339080"/>
          </a:xfrm>
          <a:prstGeom prst="rect">
            <a:avLst/>
          </a:prstGeom>
          <a:noFill/>
          <a:ln w="0">
            <a:noFill/>
          </a:ln>
        </p:spPr>
        <p:txBody>
          <a:bodyPr lIns="0" rIns="0" tIns="0" bIns="0" anchor="t">
            <a:normAutofit fontScale="97000"/>
          </a:bodyPr>
          <a:p>
            <a:pPr marL="419040" indent="-314280">
              <a:spcBef>
                <a:spcPts val="1417"/>
              </a:spcBef>
              <a:buClr>
                <a:srgbClr val="000000"/>
              </a:buClr>
              <a:buSzPct val="45000"/>
              <a:buFont typeface="Wingdings" charset="2"/>
              <a:buChar char=""/>
            </a:pPr>
            <a:r>
              <a:rPr b="0" lang="en-US" sz="3200" spc="-1" strike="noStrike">
                <a:solidFill>
                  <a:srgbClr val="000000"/>
                </a:solidFill>
                <a:latin typeface="Arial"/>
              </a:rPr>
              <a:t>Same using MAC Command and 16-bit short </a:t>
            </a:r>
            <a:r>
              <a:rPr b="0" lang="en-US" sz="3200" spc="-1" strike="noStrike">
                <a:solidFill>
                  <a:srgbClr val="000000"/>
                </a:solidFill>
                <a:latin typeface="Arial"/>
              </a:rPr>
              <a:t>address:</a:t>
            </a:r>
            <a:endParaRPr b="0" lang="en-US" sz="3200" spc="-1" strike="noStrike">
              <a:solidFill>
                <a:srgbClr val="000000"/>
              </a:solidFill>
              <a:latin typeface="Arial"/>
            </a:endParaRPr>
          </a:p>
          <a:p>
            <a:pPr marL="419040" indent="0">
              <a:spcBef>
                <a:spcPts val="1417"/>
              </a:spcBef>
              <a:buNone/>
            </a:pPr>
            <a:br>
              <a:rPr sz="3200"/>
            </a:br>
            <a:br>
              <a:rPr sz="3200"/>
            </a:br>
            <a:br>
              <a:rPr sz="3200"/>
            </a:br>
            <a:br>
              <a:rPr sz="3200"/>
            </a:br>
            <a:r>
              <a:rPr b="0" lang="en-US" sz="3200" spc="-1" strike="noStrike">
                <a:solidFill>
                  <a:srgbClr val="000000"/>
                </a:solidFill>
                <a:latin typeface="Arial"/>
              </a:rPr>
              <a:t>Total length: 2+2+1+2 = 7 octets</a:t>
            </a:r>
            <a:endParaRPr b="0" lang="en-US" sz="3200" spc="-1" strike="noStrike">
              <a:solidFill>
                <a:srgbClr val="000000"/>
              </a:solidFill>
              <a:latin typeface="Arial"/>
            </a:endParaRPr>
          </a:p>
          <a:p>
            <a:pPr marL="419040" indent="-314280">
              <a:spcBef>
                <a:spcPts val="1417"/>
              </a:spcBef>
              <a:buClr>
                <a:srgbClr val="000000"/>
              </a:buClr>
              <a:buSzPct val="45000"/>
              <a:buFont typeface="Wingdings" charset="2"/>
              <a:buChar char=""/>
            </a:pPr>
            <a:r>
              <a:rPr b="0" lang="en-US" sz="3200" spc="-1" strike="noStrike">
                <a:solidFill>
                  <a:srgbClr val="000000"/>
                </a:solidFill>
                <a:latin typeface="Arial"/>
              </a:rPr>
              <a:t>Note, this assumes that prior association is done to </a:t>
            </a:r>
            <a:r>
              <a:rPr b="0" lang="en-US" sz="3200" spc="-1" strike="noStrike">
                <a:solidFill>
                  <a:srgbClr val="000000"/>
                </a:solidFill>
                <a:latin typeface="Arial"/>
              </a:rPr>
              <a:t>allocate short address.</a:t>
            </a:r>
            <a:endParaRPr b="0" lang="en-US" sz="3200" spc="-1" strike="noStrike">
              <a:solidFill>
                <a:srgbClr val="000000"/>
              </a:solidFill>
              <a:latin typeface="Arial"/>
            </a:endParaRPr>
          </a:p>
        </p:txBody>
      </p:sp>
      <p:graphicFrame>
        <p:nvGraphicFramePr>
          <p:cNvPr id="58" name=""/>
          <p:cNvGraphicFramePr/>
          <p:nvPr/>
        </p:nvGraphicFramePr>
        <p:xfrm>
          <a:off x="501480" y="2825280"/>
          <a:ext cx="8109720" cy="1581120"/>
        </p:xfrm>
        <a:graphic>
          <a:graphicData uri="http://schemas.openxmlformats.org/drawingml/2006/table">
            <a:tbl>
              <a:tblPr/>
              <a:tblGrid>
                <a:gridCol w="1794960"/>
                <a:gridCol w="1495440"/>
                <a:gridCol w="1619280"/>
                <a:gridCol w="2165400"/>
                <a:gridCol w="1034640"/>
              </a:tblGrid>
              <a:tr h="719640">
                <a:tc>
                  <a:txBody>
                    <a:bodyPr lIns="90000" rIns="90000" tIns="46800" bIns="46800" anchor="t">
                      <a:noAutofit/>
                    </a:bodyPr>
                    <a:p>
                      <a:pPr algn="ctr"/>
                      <a:r>
                        <a:rPr b="0" lang="en-US" sz="1800" spc="-1" strike="noStrike">
                          <a:solidFill>
                            <a:srgbClr val="000000"/>
                          </a:solidFill>
                          <a:latin typeface="Arial"/>
                        </a:rPr>
                        <a:t>Octets: 2</a:t>
                      </a:r>
                      <a:endParaRPr b="0" lang="en-US" sz="1800" spc="-1" strike="noStrike">
                        <a:solidFill>
                          <a:srgbClr val="000000"/>
                        </a:solidFill>
                        <a:latin typeface="Arial"/>
                      </a:endParaRPr>
                    </a:p>
                  </a:txBody>
                  <a:tcPr anchor="t" marL="90000" marR="90000">
                    <a:lnL w="21600">
                      <a:solidFill>
                        <a:srgbClr val="000000"/>
                      </a:solidFill>
                    </a:lnL>
                    <a:lnR w="720">
                      <a:solidFill>
                        <a:srgbClr val="000000"/>
                      </a:solidFill>
                    </a:lnR>
                    <a:lnT w="21600">
                      <a:solidFill>
                        <a:srgbClr val="000000"/>
                      </a:solidFill>
                    </a:lnT>
                    <a:lnB w="72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2</a:t>
                      </a:r>
                      <a:endParaRPr b="0" lang="en-US" sz="1800" spc="-1" strike="noStrike">
                        <a:solidFill>
                          <a:srgbClr val="000000"/>
                        </a:solidFill>
                        <a:latin typeface="Arial"/>
                      </a:endParaRPr>
                    </a:p>
                  </a:txBody>
                  <a:tcPr anchor="t" marL="90000" marR="90000">
                    <a:lnL w="720">
                      <a:solidFill>
                        <a:srgbClr val="000000"/>
                      </a:solidFill>
                    </a:lnL>
                    <a:lnR w="720">
                      <a:solidFill>
                        <a:srgbClr val="000000"/>
                      </a:solidFill>
                    </a:lnR>
                    <a:lnT w="21600">
                      <a:solidFill>
                        <a:srgbClr val="000000"/>
                      </a:solidFill>
                    </a:lnT>
                    <a:lnB w="72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1</a:t>
                      </a:r>
                      <a:endParaRPr b="0" lang="en-US" sz="1800" spc="-1" strike="noStrike">
                        <a:solidFill>
                          <a:srgbClr val="000000"/>
                        </a:solidFill>
                        <a:latin typeface="Arial"/>
                      </a:endParaRPr>
                    </a:p>
                  </a:txBody>
                  <a:tcPr anchor="t" marL="90000" marR="90000">
                    <a:lnL w="720">
                      <a:solidFill>
                        <a:srgbClr val="000000"/>
                      </a:solidFill>
                    </a:lnL>
                    <a:lnR w="720">
                      <a:solidFill>
                        <a:srgbClr val="000000"/>
                      </a:solidFill>
                    </a:lnR>
                    <a:lnT w="21600">
                      <a:solidFill>
                        <a:srgbClr val="000000"/>
                      </a:solidFill>
                    </a:lnT>
                    <a:lnB w="72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Variable</a:t>
                      </a:r>
                      <a:endParaRPr b="0" lang="en-US" sz="1800" spc="-1" strike="noStrike">
                        <a:solidFill>
                          <a:srgbClr val="000000"/>
                        </a:solidFill>
                        <a:latin typeface="Arial"/>
                      </a:endParaRPr>
                    </a:p>
                  </a:txBody>
                  <a:tcPr anchor="t" marL="90000" marR="90000">
                    <a:lnL w="720">
                      <a:solidFill>
                        <a:srgbClr val="000000"/>
                      </a:solidFill>
                    </a:lnL>
                    <a:lnR w="720">
                      <a:solidFill>
                        <a:srgbClr val="000000"/>
                      </a:solidFill>
                    </a:lnR>
                    <a:lnT w="21600">
                      <a:solidFill>
                        <a:srgbClr val="000000"/>
                      </a:solidFill>
                    </a:lnT>
                    <a:lnB w="72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2</a:t>
                      </a:r>
                      <a:endParaRPr b="0" lang="en-US" sz="1800" spc="-1" strike="noStrike">
                        <a:solidFill>
                          <a:srgbClr val="000000"/>
                        </a:solidFill>
                        <a:latin typeface="Arial"/>
                      </a:endParaRPr>
                    </a:p>
                  </a:txBody>
                  <a:tcPr anchor="t" marL="90000" marR="90000">
                    <a:lnL w="720">
                      <a:solidFill>
                        <a:srgbClr val="000000"/>
                      </a:solidFill>
                    </a:lnL>
                    <a:lnR w="21600">
                      <a:solidFill>
                        <a:srgbClr val="000000"/>
                      </a:solidFill>
                    </a:lnR>
                    <a:lnT w="21600">
                      <a:solidFill>
                        <a:srgbClr val="000000"/>
                      </a:solidFill>
                    </a:lnT>
                    <a:lnB w="720">
                      <a:solidFill>
                        <a:srgbClr val="000000"/>
                      </a:solidFill>
                    </a:lnB>
                    <a:noFill/>
                  </a:tcPr>
                </a:tc>
              </a:tr>
              <a:tr h="720000">
                <a:tc>
                  <a:txBody>
                    <a:bodyPr lIns="90000" rIns="90000" tIns="46800" bIns="46800" anchor="t">
                      <a:noAutofit/>
                    </a:bodyPr>
                    <a:p>
                      <a:pPr algn="ctr"/>
                      <a:r>
                        <a:rPr b="0" lang="en-US" sz="1800" spc="-1" strike="noStrike">
                          <a:solidFill>
                            <a:srgbClr val="000000"/>
                          </a:solidFill>
                          <a:latin typeface="Arial"/>
                        </a:rPr>
                        <a:t>Frame control</a:t>
                      </a:r>
                      <a:endParaRPr b="0" lang="en-US" sz="1800" spc="-1" strike="noStrike">
                        <a:solidFill>
                          <a:srgbClr val="000000"/>
                        </a:solidFill>
                        <a:latin typeface="Arial"/>
                      </a:endParaRPr>
                    </a:p>
                  </a:txBody>
                  <a:tcPr anchor="t" marL="90000" marR="90000">
                    <a:lnL w="21600">
                      <a:solidFill>
                        <a:srgbClr val="000000"/>
                      </a:solidFill>
                    </a:lnL>
                    <a:lnR w="720">
                      <a:solidFill>
                        <a:srgbClr val="000000"/>
                      </a:solidFill>
                    </a:lnR>
                    <a:lnT w="720">
                      <a:solidFill>
                        <a:srgbClr val="000000"/>
                      </a:solidFill>
                    </a:lnT>
                    <a:lnB w="2160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Destination address</a:t>
                      </a:r>
                      <a:endParaRPr b="0" lang="en-US" sz="1800" spc="-1" strike="noStrike">
                        <a:solidFill>
                          <a:srgbClr val="000000"/>
                        </a:solidFill>
                        <a:latin typeface="Arial"/>
                      </a:endParaRPr>
                    </a:p>
                  </a:txBody>
                  <a:tcPr anchor="t" marL="90000" marR="90000">
                    <a:lnL w="720">
                      <a:solidFill>
                        <a:srgbClr val="000000"/>
                      </a:solidFill>
                    </a:lnL>
                    <a:lnR w="720">
                      <a:solidFill>
                        <a:srgbClr val="000000"/>
                      </a:solidFill>
                    </a:lnR>
                    <a:lnT w="720">
                      <a:solidFill>
                        <a:srgbClr val="000000"/>
                      </a:solidFill>
                    </a:lnT>
                    <a:lnB w="2160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MAC Command ID</a:t>
                      </a:r>
                      <a:endParaRPr b="0" lang="en-US" sz="1800" spc="-1" strike="noStrike">
                        <a:solidFill>
                          <a:srgbClr val="000000"/>
                        </a:solidFill>
                        <a:latin typeface="Arial"/>
                      </a:endParaRPr>
                    </a:p>
                  </a:txBody>
                  <a:tcPr anchor="t" marL="90000" marR="90000">
                    <a:lnL w="720">
                      <a:solidFill>
                        <a:srgbClr val="000000"/>
                      </a:solidFill>
                    </a:lnL>
                    <a:lnR w="720">
                      <a:solidFill>
                        <a:srgbClr val="000000"/>
                      </a:solidFill>
                    </a:lnR>
                    <a:lnT w="720">
                      <a:solidFill>
                        <a:srgbClr val="000000"/>
                      </a:solidFill>
                    </a:lnT>
                    <a:lnB w="2160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Message Content</a:t>
                      </a:r>
                      <a:endParaRPr b="0" lang="en-US" sz="1800" spc="-1" strike="noStrike">
                        <a:solidFill>
                          <a:srgbClr val="000000"/>
                        </a:solidFill>
                        <a:latin typeface="Arial"/>
                      </a:endParaRPr>
                    </a:p>
                  </a:txBody>
                  <a:tcPr anchor="t" marL="90000" marR="90000">
                    <a:lnL w="720">
                      <a:solidFill>
                        <a:srgbClr val="000000"/>
                      </a:solidFill>
                    </a:lnL>
                    <a:lnR w="720">
                      <a:solidFill>
                        <a:srgbClr val="000000"/>
                      </a:solidFill>
                    </a:lnR>
                    <a:lnT w="720">
                      <a:solidFill>
                        <a:srgbClr val="000000"/>
                      </a:solidFill>
                    </a:lnT>
                    <a:lnB w="2160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FCS</a:t>
                      </a:r>
                      <a:endParaRPr b="0" lang="en-US" sz="1800" spc="-1" strike="noStrike">
                        <a:solidFill>
                          <a:srgbClr val="000000"/>
                        </a:solidFill>
                        <a:latin typeface="Arial"/>
                      </a:endParaRPr>
                    </a:p>
                  </a:txBody>
                  <a:tcPr anchor="t" marL="90000" marR="90000">
                    <a:lnL w="720">
                      <a:solidFill>
                        <a:srgbClr val="000000"/>
                      </a:solidFill>
                    </a:lnL>
                    <a:lnR w="21600">
                      <a:solidFill>
                        <a:srgbClr val="000000"/>
                      </a:solidFill>
                    </a:lnR>
                    <a:lnT w="720">
                      <a:solidFill>
                        <a:srgbClr val="000000"/>
                      </a:solidFill>
                    </a:lnT>
                    <a:lnB w="21600">
                      <a:solidFill>
                        <a:srgbClr val="000000"/>
                      </a:solidFill>
                    </a:lnB>
                    <a:noFill/>
                  </a:tcPr>
                </a:tc>
              </a:tr>
            </a:tbl>
          </a:graphicData>
        </a:graphic>
      </p:graphicFrame>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381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Exa</a:t>
            </a:r>
            <a:r>
              <a:rPr b="0" lang="en-US" sz="4400" spc="-1" strike="noStrike">
                <a:solidFill>
                  <a:srgbClr val="000000"/>
                </a:solidFill>
                <a:latin typeface="Arial"/>
              </a:rPr>
              <a:t>mple </a:t>
            </a:r>
            <a:r>
              <a:rPr b="0" lang="en-US" sz="4400" spc="-1" strike="noStrike">
                <a:solidFill>
                  <a:srgbClr val="000000"/>
                </a:solidFill>
                <a:latin typeface="Arial"/>
              </a:rPr>
              <a:t>2 / </a:t>
            </a:r>
            <a:r>
              <a:rPr b="0" lang="en-US" sz="4400" spc="-1" strike="noStrike">
                <a:solidFill>
                  <a:srgbClr val="000000"/>
                </a:solidFill>
                <a:latin typeface="Arial"/>
              </a:rPr>
              <a:t>comp</a:t>
            </a:r>
            <a:r>
              <a:rPr b="0" lang="en-US" sz="4400" spc="-1" strike="noStrike">
                <a:solidFill>
                  <a:srgbClr val="000000"/>
                </a:solidFill>
                <a:latin typeface="Arial"/>
              </a:rPr>
              <a:t>act</a:t>
            </a:r>
            <a:endParaRPr b="0" lang="en-US" sz="4400" spc="-1" strike="noStrike">
              <a:solidFill>
                <a:srgbClr val="000000"/>
              </a:solidFill>
              <a:latin typeface="Arial"/>
            </a:endParaRPr>
          </a:p>
        </p:txBody>
      </p:sp>
      <p:sp>
        <p:nvSpPr>
          <p:cNvPr id="60" name="PlaceHolder 2"/>
          <p:cNvSpPr>
            <a:spLocks noGrp="1"/>
          </p:cNvSpPr>
          <p:nvPr>
            <p:ph/>
          </p:nvPr>
        </p:nvSpPr>
        <p:spPr>
          <a:xfrm>
            <a:off x="457200" y="1604520"/>
            <a:ext cx="8229240" cy="38818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Compact advertising response compact frame format:</a:t>
            </a:r>
            <a:endParaRPr b="0" lang="en-US" sz="3200" spc="-1" strike="noStrike">
              <a:solidFill>
                <a:srgbClr val="000000"/>
              </a:solidFill>
              <a:latin typeface="Arial"/>
            </a:endParaRPr>
          </a:p>
          <a:p>
            <a:pPr marL="432000" indent="0">
              <a:spcBef>
                <a:spcPts val="1417"/>
              </a:spcBef>
              <a:buNone/>
            </a:pPr>
            <a:br>
              <a:rPr sz="3200"/>
            </a:br>
            <a:br>
              <a:rPr sz="3200"/>
            </a:br>
            <a:br>
              <a:rPr sz="3200"/>
            </a:br>
            <a:br>
              <a:rPr sz="3200"/>
            </a:br>
            <a:r>
              <a:rPr b="0" lang="en-US" sz="3200" spc="-1" strike="noStrike">
                <a:solidFill>
                  <a:srgbClr val="000000"/>
                </a:solidFill>
                <a:latin typeface="Arial"/>
              </a:rPr>
              <a:t>Total length: 1+3+1+2 = 7 octets</a:t>
            </a:r>
            <a:endParaRPr b="0" lang="en-US" sz="3200" spc="-1" strike="noStrike">
              <a:solidFill>
                <a:srgbClr val="000000"/>
              </a:solidFill>
              <a:latin typeface="Arial"/>
            </a:endParaRPr>
          </a:p>
        </p:txBody>
      </p:sp>
      <p:graphicFrame>
        <p:nvGraphicFramePr>
          <p:cNvPr id="61" name=""/>
          <p:cNvGraphicFramePr/>
          <p:nvPr/>
        </p:nvGraphicFramePr>
        <p:xfrm>
          <a:off x="709920" y="2793600"/>
          <a:ext cx="7586280" cy="1404720"/>
        </p:xfrm>
        <a:graphic>
          <a:graphicData uri="http://schemas.openxmlformats.org/drawingml/2006/table">
            <a:tbl>
              <a:tblPr/>
              <a:tblGrid>
                <a:gridCol w="1502640"/>
                <a:gridCol w="1304280"/>
                <a:gridCol w="1304640"/>
                <a:gridCol w="1283040"/>
                <a:gridCol w="1387800"/>
                <a:gridCol w="803880"/>
              </a:tblGrid>
              <a:tr h="425160">
                <a:tc>
                  <a:txBody>
                    <a:bodyPr lIns="90000" rIns="90000" tIns="46800" bIns="46800" anchor="t">
                      <a:noAutofit/>
                    </a:bodyPr>
                    <a:p>
                      <a:pPr algn="ctr"/>
                      <a:r>
                        <a:rPr b="0" lang="en-US" sz="1800" spc="-1" strike="noStrike">
                          <a:solidFill>
                            <a:srgbClr val="000000"/>
                          </a:solidFill>
                          <a:latin typeface="Arial"/>
                        </a:rPr>
                        <a:t>Bits 0-2</a:t>
                      </a:r>
                      <a:endParaRPr b="0" lang="en-US" sz="1800" spc="-1" strike="noStrike">
                        <a:solidFill>
                          <a:srgbClr val="000000"/>
                        </a:solidFill>
                        <a:latin typeface="Arial"/>
                      </a:endParaRPr>
                    </a:p>
                  </a:txBody>
                  <a:tcPr anchor="t" marL="90000" marR="90000">
                    <a:lnL w="21600">
                      <a:solidFill>
                        <a:srgbClr val="000000"/>
                      </a:solidFill>
                    </a:lnL>
                    <a:lnR w="720">
                      <a:solidFill>
                        <a:srgbClr val="000000"/>
                      </a:solidFill>
                    </a:lnR>
                    <a:lnT w="21600">
                      <a:solidFill>
                        <a:srgbClr val="000000"/>
                      </a:solidFill>
                    </a:lnT>
                    <a:lnB w="72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3-7</a:t>
                      </a:r>
                      <a:endParaRPr b="0" lang="en-US" sz="1800" spc="-1" strike="noStrike">
                        <a:solidFill>
                          <a:srgbClr val="000000"/>
                        </a:solidFill>
                        <a:latin typeface="Arial"/>
                      </a:endParaRPr>
                    </a:p>
                  </a:txBody>
                  <a:tcPr anchor="t" marL="90000" marR="90000">
                    <a:lnL w="720">
                      <a:solidFill>
                        <a:srgbClr val="000000"/>
                      </a:solidFill>
                    </a:lnL>
                    <a:lnR w="720">
                      <a:solidFill>
                        <a:srgbClr val="000000"/>
                      </a:solidFill>
                    </a:lnR>
                    <a:lnT w="21600">
                      <a:solidFill>
                        <a:srgbClr val="000000"/>
                      </a:solidFill>
                    </a:lnT>
                    <a:lnB w="72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Octets:3 </a:t>
                      </a:r>
                      <a:endParaRPr b="0" lang="en-US" sz="1800" spc="-1" strike="noStrike">
                        <a:solidFill>
                          <a:srgbClr val="000000"/>
                        </a:solidFill>
                        <a:latin typeface="Arial"/>
                      </a:endParaRPr>
                    </a:p>
                  </a:txBody>
                  <a:tcPr anchor="t" marL="90000" marR="90000">
                    <a:lnL w="720">
                      <a:solidFill>
                        <a:srgbClr val="000000"/>
                      </a:solidFill>
                    </a:lnL>
                    <a:lnR w="720">
                      <a:solidFill>
                        <a:srgbClr val="000000"/>
                      </a:solidFill>
                    </a:lnR>
                    <a:lnT w="21600">
                      <a:solidFill>
                        <a:srgbClr val="000000"/>
                      </a:solidFill>
                    </a:lnT>
                    <a:lnB w="72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1</a:t>
                      </a:r>
                      <a:endParaRPr b="0" lang="en-US" sz="1800" spc="-1" strike="noStrike">
                        <a:solidFill>
                          <a:srgbClr val="000000"/>
                        </a:solidFill>
                        <a:latin typeface="Arial"/>
                      </a:endParaRPr>
                    </a:p>
                  </a:txBody>
                  <a:tcPr anchor="t" marL="90000" marR="90000">
                    <a:lnL w="720">
                      <a:solidFill>
                        <a:srgbClr val="000000"/>
                      </a:solidFill>
                    </a:lnL>
                    <a:lnR w="720">
                      <a:solidFill>
                        <a:srgbClr val="000000"/>
                      </a:solidFill>
                    </a:lnR>
                    <a:lnT w="21600">
                      <a:solidFill>
                        <a:srgbClr val="000000"/>
                      </a:solidFill>
                    </a:lnT>
                    <a:lnB w="72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Variable</a:t>
                      </a:r>
                      <a:endParaRPr b="0" lang="en-US" sz="1800" spc="-1" strike="noStrike">
                        <a:solidFill>
                          <a:srgbClr val="000000"/>
                        </a:solidFill>
                        <a:latin typeface="Arial"/>
                      </a:endParaRPr>
                    </a:p>
                  </a:txBody>
                  <a:tcPr anchor="t" marL="90000" marR="90000">
                    <a:lnL w="720">
                      <a:solidFill>
                        <a:srgbClr val="000000"/>
                      </a:solidFill>
                    </a:lnL>
                    <a:lnR w="720">
                      <a:solidFill>
                        <a:srgbClr val="000000"/>
                      </a:solidFill>
                    </a:lnR>
                    <a:lnT w="21600">
                      <a:solidFill>
                        <a:srgbClr val="000000"/>
                      </a:solidFill>
                    </a:lnT>
                    <a:lnB w="72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2</a:t>
                      </a:r>
                      <a:endParaRPr b="0" lang="en-US" sz="1800" spc="-1" strike="noStrike">
                        <a:solidFill>
                          <a:srgbClr val="000000"/>
                        </a:solidFill>
                        <a:latin typeface="Arial"/>
                      </a:endParaRPr>
                    </a:p>
                  </a:txBody>
                  <a:tcPr anchor="t" marL="90000" marR="90000">
                    <a:lnL w="720">
                      <a:solidFill>
                        <a:srgbClr val="000000"/>
                      </a:solidFill>
                    </a:lnL>
                    <a:lnR w="21600">
                      <a:solidFill>
                        <a:srgbClr val="000000"/>
                      </a:solidFill>
                    </a:lnR>
                    <a:lnT w="21600">
                      <a:solidFill>
                        <a:srgbClr val="000000"/>
                      </a:solidFill>
                    </a:lnT>
                    <a:lnB w="720">
                      <a:solidFill>
                        <a:srgbClr val="000000"/>
                      </a:solidFill>
                    </a:lnB>
                    <a:noFill/>
                  </a:tcPr>
                </a:tc>
              </a:tr>
              <a:tr h="720000">
                <a:tc>
                  <a:txBody>
                    <a:bodyPr lIns="90000" rIns="90000" tIns="46800" bIns="46800" anchor="t">
                      <a:noAutofit/>
                    </a:bodyPr>
                    <a:p>
                      <a:pPr algn="ctr"/>
                      <a:r>
                        <a:rPr b="0" lang="en-US" sz="1800" spc="-1" strike="noStrike">
                          <a:solidFill>
                            <a:srgbClr val="000000"/>
                          </a:solidFill>
                          <a:latin typeface="Arial"/>
                        </a:rPr>
                        <a:t>Frame type</a:t>
                      </a:r>
                      <a:endParaRPr b="0" lang="en-US" sz="1800" spc="-1" strike="noStrike">
                        <a:solidFill>
                          <a:srgbClr val="000000"/>
                        </a:solidFill>
                        <a:latin typeface="Arial"/>
                      </a:endParaRPr>
                    </a:p>
                  </a:txBody>
                  <a:tcPr anchor="t" marL="90000" marR="90000">
                    <a:lnL w="21600">
                      <a:solidFill>
                        <a:srgbClr val="000000"/>
                      </a:solidFill>
                    </a:lnL>
                    <a:lnR w="720">
                      <a:solidFill>
                        <a:srgbClr val="000000"/>
                      </a:solidFill>
                    </a:lnR>
                    <a:lnT w="720">
                      <a:solidFill>
                        <a:srgbClr val="000000"/>
                      </a:solidFill>
                    </a:lnT>
                    <a:lnB w="2160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Compact frame ID</a:t>
                      </a:r>
                      <a:endParaRPr b="0" lang="en-US" sz="1800" spc="-1" strike="noStrike">
                        <a:solidFill>
                          <a:srgbClr val="000000"/>
                        </a:solidFill>
                        <a:latin typeface="Arial"/>
                      </a:endParaRPr>
                    </a:p>
                  </a:txBody>
                  <a:tcPr anchor="t" marL="90000" marR="90000">
                    <a:lnL w="720">
                      <a:solidFill>
                        <a:srgbClr val="000000"/>
                      </a:solidFill>
                    </a:lnL>
                    <a:lnR w="720">
                      <a:solidFill>
                        <a:srgbClr val="000000"/>
                      </a:solidFill>
                    </a:lnR>
                    <a:lnT w="720">
                      <a:solidFill>
                        <a:srgbClr val="000000"/>
                      </a:solidFill>
                    </a:lnT>
                    <a:lnB w="2160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RPA hash</a:t>
                      </a:r>
                      <a:endParaRPr b="0" lang="en-US" sz="1800" spc="-1" strike="noStrike">
                        <a:solidFill>
                          <a:srgbClr val="000000"/>
                        </a:solidFill>
                        <a:latin typeface="Arial"/>
                      </a:endParaRPr>
                    </a:p>
                  </a:txBody>
                  <a:tcPr anchor="t" marL="90000" marR="90000">
                    <a:lnL w="720">
                      <a:solidFill>
                        <a:srgbClr val="000000"/>
                      </a:solidFill>
                    </a:lnL>
                    <a:lnR w="720">
                      <a:solidFill>
                        <a:srgbClr val="000000"/>
                      </a:solidFill>
                    </a:lnR>
                    <a:lnT w="720">
                      <a:solidFill>
                        <a:srgbClr val="000000"/>
                      </a:solidFill>
                    </a:lnT>
                    <a:lnB w="2160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Message Control</a:t>
                      </a:r>
                      <a:endParaRPr b="0" lang="en-US" sz="1800" spc="-1" strike="noStrike">
                        <a:solidFill>
                          <a:srgbClr val="000000"/>
                        </a:solidFill>
                        <a:latin typeface="Arial"/>
                      </a:endParaRPr>
                    </a:p>
                  </a:txBody>
                  <a:tcPr anchor="t" marL="90000" marR="90000">
                    <a:lnL w="720">
                      <a:solidFill>
                        <a:srgbClr val="000000"/>
                      </a:solidFill>
                    </a:lnL>
                    <a:lnR w="720">
                      <a:solidFill>
                        <a:srgbClr val="000000"/>
                      </a:solidFill>
                    </a:lnR>
                    <a:lnT w="720">
                      <a:solidFill>
                        <a:srgbClr val="000000"/>
                      </a:solidFill>
                    </a:lnT>
                    <a:lnB w="2160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Message Content</a:t>
                      </a:r>
                      <a:endParaRPr b="0" lang="en-US" sz="1800" spc="-1" strike="noStrike">
                        <a:solidFill>
                          <a:srgbClr val="000000"/>
                        </a:solidFill>
                        <a:latin typeface="Arial"/>
                      </a:endParaRPr>
                    </a:p>
                  </a:txBody>
                  <a:tcPr anchor="t" marL="90000" marR="90000">
                    <a:lnL w="720">
                      <a:solidFill>
                        <a:srgbClr val="000000"/>
                      </a:solidFill>
                    </a:lnL>
                    <a:lnR w="720">
                      <a:solidFill>
                        <a:srgbClr val="000000"/>
                      </a:solidFill>
                    </a:lnR>
                    <a:lnT w="720">
                      <a:solidFill>
                        <a:srgbClr val="000000"/>
                      </a:solidFill>
                    </a:lnT>
                    <a:lnB w="2160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FCS</a:t>
                      </a:r>
                      <a:endParaRPr b="0" lang="en-US" sz="1800" spc="-1" strike="noStrike">
                        <a:solidFill>
                          <a:srgbClr val="000000"/>
                        </a:solidFill>
                        <a:latin typeface="Arial"/>
                      </a:endParaRPr>
                    </a:p>
                  </a:txBody>
                  <a:tcPr anchor="t" marL="90000" marR="90000">
                    <a:lnL w="720">
                      <a:solidFill>
                        <a:srgbClr val="000000"/>
                      </a:solidFill>
                    </a:lnL>
                    <a:lnR w="21600">
                      <a:solidFill>
                        <a:srgbClr val="000000"/>
                      </a:solidFill>
                    </a:lnR>
                    <a:lnT w="720">
                      <a:solidFill>
                        <a:srgbClr val="000000"/>
                      </a:solidFill>
                    </a:lnT>
                    <a:lnB w="21600">
                      <a:solidFill>
                        <a:srgbClr val="000000"/>
                      </a:solidFill>
                    </a:lnB>
                    <a:noFill/>
                  </a:tcPr>
                </a:tc>
              </a:tr>
            </a:tbl>
          </a:graphicData>
        </a:graphic>
      </p:graphicFrame>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381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Exa</a:t>
            </a:r>
            <a:r>
              <a:rPr b="0" lang="en-US" sz="4400" spc="-1" strike="noStrike">
                <a:solidFill>
                  <a:srgbClr val="000000"/>
                </a:solidFill>
                <a:latin typeface="Arial"/>
              </a:rPr>
              <a:t>mple </a:t>
            </a:r>
            <a:r>
              <a:rPr b="0" lang="en-US" sz="4400" spc="-1" strike="noStrike">
                <a:solidFill>
                  <a:srgbClr val="000000"/>
                </a:solidFill>
                <a:latin typeface="Arial"/>
              </a:rPr>
              <a:t>2 / </a:t>
            </a:r>
            <a:r>
              <a:rPr b="0" lang="en-US" sz="4400" spc="-1" strike="noStrike">
                <a:solidFill>
                  <a:srgbClr val="000000"/>
                </a:solidFill>
                <a:latin typeface="Arial"/>
              </a:rPr>
              <a:t>stand</a:t>
            </a:r>
            <a:r>
              <a:rPr b="0" lang="en-US" sz="4400" spc="-1" strike="noStrike">
                <a:solidFill>
                  <a:srgbClr val="000000"/>
                </a:solidFill>
                <a:latin typeface="Arial"/>
              </a:rPr>
              <a:t>ard</a:t>
            </a:r>
            <a:endParaRPr b="0" lang="en-US" sz="4400" spc="-1" strike="noStrike">
              <a:solidFill>
                <a:srgbClr val="000000"/>
              </a:solidFill>
              <a:latin typeface="Arial"/>
            </a:endParaRPr>
          </a:p>
        </p:txBody>
      </p:sp>
      <p:sp>
        <p:nvSpPr>
          <p:cNvPr id="63" name="PlaceHolder 2"/>
          <p:cNvSpPr>
            <a:spLocks noGrp="1"/>
          </p:cNvSpPr>
          <p:nvPr>
            <p:ph/>
          </p:nvPr>
        </p:nvSpPr>
        <p:spPr>
          <a:xfrm>
            <a:off x="457200" y="1604520"/>
            <a:ext cx="8229240" cy="38818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Same using MAC Command and 16-bit short </a:t>
            </a:r>
            <a:r>
              <a:rPr b="0" lang="en-US" sz="3200" spc="-1" strike="noStrike">
                <a:solidFill>
                  <a:srgbClr val="000000"/>
                </a:solidFill>
                <a:latin typeface="Arial"/>
              </a:rPr>
              <a:t>address:</a:t>
            </a:r>
            <a:endParaRPr b="0" lang="en-US" sz="3200" spc="-1" strike="noStrike">
              <a:solidFill>
                <a:srgbClr val="000000"/>
              </a:solidFill>
              <a:latin typeface="Arial"/>
            </a:endParaRPr>
          </a:p>
          <a:p>
            <a:pPr marL="432000" indent="0">
              <a:spcBef>
                <a:spcPts val="1417"/>
              </a:spcBef>
              <a:buNone/>
            </a:pPr>
            <a:endParaRPr b="0" lang="en-US" sz="3200" spc="-1" strike="noStrike">
              <a:solidFill>
                <a:srgbClr val="000000"/>
              </a:solidFill>
              <a:latin typeface="Arial"/>
            </a:endParaRPr>
          </a:p>
          <a:p>
            <a:pPr marL="432000" indent="0">
              <a:spcBef>
                <a:spcPts val="1417"/>
              </a:spcBef>
              <a:buNone/>
            </a:pPr>
            <a:br>
              <a:rPr sz="3200"/>
            </a:br>
            <a:br>
              <a:rPr sz="3200"/>
            </a:br>
            <a:r>
              <a:rPr b="0" lang="en-US" sz="3200" spc="-1" strike="noStrike">
                <a:solidFill>
                  <a:srgbClr val="000000"/>
                </a:solidFill>
                <a:latin typeface="Arial"/>
              </a:rPr>
              <a:t>Total length: 2+2+1+2 = 7 octets</a:t>
            </a:r>
            <a:endParaRPr b="0" lang="en-US" sz="3200" spc="-1" strike="noStrike">
              <a:solidFill>
                <a:srgbClr val="000000"/>
              </a:solidFill>
              <a:latin typeface="Arial"/>
            </a:endParaRPr>
          </a:p>
        </p:txBody>
      </p:sp>
      <p:graphicFrame>
        <p:nvGraphicFramePr>
          <p:cNvPr id="64" name=""/>
          <p:cNvGraphicFramePr/>
          <p:nvPr/>
        </p:nvGraphicFramePr>
        <p:xfrm>
          <a:off x="487800" y="2779920"/>
          <a:ext cx="8109720" cy="1581120"/>
        </p:xfrm>
        <a:graphic>
          <a:graphicData uri="http://schemas.openxmlformats.org/drawingml/2006/table">
            <a:tbl>
              <a:tblPr/>
              <a:tblGrid>
                <a:gridCol w="1794960"/>
                <a:gridCol w="1495440"/>
                <a:gridCol w="1619280"/>
                <a:gridCol w="2165400"/>
                <a:gridCol w="1034640"/>
              </a:tblGrid>
              <a:tr h="719640">
                <a:tc>
                  <a:txBody>
                    <a:bodyPr lIns="90000" rIns="90000" tIns="46800" bIns="46800" anchor="t">
                      <a:noAutofit/>
                    </a:bodyPr>
                    <a:p>
                      <a:pPr algn="ctr"/>
                      <a:r>
                        <a:rPr b="0" lang="en-US" sz="1800" spc="-1" strike="noStrike">
                          <a:solidFill>
                            <a:srgbClr val="000000"/>
                          </a:solidFill>
                          <a:latin typeface="Arial"/>
                        </a:rPr>
                        <a:t>Octets: 2</a:t>
                      </a:r>
                      <a:endParaRPr b="0" lang="en-US" sz="1800" spc="-1" strike="noStrike">
                        <a:solidFill>
                          <a:srgbClr val="000000"/>
                        </a:solidFill>
                        <a:latin typeface="Arial"/>
                      </a:endParaRPr>
                    </a:p>
                  </a:txBody>
                  <a:tcPr anchor="t" marL="90000" marR="90000">
                    <a:lnL w="21600">
                      <a:solidFill>
                        <a:srgbClr val="000000"/>
                      </a:solidFill>
                    </a:lnL>
                    <a:lnR w="720">
                      <a:solidFill>
                        <a:srgbClr val="000000"/>
                      </a:solidFill>
                    </a:lnR>
                    <a:lnT w="21600">
                      <a:solidFill>
                        <a:srgbClr val="000000"/>
                      </a:solidFill>
                    </a:lnT>
                    <a:lnB w="72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2</a:t>
                      </a:r>
                      <a:endParaRPr b="0" lang="en-US" sz="1800" spc="-1" strike="noStrike">
                        <a:solidFill>
                          <a:srgbClr val="000000"/>
                        </a:solidFill>
                        <a:latin typeface="Arial"/>
                      </a:endParaRPr>
                    </a:p>
                  </a:txBody>
                  <a:tcPr anchor="t" marL="90000" marR="90000">
                    <a:lnL w="720">
                      <a:solidFill>
                        <a:srgbClr val="000000"/>
                      </a:solidFill>
                    </a:lnL>
                    <a:lnR w="720">
                      <a:solidFill>
                        <a:srgbClr val="000000"/>
                      </a:solidFill>
                    </a:lnR>
                    <a:lnT w="21600">
                      <a:solidFill>
                        <a:srgbClr val="000000"/>
                      </a:solidFill>
                    </a:lnT>
                    <a:lnB w="72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1</a:t>
                      </a:r>
                      <a:endParaRPr b="0" lang="en-US" sz="1800" spc="-1" strike="noStrike">
                        <a:solidFill>
                          <a:srgbClr val="000000"/>
                        </a:solidFill>
                        <a:latin typeface="Arial"/>
                      </a:endParaRPr>
                    </a:p>
                  </a:txBody>
                  <a:tcPr anchor="t" marL="90000" marR="90000">
                    <a:lnL w="720">
                      <a:solidFill>
                        <a:srgbClr val="000000"/>
                      </a:solidFill>
                    </a:lnL>
                    <a:lnR w="720">
                      <a:solidFill>
                        <a:srgbClr val="000000"/>
                      </a:solidFill>
                    </a:lnR>
                    <a:lnT w="21600">
                      <a:solidFill>
                        <a:srgbClr val="000000"/>
                      </a:solidFill>
                    </a:lnT>
                    <a:lnB w="72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Variable</a:t>
                      </a:r>
                      <a:endParaRPr b="0" lang="en-US" sz="1800" spc="-1" strike="noStrike">
                        <a:solidFill>
                          <a:srgbClr val="000000"/>
                        </a:solidFill>
                        <a:latin typeface="Arial"/>
                      </a:endParaRPr>
                    </a:p>
                  </a:txBody>
                  <a:tcPr anchor="t" marL="90000" marR="90000">
                    <a:lnL w="720">
                      <a:solidFill>
                        <a:srgbClr val="000000"/>
                      </a:solidFill>
                    </a:lnL>
                    <a:lnR w="720">
                      <a:solidFill>
                        <a:srgbClr val="000000"/>
                      </a:solidFill>
                    </a:lnR>
                    <a:lnT w="21600">
                      <a:solidFill>
                        <a:srgbClr val="000000"/>
                      </a:solidFill>
                    </a:lnT>
                    <a:lnB w="72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2</a:t>
                      </a:r>
                      <a:endParaRPr b="0" lang="en-US" sz="1800" spc="-1" strike="noStrike">
                        <a:solidFill>
                          <a:srgbClr val="000000"/>
                        </a:solidFill>
                        <a:latin typeface="Arial"/>
                      </a:endParaRPr>
                    </a:p>
                  </a:txBody>
                  <a:tcPr anchor="t" marL="90000" marR="90000">
                    <a:lnL w="720">
                      <a:solidFill>
                        <a:srgbClr val="000000"/>
                      </a:solidFill>
                    </a:lnL>
                    <a:lnR w="21600">
                      <a:solidFill>
                        <a:srgbClr val="000000"/>
                      </a:solidFill>
                    </a:lnR>
                    <a:lnT w="21600">
                      <a:solidFill>
                        <a:srgbClr val="000000"/>
                      </a:solidFill>
                    </a:lnT>
                    <a:lnB w="720">
                      <a:solidFill>
                        <a:srgbClr val="000000"/>
                      </a:solidFill>
                    </a:lnB>
                    <a:noFill/>
                  </a:tcPr>
                </a:tc>
              </a:tr>
              <a:tr h="720000">
                <a:tc>
                  <a:txBody>
                    <a:bodyPr lIns="90000" rIns="90000" tIns="46800" bIns="46800" anchor="t">
                      <a:noAutofit/>
                    </a:bodyPr>
                    <a:p>
                      <a:pPr algn="ctr"/>
                      <a:r>
                        <a:rPr b="0" lang="en-US" sz="1800" spc="-1" strike="noStrike">
                          <a:solidFill>
                            <a:srgbClr val="000000"/>
                          </a:solidFill>
                          <a:latin typeface="Arial"/>
                        </a:rPr>
                        <a:t>Frame control</a:t>
                      </a:r>
                      <a:endParaRPr b="0" lang="en-US" sz="1800" spc="-1" strike="noStrike">
                        <a:solidFill>
                          <a:srgbClr val="000000"/>
                        </a:solidFill>
                        <a:latin typeface="Arial"/>
                      </a:endParaRPr>
                    </a:p>
                  </a:txBody>
                  <a:tcPr anchor="t" marL="90000" marR="90000">
                    <a:lnL w="21600">
                      <a:solidFill>
                        <a:srgbClr val="000000"/>
                      </a:solidFill>
                    </a:lnL>
                    <a:lnR w="720">
                      <a:solidFill>
                        <a:srgbClr val="000000"/>
                      </a:solidFill>
                    </a:lnR>
                    <a:lnT w="720">
                      <a:solidFill>
                        <a:srgbClr val="000000"/>
                      </a:solidFill>
                    </a:lnT>
                    <a:lnB w="2160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Destination address</a:t>
                      </a:r>
                      <a:endParaRPr b="0" lang="en-US" sz="1800" spc="-1" strike="noStrike">
                        <a:solidFill>
                          <a:srgbClr val="000000"/>
                        </a:solidFill>
                        <a:latin typeface="Arial"/>
                      </a:endParaRPr>
                    </a:p>
                  </a:txBody>
                  <a:tcPr anchor="t" marL="90000" marR="90000">
                    <a:lnL w="720">
                      <a:solidFill>
                        <a:srgbClr val="000000"/>
                      </a:solidFill>
                    </a:lnL>
                    <a:lnR w="720">
                      <a:solidFill>
                        <a:srgbClr val="000000"/>
                      </a:solidFill>
                    </a:lnR>
                    <a:lnT w="720">
                      <a:solidFill>
                        <a:srgbClr val="000000"/>
                      </a:solidFill>
                    </a:lnT>
                    <a:lnB w="2160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MAC Command ID</a:t>
                      </a:r>
                      <a:endParaRPr b="0" lang="en-US" sz="1800" spc="-1" strike="noStrike">
                        <a:solidFill>
                          <a:srgbClr val="000000"/>
                        </a:solidFill>
                        <a:latin typeface="Arial"/>
                      </a:endParaRPr>
                    </a:p>
                  </a:txBody>
                  <a:tcPr anchor="t" marL="90000" marR="90000">
                    <a:lnL w="720">
                      <a:solidFill>
                        <a:srgbClr val="000000"/>
                      </a:solidFill>
                    </a:lnL>
                    <a:lnR w="720">
                      <a:solidFill>
                        <a:srgbClr val="000000"/>
                      </a:solidFill>
                    </a:lnR>
                    <a:lnT w="720">
                      <a:solidFill>
                        <a:srgbClr val="000000"/>
                      </a:solidFill>
                    </a:lnT>
                    <a:lnB w="2160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Message Content</a:t>
                      </a:r>
                      <a:endParaRPr b="0" lang="en-US" sz="1800" spc="-1" strike="noStrike">
                        <a:solidFill>
                          <a:srgbClr val="000000"/>
                        </a:solidFill>
                        <a:latin typeface="Arial"/>
                      </a:endParaRPr>
                    </a:p>
                  </a:txBody>
                  <a:tcPr anchor="t" marL="90000" marR="90000">
                    <a:lnL w="720">
                      <a:solidFill>
                        <a:srgbClr val="000000"/>
                      </a:solidFill>
                    </a:lnL>
                    <a:lnR w="720">
                      <a:solidFill>
                        <a:srgbClr val="000000"/>
                      </a:solidFill>
                    </a:lnR>
                    <a:lnT w="720">
                      <a:solidFill>
                        <a:srgbClr val="000000"/>
                      </a:solidFill>
                    </a:lnT>
                    <a:lnB w="21600">
                      <a:solidFill>
                        <a:srgbClr val="000000"/>
                      </a:solidFill>
                    </a:lnB>
                    <a:noFill/>
                  </a:tcPr>
                </a:tc>
                <a:tc>
                  <a:txBody>
                    <a:bodyPr lIns="90000" rIns="90000" tIns="46800" bIns="46800" anchor="t">
                      <a:noAutofit/>
                    </a:bodyPr>
                    <a:p>
                      <a:pPr algn="ctr"/>
                      <a:r>
                        <a:rPr b="0" lang="en-US" sz="1800" spc="-1" strike="noStrike">
                          <a:solidFill>
                            <a:srgbClr val="000000"/>
                          </a:solidFill>
                          <a:latin typeface="Arial"/>
                        </a:rPr>
                        <a:t>FCS</a:t>
                      </a:r>
                      <a:endParaRPr b="0" lang="en-US" sz="1800" spc="-1" strike="noStrike">
                        <a:solidFill>
                          <a:srgbClr val="000000"/>
                        </a:solidFill>
                        <a:latin typeface="Arial"/>
                      </a:endParaRPr>
                    </a:p>
                  </a:txBody>
                  <a:tcPr anchor="t" marL="90000" marR="90000">
                    <a:lnL w="720">
                      <a:solidFill>
                        <a:srgbClr val="000000"/>
                      </a:solidFill>
                    </a:lnL>
                    <a:lnR w="21600">
                      <a:solidFill>
                        <a:srgbClr val="000000"/>
                      </a:solidFill>
                    </a:lnR>
                    <a:lnT w="720">
                      <a:solidFill>
                        <a:srgbClr val="000000"/>
                      </a:solidFill>
                    </a:lnT>
                    <a:lnB w="21600">
                      <a:solidFill>
                        <a:srgbClr val="000000"/>
                      </a:solidFill>
                    </a:lnB>
                    <a:noFill/>
                  </a:tcPr>
                </a:tc>
              </a:tr>
            </a:tbl>
          </a:graphicData>
        </a:graphic>
      </p:graphicFrame>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381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MAC </a:t>
            </a:r>
            <a:r>
              <a:rPr b="0" lang="en-US" sz="4400" spc="-1" strike="noStrike">
                <a:solidFill>
                  <a:srgbClr val="000000"/>
                </a:solidFill>
                <a:latin typeface="Arial"/>
              </a:rPr>
              <a:t>Com</a:t>
            </a:r>
            <a:r>
              <a:rPr b="0" lang="en-US" sz="4400" spc="-1" strike="noStrike">
                <a:solidFill>
                  <a:srgbClr val="000000"/>
                </a:solidFill>
                <a:latin typeface="Arial"/>
              </a:rPr>
              <a:t>man</a:t>
            </a:r>
            <a:r>
              <a:rPr b="0" lang="en-US" sz="4400" spc="-1" strike="noStrike">
                <a:solidFill>
                  <a:srgbClr val="000000"/>
                </a:solidFill>
                <a:latin typeface="Arial"/>
              </a:rPr>
              <a:t>d </a:t>
            </a:r>
            <a:r>
              <a:rPr b="0" lang="en-US" sz="4400" spc="-1" strike="noStrike">
                <a:solidFill>
                  <a:srgbClr val="000000"/>
                </a:solidFill>
                <a:latin typeface="Arial"/>
              </a:rPr>
              <a:t>fram</a:t>
            </a:r>
            <a:r>
              <a:rPr b="0" lang="en-US" sz="4400" spc="-1" strike="noStrike">
                <a:solidFill>
                  <a:srgbClr val="000000"/>
                </a:solidFill>
                <a:latin typeface="Arial"/>
              </a:rPr>
              <a:t>es</a:t>
            </a: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8229240" cy="11386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2800" spc="-1" strike="noStrike">
                <a:solidFill>
                  <a:srgbClr val="000000"/>
                </a:solidFill>
                <a:latin typeface="Arial"/>
              </a:rPr>
              <a:t>MAC Command frame in standard 802.15.4 is:</a:t>
            </a:r>
            <a:endParaRPr b="0" lang="en-US" sz="2800" spc="-1" strike="noStrike">
              <a:solidFill>
                <a:srgbClr val="000000"/>
              </a:solidFill>
              <a:latin typeface="Arial"/>
            </a:endParaRPr>
          </a:p>
        </p:txBody>
      </p:sp>
      <p:pic>
        <p:nvPicPr>
          <p:cNvPr id="67" name="" descr=""/>
          <p:cNvPicPr/>
          <p:nvPr/>
        </p:nvPicPr>
        <p:blipFill>
          <a:blip r:embed="rId1"/>
          <a:stretch/>
        </p:blipFill>
        <p:spPr>
          <a:xfrm>
            <a:off x="360" y="2028600"/>
            <a:ext cx="9143640" cy="2314800"/>
          </a:xfrm>
          <a:prstGeom prst="rect">
            <a:avLst/>
          </a:prstGeom>
          <a:ln w="0">
            <a:noFill/>
          </a:ln>
        </p:spPr>
      </p:pic>
      <p:sp>
        <p:nvSpPr>
          <p:cNvPr id="68" name=""/>
          <p:cNvSpPr txBox="1"/>
          <p:nvPr/>
        </p:nvSpPr>
        <p:spPr>
          <a:xfrm>
            <a:off x="228600" y="4343400"/>
            <a:ext cx="8686800" cy="1626480"/>
          </a:xfrm>
          <a:prstGeom prst="rect">
            <a:avLst/>
          </a:prstGeom>
          <a:noFill/>
          <a:ln w="0">
            <a:noFill/>
          </a:ln>
        </p:spPr>
        <p:txBody>
          <a:bodyPr lIns="90000" rIns="90000" tIns="45000" bIns="45000" anchor="t">
            <a:noAutofit/>
          </a:bodyPr>
          <a:p>
            <a:pPr marL="216000" indent="-216000">
              <a:buClr>
                <a:srgbClr val="000000"/>
              </a:buClr>
              <a:buSzPct val="45000"/>
              <a:buFont typeface="Wingdings" charset="2"/>
              <a:buChar char=""/>
            </a:pPr>
            <a:r>
              <a:rPr b="0" lang="en-US" sz="1800" spc="-1" strike="noStrike">
                <a:solidFill>
                  <a:srgbClr val="000000"/>
                </a:solidFill>
                <a:latin typeface="Arial"/>
              </a:rPr>
              <a:t>Sequence </a:t>
            </a:r>
            <a:r>
              <a:rPr b="0" lang="en-US" sz="1800" spc="-1" strike="noStrike">
                <a:solidFill>
                  <a:srgbClr val="000000"/>
                </a:solidFill>
                <a:latin typeface="Arial"/>
              </a:rPr>
              <a:t>number </a:t>
            </a:r>
            <a:r>
              <a:rPr b="0" lang="en-US" sz="1800" spc="-1" strike="noStrike">
                <a:solidFill>
                  <a:srgbClr val="000000"/>
                </a:solidFill>
                <a:latin typeface="Arial"/>
              </a:rPr>
              <a:t>can be </a:t>
            </a:r>
            <a:r>
              <a:rPr b="0" lang="en-US" sz="1800" spc="-1" strike="noStrike">
                <a:solidFill>
                  <a:srgbClr val="000000"/>
                </a:solidFill>
                <a:latin typeface="Arial"/>
              </a:rPr>
              <a:t>omitted</a:t>
            </a:r>
            <a:endParaRPr b="0" lang="en-US" sz="1800" spc="-1" strike="noStrike">
              <a:solidFill>
                <a:srgbClr val="000000"/>
              </a:solidFill>
              <a:latin typeface="Arial"/>
            </a:endParaRPr>
          </a:p>
          <a:p>
            <a:pPr marL="216000" indent="-216000">
              <a:buClr>
                <a:srgbClr val="000000"/>
              </a:buClr>
              <a:buSzPct val="45000"/>
              <a:buFont typeface="Wingdings" charset="2"/>
              <a:buChar char=""/>
            </a:pPr>
            <a:r>
              <a:rPr b="0" lang="en-US" sz="1800" spc="-1" strike="noStrike">
                <a:solidFill>
                  <a:srgbClr val="000000"/>
                </a:solidFill>
                <a:latin typeface="Arial"/>
              </a:rPr>
              <a:t>Addressing </a:t>
            </a:r>
            <a:r>
              <a:rPr b="0" lang="en-US" sz="1800" spc="-1" strike="noStrike">
                <a:solidFill>
                  <a:srgbClr val="000000"/>
                </a:solidFill>
                <a:latin typeface="Arial"/>
              </a:rPr>
              <a:t>fields can </a:t>
            </a:r>
            <a:r>
              <a:rPr b="0" lang="en-US" sz="1800" spc="-1" strike="noStrike">
                <a:solidFill>
                  <a:srgbClr val="000000"/>
                </a:solidFill>
                <a:latin typeface="Arial"/>
              </a:rPr>
              <a:t>be omitted, </a:t>
            </a:r>
            <a:r>
              <a:rPr b="0" lang="en-US" sz="1800" spc="-1" strike="noStrike">
                <a:solidFill>
                  <a:srgbClr val="000000"/>
                </a:solidFill>
                <a:latin typeface="Arial"/>
              </a:rPr>
              <a:t>or for </a:t>
            </a:r>
            <a:r>
              <a:rPr b="0" lang="en-US" sz="1800" spc="-1" strike="noStrike">
                <a:solidFill>
                  <a:srgbClr val="000000"/>
                </a:solidFill>
                <a:latin typeface="Arial"/>
              </a:rPr>
              <a:t>example </a:t>
            </a:r>
            <a:r>
              <a:rPr b="0" lang="en-US" sz="1800" spc="-1" strike="noStrike">
                <a:solidFill>
                  <a:srgbClr val="000000"/>
                </a:solidFill>
                <a:latin typeface="Arial"/>
              </a:rPr>
              <a:t>16-bit short </a:t>
            </a:r>
            <a:r>
              <a:rPr b="0" lang="en-US" sz="1800" spc="-1" strike="noStrike">
                <a:solidFill>
                  <a:srgbClr val="000000"/>
                </a:solidFill>
                <a:latin typeface="Arial"/>
              </a:rPr>
              <a:t>address </a:t>
            </a:r>
            <a:r>
              <a:rPr b="0" lang="en-US" sz="1800" spc="-1" strike="noStrike">
                <a:solidFill>
                  <a:srgbClr val="000000"/>
                </a:solidFill>
                <a:latin typeface="Arial"/>
              </a:rPr>
              <a:t>can be </a:t>
            </a:r>
            <a:r>
              <a:rPr b="0" lang="en-US" sz="1800" spc="-1" strike="noStrike">
                <a:solidFill>
                  <a:srgbClr val="000000"/>
                </a:solidFill>
                <a:latin typeface="Arial"/>
              </a:rPr>
              <a:t>used. </a:t>
            </a:r>
            <a:endParaRPr b="0" lang="en-US" sz="1800" spc="-1" strike="noStrike">
              <a:solidFill>
                <a:srgbClr val="000000"/>
              </a:solidFill>
              <a:latin typeface="Arial"/>
            </a:endParaRPr>
          </a:p>
          <a:p>
            <a:pPr marL="216000" indent="-216000">
              <a:buClr>
                <a:srgbClr val="000000"/>
              </a:buClr>
              <a:buSzPct val="45000"/>
              <a:buFont typeface="Wingdings" charset="2"/>
              <a:buChar char=""/>
            </a:pPr>
            <a:r>
              <a:rPr b="0" lang="en-US" sz="1800" spc="-1" strike="noStrike">
                <a:solidFill>
                  <a:srgbClr val="000000"/>
                </a:solidFill>
                <a:latin typeface="Arial"/>
              </a:rPr>
              <a:t>Auxiliary </a:t>
            </a:r>
            <a:r>
              <a:rPr b="0" lang="en-US" sz="1800" spc="-1" strike="noStrike">
                <a:solidFill>
                  <a:srgbClr val="000000"/>
                </a:solidFill>
                <a:latin typeface="Arial"/>
              </a:rPr>
              <a:t>security </a:t>
            </a:r>
            <a:r>
              <a:rPr b="0" lang="en-US" sz="1800" spc="-1" strike="noStrike">
                <a:solidFill>
                  <a:srgbClr val="000000"/>
                </a:solidFill>
                <a:latin typeface="Arial"/>
              </a:rPr>
              <a:t>header is </a:t>
            </a:r>
            <a:r>
              <a:rPr b="0" lang="en-US" sz="1800" spc="-1" strike="noStrike">
                <a:solidFill>
                  <a:srgbClr val="000000"/>
                </a:solidFill>
                <a:latin typeface="Arial"/>
              </a:rPr>
              <a:t>omitted if </a:t>
            </a:r>
            <a:r>
              <a:rPr b="0" lang="en-US" sz="1800" spc="-1" strike="noStrike">
                <a:solidFill>
                  <a:srgbClr val="000000"/>
                </a:solidFill>
                <a:latin typeface="Arial"/>
              </a:rPr>
              <a:t>there is no </a:t>
            </a:r>
            <a:r>
              <a:rPr b="0" lang="en-US" sz="1800" spc="-1" strike="noStrike">
                <a:solidFill>
                  <a:srgbClr val="000000"/>
                </a:solidFill>
                <a:latin typeface="Arial"/>
              </a:rPr>
              <a:t>security</a:t>
            </a:r>
            <a:endParaRPr b="0" lang="en-US" sz="1800" spc="-1" strike="noStrike">
              <a:solidFill>
                <a:srgbClr val="000000"/>
              </a:solidFill>
              <a:latin typeface="Arial"/>
            </a:endParaRPr>
          </a:p>
          <a:p>
            <a:pPr marL="216000" indent="-216000">
              <a:buClr>
                <a:srgbClr val="000000"/>
              </a:buClr>
              <a:buSzPct val="45000"/>
              <a:buFont typeface="Wingdings" charset="2"/>
              <a:buChar char=""/>
            </a:pPr>
            <a:r>
              <a:rPr b="0" lang="en-US" sz="1800" spc="-1" strike="noStrike">
                <a:solidFill>
                  <a:srgbClr val="000000"/>
                </a:solidFill>
                <a:latin typeface="Arial"/>
              </a:rPr>
              <a:t>IEs are </a:t>
            </a:r>
            <a:r>
              <a:rPr b="0" lang="en-US" sz="1800" spc="-1" strike="noStrike">
                <a:solidFill>
                  <a:srgbClr val="000000"/>
                </a:solidFill>
                <a:latin typeface="Arial"/>
              </a:rPr>
              <a:t>omitted if </a:t>
            </a:r>
            <a:r>
              <a:rPr b="0" lang="en-US" sz="1800" spc="-1" strike="noStrike">
                <a:solidFill>
                  <a:srgbClr val="000000"/>
                </a:solidFill>
                <a:latin typeface="Arial"/>
              </a:rPr>
              <a:t>there is no </a:t>
            </a:r>
            <a:r>
              <a:rPr b="0" lang="en-US" sz="1800" spc="-1" strike="noStrike">
                <a:solidFill>
                  <a:srgbClr val="000000"/>
                </a:solidFill>
                <a:latin typeface="Arial"/>
              </a:rPr>
              <a:t>IEs</a:t>
            </a:r>
            <a:endParaRPr b="0" lang="en-US" sz="1800" spc="-1" strike="noStrike">
              <a:solidFill>
                <a:srgbClr val="000000"/>
              </a:solidFill>
              <a:latin typeface="Arial"/>
            </a:endParaRPr>
          </a:p>
          <a:p>
            <a:pPr marL="216000" indent="-216000">
              <a:buClr>
                <a:srgbClr val="000000"/>
              </a:buClr>
              <a:buSzPct val="45000"/>
              <a:buFont typeface="Wingdings" charset="2"/>
              <a:buChar char=""/>
            </a:pPr>
            <a:r>
              <a:rPr b="0" lang="en-US" sz="1800" spc="-1" strike="noStrike">
                <a:solidFill>
                  <a:srgbClr val="000000"/>
                </a:solidFill>
                <a:latin typeface="Arial"/>
              </a:rPr>
              <a:t>Command </a:t>
            </a:r>
            <a:r>
              <a:rPr b="0" lang="en-US" sz="1800" spc="-1" strike="noStrike">
                <a:solidFill>
                  <a:srgbClr val="000000"/>
                </a:solidFill>
                <a:latin typeface="Arial"/>
              </a:rPr>
              <a:t>ID is 8-bits, </a:t>
            </a:r>
            <a:r>
              <a:rPr b="0" lang="en-US" sz="1800" spc="-1" strike="noStrike">
                <a:solidFill>
                  <a:srgbClr val="000000"/>
                </a:solidFill>
                <a:latin typeface="Arial"/>
              </a:rPr>
              <a:t>see next </a:t>
            </a:r>
            <a:r>
              <a:rPr b="0" lang="en-US" sz="1800" spc="-1" strike="noStrike">
                <a:solidFill>
                  <a:srgbClr val="000000"/>
                </a:solidFill>
                <a:latin typeface="Arial"/>
              </a:rPr>
              <a:t>slide</a:t>
            </a: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1243</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2024-01-15T11:15:55Z</dcterms:modified>
  <cp:revision>162</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