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67" r:id="rId2"/>
  </p:sldMasterIdLst>
  <p:notesMasterIdLst>
    <p:notesMasterId r:id="rId13"/>
  </p:notesMasterIdLst>
  <p:sldIdLst>
    <p:sldId id="363" r:id="rId3"/>
    <p:sldId id="2476" r:id="rId4"/>
    <p:sldId id="2442" r:id="rId5"/>
    <p:sldId id="2448" r:id="rId6"/>
    <p:sldId id="361" r:id="rId7"/>
    <p:sldId id="2477" r:id="rId8"/>
    <p:sldId id="2475" r:id="rId9"/>
    <p:sldId id="2444" r:id="rId10"/>
    <p:sldId id="2468" r:id="rId11"/>
    <p:sldId id="296" r:id="rId12"/>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802.15-23-0524-01-04ab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802.15-23-0524-01-04ab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r>
              <a:rPr lang="en-US" sz="900"/>
              <a:t>0524-01</a:t>
            </a:r>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ntor.ieee.org/802.15/dcn/23/15-23-0546-10-04ab-tg4ab-agenda-november-2023.xlsx"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5/dcn/23/15-23-0475-31-04ab-cc-consolidated-comments.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mentor.ieee.org/802.15/dcn/23/15-23-0562-00-04ab-cir-report-ie-format.pptx" TargetMode="External"/><Relationship Id="rId13" Type="http://schemas.openxmlformats.org/officeDocument/2006/relationships/hyperlink" Target="https://mentor.ieee.org/802.15/dcn/23/15-23-0581-00-04ab-proposed-resolution-on-ac-ie-comments-part-three.docx" TargetMode="External"/><Relationship Id="rId3" Type="http://schemas.openxmlformats.org/officeDocument/2006/relationships/hyperlink" Target="https://mentor.ieee.org/802.15/dcn/23/15-23-0505-06-04ab-text-for-ptf-report-ie.docx" TargetMode="External"/><Relationship Id="rId7" Type="http://schemas.openxmlformats.org/officeDocument/2006/relationships/hyperlink" Target="https://mentor.ieee.org/802.15/dcn/23/15-23-0561-00-04ab-proposed-resolution-for-nb-channel-map.docx" TargetMode="External"/><Relationship Id="rId12" Type="http://schemas.openxmlformats.org/officeDocument/2006/relationships/hyperlink" Target="https://mentor.ieee.org/802.15/dcn/23/15-23-0579-00-04ab-privacy-addressing-requirements-in-4ab.pptx" TargetMode="External"/><Relationship Id="rId2" Type="http://schemas.openxmlformats.org/officeDocument/2006/relationships/hyperlink" Target="https://mentor.ieee.org/802.15/dcn/23/15-23-0502-03-04ab-group-consensus-on-operating-parameter-sets.docx" TargetMode="External"/><Relationship Id="rId16" Type="http://schemas.openxmlformats.org/officeDocument/2006/relationships/hyperlink" Target="https://mentor.ieee.org/802.15/dcn/23/15-23-0285-01-04ab-effect-of-no-lbt-nb-on-802-11-devices.pdf" TargetMode="External"/><Relationship Id="rId1" Type="http://schemas.openxmlformats.org/officeDocument/2006/relationships/slideLayout" Target="../slideLayouts/slideLayout2.xml"/><Relationship Id="rId6" Type="http://schemas.openxmlformats.org/officeDocument/2006/relationships/hyperlink" Target="https://mentor.ieee.org/802.15/dcn/23/15-23-0552-04-04ab-proposed-updates-on-ac-ie-and-cir-report-ie.docx" TargetMode="External"/><Relationship Id="rId11" Type="http://schemas.openxmlformats.org/officeDocument/2006/relationships/hyperlink" Target="https://mentor.ieee.org/802.15/dcn/23/15-23-0575-01-04ab-resolution-proposals-for-comments-21-22-25-26-28-99-155-164-166.docx" TargetMode="External"/><Relationship Id="rId5" Type="http://schemas.openxmlformats.org/officeDocument/2006/relationships/hyperlink" Target="https://mentor.ieee.org/802.15/dcn/23/15-23-0549-01-04ab-proposed-resolutions-for-draft-b-comments-140-225-226.docx" TargetMode="External"/><Relationship Id="rId15" Type="http://schemas.openxmlformats.org/officeDocument/2006/relationships/hyperlink" Target="https://mentor.ieee.org/802.15/dcn/23/15-23-0604-00-04ab-resolutions-to-cids-183-230-234-240.xlsx" TargetMode="External"/><Relationship Id="rId10" Type="http://schemas.openxmlformats.org/officeDocument/2006/relationships/hyperlink" Target="https://mentor.ieee.org/802.15/dcn/23/15-23-0573-00-04ab-balanced-wireless-in-device-coexistence.pptx" TargetMode="External"/><Relationship Id="rId4" Type="http://schemas.openxmlformats.org/officeDocument/2006/relationships/hyperlink" Target="https://mentor.ieee.org/802.15/dcn/23/15-23-0539-01-04ab-proposed-resolution-for-10-146-147-148.docx" TargetMode="External"/><Relationship Id="rId9" Type="http://schemas.openxmlformats.org/officeDocument/2006/relationships/hyperlink" Target="https://mentor.ieee.org/802.15/dcn/23/15-23-0563-00-04ab-proposed-text-for-cir-report-format.docx" TargetMode="External"/><Relationship Id="rId14" Type="http://schemas.openxmlformats.org/officeDocument/2006/relationships/hyperlink" Target="https://mentor.ieee.org/802.15/dcn/23/15-23-0591-00-04ab-proposed-resolutions-ci-53-235-236.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388016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November 2023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summarizing TG accomplishments</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10</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ACAACA-513D-DFC5-DF32-782AFE3B3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326" y="2372137"/>
            <a:ext cx="3063278" cy="40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3"/>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r>
              <a:rPr lang="en-US" sz="2800" dirty="0"/>
              <a:t>November 2023 802 Plenary Session</a:t>
            </a:r>
          </a:p>
          <a:p>
            <a:r>
              <a:rPr lang="en-US" sz="2800" dirty="0"/>
              <a:t>Mixed Mode</a:t>
            </a:r>
          </a:p>
          <a:p>
            <a:r>
              <a:rPr lang="en-US" sz="2800" dirty="0"/>
              <a:t>Live from Honolulu, Hi, USA</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454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https://mentor.ieee.org/802.15/dcn/23/15-23-0546-10-04ab-tg4ab-agenda-november-2023.xlsx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Pre-draft draft </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Received some comments from TG comment collection</a:t>
            </a:r>
          </a:p>
          <a:p>
            <a:pPr marL="857250" lvl="1" indent="-457200">
              <a:buFont typeface="Arial" panose="020B0604020202020204" pitchFamily="34" charset="0"/>
              <a:buChar char="•"/>
            </a:pPr>
            <a:r>
              <a:rPr lang="en-US" dirty="0"/>
              <a:t>Resolved comments</a:t>
            </a:r>
          </a:p>
          <a:p>
            <a:pPr marL="857250" lvl="1" indent="-457200">
              <a:buFont typeface="Arial" panose="020B0604020202020204" pitchFamily="34" charset="0"/>
              <a:buChar char="•"/>
            </a:pPr>
            <a:r>
              <a:rPr lang="en-US" dirty="0"/>
              <a:t>Comments in doc </a:t>
            </a:r>
            <a:r>
              <a:rPr lang="en-US" dirty="0">
                <a:hlinkClick r:id="rId2"/>
              </a:rPr>
              <a:t>15-23-0475</a:t>
            </a:r>
            <a:endParaRPr lang="en-US" dirty="0"/>
          </a:p>
          <a:p>
            <a:pPr marL="857250" lvl="1" indent="-457200">
              <a:buFont typeface="Arial" panose="020B0604020202020204" pitchFamily="34" charset="0"/>
              <a:buChar char="•"/>
            </a:pPr>
            <a:r>
              <a:rPr lang="en-US" dirty="0"/>
              <a:t>Ready for TE to  produce next draft </a:t>
            </a:r>
          </a:p>
          <a:p>
            <a:pPr marL="457200" indent="-457200">
              <a:buFont typeface="Arial" panose="020B0604020202020204" pitchFamily="34" charset="0"/>
              <a:buChar char="•"/>
            </a:pPr>
            <a:r>
              <a:rPr lang="en-US" dirty="0"/>
              <a:t>Next:  Produce Pre-ballot draft C and complete working group comment collection cycle</a:t>
            </a:r>
          </a:p>
          <a:p>
            <a:pPr marL="857250" lvl="1" indent="-457200">
              <a:buFont typeface="Arial" panose="020B0604020202020204" pitchFamily="34" charset="0"/>
              <a:buChar char="•"/>
            </a:pPr>
            <a:r>
              <a:rPr lang="en-US" dirty="0"/>
              <a:t>To commence 1-2 week following plenary session</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Wingdings" panose="05000000000000000000" pitchFamily="2" charset="2"/>
              <a:buChar char="ü"/>
            </a:pPr>
            <a:r>
              <a:rPr lang="en-US" b="1" dirty="0">
                <a:solidFill>
                  <a:schemeClr val="accent1">
                    <a:lumMod val="50000"/>
                  </a:schemeClr>
                </a:solidFill>
              </a:rPr>
              <a:t>Complete comment resolution</a:t>
            </a:r>
          </a:p>
          <a:p>
            <a:pPr marL="457200" indent="-457200">
              <a:buFont typeface="Wingdings" panose="05000000000000000000" pitchFamily="2" charset="2"/>
              <a:buChar char="ü"/>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Commence working group comment collection</a:t>
            </a: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B10D-1E19-04CF-434C-63DC0EE20C74}"/>
              </a:ext>
            </a:extLst>
          </p:cNvPr>
          <p:cNvSpPr>
            <a:spLocks noGrp="1"/>
          </p:cNvSpPr>
          <p:nvPr>
            <p:ph type="title"/>
          </p:nvPr>
        </p:nvSpPr>
        <p:spPr>
          <a:xfrm>
            <a:off x="1775521" y="436342"/>
            <a:ext cx="7272808" cy="754063"/>
          </a:xfrm>
          <a:solidFill>
            <a:schemeClr val="bg2">
              <a:lumMod val="20000"/>
              <a:lumOff val="80000"/>
            </a:schemeClr>
          </a:solidFill>
        </p:spPr>
        <p:txBody>
          <a:bodyPr/>
          <a:lstStyle/>
          <a:p>
            <a:r>
              <a:rPr lang="en-US" sz="3200" dirty="0"/>
              <a:t>Presentations during plenary</a:t>
            </a:r>
          </a:p>
        </p:txBody>
      </p:sp>
      <p:graphicFrame>
        <p:nvGraphicFramePr>
          <p:cNvPr id="7" name="Content Placeholder 6">
            <a:extLst>
              <a:ext uri="{FF2B5EF4-FFF2-40B4-BE49-F238E27FC236}">
                <a16:creationId xmlns:a16="http://schemas.microsoft.com/office/drawing/2014/main" id="{1595B29A-7286-BA3A-4263-1ECAD6CC10B3}"/>
              </a:ext>
            </a:extLst>
          </p:cNvPr>
          <p:cNvGraphicFramePr>
            <a:graphicFrameLocks noGrp="1"/>
          </p:cNvGraphicFramePr>
          <p:nvPr>
            <p:ph idx="1"/>
            <p:extLst>
              <p:ext uri="{D42A27DB-BD31-4B8C-83A1-F6EECF244321}">
                <p14:modId xmlns:p14="http://schemas.microsoft.com/office/powerpoint/2010/main" val="2039877241"/>
              </p:ext>
            </p:extLst>
          </p:nvPr>
        </p:nvGraphicFramePr>
        <p:xfrm>
          <a:off x="751672" y="1225646"/>
          <a:ext cx="9993430" cy="5227690"/>
        </p:xfrm>
        <a:graphic>
          <a:graphicData uri="http://schemas.openxmlformats.org/drawingml/2006/table">
            <a:tbl>
              <a:tblPr>
                <a:tableStyleId>{5C22544A-7EE6-4342-B048-85BDC9FD1C3A}</a:tableStyleId>
              </a:tblPr>
              <a:tblGrid>
                <a:gridCol w="560182">
                  <a:extLst>
                    <a:ext uri="{9D8B030D-6E8A-4147-A177-3AD203B41FA5}">
                      <a16:colId xmlns:a16="http://schemas.microsoft.com/office/drawing/2014/main" val="3832114008"/>
                    </a:ext>
                  </a:extLst>
                </a:gridCol>
                <a:gridCol w="438403">
                  <a:extLst>
                    <a:ext uri="{9D8B030D-6E8A-4147-A177-3AD203B41FA5}">
                      <a16:colId xmlns:a16="http://schemas.microsoft.com/office/drawing/2014/main" val="3824298332"/>
                    </a:ext>
                  </a:extLst>
                </a:gridCol>
                <a:gridCol w="8994845">
                  <a:extLst>
                    <a:ext uri="{9D8B030D-6E8A-4147-A177-3AD203B41FA5}">
                      <a16:colId xmlns:a16="http://schemas.microsoft.com/office/drawing/2014/main" val="2606129119"/>
                    </a:ext>
                  </a:extLst>
                </a:gridCol>
              </a:tblGrid>
              <a:tr h="52866">
                <a:tc>
                  <a:txBody>
                    <a:bodyPr/>
                    <a:lstStyle/>
                    <a:p>
                      <a:pPr algn="l" fontAlgn="b"/>
                      <a:r>
                        <a:rPr lang="en-US" sz="1400" u="none" strike="noStrike">
                          <a:effectLst/>
                        </a:rPr>
                        <a:t>Doc</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none" strike="noStrike">
                          <a:effectLst/>
                        </a:rPr>
                        <a:t>Ver</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none" strike="noStrike" dirty="0">
                          <a:effectLst/>
                        </a:rPr>
                        <a:t>Link</a:t>
                      </a:r>
                      <a:endParaRPr lang="en-US" sz="1400" b="0" i="0" u="none" strike="noStrike" dirty="0">
                        <a:effectLst/>
                        <a:latin typeface="Arial" panose="020B0604020202020204" pitchFamily="34" charset="0"/>
                      </a:endParaRPr>
                    </a:p>
                  </a:txBody>
                  <a:tcPr marL="1289" marR="1289" marT="1289" marB="0" anchor="b"/>
                </a:tc>
                <a:extLst>
                  <a:ext uri="{0D108BD9-81ED-4DB2-BD59-A6C34878D82A}">
                    <a16:rowId xmlns:a16="http://schemas.microsoft.com/office/drawing/2014/main" val="601749473"/>
                  </a:ext>
                </a:extLst>
              </a:tr>
              <a:tr h="336540">
                <a:tc>
                  <a:txBody>
                    <a:bodyPr/>
                    <a:lstStyle/>
                    <a:p>
                      <a:pPr algn="r" fontAlgn="b"/>
                      <a:r>
                        <a:rPr lang="en-US" sz="1400" u="none" strike="noStrike">
                          <a:effectLst/>
                        </a:rPr>
                        <a:t>502</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3</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2"/>
                        </a:rPr>
                        <a:t>https://mentor.ieee.org/802.15/dcn/23/15-23-0502-03-04ab-group-consensus-on-operating-parameter-sets.docx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497000748"/>
                  </a:ext>
                </a:extLst>
              </a:tr>
              <a:tr h="259174">
                <a:tc>
                  <a:txBody>
                    <a:bodyPr/>
                    <a:lstStyle/>
                    <a:p>
                      <a:pPr algn="r" fontAlgn="b"/>
                      <a:r>
                        <a:rPr lang="en-US" sz="1400" u="none" strike="noStrike">
                          <a:effectLst/>
                        </a:rPr>
                        <a:t>505</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6</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3"/>
                        </a:rPr>
                        <a:t>https://mentor.ieee.org/802.15/dcn/23/15-23-0505-06-04ab-text-for-ptf-report-ie.docx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1110878123"/>
                  </a:ext>
                </a:extLst>
              </a:tr>
              <a:tr h="310751">
                <a:tc>
                  <a:txBody>
                    <a:bodyPr/>
                    <a:lstStyle/>
                    <a:p>
                      <a:pPr algn="r" fontAlgn="b"/>
                      <a:r>
                        <a:rPr lang="en-US" sz="1400" u="none" strike="noStrike">
                          <a:effectLst/>
                        </a:rPr>
                        <a:t>539</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2</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4"/>
                        </a:rPr>
                        <a:t>https://mentor.ieee.org/802.15/dcn/23/15-23-0539-01-04ab-proposed-resolution-for-10-146-147-148.docx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858008124"/>
                  </a:ext>
                </a:extLst>
              </a:tr>
              <a:tr h="362328">
                <a:tc>
                  <a:txBody>
                    <a:bodyPr/>
                    <a:lstStyle/>
                    <a:p>
                      <a:pPr algn="r" fontAlgn="b"/>
                      <a:r>
                        <a:rPr lang="en-US" sz="1400" u="none" strike="noStrike">
                          <a:effectLst/>
                        </a:rPr>
                        <a:t>549</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1</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5"/>
                        </a:rPr>
                        <a:t>https://mentor.ieee.org/802.15/dcn/23/15-23-0549-01-04ab-proposed-resolutions-for-draft-b-comments-140-225-226.docx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591396321"/>
                  </a:ext>
                </a:extLst>
              </a:tr>
              <a:tr h="336540">
                <a:tc>
                  <a:txBody>
                    <a:bodyPr/>
                    <a:lstStyle/>
                    <a:p>
                      <a:pPr algn="r" fontAlgn="b"/>
                      <a:r>
                        <a:rPr lang="en-US" sz="1400" u="none" strike="noStrike">
                          <a:effectLst/>
                        </a:rPr>
                        <a:t>552</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4</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6"/>
                        </a:rPr>
                        <a:t>https://mentor.ieee.org/802.15/dcn/23/15-23-0552-04-04ab-proposed-updates-on-ac-ie-and-cir-report-ie.docx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901456656"/>
                  </a:ext>
                </a:extLst>
              </a:tr>
              <a:tr h="310751">
                <a:tc>
                  <a:txBody>
                    <a:bodyPr/>
                    <a:lstStyle/>
                    <a:p>
                      <a:pPr algn="r" fontAlgn="b"/>
                      <a:r>
                        <a:rPr lang="en-US" sz="1400" u="none" strike="noStrike">
                          <a:effectLst/>
                        </a:rPr>
                        <a:t>561</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7"/>
                        </a:rPr>
                        <a:t>https://mentor.ieee.org/802.15/dcn/23/15-23-0561-00-04ab-proposed-resolution-for-nb-channel-map.docx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4260280912"/>
                  </a:ext>
                </a:extLst>
              </a:tr>
              <a:tr h="259174">
                <a:tc>
                  <a:txBody>
                    <a:bodyPr/>
                    <a:lstStyle/>
                    <a:p>
                      <a:pPr algn="r" fontAlgn="b"/>
                      <a:r>
                        <a:rPr lang="en-US" sz="1400" u="none" strike="noStrike">
                          <a:effectLst/>
                        </a:rPr>
                        <a:t>562</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dirty="0">
                          <a:effectLst/>
                          <a:hlinkClick r:id="rId8"/>
                        </a:rPr>
                        <a:t>https://mentor.ieee.org/802.15/dcn/23/15-23-0562-00-04ab-cir-report-ie-format.pptx</a:t>
                      </a:r>
                      <a:endParaRPr lang="en-US" sz="1400" b="0" i="0" u="sng" strike="noStrike" dirty="0">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502294151"/>
                  </a:ext>
                </a:extLst>
              </a:tr>
              <a:tr h="310751">
                <a:tc>
                  <a:txBody>
                    <a:bodyPr/>
                    <a:lstStyle/>
                    <a:p>
                      <a:pPr algn="r" fontAlgn="b"/>
                      <a:r>
                        <a:rPr lang="en-US" sz="1400" u="none" strike="noStrike">
                          <a:effectLst/>
                        </a:rPr>
                        <a:t>563</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9"/>
                        </a:rPr>
                        <a:t>https://mentor.ieee.org/802.15/dcn/23/15-23-0563-00-04ab-proposed-text-for-cir-report-format.docx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2398979203"/>
                  </a:ext>
                </a:extLst>
              </a:tr>
              <a:tr h="310751">
                <a:tc>
                  <a:txBody>
                    <a:bodyPr/>
                    <a:lstStyle/>
                    <a:p>
                      <a:pPr algn="r" fontAlgn="b"/>
                      <a:r>
                        <a:rPr lang="en-US" sz="1400" u="none" strike="noStrike">
                          <a:effectLst/>
                        </a:rPr>
                        <a:t>573</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0"/>
                        </a:rPr>
                        <a:t>https://mentor.ieee.org/802.15/dcn/23/15-23-0573-00-04ab-balanced-wireless-in-device-coexistence.pptx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239630304"/>
                  </a:ext>
                </a:extLst>
              </a:tr>
              <a:tr h="388116">
                <a:tc>
                  <a:txBody>
                    <a:bodyPr/>
                    <a:lstStyle/>
                    <a:p>
                      <a:pPr algn="r" fontAlgn="b"/>
                      <a:r>
                        <a:rPr lang="en-US" sz="1400" u="none" strike="noStrike">
                          <a:effectLst/>
                        </a:rPr>
                        <a:t>575</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2</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1"/>
                        </a:rPr>
                        <a:t>https://mentor.ieee.org/802.15/dcn/23/15-23-0575-01-04ab-resolution-proposals-for-comments-21-22-25-26-28-99-155-164-166.docx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577197337"/>
                  </a:ext>
                </a:extLst>
              </a:tr>
              <a:tr h="336540">
                <a:tc>
                  <a:txBody>
                    <a:bodyPr/>
                    <a:lstStyle/>
                    <a:p>
                      <a:pPr algn="r" fontAlgn="b"/>
                      <a:r>
                        <a:rPr lang="en-US" sz="1400" u="none" strike="noStrike">
                          <a:effectLst/>
                        </a:rPr>
                        <a:t>579</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2"/>
                        </a:rPr>
                        <a:t>https://mentor.ieee.org/802.15/dcn/23/15-23-0579-00-04ab-privacy-addressing-requirements-in-4ab.pptx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72879659"/>
                  </a:ext>
                </a:extLst>
              </a:tr>
              <a:tr h="336540">
                <a:tc>
                  <a:txBody>
                    <a:bodyPr/>
                    <a:lstStyle/>
                    <a:p>
                      <a:pPr algn="r" fontAlgn="b"/>
                      <a:r>
                        <a:rPr lang="en-US" sz="1400" u="none" strike="noStrike">
                          <a:effectLst/>
                        </a:rPr>
                        <a:t>581</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dirty="0">
                          <a:effectLst/>
                          <a:hlinkClick r:id="rId13"/>
                        </a:rPr>
                        <a:t>https://mentor.ieee.org/802.15/dcn/23/15-23-0581-00-04ab-proposed-resolution-on-ac-ie-comments-part-three.docx</a:t>
                      </a:r>
                      <a:endParaRPr lang="en-US" sz="1400" b="0" i="0" u="sng" strike="noStrike" dirty="0">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2299427196"/>
                  </a:ext>
                </a:extLst>
              </a:tr>
              <a:tr h="310751">
                <a:tc>
                  <a:txBody>
                    <a:bodyPr/>
                    <a:lstStyle/>
                    <a:p>
                      <a:pPr algn="r" fontAlgn="b"/>
                      <a:r>
                        <a:rPr lang="en-US" sz="1400" u="none" strike="noStrike">
                          <a:effectLst/>
                        </a:rPr>
                        <a:t>591</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4"/>
                        </a:rPr>
                        <a:t>https://mentor.ieee.org/802.15/dcn/23/15-23-0591-00-04ab-proposed-resolutions-ci-53-235-236.pptx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4180187926"/>
                  </a:ext>
                </a:extLst>
              </a:tr>
              <a:tr h="310751">
                <a:tc>
                  <a:txBody>
                    <a:bodyPr/>
                    <a:lstStyle/>
                    <a:p>
                      <a:pPr algn="r" fontAlgn="b"/>
                      <a:r>
                        <a:rPr lang="en-US" sz="1400" u="none" strike="noStrike">
                          <a:effectLst/>
                        </a:rPr>
                        <a:t>604</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5"/>
                        </a:rPr>
                        <a:t>https://mentor.ieee.org/802.15/dcn/23/15-23-0604-00-04ab-resolutions-to-cids-183-230-234-240.xlsx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535106464"/>
                  </a:ext>
                </a:extLst>
              </a:tr>
              <a:tr h="336540">
                <a:tc>
                  <a:txBody>
                    <a:bodyPr/>
                    <a:lstStyle/>
                    <a:p>
                      <a:pPr algn="r" fontAlgn="b"/>
                      <a:r>
                        <a:rPr lang="en-US" sz="1400" u="none" strike="noStrike">
                          <a:effectLst/>
                        </a:rPr>
                        <a:t>285</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1</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dirty="0">
                          <a:effectLst/>
                          <a:hlinkClick r:id="rId16"/>
                        </a:rPr>
                        <a:t>https://mentor.ieee.org/802.15/dcn/23/15-23-0285-01-04ab-effect-of-no-lbt-nb-on-802-11-devices.pdf</a:t>
                      </a:r>
                      <a:endParaRPr lang="en-US" sz="1400" b="0" i="0" u="sng" strike="noStrike" dirty="0">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2318566516"/>
                  </a:ext>
                </a:extLst>
              </a:tr>
            </a:tbl>
          </a:graphicData>
        </a:graphic>
      </p:graphicFrame>
      <p:sp>
        <p:nvSpPr>
          <p:cNvPr id="4" name="Slide Number Placeholder 3">
            <a:extLst>
              <a:ext uri="{FF2B5EF4-FFF2-40B4-BE49-F238E27FC236}">
                <a16:creationId xmlns:a16="http://schemas.microsoft.com/office/drawing/2014/main" id="{36BCEB21-032E-1AD6-5FF5-C2550755277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20138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D751-42A7-1AB1-B78A-E4C5F36B5787}"/>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CB1FB90F-476D-FA39-9458-0C2DF221F4B3}"/>
              </a:ext>
            </a:extLst>
          </p:cNvPr>
          <p:cNvSpPr>
            <a:spLocks noGrp="1"/>
          </p:cNvSpPr>
          <p:nvPr>
            <p:ph idx="1"/>
          </p:nvPr>
        </p:nvSpPr>
        <p:spPr/>
        <p:txBody>
          <a:bodyPr/>
          <a:lstStyle/>
          <a:p>
            <a:r>
              <a:rPr lang="en-US" dirty="0"/>
              <a:t>Adopt the comment resolutions in 15-23-0475-31 and instruct the technical editor to apply to produce pre-ballot draft C.  Direct the TG chair to request WG chair initiate working group comment collection on pre-ballot draft C as soon as possible.</a:t>
            </a:r>
          </a:p>
          <a:p>
            <a:r>
              <a:rPr lang="en-US" dirty="0"/>
              <a:t>Moved by: Clint Chaplin (SRA)</a:t>
            </a:r>
          </a:p>
          <a:p>
            <a:r>
              <a:rPr lang="en-US" dirty="0"/>
              <a:t>Second by: Billy Verso (Qorvo)</a:t>
            </a:r>
          </a:p>
          <a:p>
            <a:endParaRPr lang="en-US" dirty="0"/>
          </a:p>
        </p:txBody>
      </p:sp>
      <p:sp>
        <p:nvSpPr>
          <p:cNvPr id="4" name="Slide Number Placeholder 3">
            <a:extLst>
              <a:ext uri="{FF2B5EF4-FFF2-40B4-BE49-F238E27FC236}">
                <a16:creationId xmlns:a16="http://schemas.microsoft.com/office/drawing/2014/main" id="{74697146-0BF9-95E5-68D5-E48E25CF8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04910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8</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6C8DC7-19FF-CF05-C0BF-5BD646B007F2}"/>
              </a:ext>
            </a:extLst>
          </p:cNvPr>
          <p:cNvPicPr>
            <a:picLocks noChangeAspect="1"/>
          </p:cNvPicPr>
          <p:nvPr/>
        </p:nvPicPr>
        <p:blipFill>
          <a:blip r:embed="rId2"/>
          <a:stretch>
            <a:fillRect/>
          </a:stretch>
        </p:blipFill>
        <p:spPr>
          <a:xfrm>
            <a:off x="8035237" y="1628799"/>
            <a:ext cx="3403720" cy="3247825"/>
          </a:xfrm>
          <a:prstGeom prst="rect">
            <a:avLst/>
          </a:prstGeom>
        </p:spPr>
      </p:pic>
      <p:pic>
        <p:nvPicPr>
          <p:cNvPr id="3" name="Picture 2">
            <a:extLst>
              <a:ext uri="{FF2B5EF4-FFF2-40B4-BE49-F238E27FC236}">
                <a16:creationId xmlns:a16="http://schemas.microsoft.com/office/drawing/2014/main" id="{9F5D8D96-CAD4-3A43-6B62-9373D9FC5916}"/>
              </a:ext>
            </a:extLst>
          </p:cNvPr>
          <p:cNvPicPr>
            <a:picLocks noChangeAspect="1"/>
          </p:cNvPicPr>
          <p:nvPr/>
        </p:nvPicPr>
        <p:blipFill>
          <a:blip r:embed="rId3"/>
          <a:stretch>
            <a:fillRect/>
          </a:stretch>
        </p:blipFill>
        <p:spPr>
          <a:xfrm>
            <a:off x="4394389" y="1190819"/>
            <a:ext cx="3357795" cy="3685806"/>
          </a:xfrm>
          <a:prstGeom prst="rect">
            <a:avLst/>
          </a:prstGeom>
        </p:spPr>
      </p:pic>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9</a:t>
            </a:fld>
            <a:endParaRPr lang="en-US" altLang="en-US"/>
          </a:p>
        </p:txBody>
      </p:sp>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695400" y="1439864"/>
            <a:ext cx="3411177" cy="3436761"/>
          </a:xfrm>
          <a:prstGeom prst="rect">
            <a:avLst/>
          </a:prstGeom>
        </p:spPr>
      </p:pic>
      <p:sp>
        <p:nvSpPr>
          <p:cNvPr id="8" name="Oval 7">
            <a:extLst>
              <a:ext uri="{FF2B5EF4-FFF2-40B4-BE49-F238E27FC236}">
                <a16:creationId xmlns:a16="http://schemas.microsoft.com/office/drawing/2014/main" id="{5E762174-752A-E402-2E75-917FEEA82236}"/>
              </a:ext>
            </a:extLst>
          </p:cNvPr>
          <p:cNvSpPr/>
          <p:nvPr/>
        </p:nvSpPr>
        <p:spPr bwMode="auto">
          <a:xfrm>
            <a:off x="4943872" y="414908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0" name="Straight Connector 9">
            <a:extLst>
              <a:ext uri="{FF2B5EF4-FFF2-40B4-BE49-F238E27FC236}">
                <a16:creationId xmlns:a16="http://schemas.microsoft.com/office/drawing/2014/main" id="{8FC5B22C-FA44-9AB0-2EF4-F9CDAB87EC46}"/>
              </a:ext>
            </a:extLst>
          </p:cNvPr>
          <p:cNvCxnSpPr/>
          <p:nvPr/>
        </p:nvCxnSpPr>
        <p:spPr bwMode="auto">
          <a:xfrm>
            <a:off x="2135560" y="3952403"/>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a:extLst>
              <a:ext uri="{FF2B5EF4-FFF2-40B4-BE49-F238E27FC236}">
                <a16:creationId xmlns:a16="http://schemas.microsoft.com/office/drawing/2014/main" id="{A4E52468-9980-F5FD-3D90-28AE16F2BD68}"/>
              </a:ext>
            </a:extLst>
          </p:cNvPr>
          <p:cNvSpPr/>
          <p:nvPr/>
        </p:nvSpPr>
        <p:spPr bwMode="auto">
          <a:xfrm>
            <a:off x="4943872" y="2741380"/>
            <a:ext cx="360040" cy="327580"/>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4943872" y="3212976"/>
            <a:ext cx="360040" cy="327580"/>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4943872" y="3662987"/>
            <a:ext cx="360040" cy="327580"/>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8515131" y="3165400"/>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1"/>
          </p:nvPr>
        </p:nvSpPr>
        <p:spPr>
          <a:xfrm>
            <a:off x="768463" y="4809133"/>
            <a:ext cx="7029148" cy="1500187"/>
          </a:xfrm>
        </p:spPr>
        <p:txBody>
          <a:bodyPr/>
          <a:lstStyle/>
          <a:p>
            <a:r>
              <a:rPr lang="en-US" sz="1800" b="1" dirty="0"/>
              <a:t>Weekly on Tuesday commencing 4-December 06:00 PT</a:t>
            </a:r>
          </a:p>
          <a:p>
            <a:r>
              <a:rPr lang="en-US" sz="1800" dirty="0"/>
              <a:t>If no agenda items by COB Friday before, call will be cancelled</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2243204" y="514697"/>
            <a:ext cx="7032473" cy="754063"/>
          </a:xfrm>
          <a:ln>
            <a:noFill/>
          </a:ln>
        </p:spPr>
        <p:txBody>
          <a:bodyPr wrap="square" anchor="ctr">
            <a:normAutofit fontScale="90000"/>
          </a:bodyPr>
          <a:lstStyle/>
          <a:p>
            <a:r>
              <a:rPr lang="en-US" altLang="en-US" dirty="0"/>
              <a:t>Interim telecon/Webex schedule</a:t>
            </a:r>
          </a:p>
        </p:txBody>
      </p:sp>
      <p:sp>
        <p:nvSpPr>
          <p:cNvPr id="9" name="Oval 8">
            <a:extLst>
              <a:ext uri="{FF2B5EF4-FFF2-40B4-BE49-F238E27FC236}">
                <a16:creationId xmlns:a16="http://schemas.microsoft.com/office/drawing/2014/main" id="{D7B49558-78EC-2324-07DA-0D63A0BCC48A}"/>
              </a:ext>
            </a:extLst>
          </p:cNvPr>
          <p:cNvSpPr/>
          <p:nvPr/>
        </p:nvSpPr>
        <p:spPr bwMode="auto">
          <a:xfrm>
            <a:off x="2255253" y="395382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2" name="Straight Connector 11">
            <a:extLst>
              <a:ext uri="{FF2B5EF4-FFF2-40B4-BE49-F238E27FC236}">
                <a16:creationId xmlns:a16="http://schemas.microsoft.com/office/drawing/2014/main" id="{82D7F29E-844D-99C4-1436-E6D517CDBA47}"/>
              </a:ext>
            </a:extLst>
          </p:cNvPr>
          <p:cNvCxnSpPr/>
          <p:nvPr/>
        </p:nvCxnSpPr>
        <p:spPr bwMode="auto">
          <a:xfrm>
            <a:off x="4871864" y="4150506"/>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21">
            <a:extLst>
              <a:ext uri="{FF2B5EF4-FFF2-40B4-BE49-F238E27FC236}">
                <a16:creationId xmlns:a16="http://schemas.microsoft.com/office/drawing/2014/main" id="{E4827643-9592-7664-7A61-FE932968ECAB}"/>
              </a:ext>
            </a:extLst>
          </p:cNvPr>
          <p:cNvSpPr/>
          <p:nvPr/>
        </p:nvSpPr>
        <p:spPr bwMode="auto">
          <a:xfrm>
            <a:off x="8515131" y="3617711"/>
            <a:ext cx="2894685" cy="32758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5" name="Straight Connector 24">
            <a:extLst>
              <a:ext uri="{FF2B5EF4-FFF2-40B4-BE49-F238E27FC236}">
                <a16:creationId xmlns:a16="http://schemas.microsoft.com/office/drawing/2014/main" id="{4A73A345-0C93-A9B4-46A9-B16187C14857}"/>
              </a:ext>
            </a:extLst>
          </p:cNvPr>
          <p:cNvCxnSpPr/>
          <p:nvPr/>
        </p:nvCxnSpPr>
        <p:spPr bwMode="auto">
          <a:xfrm>
            <a:off x="8400256" y="2707494"/>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Oval 25">
            <a:extLst>
              <a:ext uri="{FF2B5EF4-FFF2-40B4-BE49-F238E27FC236}">
                <a16:creationId xmlns:a16="http://schemas.microsoft.com/office/drawing/2014/main" id="{E94D0A09-5294-3E76-EE0D-729192687CC6}"/>
              </a:ext>
            </a:extLst>
          </p:cNvPr>
          <p:cNvSpPr/>
          <p:nvPr/>
        </p:nvSpPr>
        <p:spPr bwMode="auto">
          <a:xfrm>
            <a:off x="8519949" y="270892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7" name="Straight Connector 26">
            <a:extLst>
              <a:ext uri="{FF2B5EF4-FFF2-40B4-BE49-F238E27FC236}">
                <a16:creationId xmlns:a16="http://schemas.microsoft.com/office/drawing/2014/main" id="{19772AD4-F57A-FE95-A602-7907D0DABC88}"/>
              </a:ext>
            </a:extLst>
          </p:cNvPr>
          <p:cNvCxnSpPr/>
          <p:nvPr/>
        </p:nvCxnSpPr>
        <p:spPr bwMode="auto">
          <a:xfrm>
            <a:off x="2135560" y="4435686"/>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Oval 27">
            <a:extLst>
              <a:ext uri="{FF2B5EF4-FFF2-40B4-BE49-F238E27FC236}">
                <a16:creationId xmlns:a16="http://schemas.microsoft.com/office/drawing/2014/main" id="{B2E1D14A-E5C1-23FA-9535-38A0FEA9F076}"/>
              </a:ext>
            </a:extLst>
          </p:cNvPr>
          <p:cNvSpPr/>
          <p:nvPr/>
        </p:nvSpPr>
        <p:spPr bwMode="auto">
          <a:xfrm>
            <a:off x="2255253" y="4437112"/>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8837683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101444</TotalTime>
  <Words>665</Words>
  <Application>Microsoft Office PowerPoint</Application>
  <PresentationFormat>Widescreen</PresentationFormat>
  <Paragraphs>103</Paragraphs>
  <Slides>10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Times New Roman</vt:lpstr>
      <vt:lpstr>Wingdings</vt:lpstr>
      <vt:lpstr>Office Theme</vt:lpstr>
      <vt:lpstr>1_Office Theme</vt:lpstr>
      <vt:lpstr>PowerPoint Presentation</vt:lpstr>
      <vt:lpstr>Task Group 15.4ab Next Generation UWB Amendment</vt:lpstr>
      <vt:lpstr>Agenda</vt:lpstr>
      <vt:lpstr>Overview</vt:lpstr>
      <vt:lpstr>Session Objectives</vt:lpstr>
      <vt:lpstr>Presentations during plenary</vt:lpstr>
      <vt:lpstr>Motion</vt:lpstr>
      <vt:lpstr>Next Steps</vt:lpstr>
      <vt:lpstr>Interim telecon/Webex schedule</vt:lpstr>
      <vt:lpstr>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349</cp:revision>
  <cp:lastPrinted>2000-03-07T00:55:37Z</cp:lastPrinted>
  <dcterms:created xsi:type="dcterms:W3CDTF">2016-01-17T22:48:36Z</dcterms:created>
  <dcterms:modified xsi:type="dcterms:W3CDTF">2023-11-17T00:53:10Z</dcterms:modified>
  <cp:category/>
</cp:coreProperties>
</file>