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4" r:id="rId2"/>
    <p:sldId id="256" r:id="rId3"/>
    <p:sldId id="783" r:id="rId4"/>
    <p:sldId id="787" r:id="rId5"/>
    <p:sldId id="788" r:id="rId6"/>
    <p:sldId id="789" r:id="rId7"/>
    <p:sldId id="790" r:id="rId8"/>
    <p:sldId id="791" r:id="rId9"/>
    <p:sldId id="257" r:id="rId10"/>
    <p:sldId id="1012" r:id="rId11"/>
    <p:sldId id="796" r:id="rId12"/>
    <p:sldId id="792" r:id="rId13"/>
    <p:sldId id="1019" r:id="rId14"/>
    <p:sldId id="1020" r:id="rId15"/>
    <p:sldId id="1021" r:id="rId16"/>
    <p:sldId id="1022" r:id="rId17"/>
    <p:sldId id="1023" r:id="rId18"/>
    <p:sldId id="1024" r:id="rId19"/>
    <p:sldId id="777" r:id="rId20"/>
    <p:sldId id="772" r:id="rId21"/>
    <p:sldId id="780" r:id="rId22"/>
    <p:sldId id="1013" r:id="rId23"/>
    <p:sldId id="1014" r:id="rId24"/>
    <p:sldId id="1015" r:id="rId25"/>
    <p:sldId id="1016" r:id="rId26"/>
    <p:sldId id="1017" r:id="rId27"/>
    <p:sldId id="1018" r:id="rId28"/>
    <p:sldId id="816" r:id="rId29"/>
    <p:sldId id="817" r:id="rId30"/>
    <p:sldId id="818" r:id="rId31"/>
    <p:sldId id="819" r:id="rId32"/>
    <p:sldId id="820" r:id="rId33"/>
    <p:sldId id="821"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55" d="100"/>
          <a:sy n="55" d="100"/>
        </p:scale>
        <p:origin x="1604"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2025/9/15</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2025/9/15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1B47-488F-D67C-FC95-307C48D111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ECCEF3-B868-6907-0C5D-927CA951FE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2A3BFB4-CB2F-19AB-67EF-F83E630812F1}"/>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Next, in the BCC case, the PER of HARQ has much better improved than that of ARQ.</a:t>
            </a:r>
          </a:p>
          <a:p>
            <a:r>
              <a:rPr kumimoji="1" lang="en-US" altLang="ja-JP" dirty="0"/>
              <a:t>In other words, simple ARQ cannot provide high dependability under this condition. CM4</a:t>
            </a:r>
            <a:endParaRPr kumimoji="1" lang="ja-JP" altLang="en-US" dirty="0"/>
          </a:p>
        </p:txBody>
      </p:sp>
      <p:sp>
        <p:nvSpPr>
          <p:cNvPr id="4" name="スライド番号プレースホルダー 3">
            <a:extLst>
              <a:ext uri="{FF2B5EF4-FFF2-40B4-BE49-F238E27FC236}">
                <a16:creationId xmlns:a16="http://schemas.microsoft.com/office/drawing/2014/main" id="{27AFABB9-96BE-75AF-5A25-69A15B2D4E1F}"/>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369705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B4551-9971-77EC-0DF3-7144CE1563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08C733-8261-6542-5BA1-1F48F32512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C930F0-031A-927F-2DD8-EF94B068EDF9}"/>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much better that of ARQ in the case.</a:t>
            </a:r>
          </a:p>
          <a:p>
            <a:r>
              <a:rPr kumimoji="1" lang="en-US" altLang="ja-JP" dirty="0"/>
              <a:t>By adjusting the coding rate, it is possible to reach 50Mbps. CM4</a:t>
            </a:r>
            <a:endParaRPr kumimoji="1" lang="ja-JP" altLang="en-US" dirty="0"/>
          </a:p>
        </p:txBody>
      </p:sp>
      <p:sp>
        <p:nvSpPr>
          <p:cNvPr id="4" name="スライド番号プレースホルダー 3">
            <a:extLst>
              <a:ext uri="{FF2B5EF4-FFF2-40B4-BE49-F238E27FC236}">
                <a16:creationId xmlns:a16="http://schemas.microsoft.com/office/drawing/2014/main" id="{29CD048B-4EE0-721C-615A-1CFF3F1970C5}"/>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191156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79FB-9D6F-AA7C-4FE3-C28184C32C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4AF5C7-723B-EFF4-125B-CB35B29516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A65F0B-26D0-7568-C3B3-8E176FB4724C}"/>
              </a:ext>
            </a:extLst>
          </p:cNvPr>
          <p:cNvSpPr>
            <a:spLocks noGrp="1"/>
          </p:cNvSpPr>
          <p:nvPr>
            <p:ph type="body" idx="1"/>
          </p:nvPr>
        </p:nvSpPr>
        <p:spPr/>
        <p:txBody>
          <a:bodyPr/>
          <a:lstStyle/>
          <a:p>
            <a:r>
              <a:rPr kumimoji="1" lang="en-US" altLang="ja-JP" dirty="0"/>
              <a:t>On the other hand, the average delay of HARQ has basically better performance in that condition, especially low SNR areas.</a:t>
            </a:r>
          </a:p>
          <a:p>
            <a:r>
              <a:rPr kumimoji="1" lang="en-US" altLang="ja-JP" dirty="0"/>
              <a:t>In the high SNR region, the average delay is longer than that of simple ARQ with a low RS code due to one retransmission, but it still maintains a low delay, </a:t>
            </a:r>
            <a:r>
              <a:rPr kumimoji="1" lang="en-US" altLang="ja-JP" sz="1200" dirty="0">
                <a:latin typeface="Times New Roman" panose="02020603050405020304" pitchFamily="18" charset="0"/>
                <a:cs typeface="Times New Roman" panose="02020603050405020304" pitchFamily="18" charset="0"/>
              </a:rPr>
              <a:t>several </a:t>
            </a:r>
            <a:r>
              <a:rPr kumimoji="1" lang="en-US" altLang="ja-JP" sz="1200" dirty="0" err="1">
                <a:latin typeface="Times New Roman" panose="02020603050405020304" pitchFamily="18" charset="0"/>
                <a:cs typeface="Times New Roman" panose="02020603050405020304" pitchFamily="18" charset="0"/>
              </a:rPr>
              <a:t>ms</a:t>
            </a:r>
            <a:r>
              <a:rPr kumimoji="1" lang="en-US" altLang="ja-JP" sz="1200" dirty="0">
                <a:latin typeface="Times New Roman" panose="02020603050405020304" pitchFamily="18" charset="0"/>
                <a:cs typeface="Times New Roman" panose="02020603050405020304" pitchFamily="18" charset="0"/>
              </a:rPr>
              <a:t> or less</a:t>
            </a:r>
            <a:r>
              <a:rPr kumimoji="1" lang="en-US" altLang="ja-JP" dirty="0"/>
              <a:t>.</a:t>
            </a:r>
          </a:p>
          <a:p>
            <a:r>
              <a:rPr kumimoji="1" lang="en-US" altLang="ja-JP" dirty="0"/>
              <a:t>CM4</a:t>
            </a:r>
          </a:p>
        </p:txBody>
      </p:sp>
      <p:sp>
        <p:nvSpPr>
          <p:cNvPr id="4" name="スライド番号プレースホルダー 3">
            <a:extLst>
              <a:ext uri="{FF2B5EF4-FFF2-40B4-BE49-F238E27FC236}">
                <a16:creationId xmlns:a16="http://schemas.microsoft.com/office/drawing/2014/main" id="{A755222D-8564-5C62-8D09-2EC053FA89BF}"/>
              </a:ext>
            </a:extLst>
          </p:cNvPr>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240073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3871-6714-DC12-FCAC-D512FB95B9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2AA77E-A9AA-E546-6F83-DB04854CDD5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99E0133B-848E-9FE1-8FA6-5B9824C1D5D4}"/>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Under on body to on body channel model case, compared with ARQ and HARQ, the HARQ has a several dB better performance.</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7CF9E386-1B61-B32A-73BC-BADFE34780CA}"/>
              </a:ext>
            </a:extLst>
          </p:cNvPr>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403305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684D1-F2A7-4896-E7BD-235ADF624C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7D2FE1-DC42-17CE-AC90-0A783F3BB3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5EE3CD-1A87-DD95-04CF-959FB591647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And next, the PSDU throughput of HARQ is also better that of ARQ in the case, especially high SNR areas.</a:t>
            </a:r>
          </a:p>
          <a:p>
            <a:r>
              <a:rPr kumimoji="1" lang="en-US" altLang="ja-JP" dirty="0"/>
              <a:t>In particular, except for the lowest RS code rate, a PSDU throughput of more than 50 Mbps is achieved.</a:t>
            </a:r>
            <a:endParaRPr kumimoji="1" lang="ja-JP" altLang="en-US" dirty="0"/>
          </a:p>
        </p:txBody>
      </p:sp>
      <p:sp>
        <p:nvSpPr>
          <p:cNvPr id="4" name="スライド番号プレースホルダー 3">
            <a:extLst>
              <a:ext uri="{FF2B5EF4-FFF2-40B4-BE49-F238E27FC236}">
                <a16:creationId xmlns:a16="http://schemas.microsoft.com/office/drawing/2014/main" id="{F1B7CD94-64F3-2689-E641-31B0E424DEDE}"/>
              </a:ext>
            </a:extLst>
          </p:cNvPr>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74341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93CD-21AB-80B1-7A14-EA603E1B52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C4D85C-4C8A-1CFE-BF36-0878F039B0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1B31A7-9771-39B0-373E-916515083BEA}"/>
              </a:ext>
            </a:extLst>
          </p:cNvPr>
          <p:cNvSpPr>
            <a:spLocks noGrp="1"/>
          </p:cNvSpPr>
          <p:nvPr>
            <p:ph type="body" idx="1"/>
          </p:nvPr>
        </p:nvSpPr>
        <p:spPr/>
        <p:txBody>
          <a:bodyPr/>
          <a:lstStyle/>
          <a:p>
            <a:r>
              <a:rPr kumimoji="1" lang="en-US" altLang="ja-JP" dirty="0"/>
              <a:t>On the other hand, the average delay of HARQ has worse performance than ARQ in that case. </a:t>
            </a:r>
          </a:p>
          <a:p>
            <a:r>
              <a:rPr kumimoji="1" lang="en-US" altLang="ja-JP" dirty="0"/>
              <a:t>The reason is that in the case of HARQ, if the coding rate of the RS code is high or RS code is not used, at least one retransmission is required.</a:t>
            </a:r>
          </a:p>
        </p:txBody>
      </p:sp>
      <p:sp>
        <p:nvSpPr>
          <p:cNvPr id="4" name="スライド番号プレースホルダー 3">
            <a:extLst>
              <a:ext uri="{FF2B5EF4-FFF2-40B4-BE49-F238E27FC236}">
                <a16:creationId xmlns:a16="http://schemas.microsoft.com/office/drawing/2014/main" id="{9940E99B-9004-7E58-EA74-A432402081D0}"/>
              </a:ext>
            </a:extLst>
          </p:cNvPr>
          <p:cNvSpPr>
            <a:spLocks noGrp="1"/>
          </p:cNvSpPr>
          <p:nvPr>
            <p:ph type="sldNum" sz="quarter" idx="5"/>
          </p:nvPr>
        </p:nvSpPr>
        <p:spPr/>
        <p:txBody>
          <a:bodyPr/>
          <a:lstStyle/>
          <a:p>
            <a:fld id="{82461DE7-94E4-4B6C-893E-B16DAA432C04}" type="slidenum">
              <a:rPr kumimoji="1" lang="ja-JP" altLang="en-US" smtClean="0"/>
              <a:t>24</a:t>
            </a:fld>
            <a:endParaRPr kumimoji="1" lang="ja-JP" altLang="en-US"/>
          </a:p>
        </p:txBody>
      </p:sp>
    </p:spTree>
    <p:extLst>
      <p:ext uri="{BB962C8B-B14F-4D97-AF65-F5344CB8AC3E}">
        <p14:creationId xmlns:p14="http://schemas.microsoft.com/office/powerpoint/2010/main" val="25380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D779-C159-B9BC-4E04-84D8907FAE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6E70DA-22FE-0013-80BF-D8CA0D7907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E3A713-4961-A3D8-064F-2CDA371A25D4}"/>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Next, in the BCC case, the PER of HARQ has much better improved than that of ARQ.</a:t>
            </a:r>
          </a:p>
          <a:p>
            <a:r>
              <a:rPr kumimoji="1" lang="en-US" altLang="ja-JP" dirty="0"/>
              <a:t>In other words, simple ARQ cannot provide high dependability under this condition.</a:t>
            </a:r>
            <a:endParaRPr kumimoji="1" lang="ja-JP" altLang="en-US" dirty="0"/>
          </a:p>
        </p:txBody>
      </p:sp>
      <p:sp>
        <p:nvSpPr>
          <p:cNvPr id="4" name="スライド番号プレースホルダー 3">
            <a:extLst>
              <a:ext uri="{FF2B5EF4-FFF2-40B4-BE49-F238E27FC236}">
                <a16:creationId xmlns:a16="http://schemas.microsoft.com/office/drawing/2014/main" id="{D233D07E-7E38-7E38-29EF-7CC51CF1C39A}"/>
              </a:ext>
            </a:extLst>
          </p:cNvPr>
          <p:cNvSpPr>
            <a:spLocks noGrp="1"/>
          </p:cNvSpPr>
          <p:nvPr>
            <p:ph type="sldNum" sz="quarter" idx="5"/>
          </p:nvPr>
        </p:nvSpPr>
        <p:spPr/>
        <p:txBody>
          <a:bodyPr/>
          <a:lstStyle/>
          <a:p>
            <a:fld id="{82461DE7-94E4-4B6C-893E-B16DAA432C04}" type="slidenum">
              <a:rPr kumimoji="1" lang="ja-JP" altLang="en-US" smtClean="0"/>
              <a:t>25</a:t>
            </a:fld>
            <a:endParaRPr kumimoji="1" lang="ja-JP" altLang="en-US"/>
          </a:p>
        </p:txBody>
      </p:sp>
    </p:spTree>
    <p:extLst>
      <p:ext uri="{BB962C8B-B14F-4D97-AF65-F5344CB8AC3E}">
        <p14:creationId xmlns:p14="http://schemas.microsoft.com/office/powerpoint/2010/main" val="404401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4195-D97B-CDC3-8FE3-CF1BBCCE4E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14F907-5696-1C68-1348-C001FBD65D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B5C84B-6344-18C0-9273-F0B232F6F3C0}"/>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much better that of ARQ in the case.</a:t>
            </a:r>
          </a:p>
          <a:p>
            <a:r>
              <a:rPr kumimoji="1" lang="en-US" altLang="ja-JP" dirty="0"/>
              <a:t>By adjusting the coding rate, it is possible to reach 50Mbps.</a:t>
            </a:r>
            <a:endParaRPr kumimoji="1" lang="ja-JP" altLang="en-US" dirty="0"/>
          </a:p>
        </p:txBody>
      </p:sp>
      <p:sp>
        <p:nvSpPr>
          <p:cNvPr id="4" name="スライド番号プレースホルダー 3">
            <a:extLst>
              <a:ext uri="{FF2B5EF4-FFF2-40B4-BE49-F238E27FC236}">
                <a16:creationId xmlns:a16="http://schemas.microsoft.com/office/drawing/2014/main" id="{FAE029E7-9540-BBA4-A63A-7905DEA835B0}"/>
              </a:ext>
            </a:extLst>
          </p:cNvPr>
          <p:cNvSpPr>
            <a:spLocks noGrp="1"/>
          </p:cNvSpPr>
          <p:nvPr>
            <p:ph type="sldNum" sz="quarter" idx="5"/>
          </p:nvPr>
        </p:nvSpPr>
        <p:spPr/>
        <p:txBody>
          <a:bodyPr/>
          <a:lstStyle/>
          <a:p>
            <a:fld id="{82461DE7-94E4-4B6C-893E-B16DAA432C04}" type="slidenum">
              <a:rPr kumimoji="1" lang="ja-JP" altLang="en-US" smtClean="0"/>
              <a:t>26</a:t>
            </a:fld>
            <a:endParaRPr kumimoji="1" lang="ja-JP" altLang="en-US"/>
          </a:p>
        </p:txBody>
      </p:sp>
    </p:spTree>
    <p:extLst>
      <p:ext uri="{BB962C8B-B14F-4D97-AF65-F5344CB8AC3E}">
        <p14:creationId xmlns:p14="http://schemas.microsoft.com/office/powerpoint/2010/main" val="418041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FFDC-718A-BDA4-ABD3-D6E2E6D16A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4192CB-56C2-CC7C-2DDA-273D6137C6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B5454E-9370-1878-02D9-94A126A6987F}"/>
              </a:ext>
            </a:extLst>
          </p:cNvPr>
          <p:cNvSpPr>
            <a:spLocks noGrp="1"/>
          </p:cNvSpPr>
          <p:nvPr>
            <p:ph type="body" idx="1"/>
          </p:nvPr>
        </p:nvSpPr>
        <p:spPr/>
        <p:txBody>
          <a:bodyPr/>
          <a:lstStyle/>
          <a:p>
            <a:r>
              <a:rPr kumimoji="1" lang="en-US" altLang="ja-JP" dirty="0"/>
              <a:t>On the other hand, the average delay of HARQ has basically better performance in that condition, especially low SNR areas.</a:t>
            </a:r>
          </a:p>
          <a:p>
            <a:r>
              <a:rPr kumimoji="1" lang="en-US" altLang="ja-JP" dirty="0"/>
              <a:t>In the high SNR region, the average delay is longer than that of simple ARQ with a low RS code due to one retransmission, but it still maintains a low delay, </a:t>
            </a:r>
            <a:r>
              <a:rPr kumimoji="1" lang="en-US" altLang="ja-JP" sz="1200" dirty="0">
                <a:latin typeface="Times New Roman" panose="02020603050405020304" pitchFamily="18" charset="0"/>
                <a:cs typeface="Times New Roman" panose="02020603050405020304" pitchFamily="18" charset="0"/>
              </a:rPr>
              <a:t>several </a:t>
            </a:r>
            <a:r>
              <a:rPr kumimoji="1" lang="en-US" altLang="ja-JP" sz="1200" dirty="0" err="1">
                <a:latin typeface="Times New Roman" panose="02020603050405020304" pitchFamily="18" charset="0"/>
                <a:cs typeface="Times New Roman" panose="02020603050405020304" pitchFamily="18" charset="0"/>
              </a:rPr>
              <a:t>ms</a:t>
            </a:r>
            <a:r>
              <a:rPr kumimoji="1" lang="en-US" altLang="ja-JP" sz="1200" dirty="0">
                <a:latin typeface="Times New Roman" panose="02020603050405020304" pitchFamily="18" charset="0"/>
                <a:cs typeface="Times New Roman" panose="02020603050405020304" pitchFamily="18" charset="0"/>
              </a:rPr>
              <a:t> or less</a:t>
            </a:r>
            <a:r>
              <a:rPr kumimoji="1" lang="en-US" altLang="ja-JP" dirty="0"/>
              <a:t>.</a:t>
            </a:r>
          </a:p>
        </p:txBody>
      </p:sp>
      <p:sp>
        <p:nvSpPr>
          <p:cNvPr id="4" name="スライド番号プレースホルダー 3">
            <a:extLst>
              <a:ext uri="{FF2B5EF4-FFF2-40B4-BE49-F238E27FC236}">
                <a16:creationId xmlns:a16="http://schemas.microsoft.com/office/drawing/2014/main" id="{D8975E20-B6B1-3225-7AEB-937856B28532}"/>
              </a:ext>
            </a:extLst>
          </p:cNvPr>
          <p:cNvSpPr>
            <a:spLocks noGrp="1"/>
          </p:cNvSpPr>
          <p:nvPr>
            <p:ph type="sldNum" sz="quarter" idx="5"/>
          </p:nvPr>
        </p:nvSpPr>
        <p:spPr/>
        <p:txBody>
          <a:bodyPr/>
          <a:lstStyle/>
          <a:p>
            <a:fld id="{82461DE7-94E4-4B6C-893E-B16DAA432C04}" type="slidenum">
              <a:rPr kumimoji="1" lang="ja-JP" altLang="en-US" smtClean="0"/>
              <a:t>27</a:t>
            </a:fld>
            <a:endParaRPr kumimoji="1" lang="ja-JP" altLang="en-US"/>
          </a:p>
        </p:txBody>
      </p:sp>
    </p:spTree>
    <p:extLst>
      <p:ext uri="{BB962C8B-B14F-4D97-AF65-F5344CB8AC3E}">
        <p14:creationId xmlns:p14="http://schemas.microsoft.com/office/powerpoint/2010/main" val="225802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D000-41A0-3EAC-DCAB-358E7E261D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9F963-BE68-792E-63DC-7937F3B3FE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983498-C815-BAE8-7B21-45BE14EAF39F}"/>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Under on body to on body channel model case, compared with ARQ and HARQ, the HARQ has a several dB better performance.</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09311957-602C-3646-B602-3CA9B88F95F7}"/>
              </a:ext>
            </a:extLst>
          </p:cNvPr>
          <p:cNvSpPr>
            <a:spLocks noGrp="1"/>
          </p:cNvSpPr>
          <p:nvPr>
            <p:ph type="sldNum" sz="quarter" idx="5"/>
          </p:nvPr>
        </p:nvSpPr>
        <p:spPr/>
        <p:txBody>
          <a:bodyPr/>
          <a:lstStyle/>
          <a:p>
            <a:fld id="{82461DE7-94E4-4B6C-893E-B16DAA432C04}" type="slidenum">
              <a:rPr kumimoji="1" lang="ja-JP" altLang="en-US" smtClean="0"/>
              <a:t>28</a:t>
            </a:fld>
            <a:endParaRPr kumimoji="1" lang="ja-JP" altLang="en-US"/>
          </a:p>
        </p:txBody>
      </p:sp>
    </p:spTree>
    <p:extLst>
      <p:ext uri="{BB962C8B-B14F-4D97-AF65-F5344CB8AC3E}">
        <p14:creationId xmlns:p14="http://schemas.microsoft.com/office/powerpoint/2010/main" val="267602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8ADF-8B51-63CA-9A2C-8B1C6192C6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9338B0-37E2-DB65-F4E4-6265DB2397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E036E8-81C5-36CD-CB70-2BDC03AB070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And next, the PSDU throughput of HARQ is also better that of ARQ in the case, especially high SNR areas.</a:t>
            </a:r>
          </a:p>
          <a:p>
            <a:r>
              <a:rPr kumimoji="1" lang="en-US" altLang="ja-JP" dirty="0"/>
              <a:t>In particular, except for the lowest RS code rate, a PSDU throughput of more than 50 Mbps is achieved.</a:t>
            </a:r>
            <a:endParaRPr kumimoji="1" lang="ja-JP" altLang="en-US" dirty="0"/>
          </a:p>
        </p:txBody>
      </p:sp>
      <p:sp>
        <p:nvSpPr>
          <p:cNvPr id="4" name="スライド番号プレースホルダー 3">
            <a:extLst>
              <a:ext uri="{FF2B5EF4-FFF2-40B4-BE49-F238E27FC236}">
                <a16:creationId xmlns:a16="http://schemas.microsoft.com/office/drawing/2014/main" id="{133383C9-CF57-F960-7DBF-CAF29E2A3319}"/>
              </a:ext>
            </a:extLst>
          </p:cNvPr>
          <p:cNvSpPr>
            <a:spLocks noGrp="1"/>
          </p:cNvSpPr>
          <p:nvPr>
            <p:ph type="sldNum" sz="quarter" idx="5"/>
          </p:nvPr>
        </p:nvSpPr>
        <p:spPr/>
        <p:txBody>
          <a:bodyPr/>
          <a:lstStyle/>
          <a:p>
            <a:fld id="{82461DE7-94E4-4B6C-893E-B16DAA432C04}" type="slidenum">
              <a:rPr kumimoji="1" lang="ja-JP" altLang="en-US" smtClean="0"/>
              <a:t>29</a:t>
            </a:fld>
            <a:endParaRPr kumimoji="1" lang="ja-JP" altLang="en-US"/>
          </a:p>
        </p:txBody>
      </p:sp>
    </p:spTree>
    <p:extLst>
      <p:ext uri="{BB962C8B-B14F-4D97-AF65-F5344CB8AC3E}">
        <p14:creationId xmlns:p14="http://schemas.microsoft.com/office/powerpoint/2010/main" val="16320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6D0B-7533-B4C7-78D3-CDB134731F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83D7E3-15BB-E811-0FD7-5018FEA024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F1A2C9-1538-5FE9-A5A6-B28A77641D17}"/>
              </a:ext>
            </a:extLst>
          </p:cNvPr>
          <p:cNvSpPr>
            <a:spLocks noGrp="1"/>
          </p:cNvSpPr>
          <p:nvPr>
            <p:ph type="body" idx="1"/>
          </p:nvPr>
        </p:nvSpPr>
        <p:spPr/>
        <p:txBody>
          <a:bodyPr/>
          <a:lstStyle/>
          <a:p>
            <a:r>
              <a:rPr kumimoji="1" lang="en-US" altLang="ja-JP" dirty="0"/>
              <a:t>On the other hand, the average delay of HARQ has worse performance than ARQ in that case. </a:t>
            </a:r>
          </a:p>
          <a:p>
            <a:r>
              <a:rPr kumimoji="1" lang="en-US" altLang="ja-JP" dirty="0"/>
              <a:t>The reason is that in the case of HARQ, if the coding rate of the RS code is high or RS code is not used, at least one retransmission is required.</a:t>
            </a:r>
          </a:p>
        </p:txBody>
      </p:sp>
      <p:sp>
        <p:nvSpPr>
          <p:cNvPr id="4" name="スライド番号プレースホルダー 3">
            <a:extLst>
              <a:ext uri="{FF2B5EF4-FFF2-40B4-BE49-F238E27FC236}">
                <a16:creationId xmlns:a16="http://schemas.microsoft.com/office/drawing/2014/main" id="{00C65D4C-FDAD-3F13-3621-E13AE0F65FC4}"/>
              </a:ext>
            </a:extLst>
          </p:cNvPr>
          <p:cNvSpPr>
            <a:spLocks noGrp="1"/>
          </p:cNvSpPr>
          <p:nvPr>
            <p:ph type="sldNum" sz="quarter" idx="5"/>
          </p:nvPr>
        </p:nvSpPr>
        <p:spPr/>
        <p:txBody>
          <a:bodyPr/>
          <a:lstStyle/>
          <a:p>
            <a:fld id="{82461DE7-94E4-4B6C-893E-B16DAA432C04}" type="slidenum">
              <a:rPr kumimoji="1" lang="ja-JP" altLang="en-US" smtClean="0"/>
              <a:t>30</a:t>
            </a:fld>
            <a:endParaRPr kumimoji="1" lang="ja-JP" altLang="en-US"/>
          </a:p>
        </p:txBody>
      </p:sp>
    </p:spTree>
    <p:extLst>
      <p:ext uri="{BB962C8B-B14F-4D97-AF65-F5344CB8AC3E}">
        <p14:creationId xmlns:p14="http://schemas.microsoft.com/office/powerpoint/2010/main" val="365392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EEC8-C56F-8E80-9E68-8E942AC83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B82FB-0259-D766-D832-9A23617134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853CAD-357D-9618-A4EC-B3BB4A68B555}"/>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Next, in the BCC case, the PER of HARQ has much better improved than that of ARQ.</a:t>
            </a:r>
          </a:p>
          <a:p>
            <a:r>
              <a:rPr kumimoji="1" lang="en-US" altLang="ja-JP" dirty="0"/>
              <a:t>In other words, simple ARQ cannot provide high dependability under this condition.</a:t>
            </a:r>
            <a:endParaRPr kumimoji="1" lang="ja-JP" altLang="en-US" dirty="0"/>
          </a:p>
        </p:txBody>
      </p:sp>
      <p:sp>
        <p:nvSpPr>
          <p:cNvPr id="4" name="スライド番号プレースホルダー 3">
            <a:extLst>
              <a:ext uri="{FF2B5EF4-FFF2-40B4-BE49-F238E27FC236}">
                <a16:creationId xmlns:a16="http://schemas.microsoft.com/office/drawing/2014/main" id="{BE66627B-29A0-F5E7-1E4F-F7FDCA5061F1}"/>
              </a:ext>
            </a:extLst>
          </p:cNvPr>
          <p:cNvSpPr>
            <a:spLocks noGrp="1"/>
          </p:cNvSpPr>
          <p:nvPr>
            <p:ph type="sldNum" sz="quarter" idx="5"/>
          </p:nvPr>
        </p:nvSpPr>
        <p:spPr/>
        <p:txBody>
          <a:bodyPr/>
          <a:lstStyle/>
          <a:p>
            <a:fld id="{82461DE7-94E4-4B6C-893E-B16DAA432C04}" type="slidenum">
              <a:rPr kumimoji="1" lang="ja-JP" altLang="en-US" smtClean="0"/>
              <a:t>31</a:t>
            </a:fld>
            <a:endParaRPr kumimoji="1" lang="ja-JP" altLang="en-US"/>
          </a:p>
        </p:txBody>
      </p:sp>
    </p:spTree>
    <p:extLst>
      <p:ext uri="{BB962C8B-B14F-4D97-AF65-F5344CB8AC3E}">
        <p14:creationId xmlns:p14="http://schemas.microsoft.com/office/powerpoint/2010/main" val="172577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1461-4896-DB03-3ED4-28A3D0AC0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83B41A-76F0-A33E-DA1B-D09638A30E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18B7FD-848E-AD07-C0DB-77085640A53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much better that of ARQ in the case.</a:t>
            </a:r>
          </a:p>
          <a:p>
            <a:r>
              <a:rPr kumimoji="1" lang="en-US" altLang="ja-JP" dirty="0"/>
              <a:t>By adjusting the coding rate, it is possible to reach 50Mbps.</a:t>
            </a:r>
            <a:endParaRPr kumimoji="1" lang="ja-JP" altLang="en-US" dirty="0"/>
          </a:p>
        </p:txBody>
      </p:sp>
      <p:sp>
        <p:nvSpPr>
          <p:cNvPr id="4" name="スライド番号プレースホルダー 3">
            <a:extLst>
              <a:ext uri="{FF2B5EF4-FFF2-40B4-BE49-F238E27FC236}">
                <a16:creationId xmlns:a16="http://schemas.microsoft.com/office/drawing/2014/main" id="{36589892-9EA2-9897-24E5-187155F2B707}"/>
              </a:ext>
            </a:extLst>
          </p:cNvPr>
          <p:cNvSpPr>
            <a:spLocks noGrp="1"/>
          </p:cNvSpPr>
          <p:nvPr>
            <p:ph type="sldNum" sz="quarter" idx="5"/>
          </p:nvPr>
        </p:nvSpPr>
        <p:spPr/>
        <p:txBody>
          <a:bodyPr/>
          <a:lstStyle/>
          <a:p>
            <a:fld id="{82461DE7-94E4-4B6C-893E-B16DAA432C04}" type="slidenum">
              <a:rPr kumimoji="1" lang="ja-JP" altLang="en-US" smtClean="0"/>
              <a:t>32</a:t>
            </a:fld>
            <a:endParaRPr kumimoji="1" lang="ja-JP" altLang="en-US"/>
          </a:p>
        </p:txBody>
      </p:sp>
    </p:spTree>
    <p:extLst>
      <p:ext uri="{BB962C8B-B14F-4D97-AF65-F5344CB8AC3E}">
        <p14:creationId xmlns:p14="http://schemas.microsoft.com/office/powerpoint/2010/main" val="3324032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E34A-808D-4985-AB5F-7FBE9CB92B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F45805-2CD4-1723-499E-BA4FCAFBF5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7321C8-F2A6-BC21-AEA2-EECC33F718B9}"/>
              </a:ext>
            </a:extLst>
          </p:cNvPr>
          <p:cNvSpPr>
            <a:spLocks noGrp="1"/>
          </p:cNvSpPr>
          <p:nvPr>
            <p:ph type="body" idx="1"/>
          </p:nvPr>
        </p:nvSpPr>
        <p:spPr/>
        <p:txBody>
          <a:bodyPr/>
          <a:lstStyle/>
          <a:p>
            <a:r>
              <a:rPr kumimoji="1" lang="en-US" altLang="ja-JP" dirty="0"/>
              <a:t>On the other hand, the average delay of HARQ has basically better performance in that condition, especially low SNR areas.</a:t>
            </a:r>
          </a:p>
          <a:p>
            <a:r>
              <a:rPr kumimoji="1" lang="en-US" altLang="ja-JP" dirty="0"/>
              <a:t>In the high SNR region, the average delay is longer than that of simple ARQ with a low RS code due to one retransmission, but it still maintains a low delay, </a:t>
            </a:r>
            <a:r>
              <a:rPr kumimoji="1" lang="en-US" altLang="ja-JP" sz="1200" dirty="0">
                <a:latin typeface="Times New Roman" panose="02020603050405020304" pitchFamily="18" charset="0"/>
                <a:cs typeface="Times New Roman" panose="02020603050405020304" pitchFamily="18" charset="0"/>
              </a:rPr>
              <a:t>several </a:t>
            </a:r>
            <a:r>
              <a:rPr kumimoji="1" lang="en-US" altLang="ja-JP" sz="1200" dirty="0" err="1">
                <a:latin typeface="Times New Roman" panose="02020603050405020304" pitchFamily="18" charset="0"/>
                <a:cs typeface="Times New Roman" panose="02020603050405020304" pitchFamily="18" charset="0"/>
              </a:rPr>
              <a:t>ms</a:t>
            </a:r>
            <a:r>
              <a:rPr kumimoji="1" lang="en-US" altLang="ja-JP" sz="1200" dirty="0">
                <a:latin typeface="Times New Roman" panose="02020603050405020304" pitchFamily="18" charset="0"/>
                <a:cs typeface="Times New Roman" panose="02020603050405020304" pitchFamily="18" charset="0"/>
              </a:rPr>
              <a:t> or less</a:t>
            </a:r>
            <a:r>
              <a:rPr kumimoji="1" lang="en-US" altLang="ja-JP" dirty="0"/>
              <a:t>.</a:t>
            </a:r>
          </a:p>
        </p:txBody>
      </p:sp>
      <p:sp>
        <p:nvSpPr>
          <p:cNvPr id="4" name="スライド番号プレースホルダー 3">
            <a:extLst>
              <a:ext uri="{FF2B5EF4-FFF2-40B4-BE49-F238E27FC236}">
                <a16:creationId xmlns:a16="http://schemas.microsoft.com/office/drawing/2014/main" id="{9CA7738A-2A09-38D0-C500-CD7B5A14BF23}"/>
              </a:ext>
            </a:extLst>
          </p:cNvPr>
          <p:cNvSpPr>
            <a:spLocks noGrp="1"/>
          </p:cNvSpPr>
          <p:nvPr>
            <p:ph type="sldNum" sz="quarter" idx="5"/>
          </p:nvPr>
        </p:nvSpPr>
        <p:spPr/>
        <p:txBody>
          <a:bodyPr/>
          <a:lstStyle/>
          <a:p>
            <a:fld id="{82461DE7-94E4-4B6C-893E-B16DAA432C04}" type="slidenum">
              <a:rPr kumimoji="1" lang="ja-JP" altLang="en-US" smtClean="0"/>
              <a:t>33</a:t>
            </a:fld>
            <a:endParaRPr kumimoji="1" lang="ja-JP" altLang="en-US"/>
          </a:p>
        </p:txBody>
      </p:sp>
    </p:spTree>
    <p:extLst>
      <p:ext uri="{BB962C8B-B14F-4D97-AF65-F5344CB8AC3E}">
        <p14:creationId xmlns:p14="http://schemas.microsoft.com/office/powerpoint/2010/main" val="256652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IEEE802.15.6ma assumes various scenarios for HBAN and VBAN, and the channel model applied varies depending on the scenario</a:t>
            </a:r>
          </a:p>
          <a:p>
            <a:pPr marL="171450" indent="-171450">
              <a:buFont typeface="Arial" panose="020B0604020202020204" pitchFamily="34" charset="0"/>
              <a:buChar char="•"/>
            </a:pPr>
            <a:r>
              <a:rPr kumimoji="1" lang="en-US" altLang="ja-JP" dirty="0"/>
              <a:t>In this presentation, we consider an environment in which on-body to external device communication in HBAN and interference from other systems exist</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357428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In this presentation, we will assume the area surrounded by the red dotted circle in this figure</a:t>
            </a:r>
          </a:p>
          <a:p>
            <a:pPr marL="171450" indent="-171450">
              <a:buFont typeface="Arial" panose="020B0604020202020204" pitchFamily="34" charset="0"/>
              <a:buChar char="•"/>
            </a:pPr>
            <a:r>
              <a:rPr kumimoji="1" lang="en-US" altLang="ja-JP" dirty="0"/>
              <a:t>The IEEE model CM4 is applied to the on-body to external device channel model, and the bit erasure channel is applied to the interference from other systems</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45535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bit erasure channels, the assumptions explained in this slide apply</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257372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This presentation evaluated several metrices under on body to on body channel model (including multipath fading)</a:t>
            </a:r>
            <a:endParaRPr kumimoji="1" lang="ja-JP" altLang="en-US"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82CE-9CE3-278E-11EB-218E3EC22D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5AF48E-B272-551E-4CD2-E1995DC5B17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6E2B88B0-17DE-5578-5940-41AFBB0CF72C}"/>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Under on body to on body channel model case, compared with ARQ and HARQ, the HARQ has a several dB better performance. CM4</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F6DC03B5-C7BF-54B7-7D14-781A2491030C}"/>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73569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9737B-7E48-1B40-F692-A006DBD3E7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669731-72B8-D2DF-0A89-942414B2E7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8AA14C-8307-9E00-24D1-1CE141E4E9C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And next, the PSDU throughput of HARQ is also better that of ARQ in the case, especially high SNR areas.</a:t>
            </a:r>
          </a:p>
          <a:p>
            <a:r>
              <a:rPr kumimoji="1" lang="en-US" altLang="ja-JP" dirty="0"/>
              <a:t>In particular, except for the lowest RS code rate, a PSDU throughput of more than 50 Mbps is achieved. CM4</a:t>
            </a:r>
            <a:endParaRPr kumimoji="1" lang="ja-JP" altLang="en-US" dirty="0"/>
          </a:p>
        </p:txBody>
      </p:sp>
      <p:sp>
        <p:nvSpPr>
          <p:cNvPr id="4" name="スライド番号プレースホルダー 3">
            <a:extLst>
              <a:ext uri="{FF2B5EF4-FFF2-40B4-BE49-F238E27FC236}">
                <a16:creationId xmlns:a16="http://schemas.microsoft.com/office/drawing/2014/main" id="{21BA61A1-EA4D-DEF4-03B3-F375F6F185A2}"/>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23694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7809-8030-B55A-A1CA-F99793FFF7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A8C2FC-E9D9-1873-F9CF-6DEA6E32D5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A48F26-22CD-6652-F66C-B797F785AD0F}"/>
              </a:ext>
            </a:extLst>
          </p:cNvPr>
          <p:cNvSpPr>
            <a:spLocks noGrp="1"/>
          </p:cNvSpPr>
          <p:nvPr>
            <p:ph type="body" idx="1"/>
          </p:nvPr>
        </p:nvSpPr>
        <p:spPr/>
        <p:txBody>
          <a:bodyPr/>
          <a:lstStyle/>
          <a:p>
            <a:r>
              <a:rPr kumimoji="1" lang="en-US" altLang="ja-JP" dirty="0"/>
              <a:t>On the other hand, the average delay of HARQ has worse performance than ARQ in that case. </a:t>
            </a:r>
          </a:p>
          <a:p>
            <a:r>
              <a:rPr kumimoji="1" lang="en-US" altLang="ja-JP" dirty="0"/>
              <a:t>The reason is that in the case of HARQ, if the coding rate of the RS code is high or RS code is not used, at least one retransmission is required. CM4</a:t>
            </a:r>
          </a:p>
        </p:txBody>
      </p:sp>
      <p:sp>
        <p:nvSpPr>
          <p:cNvPr id="4" name="スライド番号プレースホルダー 3">
            <a:extLst>
              <a:ext uri="{FF2B5EF4-FFF2-40B4-BE49-F238E27FC236}">
                <a16:creationId xmlns:a16="http://schemas.microsoft.com/office/drawing/2014/main" id="{664DF412-4795-EC09-48BA-1E738E76051E}"/>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24277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15-23-0576-11-06ma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2025</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04421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845153" y="228600"/>
            <a:ext cx="4932762"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15-23-0576-11-06ma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16</a:t>
            </a:r>
            <a:r>
              <a:rPr kumimoji="0" lang="en-US" sz="1500" kern="0">
                <a:latin typeface="Times New Roman"/>
                <a:ea typeface="Times New Roman"/>
                <a:cs typeface="Times New Roman"/>
                <a:sym typeface="Times New Roman"/>
              </a:rPr>
              <a:t> September </a:t>
            </a:r>
            <a:r>
              <a:rPr kumimoji="0" lang="en-US" sz="1500" kern="0" dirty="0">
                <a:latin typeface="Times New Roman"/>
                <a:ea typeface="Times New Roman"/>
                <a:cs typeface="Times New Roman"/>
                <a:sym typeface="Times New Roman"/>
              </a:rPr>
              <a:t>2025</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Osaka Metropolitan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2025</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F382F94B-0E24-8510-E126-7BFDC2D5CF81}"/>
              </a:ext>
            </a:extLst>
          </p:cNvPr>
          <p:cNvSpPr/>
          <p:nvPr/>
        </p:nvSpPr>
        <p:spPr bwMode="auto">
          <a:xfrm rot="2443628">
            <a:off x="-251731" y="2112475"/>
            <a:ext cx="4839780" cy="3466763"/>
          </a:xfrm>
          <a:prstGeom prst="ellipse">
            <a:avLst/>
          </a:prstGeom>
          <a:noFill/>
          <a:ln w="5715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3" name="矢印: 左 42">
            <a:extLst>
              <a:ext uri="{FF2B5EF4-FFF2-40B4-BE49-F238E27FC236}">
                <a16:creationId xmlns:a16="http://schemas.microsoft.com/office/drawing/2014/main" id="{2946BDDC-48F3-0535-1D2D-DC3025F37D44}"/>
              </a:ext>
            </a:extLst>
          </p:cNvPr>
          <p:cNvSpPr/>
          <p:nvPr/>
        </p:nvSpPr>
        <p:spPr bwMode="auto">
          <a:xfrm rot="889245">
            <a:off x="6388629" y="3675350"/>
            <a:ext cx="927931" cy="532932"/>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45" name="テキスト ボックス 44">
            <a:extLst>
              <a:ext uri="{FF2B5EF4-FFF2-40B4-BE49-F238E27FC236}">
                <a16:creationId xmlns:a16="http://schemas.microsoft.com/office/drawing/2014/main" id="{DAE1B41A-5440-94D3-1053-1F3255B0928E}"/>
              </a:ext>
            </a:extLst>
          </p:cNvPr>
          <p:cNvSpPr txBox="1"/>
          <p:nvPr/>
        </p:nvSpPr>
        <p:spPr>
          <a:xfrm>
            <a:off x="6595750" y="4364852"/>
            <a:ext cx="2440184" cy="181588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latin typeface="+mj-lt"/>
              </a:rPr>
              <a:t>On body to an external device channel: </a:t>
            </a:r>
            <a:r>
              <a:rPr kumimoji="1" lang="en-US" altLang="ja-JP" sz="1600" b="1" dirty="0">
                <a:solidFill>
                  <a:srgbClr val="FF0000"/>
                </a:solidFill>
                <a:latin typeface="+mj-lt"/>
              </a:rPr>
              <a:t>IEEE model CM4</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Interference from other WBANs and systems: </a:t>
            </a:r>
            <a:r>
              <a:rPr kumimoji="1" lang="en-US" altLang="ja-JP" sz="1600" b="1" dirty="0">
                <a:solidFill>
                  <a:srgbClr val="FF0000"/>
                </a:solidFill>
                <a:latin typeface="+mj-lt"/>
              </a:rPr>
              <a:t>Bit erasure channel</a:t>
            </a:r>
            <a:endParaRPr kumimoji="1" lang="ja-JP" altLang="en-US" sz="1600" b="1" dirty="0">
              <a:solidFill>
                <a:srgbClr val="FF0000"/>
              </a:solidFill>
              <a:latin typeface="+mj-lt"/>
            </a:endParaRPr>
          </a:p>
        </p:txBody>
      </p:sp>
      <p:pic>
        <p:nvPicPr>
          <p:cNvPr id="49" name="図 48">
            <a:extLst>
              <a:ext uri="{FF2B5EF4-FFF2-40B4-BE49-F238E27FC236}">
                <a16:creationId xmlns:a16="http://schemas.microsoft.com/office/drawing/2014/main" id="{2F44929D-6870-33E5-275E-8C46B80C03B1}"/>
              </a:ext>
            </a:extLst>
          </p:cNvPr>
          <p:cNvPicPr>
            <a:picLocks noChangeAspect="1"/>
          </p:cNvPicPr>
          <p:nvPr/>
        </p:nvPicPr>
        <p:blipFill>
          <a:blip r:embed="rId3"/>
          <a:stretch>
            <a:fillRect/>
          </a:stretch>
        </p:blipFill>
        <p:spPr>
          <a:xfrm>
            <a:off x="2445037" y="4329664"/>
            <a:ext cx="1280666" cy="1120849"/>
          </a:xfrm>
          <a:prstGeom prst="rect">
            <a:avLst/>
          </a:prstGeom>
        </p:spPr>
      </p:pic>
      <p:sp>
        <p:nvSpPr>
          <p:cNvPr id="51" name="正方形/長方形 50">
            <a:extLst>
              <a:ext uri="{FF2B5EF4-FFF2-40B4-BE49-F238E27FC236}">
                <a16:creationId xmlns:a16="http://schemas.microsoft.com/office/drawing/2014/main" id="{C8C652E9-5C12-7F92-609B-3C51212C81FD}"/>
              </a:ext>
            </a:extLst>
          </p:cNvPr>
          <p:cNvSpPr/>
          <p:nvPr/>
        </p:nvSpPr>
        <p:spPr>
          <a:xfrm>
            <a:off x="2242713" y="4338818"/>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cxnSp>
        <p:nvCxnSpPr>
          <p:cNvPr id="53" name="直線コネクタ 52">
            <a:extLst>
              <a:ext uri="{FF2B5EF4-FFF2-40B4-BE49-F238E27FC236}">
                <a16:creationId xmlns:a16="http://schemas.microsoft.com/office/drawing/2014/main" id="{B562CCD2-04E1-3306-A19E-BE31316E74C1}"/>
              </a:ext>
            </a:extLst>
          </p:cNvPr>
          <p:cNvCxnSpPr>
            <a:cxnSpLocks/>
            <a:endCxn id="51" idx="0"/>
          </p:cNvCxnSpPr>
          <p:nvPr/>
        </p:nvCxnSpPr>
        <p:spPr>
          <a:xfrm>
            <a:off x="2661262" y="3319887"/>
            <a:ext cx="83919" cy="101893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657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366393004"/>
                  </p:ext>
                </p:extLst>
              </p:nvPr>
            </p:nvGraphicFramePr>
            <p:xfrm>
              <a:off x="843869" y="1580128"/>
              <a:ext cx="7532459" cy="438912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CM4 (On body to external device channel),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366393004"/>
                  </p:ext>
                </p:extLst>
              </p:nvPr>
            </p:nvGraphicFramePr>
            <p:xfrm>
              <a:off x="843869" y="1580128"/>
              <a:ext cx="7532459" cy="438912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51816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IEEE model CM4 (On body to external device channel),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7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4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24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Tree>
    <p:extLst>
      <p:ext uri="{BB962C8B-B14F-4D97-AF65-F5344CB8AC3E}">
        <p14:creationId xmlns:p14="http://schemas.microsoft.com/office/powerpoint/2010/main" val="360807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3F32F-DA07-BD1B-859E-20AA0ABA734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9FEE5E-BC56-2E57-553B-70B6B8B3B1E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F4066E8A-3D28-2877-6C22-A343E652C4F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5D8CE59B-70ED-DAA2-DB45-B9AE2A769697}"/>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95E9A3F1-E3F5-33E4-E267-B03FCFCFEC4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FE4265D-7FF1-731A-CBE3-BA6292CCBC57}"/>
                  </a:ext>
                </a:extLst>
              </p:cNvPr>
              <p:cNvSpPr txBox="1"/>
              <p:nvPr/>
            </p:nvSpPr>
            <p:spPr>
              <a:xfrm>
                <a:off x="569703" y="5768518"/>
                <a:ext cx="791445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45C6007-4BF4-9C1F-2717-2215382FBD2C}"/>
                  </a:ext>
                </a:extLst>
              </p:cNvPr>
              <p:cNvSpPr txBox="1">
                <a:spLocks noRot="1" noChangeAspect="1" noMove="1" noResize="1" noEditPoints="1" noAdjustHandles="1" noChangeArrowheads="1" noChangeShapeType="1" noTextEdit="1"/>
              </p:cNvSpPr>
              <p:nvPr/>
            </p:nvSpPr>
            <p:spPr>
              <a:xfrm>
                <a:off x="569703" y="5768518"/>
                <a:ext cx="791445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ED440FAE-25E1-8D61-215C-9EAE3704645F}"/>
              </a:ext>
            </a:extLst>
          </p:cNvPr>
          <p:cNvPicPr>
            <a:picLocks noChangeAspect="1"/>
          </p:cNvPicPr>
          <p:nvPr/>
        </p:nvPicPr>
        <p:blipFill>
          <a:blip r:embed="rId4"/>
          <a:stretch>
            <a:fillRect/>
          </a:stretch>
        </p:blipFill>
        <p:spPr>
          <a:xfrm>
            <a:off x="110315" y="1556792"/>
            <a:ext cx="8820472" cy="4012090"/>
          </a:xfrm>
          <a:prstGeom prst="rect">
            <a:avLst/>
          </a:prstGeom>
        </p:spPr>
      </p:pic>
    </p:spTree>
    <p:extLst>
      <p:ext uri="{BB962C8B-B14F-4D97-AF65-F5344CB8AC3E}">
        <p14:creationId xmlns:p14="http://schemas.microsoft.com/office/powerpoint/2010/main" val="200823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8DF5-6516-EC9C-668E-EB0DD60FBF1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3F60B3-2251-8D5A-5740-A4551A3D575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076E6AAB-AF49-1B7E-7CD1-2A3B31ED061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F87215CE-119A-C493-CE4C-DC408844AC43}"/>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8B0CC035-391A-C459-436C-1B933266E78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14142C7-C6BC-DD35-2564-07CFA4C5A6BC}"/>
                  </a:ext>
                </a:extLst>
              </p:cNvPr>
              <p:cNvSpPr txBox="1"/>
              <p:nvPr/>
            </p:nvSpPr>
            <p:spPr>
              <a:xfrm>
                <a:off x="251520" y="5736671"/>
                <a:ext cx="8712968"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29C2738D-282C-F733-AB69-06029A3DB920}"/>
                  </a:ext>
                </a:extLst>
              </p:cNvPr>
              <p:cNvSpPr txBox="1">
                <a:spLocks noRot="1" noChangeAspect="1" noMove="1" noResize="1" noEditPoints="1" noAdjustHandles="1" noChangeArrowheads="1" noChangeShapeType="1" noTextEdit="1"/>
              </p:cNvSpPr>
              <p:nvPr/>
            </p:nvSpPr>
            <p:spPr>
              <a:xfrm>
                <a:off x="251520" y="5736671"/>
                <a:ext cx="8712968"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20D3372D-F2EB-2C87-1075-804E9C9ADFA6}"/>
              </a:ext>
            </a:extLst>
          </p:cNvPr>
          <p:cNvPicPr>
            <a:picLocks noChangeAspect="1"/>
          </p:cNvPicPr>
          <p:nvPr/>
        </p:nvPicPr>
        <p:blipFill>
          <a:blip r:embed="rId4"/>
          <a:stretch>
            <a:fillRect/>
          </a:stretch>
        </p:blipFill>
        <p:spPr>
          <a:xfrm>
            <a:off x="89756" y="1556792"/>
            <a:ext cx="8964488" cy="4077597"/>
          </a:xfrm>
          <a:prstGeom prst="rect">
            <a:avLst/>
          </a:prstGeom>
        </p:spPr>
      </p:pic>
    </p:spTree>
    <p:extLst>
      <p:ext uri="{BB962C8B-B14F-4D97-AF65-F5344CB8AC3E}">
        <p14:creationId xmlns:p14="http://schemas.microsoft.com/office/powerpoint/2010/main" val="365479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41F3-AE5B-0D98-3235-B60D946F2BF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479028-2105-3EB6-674B-D4BFBDF51F4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6C41AEE-23E7-2114-53F2-F629F5AA3F83}"/>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9AD6100-E7DC-BD4B-0415-E584D0154F17}"/>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A60CD483-66F6-B660-44FB-21A927C2524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FF0F423-7561-EF2F-D938-EB86BF3C5A65}"/>
                  </a:ext>
                </a:extLst>
              </p:cNvPr>
              <p:cNvSpPr txBox="1"/>
              <p:nvPr/>
            </p:nvSpPr>
            <p:spPr>
              <a:xfrm>
                <a:off x="323528" y="5851948"/>
                <a:ext cx="8424936"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64787AB-99F5-D655-F5BB-E30D0A2AE656}"/>
                  </a:ext>
                </a:extLst>
              </p:cNvPr>
              <p:cNvSpPr txBox="1">
                <a:spLocks noRot="1" noChangeAspect="1" noMove="1" noResize="1" noEditPoints="1" noAdjustHandles="1" noChangeArrowheads="1" noChangeShapeType="1" noTextEdit="1"/>
              </p:cNvSpPr>
              <p:nvPr/>
            </p:nvSpPr>
            <p:spPr>
              <a:xfrm>
                <a:off x="323528" y="5851948"/>
                <a:ext cx="8424936"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F94F8C00-F9F9-803A-BC9D-ED708F6CCD4E}"/>
              </a:ext>
            </a:extLst>
          </p:cNvPr>
          <p:cNvPicPr>
            <a:picLocks noChangeAspect="1"/>
          </p:cNvPicPr>
          <p:nvPr/>
        </p:nvPicPr>
        <p:blipFill>
          <a:blip r:embed="rId4"/>
          <a:stretch>
            <a:fillRect/>
          </a:stretch>
        </p:blipFill>
        <p:spPr>
          <a:xfrm>
            <a:off x="161764" y="1649257"/>
            <a:ext cx="8748464" cy="3979336"/>
          </a:xfrm>
          <a:prstGeom prst="rect">
            <a:avLst/>
          </a:prstGeom>
        </p:spPr>
      </p:pic>
    </p:spTree>
    <p:extLst>
      <p:ext uri="{BB962C8B-B14F-4D97-AF65-F5344CB8AC3E}">
        <p14:creationId xmlns:p14="http://schemas.microsoft.com/office/powerpoint/2010/main" val="7506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B6BC0-D7A9-05C1-E5D0-40DF77BC9C8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123371-9CD4-095F-26E9-E3CA0586567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B09AB08-7415-EBFA-FB91-25F191681093}"/>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AFB61A7F-D1F4-2903-8E94-0A1BB93A74B0}"/>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531DB7B9-8203-7A47-46A0-F37ED44A808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3887A06-4F46-727F-4B50-748A9B3C7B62}"/>
                  </a:ext>
                </a:extLst>
              </p:cNvPr>
              <p:cNvSpPr txBox="1"/>
              <p:nvPr/>
            </p:nvSpPr>
            <p:spPr>
              <a:xfrm>
                <a:off x="395536" y="5772090"/>
                <a:ext cx="8568952"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E97431-8058-C027-5EBD-7030A7CAD9A6}"/>
                  </a:ext>
                </a:extLst>
              </p:cNvPr>
              <p:cNvSpPr txBox="1">
                <a:spLocks noRot="1" noChangeAspect="1" noMove="1" noResize="1" noEditPoints="1" noAdjustHandles="1" noChangeArrowheads="1" noChangeShapeType="1" noTextEdit="1"/>
              </p:cNvSpPr>
              <p:nvPr/>
            </p:nvSpPr>
            <p:spPr>
              <a:xfrm>
                <a:off x="395536" y="5772090"/>
                <a:ext cx="8568952"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FA78B568-D6FA-45B9-A39F-067B27C21E1C}"/>
              </a:ext>
            </a:extLst>
          </p:cNvPr>
          <p:cNvPicPr>
            <a:picLocks noChangeAspect="1"/>
          </p:cNvPicPr>
          <p:nvPr/>
        </p:nvPicPr>
        <p:blipFill>
          <a:blip r:embed="rId4"/>
          <a:stretch>
            <a:fillRect/>
          </a:stretch>
        </p:blipFill>
        <p:spPr>
          <a:xfrm>
            <a:off x="92907" y="1556792"/>
            <a:ext cx="8958185" cy="4074730"/>
          </a:xfrm>
          <a:prstGeom prst="rect">
            <a:avLst/>
          </a:prstGeom>
        </p:spPr>
      </p:pic>
    </p:spTree>
    <p:extLst>
      <p:ext uri="{BB962C8B-B14F-4D97-AF65-F5344CB8AC3E}">
        <p14:creationId xmlns:p14="http://schemas.microsoft.com/office/powerpoint/2010/main" val="27169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C4E54-ABF3-0C40-0B09-BDAC096D76E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2D9508-57F0-D6DD-9434-1567B350BB77}"/>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910EBC45-BA57-E9C1-B21B-6A05159CB78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87A1C25-44AB-E763-A0F7-A63F74DD4A96}"/>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A4838652-8E9E-78FC-A095-8A0CC45F8CF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24BDD28-A543-16B4-5826-4D5AE56A7FF3}"/>
                  </a:ext>
                </a:extLst>
              </p:cNvPr>
              <p:cNvSpPr txBox="1"/>
              <p:nvPr/>
            </p:nvSpPr>
            <p:spPr>
              <a:xfrm>
                <a:off x="180742" y="5786846"/>
                <a:ext cx="878251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40ECDE-0A7F-26AD-D8C2-9F236E7F8DC2}"/>
                  </a:ext>
                </a:extLst>
              </p:cNvPr>
              <p:cNvSpPr txBox="1">
                <a:spLocks noRot="1" noChangeAspect="1" noMove="1" noResize="1" noEditPoints="1" noAdjustHandles="1" noChangeArrowheads="1" noChangeShapeType="1" noTextEdit="1"/>
              </p:cNvSpPr>
              <p:nvPr/>
            </p:nvSpPr>
            <p:spPr>
              <a:xfrm>
                <a:off x="180742" y="5786846"/>
                <a:ext cx="878251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125EEC41-9F0E-6AA5-2D05-72AC448811D2}"/>
              </a:ext>
            </a:extLst>
          </p:cNvPr>
          <p:cNvPicPr>
            <a:picLocks noChangeAspect="1"/>
          </p:cNvPicPr>
          <p:nvPr/>
        </p:nvPicPr>
        <p:blipFill>
          <a:blip r:embed="rId4"/>
          <a:stretch>
            <a:fillRect/>
          </a:stretch>
        </p:blipFill>
        <p:spPr>
          <a:xfrm>
            <a:off x="90371" y="1556792"/>
            <a:ext cx="8963258" cy="4077037"/>
          </a:xfrm>
          <a:prstGeom prst="rect">
            <a:avLst/>
          </a:prstGeom>
        </p:spPr>
      </p:pic>
    </p:spTree>
    <p:extLst>
      <p:ext uri="{BB962C8B-B14F-4D97-AF65-F5344CB8AC3E}">
        <p14:creationId xmlns:p14="http://schemas.microsoft.com/office/powerpoint/2010/main" val="36787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B31D-E329-3032-2800-D6E3D5F5C70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0EF3E60-9DEE-7869-4284-F78A2E9244F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36E61305-08F5-3662-A828-EFDBA673D210}"/>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4B16B0FB-90DE-C3B1-558D-2C95AAF9501A}"/>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EE15BD27-07F7-403B-3887-5EDDA62FA47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FEB9118-ACB2-85BE-3924-99E001742955}"/>
                  </a:ext>
                </a:extLst>
              </p:cNvPr>
              <p:cNvSpPr txBox="1"/>
              <p:nvPr/>
            </p:nvSpPr>
            <p:spPr>
              <a:xfrm>
                <a:off x="323528" y="5787971"/>
                <a:ext cx="8496944"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E8517-B0AE-0A70-87F1-19323AB34A52}"/>
                  </a:ext>
                </a:extLst>
              </p:cNvPr>
              <p:cNvSpPr txBox="1">
                <a:spLocks noRot="1" noChangeAspect="1" noMove="1" noResize="1" noEditPoints="1" noAdjustHandles="1" noChangeArrowheads="1" noChangeShapeType="1" noTextEdit="1"/>
              </p:cNvSpPr>
              <p:nvPr/>
            </p:nvSpPr>
            <p:spPr>
              <a:xfrm>
                <a:off x="323528" y="5787971"/>
                <a:ext cx="8496944"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51D3934-5989-F7F0-CA32-C94AC4FD408A}"/>
              </a:ext>
            </a:extLst>
          </p:cNvPr>
          <p:cNvPicPr>
            <a:picLocks noChangeAspect="1"/>
          </p:cNvPicPr>
          <p:nvPr/>
        </p:nvPicPr>
        <p:blipFill>
          <a:blip r:embed="rId4"/>
          <a:stretch>
            <a:fillRect/>
          </a:stretch>
        </p:blipFill>
        <p:spPr>
          <a:xfrm>
            <a:off x="144016" y="1643254"/>
            <a:ext cx="8820472" cy="4012090"/>
          </a:xfrm>
          <a:prstGeom prst="rect">
            <a:avLst/>
          </a:prstGeom>
        </p:spPr>
      </p:pic>
    </p:spTree>
    <p:extLst>
      <p:ext uri="{BB962C8B-B14F-4D97-AF65-F5344CB8AC3E}">
        <p14:creationId xmlns:p14="http://schemas.microsoft.com/office/powerpoint/2010/main" val="190274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401205"/>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In this presentation, the performance of HARQ when applying an on-body to an external </a:t>
            </a:r>
            <a:r>
              <a:rPr lang="en-US" altLang="ja-JP" sz="2000" dirty="0" err="1">
                <a:latin typeface="Times New Roman" panose="02020603050405020304" pitchFamily="18" charset="0"/>
                <a:cs typeface="Times New Roman" panose="02020603050405020304" pitchFamily="18" charset="0"/>
              </a:rPr>
              <a:t>decive</a:t>
            </a:r>
            <a:r>
              <a:rPr lang="en-US" altLang="ja-JP" sz="2000" dirty="0">
                <a:latin typeface="Times New Roman" panose="02020603050405020304" pitchFamily="18" charset="0"/>
                <a:cs typeface="Times New Roman" panose="02020603050405020304" pitchFamily="18" charset="0"/>
              </a:rPr>
              <a:t> channel model based on the scenario assumed in IEEE802.15.6ma was evaluated </a:t>
            </a:r>
          </a:p>
          <a:p>
            <a:pPr marL="342900" indent="-342900">
              <a:buFont typeface="Arial" panose="020B0604020202020204" pitchFamily="34" charset="0"/>
              <a:buChar char="•"/>
            </a:pPr>
            <a:endParaRPr kumimoji="1"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this channel model, HARQ was significantly superior in terms of PER and PSDU throughput, and HARQ also maintained a low average delay</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addition, in terms of reliability, HARQ using BCC produced better results than LDPC</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This is because HARQ using BCC can improve error correction capability with each retransmission</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We also plan to evaluate the performance when applying channel models in other scenarios (Example: VBAN case)</a:t>
            </a:r>
            <a:endParaRPr kumimoji="1"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9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2025,</a:t>
            </a:r>
          </a:p>
          <a:p>
            <a:r>
              <a:rPr kumimoji="1" lang="en-US" altLang="ja-JP" sz="2400" dirty="0"/>
              <a:t>Hybrid Session,</a:t>
            </a:r>
          </a:p>
          <a:p>
            <a:r>
              <a:rPr kumimoji="1" lang="en-US" altLang="ja-JP" sz="2400" dirty="0"/>
              <a:t>Hilton Waikoloa Village, US</a:t>
            </a:r>
          </a:p>
          <a:p>
            <a:r>
              <a:rPr kumimoji="1" lang="en-US" altLang="ja-JP" sz="2400" dirty="0"/>
              <a:t>Kento Takabayashi</a:t>
            </a:r>
            <a:r>
              <a:rPr kumimoji="1" lang="en-US" altLang="ja-JP" sz="2400" baseline="30000" dirty="0"/>
              <a:t> (1)</a:t>
            </a:r>
            <a:r>
              <a:rPr kumimoji="1" lang="en-US" altLang="ja-JP" sz="2400" dirty="0">
                <a:sym typeface="Times New Roman"/>
              </a:rPr>
              <a:t>, Daisuke 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Osaka Metropolitan University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115544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C334-B3F2-163A-C75F-CB17F5DAD1D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AE96BB-0DB8-E9B3-CFAA-B4C3291948C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E713197-C23D-93D4-F571-2E8F35E80827}"/>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EF6A2B4-B64C-729D-212C-0C07F1FF2DE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05803F7-9599-5B22-47CD-A8727C6E788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B01E6CE-913F-9692-565F-16C290A79644}"/>
                  </a:ext>
                </a:extLst>
              </p:cNvPr>
              <p:cNvSpPr txBox="1"/>
              <p:nvPr/>
            </p:nvSpPr>
            <p:spPr>
              <a:xfrm>
                <a:off x="569703" y="5768518"/>
                <a:ext cx="791445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B01E6CE-913F-9692-565F-16C290A79644}"/>
                  </a:ext>
                </a:extLst>
              </p:cNvPr>
              <p:cNvSpPr txBox="1">
                <a:spLocks noRot="1" noChangeAspect="1" noMove="1" noResize="1" noEditPoints="1" noAdjustHandles="1" noChangeArrowheads="1" noChangeShapeType="1" noTextEdit="1"/>
              </p:cNvSpPr>
              <p:nvPr/>
            </p:nvSpPr>
            <p:spPr>
              <a:xfrm>
                <a:off x="569703" y="5768518"/>
                <a:ext cx="791445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A269F021-166D-0055-A2AB-98506FE5011D}"/>
              </a:ext>
            </a:extLst>
          </p:cNvPr>
          <p:cNvPicPr>
            <a:picLocks noChangeAspect="1"/>
          </p:cNvPicPr>
          <p:nvPr/>
        </p:nvPicPr>
        <p:blipFill>
          <a:blip r:embed="rId4"/>
          <a:stretch>
            <a:fillRect/>
          </a:stretch>
        </p:blipFill>
        <p:spPr>
          <a:xfrm>
            <a:off x="179512" y="1484784"/>
            <a:ext cx="8964488" cy="4077597"/>
          </a:xfrm>
          <a:prstGeom prst="rect">
            <a:avLst/>
          </a:prstGeom>
        </p:spPr>
      </p:pic>
    </p:spTree>
    <p:extLst>
      <p:ext uri="{BB962C8B-B14F-4D97-AF65-F5344CB8AC3E}">
        <p14:creationId xmlns:p14="http://schemas.microsoft.com/office/powerpoint/2010/main" val="348012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87B3-3A5C-C686-F347-6972480F670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6E6F38-12CD-C0B2-ACC6-40917F5CA4B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9262823-2AB2-391C-6C7F-B80E26BF20B3}"/>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6939017-65EB-ACF4-E6F2-7C424FF4A63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CD2504E2-DA1D-E2A7-4F42-A6A5CDE94DD3}"/>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B6DD447-CC09-827E-59BD-F5A21438D4DF}"/>
                  </a:ext>
                </a:extLst>
              </p:cNvPr>
              <p:cNvSpPr txBox="1"/>
              <p:nvPr/>
            </p:nvSpPr>
            <p:spPr>
              <a:xfrm>
                <a:off x="251520" y="5736671"/>
                <a:ext cx="8712968"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DB6DD447-CC09-827E-59BD-F5A21438D4DF}"/>
                  </a:ext>
                </a:extLst>
              </p:cNvPr>
              <p:cNvSpPr txBox="1">
                <a:spLocks noRot="1" noChangeAspect="1" noMove="1" noResize="1" noEditPoints="1" noAdjustHandles="1" noChangeArrowheads="1" noChangeShapeType="1" noTextEdit="1"/>
              </p:cNvSpPr>
              <p:nvPr/>
            </p:nvSpPr>
            <p:spPr>
              <a:xfrm>
                <a:off x="251520" y="5736671"/>
                <a:ext cx="8712968"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71265E6D-B55C-5A92-5D7F-4C8E20B568F2}"/>
              </a:ext>
            </a:extLst>
          </p:cNvPr>
          <p:cNvPicPr>
            <a:picLocks noChangeAspect="1"/>
          </p:cNvPicPr>
          <p:nvPr/>
        </p:nvPicPr>
        <p:blipFill>
          <a:blip r:embed="rId4"/>
          <a:stretch>
            <a:fillRect/>
          </a:stretch>
        </p:blipFill>
        <p:spPr>
          <a:xfrm>
            <a:off x="215516" y="1628800"/>
            <a:ext cx="8712968" cy="3963190"/>
          </a:xfrm>
          <a:prstGeom prst="rect">
            <a:avLst/>
          </a:prstGeom>
        </p:spPr>
      </p:pic>
    </p:spTree>
    <p:extLst>
      <p:ext uri="{BB962C8B-B14F-4D97-AF65-F5344CB8AC3E}">
        <p14:creationId xmlns:p14="http://schemas.microsoft.com/office/powerpoint/2010/main" val="328511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2962B-4EF3-7D56-04F2-7F3F39FE23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02F5B2-60A2-118B-2A17-A1CF516364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F41C330-BBF1-EC33-3CE9-3983B4431FE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4729953-6A4E-3DB9-3FA3-8E219CA864D1}"/>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BD502BD5-C5B0-DF41-5AE0-D765BBDB2534}"/>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077B564-D7F5-2B31-488C-78B9B39F34CF}"/>
                  </a:ext>
                </a:extLst>
              </p:cNvPr>
              <p:cNvSpPr txBox="1"/>
              <p:nvPr/>
            </p:nvSpPr>
            <p:spPr>
              <a:xfrm>
                <a:off x="323528" y="5851948"/>
                <a:ext cx="8424936"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077B564-D7F5-2B31-488C-78B9B39F34CF}"/>
                  </a:ext>
                </a:extLst>
              </p:cNvPr>
              <p:cNvSpPr txBox="1">
                <a:spLocks noRot="1" noChangeAspect="1" noMove="1" noResize="1" noEditPoints="1" noAdjustHandles="1" noChangeArrowheads="1" noChangeShapeType="1" noTextEdit="1"/>
              </p:cNvSpPr>
              <p:nvPr/>
            </p:nvSpPr>
            <p:spPr>
              <a:xfrm>
                <a:off x="323528" y="5851948"/>
                <a:ext cx="8424936"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842FBE1C-56F6-8C17-897F-61C2DAB8BC3C}"/>
              </a:ext>
            </a:extLst>
          </p:cNvPr>
          <p:cNvPicPr>
            <a:picLocks noChangeAspect="1"/>
          </p:cNvPicPr>
          <p:nvPr/>
        </p:nvPicPr>
        <p:blipFill>
          <a:blip r:embed="rId4"/>
          <a:stretch>
            <a:fillRect/>
          </a:stretch>
        </p:blipFill>
        <p:spPr>
          <a:xfrm>
            <a:off x="0" y="1592059"/>
            <a:ext cx="9144000" cy="4159250"/>
          </a:xfrm>
          <a:prstGeom prst="rect">
            <a:avLst/>
          </a:prstGeom>
        </p:spPr>
      </p:pic>
    </p:spTree>
    <p:extLst>
      <p:ext uri="{BB962C8B-B14F-4D97-AF65-F5344CB8AC3E}">
        <p14:creationId xmlns:p14="http://schemas.microsoft.com/office/powerpoint/2010/main" val="149690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0C53-D900-9534-B98B-753201E41E0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F15A28-0780-E7D3-C078-6507F332779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C581579-CAEB-69A1-6318-198598402673}"/>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AAA997A4-61FC-809A-94DB-D75B42E0F95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D745003-8FD3-BB20-CE1E-E945B48F1BA3}"/>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1213053-CDA7-0134-7D6C-2D32A21ACEE7}"/>
                  </a:ext>
                </a:extLst>
              </p:cNvPr>
              <p:cNvSpPr txBox="1"/>
              <p:nvPr/>
            </p:nvSpPr>
            <p:spPr>
              <a:xfrm>
                <a:off x="395536" y="5772090"/>
                <a:ext cx="8568952"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1213053-CDA7-0134-7D6C-2D32A21ACEE7}"/>
                  </a:ext>
                </a:extLst>
              </p:cNvPr>
              <p:cNvSpPr txBox="1">
                <a:spLocks noRot="1" noChangeAspect="1" noMove="1" noResize="1" noEditPoints="1" noAdjustHandles="1" noChangeArrowheads="1" noChangeShapeType="1" noTextEdit="1"/>
              </p:cNvSpPr>
              <p:nvPr/>
            </p:nvSpPr>
            <p:spPr>
              <a:xfrm>
                <a:off x="395536" y="5772090"/>
                <a:ext cx="8568952"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EEB1CF49-962C-F964-AF33-7537472EAAC0}"/>
              </a:ext>
            </a:extLst>
          </p:cNvPr>
          <p:cNvPicPr>
            <a:picLocks noChangeAspect="1"/>
          </p:cNvPicPr>
          <p:nvPr/>
        </p:nvPicPr>
        <p:blipFill>
          <a:blip r:embed="rId4"/>
          <a:stretch>
            <a:fillRect/>
          </a:stretch>
        </p:blipFill>
        <p:spPr>
          <a:xfrm>
            <a:off x="179512" y="1628800"/>
            <a:ext cx="8748464" cy="3979336"/>
          </a:xfrm>
          <a:prstGeom prst="rect">
            <a:avLst/>
          </a:prstGeom>
        </p:spPr>
      </p:pic>
    </p:spTree>
    <p:extLst>
      <p:ext uri="{BB962C8B-B14F-4D97-AF65-F5344CB8AC3E}">
        <p14:creationId xmlns:p14="http://schemas.microsoft.com/office/powerpoint/2010/main" val="3220242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4C00-C0A7-3F9C-34E1-0F684775A06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627A41-556A-9435-6836-F7DD4C6FEF1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24596DA-D414-0091-6E90-CEE48BDF5DAD}"/>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874F1C4-6979-44B6-4126-25AA0AE2B87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552C6A05-845F-4E31-F709-A8D54DF7E05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93792B2-6118-38B4-4BA0-A01DAF906ECF}"/>
                  </a:ext>
                </a:extLst>
              </p:cNvPr>
              <p:cNvSpPr txBox="1"/>
              <p:nvPr/>
            </p:nvSpPr>
            <p:spPr>
              <a:xfrm>
                <a:off x="180742" y="5786846"/>
                <a:ext cx="878251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93792B2-6118-38B4-4BA0-A01DAF906ECF}"/>
                  </a:ext>
                </a:extLst>
              </p:cNvPr>
              <p:cNvSpPr txBox="1">
                <a:spLocks noRot="1" noChangeAspect="1" noMove="1" noResize="1" noEditPoints="1" noAdjustHandles="1" noChangeArrowheads="1" noChangeShapeType="1" noTextEdit="1"/>
              </p:cNvSpPr>
              <p:nvPr/>
            </p:nvSpPr>
            <p:spPr>
              <a:xfrm>
                <a:off x="180742" y="5786846"/>
                <a:ext cx="878251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6C374277-660E-76D7-0CD7-0EB57D337420}"/>
              </a:ext>
            </a:extLst>
          </p:cNvPr>
          <p:cNvPicPr>
            <a:picLocks noChangeAspect="1"/>
          </p:cNvPicPr>
          <p:nvPr/>
        </p:nvPicPr>
        <p:blipFill>
          <a:blip r:embed="rId4"/>
          <a:stretch>
            <a:fillRect/>
          </a:stretch>
        </p:blipFill>
        <p:spPr>
          <a:xfrm>
            <a:off x="180742" y="1537141"/>
            <a:ext cx="8782516" cy="3994825"/>
          </a:xfrm>
          <a:prstGeom prst="rect">
            <a:avLst/>
          </a:prstGeom>
        </p:spPr>
      </p:pic>
    </p:spTree>
    <p:extLst>
      <p:ext uri="{BB962C8B-B14F-4D97-AF65-F5344CB8AC3E}">
        <p14:creationId xmlns:p14="http://schemas.microsoft.com/office/powerpoint/2010/main" val="121480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9321-B4B2-2E78-C728-42120964C61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F59859-F624-EC2B-0CEA-B4A5CCC5C70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81A9509-4393-AB40-68C4-A9E89A5EC3B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5DFB72EE-B5F2-EFB6-B266-EE2E9203D8D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DA3A3F0B-D3AB-CA7C-8D97-5C6989EE3F4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2D02E12-D967-7DCC-BB4B-8765BCD7DE35}"/>
                  </a:ext>
                </a:extLst>
              </p:cNvPr>
              <p:cNvSpPr txBox="1"/>
              <p:nvPr/>
            </p:nvSpPr>
            <p:spPr>
              <a:xfrm>
                <a:off x="323528" y="5787971"/>
                <a:ext cx="8496944"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32D02E12-D967-7DCC-BB4B-8765BCD7DE35}"/>
                  </a:ext>
                </a:extLst>
              </p:cNvPr>
              <p:cNvSpPr txBox="1">
                <a:spLocks noRot="1" noChangeAspect="1" noMove="1" noResize="1" noEditPoints="1" noAdjustHandles="1" noChangeArrowheads="1" noChangeShapeType="1" noTextEdit="1"/>
              </p:cNvSpPr>
              <p:nvPr/>
            </p:nvSpPr>
            <p:spPr>
              <a:xfrm>
                <a:off x="323528" y="5787971"/>
                <a:ext cx="8496944"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9C340E71-6BA6-2813-1676-26F53328FEFD}"/>
              </a:ext>
            </a:extLst>
          </p:cNvPr>
          <p:cNvPicPr>
            <a:picLocks noChangeAspect="1"/>
          </p:cNvPicPr>
          <p:nvPr/>
        </p:nvPicPr>
        <p:blipFill>
          <a:blip r:embed="rId4"/>
          <a:stretch>
            <a:fillRect/>
          </a:stretch>
        </p:blipFill>
        <p:spPr>
          <a:xfrm>
            <a:off x="179512" y="1752600"/>
            <a:ext cx="8676456" cy="3946582"/>
          </a:xfrm>
          <a:prstGeom prst="rect">
            <a:avLst/>
          </a:prstGeom>
        </p:spPr>
      </p:pic>
    </p:spTree>
    <p:extLst>
      <p:ext uri="{BB962C8B-B14F-4D97-AF65-F5344CB8AC3E}">
        <p14:creationId xmlns:p14="http://schemas.microsoft.com/office/powerpoint/2010/main" val="373542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7076-C924-F7EE-D2F6-A92EC2F91C3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AA3EF-7893-3326-A462-0048CA354BE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1E58C69-1DD6-F6D8-08EC-87BD3F890610}"/>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CE6B2E6-024C-383D-B86C-8C9100386FB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62D1773D-F748-5016-4E7F-FC1B6D82DA5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45C6007-4BF4-9C1F-2717-2215382FBD2C}"/>
                  </a:ext>
                </a:extLst>
              </p:cNvPr>
              <p:cNvSpPr txBox="1"/>
              <p:nvPr/>
            </p:nvSpPr>
            <p:spPr>
              <a:xfrm>
                <a:off x="569703" y="5768518"/>
                <a:ext cx="791445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45C6007-4BF4-9C1F-2717-2215382FBD2C}"/>
                  </a:ext>
                </a:extLst>
              </p:cNvPr>
              <p:cNvSpPr txBox="1">
                <a:spLocks noRot="1" noChangeAspect="1" noMove="1" noResize="1" noEditPoints="1" noAdjustHandles="1" noChangeArrowheads="1" noChangeShapeType="1" noTextEdit="1"/>
              </p:cNvSpPr>
              <p:nvPr/>
            </p:nvSpPr>
            <p:spPr>
              <a:xfrm>
                <a:off x="569703" y="5768518"/>
                <a:ext cx="791445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1BF39CAA-6D7C-14AF-E205-1CFAB59B24F0}"/>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86446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B90F-DC43-88E3-EE55-E9701433DF8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7DE648-8A64-ECA0-71F0-408AB376937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28DE33C-795B-84A0-A582-53662DD791F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80DB9BB-5255-D7E5-01BF-0BA28194C4F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488BBFF0-5B66-0F54-94E5-78A007F4EBF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9C2738D-282C-F733-AB69-06029A3DB920}"/>
                  </a:ext>
                </a:extLst>
              </p:cNvPr>
              <p:cNvSpPr txBox="1"/>
              <p:nvPr/>
            </p:nvSpPr>
            <p:spPr>
              <a:xfrm>
                <a:off x="251520" y="5736671"/>
                <a:ext cx="8712968"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29C2738D-282C-F733-AB69-06029A3DB920}"/>
                  </a:ext>
                </a:extLst>
              </p:cNvPr>
              <p:cNvSpPr txBox="1">
                <a:spLocks noRot="1" noChangeAspect="1" noMove="1" noResize="1" noEditPoints="1" noAdjustHandles="1" noChangeArrowheads="1" noChangeShapeType="1" noTextEdit="1"/>
              </p:cNvSpPr>
              <p:nvPr/>
            </p:nvSpPr>
            <p:spPr>
              <a:xfrm>
                <a:off x="251520" y="5736671"/>
                <a:ext cx="8712968"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9E7DFA55-6069-62D7-8557-909698323F22}"/>
              </a:ext>
            </a:extLst>
          </p:cNvPr>
          <p:cNvPicPr>
            <a:picLocks noChangeAspect="1"/>
          </p:cNvPicPr>
          <p:nvPr/>
        </p:nvPicPr>
        <p:blipFill>
          <a:blip r:embed="rId4"/>
          <a:stretch>
            <a:fillRect/>
          </a:stretch>
        </p:blipFill>
        <p:spPr>
          <a:xfrm>
            <a:off x="215516" y="1738371"/>
            <a:ext cx="8712968" cy="3963190"/>
          </a:xfrm>
          <a:prstGeom prst="rect">
            <a:avLst/>
          </a:prstGeom>
        </p:spPr>
      </p:pic>
    </p:spTree>
    <p:extLst>
      <p:ext uri="{BB962C8B-B14F-4D97-AF65-F5344CB8AC3E}">
        <p14:creationId xmlns:p14="http://schemas.microsoft.com/office/powerpoint/2010/main" val="198424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D9BA-4EBC-A555-AAD3-2FA1890A54F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FE34EC-4B8E-D051-7A2F-B75A50A1416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DF168E2-2AD5-C407-D7A4-3ABFB839E33C}"/>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625587-07ED-6A5C-8E9B-D8283891EDF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4FF4E176-F11C-4E1A-6A5A-ABCC2C35D59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64787AB-99F5-D655-F5BB-E30D0A2AE656}"/>
                  </a:ext>
                </a:extLst>
              </p:cNvPr>
              <p:cNvSpPr txBox="1"/>
              <p:nvPr/>
            </p:nvSpPr>
            <p:spPr>
              <a:xfrm>
                <a:off x="323528" y="5851948"/>
                <a:ext cx="8424936"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64787AB-99F5-D655-F5BB-E30D0A2AE656}"/>
                  </a:ext>
                </a:extLst>
              </p:cNvPr>
              <p:cNvSpPr txBox="1">
                <a:spLocks noRot="1" noChangeAspect="1" noMove="1" noResize="1" noEditPoints="1" noAdjustHandles="1" noChangeArrowheads="1" noChangeShapeType="1" noTextEdit="1"/>
              </p:cNvSpPr>
              <p:nvPr/>
            </p:nvSpPr>
            <p:spPr>
              <a:xfrm>
                <a:off x="323528" y="5851948"/>
                <a:ext cx="8424936"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97AC29D-C37C-DDFB-D4CD-750D5F73B64A}"/>
              </a:ext>
            </a:extLst>
          </p:cNvPr>
          <p:cNvPicPr>
            <a:picLocks noChangeAspect="1"/>
          </p:cNvPicPr>
          <p:nvPr/>
        </p:nvPicPr>
        <p:blipFill>
          <a:blip r:embed="rId4"/>
          <a:stretch>
            <a:fillRect/>
          </a:stretch>
        </p:blipFill>
        <p:spPr>
          <a:xfrm>
            <a:off x="197768" y="1649257"/>
            <a:ext cx="8748464" cy="3979336"/>
          </a:xfrm>
          <a:prstGeom prst="rect">
            <a:avLst/>
          </a:prstGeom>
        </p:spPr>
      </p:pic>
    </p:spTree>
    <p:extLst>
      <p:ext uri="{BB962C8B-B14F-4D97-AF65-F5344CB8AC3E}">
        <p14:creationId xmlns:p14="http://schemas.microsoft.com/office/powerpoint/2010/main" val="1910664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8F6-703E-EE10-ECA1-3101914985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37199C-A9BF-EED7-C9ED-BD61FEA97B9E}"/>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8EBEF57-5109-5FC0-FF16-CCEE6313F2F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81256A-00AC-C371-F661-03755C4EB9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F362E8C9-A89D-F031-A94E-B02F5AD1327F}"/>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5E97431-8058-C027-5EBD-7030A7CAD9A6}"/>
                  </a:ext>
                </a:extLst>
              </p:cNvPr>
              <p:cNvSpPr txBox="1"/>
              <p:nvPr/>
            </p:nvSpPr>
            <p:spPr>
              <a:xfrm>
                <a:off x="395536" y="5772090"/>
                <a:ext cx="8568952"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E97431-8058-C027-5EBD-7030A7CAD9A6}"/>
                  </a:ext>
                </a:extLst>
              </p:cNvPr>
              <p:cNvSpPr txBox="1">
                <a:spLocks noRot="1" noChangeAspect="1" noMove="1" noResize="1" noEditPoints="1" noAdjustHandles="1" noChangeArrowheads="1" noChangeShapeType="1" noTextEdit="1"/>
              </p:cNvSpPr>
              <p:nvPr/>
            </p:nvSpPr>
            <p:spPr>
              <a:xfrm>
                <a:off x="395536" y="5772090"/>
                <a:ext cx="8568952"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F997E691-EA84-AE20-D4D9-7C63B22C1497}"/>
              </a:ext>
            </a:extLst>
          </p:cNvPr>
          <p:cNvPicPr>
            <a:picLocks noChangeAspect="1"/>
          </p:cNvPicPr>
          <p:nvPr/>
        </p:nvPicPr>
        <p:blipFill>
          <a:blip r:embed="rId4"/>
          <a:stretch>
            <a:fillRect/>
          </a:stretch>
        </p:blipFill>
        <p:spPr>
          <a:xfrm>
            <a:off x="274294" y="1723174"/>
            <a:ext cx="8595411" cy="3909718"/>
          </a:xfrm>
          <a:prstGeom prst="rect">
            <a:avLst/>
          </a:prstGeom>
        </p:spPr>
      </p:pic>
    </p:spTree>
    <p:extLst>
      <p:ext uri="{BB962C8B-B14F-4D97-AF65-F5344CB8AC3E}">
        <p14:creationId xmlns:p14="http://schemas.microsoft.com/office/powerpoint/2010/main" val="123966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891-4782-3562-E12C-A54A249901C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FA5E06-A4AB-FF8B-9887-D9A02C049D4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A8538E7-A769-4604-6909-9E6247C0411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2F29686-82D0-EC35-1248-68648F05B6B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8AA973CD-6D41-A0DF-EA2B-C67E8B77543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40ECDE-0A7F-26AD-D8C2-9F236E7F8DC2}"/>
                  </a:ext>
                </a:extLst>
              </p:cNvPr>
              <p:cNvSpPr txBox="1"/>
              <p:nvPr/>
            </p:nvSpPr>
            <p:spPr>
              <a:xfrm>
                <a:off x="180742" y="5786846"/>
                <a:ext cx="878251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40ECDE-0A7F-26AD-D8C2-9F236E7F8DC2}"/>
                  </a:ext>
                </a:extLst>
              </p:cNvPr>
              <p:cNvSpPr txBox="1">
                <a:spLocks noRot="1" noChangeAspect="1" noMove="1" noResize="1" noEditPoints="1" noAdjustHandles="1" noChangeArrowheads="1" noChangeShapeType="1" noTextEdit="1"/>
              </p:cNvSpPr>
              <p:nvPr/>
            </p:nvSpPr>
            <p:spPr>
              <a:xfrm>
                <a:off x="180742" y="5786846"/>
                <a:ext cx="878251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57AFE0A-326B-0170-28A6-86D05B275CA5}"/>
              </a:ext>
            </a:extLst>
          </p:cNvPr>
          <p:cNvPicPr>
            <a:picLocks noChangeAspect="1"/>
          </p:cNvPicPr>
          <p:nvPr/>
        </p:nvPicPr>
        <p:blipFill>
          <a:blip r:embed="rId4"/>
          <a:stretch>
            <a:fillRect/>
          </a:stretch>
        </p:blipFill>
        <p:spPr>
          <a:xfrm>
            <a:off x="305780" y="1718320"/>
            <a:ext cx="8532440" cy="3881075"/>
          </a:xfrm>
          <a:prstGeom prst="rect">
            <a:avLst/>
          </a:prstGeom>
        </p:spPr>
      </p:pic>
    </p:spTree>
    <p:extLst>
      <p:ext uri="{BB962C8B-B14F-4D97-AF65-F5344CB8AC3E}">
        <p14:creationId xmlns:p14="http://schemas.microsoft.com/office/powerpoint/2010/main" val="251559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A05C-720D-8328-2EEE-F00E3C7C5A5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935CE-C8E1-85BC-B2A2-EFF95E4662C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C4DBDA1-A577-1E7E-2B69-048B51891B5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1576C24-3EF7-01B3-DF3A-51C7A1677C6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2025</a:t>
            </a:r>
          </a:p>
        </p:txBody>
      </p:sp>
      <p:sp>
        <p:nvSpPr>
          <p:cNvPr id="5" name="フッター プレースホルダー 4">
            <a:extLst>
              <a:ext uri="{FF2B5EF4-FFF2-40B4-BE49-F238E27FC236}">
                <a16:creationId xmlns:a16="http://schemas.microsoft.com/office/drawing/2014/main" id="{192A6C62-8F38-D10A-E66F-31B1DA9D0E8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E7E8517-B0AE-0A70-87F1-19323AB34A52}"/>
                  </a:ext>
                </a:extLst>
              </p:cNvPr>
              <p:cNvSpPr txBox="1"/>
              <p:nvPr/>
            </p:nvSpPr>
            <p:spPr>
              <a:xfrm>
                <a:off x="323528" y="5787971"/>
                <a:ext cx="8496944"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E8517-B0AE-0A70-87F1-19323AB34A52}"/>
                  </a:ext>
                </a:extLst>
              </p:cNvPr>
              <p:cNvSpPr txBox="1">
                <a:spLocks noRot="1" noChangeAspect="1" noMove="1" noResize="1" noEditPoints="1" noAdjustHandles="1" noChangeArrowheads="1" noChangeShapeType="1" noTextEdit="1"/>
              </p:cNvSpPr>
              <p:nvPr/>
            </p:nvSpPr>
            <p:spPr>
              <a:xfrm>
                <a:off x="323528" y="5787971"/>
                <a:ext cx="8496944"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C802C122-5D5F-45AD-1B49-7759DC3E5973}"/>
              </a:ext>
            </a:extLst>
          </p:cNvPr>
          <p:cNvPicPr>
            <a:picLocks noChangeAspect="1"/>
          </p:cNvPicPr>
          <p:nvPr/>
        </p:nvPicPr>
        <p:blipFill>
          <a:blip r:embed="rId4"/>
          <a:stretch>
            <a:fillRect/>
          </a:stretch>
        </p:blipFill>
        <p:spPr>
          <a:xfrm>
            <a:off x="161764" y="1628800"/>
            <a:ext cx="8820472" cy="4012090"/>
          </a:xfrm>
          <a:prstGeom prst="rect">
            <a:avLst/>
          </a:prstGeom>
        </p:spPr>
      </p:pic>
    </p:spTree>
    <p:extLst>
      <p:ext uri="{BB962C8B-B14F-4D97-AF65-F5344CB8AC3E}">
        <p14:creationId xmlns:p14="http://schemas.microsoft.com/office/powerpoint/2010/main" val="180105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pPr>
              <a:spcBef>
                <a:spcPct val="0"/>
              </a:spcBef>
              <a:spcAft>
                <a:spcPct val="0"/>
              </a:spcAft>
            </a:pPr>
            <a:r>
              <a:rPr kumimoji="0" lang="en-US" altLang="ja-JP" dirty="0">
                <a:solidFill>
                  <a:srgbClr val="000000"/>
                </a:solidFill>
                <a:latin typeface="Times New Roman" pitchFamily="18" charset="0"/>
              </a:rPr>
              <a:t>September 2025</a:t>
            </a:r>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9</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dirty="0">
                <a:latin typeface="+mj-lt"/>
                <a:cs typeface="Arial" panose="020B0604020202020204" pitchFamily="34" charset="0"/>
              </a:rPr>
              <a:t>Classification of Channel and Environment Models for Human and Vehicle Body Area Networks (HBAN&amp;VBAN)</a:t>
            </a:r>
            <a:endParaRPr lang="ja-JP" altLang="en-US" sz="2800"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1" u="sng" dirty="0">
                <a:solidFill>
                  <a:srgbClr val="FF0000"/>
                </a:solidFill>
              </a:rPr>
              <a:t>On-body</a:t>
            </a:r>
            <a:endParaRPr kumimoji="1" lang="ja-JP" altLang="en-US" b="1" u="sng" dirty="0">
              <a:solidFill>
                <a:srgbClr val="FF0000"/>
              </a:solidFill>
            </a:endParaRPr>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7348</TotalTime>
  <Words>3371</Words>
  <Application>Microsoft Office PowerPoint</Application>
  <PresentationFormat>画面に合わせる (4:3)</PresentationFormat>
  <Paragraphs>394</Paragraphs>
  <Slides>33</Slides>
  <Notes>25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Hybrid ARQ mechanism (LDPC case)</vt:lpstr>
      <vt:lpstr>Classification of Channel and Environment Models for Human and Vehicle Body Area Networks (HBAN&amp;VBAN)</vt:lpstr>
      <vt:lpstr>Radio environment</vt:lpstr>
      <vt:lpstr>Bit erasure channel</vt:lpstr>
      <vt:lpstr>Evaluation</vt:lpstr>
      <vt:lpstr>Results</vt:lpstr>
      <vt:lpstr>Results</vt:lpstr>
      <vt:lpstr>Results</vt:lpstr>
      <vt:lpstr>Results</vt:lpstr>
      <vt:lpstr>Results</vt:lpstr>
      <vt:lpstr>Results</vt:lpstr>
      <vt:lpstr>Conclusion</vt:lpstr>
      <vt:lpstr>PowerPoint プレゼンテーション</vt:lpstr>
      <vt:lpstr>Concept of Hybrid ARQ mechanism</vt:lpstr>
      <vt:lpstr>Results</vt:lpstr>
      <vt:lpstr>Results</vt:lpstr>
      <vt:lpstr>Results</vt:lpstr>
      <vt:lpstr>Results</vt:lpstr>
      <vt:lpstr>Results</vt:lpstr>
      <vt:lpstr>Results</vt:lpstr>
      <vt:lpstr>Results</vt:lpstr>
      <vt:lpstr>Results</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1068</cp:revision>
  <dcterms:created xsi:type="dcterms:W3CDTF">2014-03-17T07:14:24Z</dcterms:created>
  <dcterms:modified xsi:type="dcterms:W3CDTF">2025-09-15T11:06:42Z</dcterms:modified>
</cp:coreProperties>
</file>