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64" r:id="rId2"/>
    <p:sldId id="256" r:id="rId3"/>
    <p:sldId id="783" r:id="rId4"/>
    <p:sldId id="787" r:id="rId5"/>
    <p:sldId id="788" r:id="rId6"/>
    <p:sldId id="789" r:id="rId7"/>
    <p:sldId id="790" r:id="rId8"/>
    <p:sldId id="791" r:id="rId9"/>
    <p:sldId id="796" r:id="rId10"/>
    <p:sldId id="792" r:id="rId11"/>
    <p:sldId id="816" r:id="rId12"/>
    <p:sldId id="817" r:id="rId13"/>
    <p:sldId id="818" r:id="rId14"/>
    <p:sldId id="819" r:id="rId15"/>
    <p:sldId id="820" r:id="rId16"/>
    <p:sldId id="821" r:id="rId17"/>
    <p:sldId id="777" r:id="rId18"/>
    <p:sldId id="772" r:id="rId19"/>
    <p:sldId id="780" r:id="rId20"/>
    <p:sldId id="803" r:id="rId21"/>
    <p:sldId id="804" r:id="rId22"/>
    <p:sldId id="802" r:id="rId23"/>
    <p:sldId id="805"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20" autoAdjust="0"/>
  </p:normalViewPr>
  <p:slideViewPr>
    <p:cSldViewPr>
      <p:cViewPr varScale="1">
        <p:scale>
          <a:sx n="69" d="100"/>
          <a:sy n="69" d="100"/>
        </p:scale>
        <p:origin x="1858"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2025/5/10</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2025/5/10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17</a:t>
            </a:fld>
            <a:endParaRPr kumimoji="1" lang="ja-JP" altLang="en-US"/>
          </a:p>
        </p:txBody>
      </p:sp>
    </p:spTree>
    <p:extLst>
      <p:ext uri="{BB962C8B-B14F-4D97-AF65-F5344CB8AC3E}">
        <p14:creationId xmlns:p14="http://schemas.microsoft.com/office/powerpoint/2010/main" val="3380819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Basically, </a:t>
                </a:r>
                <a:r>
                  <a:rPr kumimoji="1" lang="en-US" altLang="ja-JP" sz="1200" dirty="0">
                    <a:latin typeface="Times New Roman" panose="02020603050405020304" pitchFamily="18" charset="0"/>
                    <a:cs typeface="Times New Roman" panose="02020603050405020304" pitchFamily="18" charset="0"/>
                  </a:rPr>
                  <a:t>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the PER has improved.</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Basically,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improved.</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20</a:t>
            </a:fld>
            <a:endParaRPr kumimoji="1" lang="ja-JP" altLang="en-US"/>
          </a:p>
        </p:txBody>
      </p:sp>
    </p:spTree>
    <p:extLst>
      <p:ext uri="{BB962C8B-B14F-4D97-AF65-F5344CB8AC3E}">
        <p14:creationId xmlns:p14="http://schemas.microsoft.com/office/powerpoint/2010/main" val="321584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As compared with a simple ARQ case, HARQ using LDPC could improved the performance</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21</a:t>
            </a:fld>
            <a:endParaRPr kumimoji="1" lang="ja-JP" altLang="en-US"/>
          </a:p>
        </p:txBody>
      </p:sp>
    </p:spTree>
    <p:extLst>
      <p:ext uri="{BB962C8B-B14F-4D97-AF65-F5344CB8AC3E}">
        <p14:creationId xmlns:p14="http://schemas.microsoft.com/office/powerpoint/2010/main" val="2127202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In case of BCC with a simple ARQ, </a:t>
                </a:r>
                <a:r>
                  <a:rPr kumimoji="1" lang="en-US" altLang="ja-JP" sz="1200" dirty="0">
                    <a:latin typeface="Times New Roman" panose="02020603050405020304" pitchFamily="18" charset="0"/>
                    <a:cs typeface="Times New Roman" panose="02020603050405020304" pitchFamily="18" charset="0"/>
                  </a:rPr>
                  <a:t>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the PER has improved,</a:t>
                </a:r>
                <a:r>
                  <a:rPr kumimoji="1" lang="en-US" altLang="ja-JP" sz="1200" baseline="0" dirty="0">
                    <a:latin typeface="Times New Roman" panose="02020603050405020304" pitchFamily="18" charset="0"/>
                    <a:cs typeface="Times New Roman" panose="02020603050405020304" pitchFamily="18" charset="0"/>
                  </a:rPr>
                  <a:t> however an error floor appeared</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In case of BCC with a simple ARQ,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improved,</a:t>
                </a:r>
                <a:r>
                  <a:rPr kumimoji="1" lang="en-US" altLang="ja-JP" sz="1200" baseline="0" dirty="0">
                    <a:latin typeface="Times New Roman" panose="02020603050405020304" pitchFamily="18" charset="0"/>
                    <a:cs typeface="Times New Roman" panose="02020603050405020304" pitchFamily="18" charset="0"/>
                  </a:rPr>
                  <a:t> however an error floor appeared</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22</a:t>
            </a:fld>
            <a:endParaRPr kumimoji="1" lang="ja-JP" altLang="en-US"/>
          </a:p>
        </p:txBody>
      </p:sp>
    </p:spTree>
    <p:extLst>
      <p:ext uri="{BB962C8B-B14F-4D97-AF65-F5344CB8AC3E}">
        <p14:creationId xmlns:p14="http://schemas.microsoft.com/office/powerpoint/2010/main" val="2172557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In case of BCC with HARQ, </a:t>
                </a:r>
                <a:r>
                  <a:rPr kumimoji="1" lang="en-US" altLang="ja-JP" sz="1200" dirty="0">
                    <a:latin typeface="Times New Roman" panose="02020603050405020304" pitchFamily="18" charset="0"/>
                    <a:cs typeface="Times New Roman" panose="02020603050405020304" pitchFamily="18" charset="0"/>
                  </a:rPr>
                  <a:t>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the PER has greatly improved compared with other schemes</a:t>
                </a:r>
                <a:r>
                  <a:rPr kumimoji="1" lang="en-US" altLang="ja-JP" sz="1200" baseline="0" dirty="0">
                    <a:latin typeface="Times New Roman" panose="02020603050405020304" pitchFamily="18" charset="0"/>
                    <a:cs typeface="Times New Roman" panose="02020603050405020304" pitchFamily="18" charset="0"/>
                  </a:rPr>
                  <a:t> </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In case of BCC with HARQ,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greatly improved compared with other schemes</a:t>
                </a:r>
                <a:r>
                  <a:rPr kumimoji="1" lang="en-US" altLang="ja-JP" sz="1200" baseline="0" dirty="0">
                    <a:latin typeface="Times New Roman" panose="02020603050405020304" pitchFamily="18" charset="0"/>
                    <a:cs typeface="Times New Roman" panose="02020603050405020304" pitchFamily="18" charset="0"/>
                  </a:rPr>
                  <a:t> </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23</a:t>
            </a:fld>
            <a:endParaRPr kumimoji="1" lang="ja-JP" altLang="en-US"/>
          </a:p>
        </p:txBody>
      </p:sp>
    </p:spTree>
    <p:extLst>
      <p:ext uri="{BB962C8B-B14F-4D97-AF65-F5344CB8AC3E}">
        <p14:creationId xmlns:p14="http://schemas.microsoft.com/office/powerpoint/2010/main" val="121822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06691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10</a:t>
            </a:fld>
            <a:endParaRPr kumimoji="1" lang="ja-JP" altLang="en-US"/>
          </a:p>
        </p:txBody>
      </p:sp>
    </p:spTree>
    <p:extLst>
      <p:ext uri="{BB962C8B-B14F-4D97-AF65-F5344CB8AC3E}">
        <p14:creationId xmlns:p14="http://schemas.microsoft.com/office/powerpoint/2010/main" val="162992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5D000-41A0-3EAC-DCAB-358E7E261DE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59F963-BE68-792E-63DC-7937F3B3FE03}"/>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AE983498-C815-BAE8-7B21-45BE14EAF39F}"/>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In the strong interference case, compared with ARQ and HARQ, the HARQ has much better performance.</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Basically,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improved.</a:t>
                </a:r>
                <a:endParaRPr kumimoji="1" lang="ja-JP" altLang="en-US" dirty="0"/>
              </a:p>
            </p:txBody>
          </p:sp>
        </mc:Fallback>
      </mc:AlternateContent>
      <p:sp>
        <p:nvSpPr>
          <p:cNvPr id="4" name="スライド番号プレースホルダー 3">
            <a:extLst>
              <a:ext uri="{FF2B5EF4-FFF2-40B4-BE49-F238E27FC236}">
                <a16:creationId xmlns:a16="http://schemas.microsoft.com/office/drawing/2014/main" id="{09311957-602C-3646-B602-3CA9B88F95F7}"/>
              </a:ext>
            </a:extLst>
          </p:cNvPr>
          <p:cNvSpPr>
            <a:spLocks noGrp="1"/>
          </p:cNvSpPr>
          <p:nvPr>
            <p:ph type="sldNum" sz="quarter" idx="5"/>
          </p:nvPr>
        </p:nvSpPr>
        <p:spPr/>
        <p:txBody>
          <a:bodyPr/>
          <a:lstStyle/>
          <a:p>
            <a:fld id="{82461DE7-94E4-4B6C-893E-B16DAA432C04}" type="slidenum">
              <a:rPr kumimoji="1" lang="ja-JP" altLang="en-US" smtClean="0"/>
              <a:t>11</a:t>
            </a:fld>
            <a:endParaRPr kumimoji="1" lang="ja-JP" altLang="en-US"/>
          </a:p>
        </p:txBody>
      </p:sp>
    </p:spTree>
    <p:extLst>
      <p:ext uri="{BB962C8B-B14F-4D97-AF65-F5344CB8AC3E}">
        <p14:creationId xmlns:p14="http://schemas.microsoft.com/office/powerpoint/2010/main" val="4105406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D8ADF-8B51-63CA-9A2C-8B1C6192C61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59338B0-37E2-DB65-F4E4-6265DB23970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E036E8-81C5-36CD-CB70-2BDC03AB0707}"/>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Additionally, the PSDU throughput of HARQ is also better that of ARQ in the case.</a:t>
            </a:r>
            <a:endParaRPr kumimoji="1" lang="ja-JP" altLang="en-US" dirty="0"/>
          </a:p>
        </p:txBody>
      </p:sp>
      <p:sp>
        <p:nvSpPr>
          <p:cNvPr id="4" name="スライド番号プレースホルダー 3">
            <a:extLst>
              <a:ext uri="{FF2B5EF4-FFF2-40B4-BE49-F238E27FC236}">
                <a16:creationId xmlns:a16="http://schemas.microsoft.com/office/drawing/2014/main" id="{133383C9-CF57-F960-7DBF-CAF29E2A3319}"/>
              </a:ext>
            </a:extLst>
          </p:cNvPr>
          <p:cNvSpPr>
            <a:spLocks noGrp="1"/>
          </p:cNvSpPr>
          <p:nvPr>
            <p:ph type="sldNum" sz="quarter" idx="5"/>
          </p:nvPr>
        </p:nvSpPr>
        <p:spPr/>
        <p:txBody>
          <a:bodyPr/>
          <a:lstStyle/>
          <a:p>
            <a:fld id="{82461DE7-94E4-4B6C-893E-B16DAA432C04}" type="slidenum">
              <a:rPr kumimoji="1" lang="ja-JP" altLang="en-US" smtClean="0"/>
              <a:t>12</a:t>
            </a:fld>
            <a:endParaRPr kumimoji="1" lang="ja-JP" altLang="en-US"/>
          </a:p>
        </p:txBody>
      </p:sp>
    </p:spTree>
    <p:extLst>
      <p:ext uri="{BB962C8B-B14F-4D97-AF65-F5344CB8AC3E}">
        <p14:creationId xmlns:p14="http://schemas.microsoft.com/office/powerpoint/2010/main" val="305320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66D0B-7533-B4C7-78D3-CDB134731F1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D83D7E3-15BB-E811-0FD7-5018FEA024C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EF1A2C9-1538-5FE9-A5A6-B28A77641D17}"/>
              </a:ext>
            </a:extLst>
          </p:cNvPr>
          <p:cNvSpPr>
            <a:spLocks noGrp="1"/>
          </p:cNvSpPr>
          <p:nvPr>
            <p:ph type="body" idx="1"/>
          </p:nvPr>
        </p:nvSpPr>
        <p:spPr/>
        <p:txBody>
          <a:bodyPr/>
          <a:lstStyle/>
          <a:p>
            <a:r>
              <a:rPr kumimoji="1" lang="en-US" altLang="ja-JP" dirty="0"/>
              <a:t>Also, the average delay of HARQ has better performance in that condition.</a:t>
            </a:r>
          </a:p>
        </p:txBody>
      </p:sp>
      <p:sp>
        <p:nvSpPr>
          <p:cNvPr id="4" name="スライド番号プレースホルダー 3">
            <a:extLst>
              <a:ext uri="{FF2B5EF4-FFF2-40B4-BE49-F238E27FC236}">
                <a16:creationId xmlns:a16="http://schemas.microsoft.com/office/drawing/2014/main" id="{00C65D4C-FDAD-3F13-3621-E13AE0F65FC4}"/>
              </a:ext>
            </a:extLst>
          </p:cNvPr>
          <p:cNvSpPr>
            <a:spLocks noGrp="1"/>
          </p:cNvSpPr>
          <p:nvPr>
            <p:ph type="sldNum" sz="quarter" idx="5"/>
          </p:nvPr>
        </p:nvSpPr>
        <p:spPr/>
        <p:txBody>
          <a:bodyPr/>
          <a:lstStyle/>
          <a:p>
            <a:fld id="{82461DE7-94E4-4B6C-893E-B16DAA432C04}" type="slidenum">
              <a:rPr kumimoji="1" lang="ja-JP" altLang="en-US" smtClean="0"/>
              <a:t>13</a:t>
            </a:fld>
            <a:endParaRPr kumimoji="1" lang="ja-JP" altLang="en-US"/>
          </a:p>
        </p:txBody>
      </p:sp>
    </p:spTree>
    <p:extLst>
      <p:ext uri="{BB962C8B-B14F-4D97-AF65-F5344CB8AC3E}">
        <p14:creationId xmlns:p14="http://schemas.microsoft.com/office/powerpoint/2010/main" val="396849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AEEC8-C56F-8E80-9E68-8E942AC83A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D0B82FB-0259-D766-D832-9A23617134B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853CAD-357D-9618-A4EC-B3BB4A68B555}"/>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In the strong interference case, the PER of HARQ has much better improved than that of ARQ.</a:t>
            </a:r>
            <a:endParaRPr kumimoji="1" lang="ja-JP" altLang="en-US" dirty="0"/>
          </a:p>
        </p:txBody>
      </p:sp>
      <p:sp>
        <p:nvSpPr>
          <p:cNvPr id="4" name="スライド番号プレースホルダー 3">
            <a:extLst>
              <a:ext uri="{FF2B5EF4-FFF2-40B4-BE49-F238E27FC236}">
                <a16:creationId xmlns:a16="http://schemas.microsoft.com/office/drawing/2014/main" id="{BE66627B-29A0-F5E7-1E4F-F7FDCA5061F1}"/>
              </a:ext>
            </a:extLst>
          </p:cNvPr>
          <p:cNvSpPr>
            <a:spLocks noGrp="1"/>
          </p:cNvSpPr>
          <p:nvPr>
            <p:ph type="sldNum" sz="quarter" idx="5"/>
          </p:nvPr>
        </p:nvSpPr>
        <p:spPr/>
        <p:txBody>
          <a:bodyPr/>
          <a:lstStyle/>
          <a:p>
            <a:fld id="{82461DE7-94E4-4B6C-893E-B16DAA432C04}" type="slidenum">
              <a:rPr kumimoji="1" lang="ja-JP" altLang="en-US" smtClean="0"/>
              <a:t>14</a:t>
            </a:fld>
            <a:endParaRPr kumimoji="1" lang="ja-JP" altLang="en-US"/>
          </a:p>
        </p:txBody>
      </p:sp>
    </p:spTree>
    <p:extLst>
      <p:ext uri="{BB962C8B-B14F-4D97-AF65-F5344CB8AC3E}">
        <p14:creationId xmlns:p14="http://schemas.microsoft.com/office/powerpoint/2010/main" val="385128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51461-4896-DB03-3ED4-28A3D0AC08D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83B41A-76F0-A33E-DA1B-D09638A30E8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518B7FD-848E-AD07-C0DB-77085640A537}"/>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Additionally, the PSDU throughput of HARQ is also better that of ARQ in the case.</a:t>
            </a:r>
            <a:endParaRPr kumimoji="1" lang="ja-JP" altLang="en-US" dirty="0"/>
          </a:p>
        </p:txBody>
      </p:sp>
      <p:sp>
        <p:nvSpPr>
          <p:cNvPr id="4" name="スライド番号プレースホルダー 3">
            <a:extLst>
              <a:ext uri="{FF2B5EF4-FFF2-40B4-BE49-F238E27FC236}">
                <a16:creationId xmlns:a16="http://schemas.microsoft.com/office/drawing/2014/main" id="{36589892-9EA2-9897-24E5-187155F2B707}"/>
              </a:ext>
            </a:extLst>
          </p:cNvPr>
          <p:cNvSpPr>
            <a:spLocks noGrp="1"/>
          </p:cNvSpPr>
          <p:nvPr>
            <p:ph type="sldNum" sz="quarter" idx="5"/>
          </p:nvPr>
        </p:nvSpPr>
        <p:spPr/>
        <p:txBody>
          <a:bodyPr/>
          <a:lstStyle/>
          <a:p>
            <a:fld id="{82461DE7-94E4-4B6C-893E-B16DAA432C04}" type="slidenum">
              <a:rPr kumimoji="1" lang="ja-JP" altLang="en-US" smtClean="0"/>
              <a:t>15</a:t>
            </a:fld>
            <a:endParaRPr kumimoji="1" lang="ja-JP" altLang="en-US"/>
          </a:p>
        </p:txBody>
      </p:sp>
    </p:spTree>
    <p:extLst>
      <p:ext uri="{BB962C8B-B14F-4D97-AF65-F5344CB8AC3E}">
        <p14:creationId xmlns:p14="http://schemas.microsoft.com/office/powerpoint/2010/main" val="150598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1E34A-808D-4985-AB5F-7FBE9CB92B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3F45805-2CD4-1723-499E-BA4FCAFBF59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7321C8-F2A6-BC21-AEA2-EECC33F718B9}"/>
              </a:ext>
            </a:extLst>
          </p:cNvPr>
          <p:cNvSpPr>
            <a:spLocks noGrp="1"/>
          </p:cNvSpPr>
          <p:nvPr>
            <p:ph type="body" idx="1"/>
          </p:nvPr>
        </p:nvSpPr>
        <p:spPr/>
        <p:txBody>
          <a:bodyPr/>
          <a:lstStyle/>
          <a:p>
            <a:r>
              <a:rPr kumimoji="1" lang="en-US" altLang="ja-JP" dirty="0"/>
              <a:t>Also, the average delay of HARQ has basically better performance in that condition.</a:t>
            </a:r>
          </a:p>
        </p:txBody>
      </p:sp>
      <p:sp>
        <p:nvSpPr>
          <p:cNvPr id="4" name="スライド番号プレースホルダー 3">
            <a:extLst>
              <a:ext uri="{FF2B5EF4-FFF2-40B4-BE49-F238E27FC236}">
                <a16:creationId xmlns:a16="http://schemas.microsoft.com/office/drawing/2014/main" id="{9CA7738A-2A09-38D0-C500-CD7B5A14BF23}"/>
              </a:ext>
            </a:extLst>
          </p:cNvPr>
          <p:cNvSpPr>
            <a:spLocks noGrp="1"/>
          </p:cNvSpPr>
          <p:nvPr>
            <p:ph type="sldNum" sz="quarter" idx="5"/>
          </p:nvPr>
        </p:nvSpPr>
        <p:spPr/>
        <p:txBody>
          <a:bodyPr/>
          <a:lstStyle/>
          <a:p>
            <a:fld id="{82461DE7-94E4-4B6C-893E-B16DAA432C04}" type="slidenum">
              <a:rPr kumimoji="1" lang="ja-JP" altLang="en-US" smtClean="0"/>
              <a:t>16</a:t>
            </a:fld>
            <a:endParaRPr kumimoji="1" lang="ja-JP" altLang="en-US"/>
          </a:p>
        </p:txBody>
      </p:sp>
    </p:spTree>
    <p:extLst>
      <p:ext uri="{BB962C8B-B14F-4D97-AF65-F5344CB8AC3E}">
        <p14:creationId xmlns:p14="http://schemas.microsoft.com/office/powerpoint/2010/main" val="2155734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3944540" y="228600"/>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15-23-0576-09-06ma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F29BC87-BF55-421B-B54D-29C11A5C93C2}" type="slidenum">
              <a:rPr lang="en-US" smtClean="0">
                <a:solidFill>
                  <a:srgbClr val="000000"/>
                </a:solidFill>
              </a:rPr>
              <a:pPr>
                <a:defRPr/>
              </a:pPr>
              <a:t>‹#›</a:t>
            </a:fld>
            <a:endParaRPr lang="en-US" dirty="0">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364088" y="6453336"/>
            <a:ext cx="3744416" cy="553998"/>
          </a:xfrm>
          <a:prstGeom prst="rect">
            <a:avLst/>
          </a:prstGeo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265333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3660949" y="238423"/>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15-23-0576-09-06ma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292080" y="6453336"/>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dirty="0">
                <a:solidFill>
                  <a:srgbClr val="000000"/>
                </a:solidFill>
              </a:rPr>
              <a:t>Slide </a:t>
            </a:r>
            <a:fld id="{088E86A2-24BB-437A-8099-76D2C87A4801}" type="slidenum">
              <a:rPr lang="en-US" smtClean="0">
                <a:solidFill>
                  <a:srgbClr val="000000"/>
                </a:solidFill>
              </a:rPr>
              <a:pPr>
                <a:defRPr/>
              </a:pPr>
              <a:t>‹#›</a:t>
            </a:fld>
            <a:endParaRPr lang="en-US" dirty="0">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364088" y="6453336"/>
            <a:ext cx="3744416"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40967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2399" y="6475413"/>
            <a:ext cx="535403" cy="184666"/>
          </a:xfrm>
        </p:spPr>
        <p:txBody>
          <a:bodyPr/>
          <a:lstStyle>
            <a:lvl1pPr>
              <a:defRPr sz="1200" smtClean="0">
                <a:latin typeface="+mj-lt"/>
              </a:defRPr>
            </a:lvl1pPr>
          </a:lstStyle>
          <a:p>
            <a:pPr>
              <a:defRPr/>
            </a:pPr>
            <a:r>
              <a:rPr lang="en-US" dirty="0">
                <a:solidFill>
                  <a:srgbClr val="000000"/>
                </a:solidFill>
              </a:rPr>
              <a:t>Slide </a:t>
            </a:r>
            <a:fld id="{656268D0-4611-45F7-BF6F-449ED53C6C0E}" type="slidenum">
              <a:rPr lang="en-US" smtClean="0">
                <a:solidFill>
                  <a:srgbClr val="000000"/>
                </a:solidFill>
              </a:rPr>
              <a:pPr>
                <a:defRPr/>
              </a:pPr>
              <a:t>‹#›</a:t>
            </a:fld>
            <a:endParaRPr lang="en-US" dirty="0">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220072" y="6475413"/>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364088" y="6428601"/>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755576" y="188640"/>
            <a:ext cx="1600200" cy="359916"/>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24" name="Google Shape;24;p2"/>
          <p:cNvSpPr txBox="1">
            <a:spLocks noGrp="1"/>
          </p:cNvSpPr>
          <p:nvPr>
            <p:ph type="ftr" idx="11"/>
          </p:nvPr>
        </p:nvSpPr>
        <p:spPr>
          <a:xfrm>
            <a:off x="4821382" y="6468868"/>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98836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3755386" y="228600"/>
            <a:ext cx="5022529"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15-23-0576-09-06ma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508104" y="6453336"/>
            <a:ext cx="3635896" cy="553998"/>
          </a:xfrm>
          <a:prstGeom prst="rect">
            <a:avLst/>
          </a:prstGeom>
        </p:spPr>
        <p:txBody>
          <a:bodyPr/>
          <a:lstStyle>
            <a:lvl1pPr>
              <a:defRPr>
                <a:latin typeface="+mj-lt"/>
              </a:defRPr>
            </a:lvl1pPr>
          </a:lstStyle>
          <a:p>
            <a:r>
              <a:rPr lang="en-US" sz="1200" dirty="0" err="1">
                <a:solidFill>
                  <a:srgbClr val="000000"/>
                </a:solidFill>
              </a:rPr>
              <a:t>K.Takabayashi</a:t>
            </a:r>
            <a:r>
              <a:rPr lang="en-US" sz="1200" dirty="0">
                <a:solidFill>
                  <a:srgbClr val="000000"/>
                </a:solidFill>
              </a:rPr>
              <a:t> (Toyo Univ.), </a:t>
            </a:r>
            <a:r>
              <a:rPr lang="en-US" sz="1200" dirty="0" err="1">
                <a:solidFill>
                  <a:srgbClr val="000000"/>
                </a:solidFill>
              </a:rPr>
              <a:t>R.Kohno</a:t>
            </a:r>
            <a:r>
              <a:rPr lang="en-US" sz="1200" dirty="0">
                <a:solidFill>
                  <a:srgbClr val="000000"/>
                </a:solidFill>
              </a:rPr>
              <a:t> (YNU/YRP-IAI)</a:t>
            </a: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1.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0.png"/></Relationships>
</file>

<file path=ppt/slides/_rels/slide2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0" y="260648"/>
            <a:ext cx="9036496"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Hybrid ARQ Scheme for High QoS Packets in High Class of Coexistence of IEEE 802.15.6ma</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5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13</a:t>
            </a:r>
            <a:r>
              <a:rPr kumimoji="0" lang="en-US" sz="1500" kern="0" dirty="0">
                <a:latin typeface="Times New Roman"/>
                <a:ea typeface="Times New Roman"/>
                <a:cs typeface="Times New Roman"/>
                <a:sym typeface="Times New Roman"/>
              </a:rPr>
              <a:t> May 2025</a:t>
            </a:r>
            <a:endParaRPr kumimoji="0" sz="15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Kento Takabayashi</a:t>
            </a:r>
            <a:r>
              <a:rPr kumimoji="0" lang="en-US" altLang="ko-KR" sz="1500" baseline="30000" dirty="0">
                <a:solidFill>
                  <a:srgbClr val="000000"/>
                </a:solidFill>
                <a:latin typeface="Times New Roman" pitchFamily="18" charset="0"/>
              </a:rPr>
              <a:t>1</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altLang="ko-KR" sz="1500" baseline="30000" dirty="0">
                <a:solidFill>
                  <a:srgbClr val="000000"/>
                </a:solidFill>
                <a:latin typeface="Times New Roman" pitchFamily="18" charset="0"/>
              </a:rPr>
              <a:t>2</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Ryuji Kohno</a:t>
            </a:r>
            <a:r>
              <a:rPr kumimoji="0" lang="en-US" altLang="ko-KR" sz="1500" baseline="30000" dirty="0">
                <a:solidFill>
                  <a:srgbClr val="000000"/>
                </a:solidFill>
                <a:latin typeface="Times New Roman" pitchFamily="18" charset="0"/>
              </a:rPr>
              <a:t>3,4</a:t>
            </a:r>
            <a:r>
              <a:rPr kumimoji="0" lang="en-US" altLang="ko-KR" sz="1500" dirty="0">
                <a:solidFill>
                  <a:srgbClr val="000000"/>
                </a:solidFill>
                <a:latin typeface="Times New Roman" pitchFamily="18" charset="0"/>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 </a:t>
            </a:r>
            <a:r>
              <a:rPr kumimoji="0" lang="en-US" altLang="ko-KR" sz="1500" dirty="0">
                <a:solidFill>
                  <a:srgbClr val="000000"/>
                </a:solidFill>
                <a:latin typeface="Times New Roman" pitchFamily="18" charset="0"/>
              </a:rPr>
              <a:t>Toyo University (2) Osaka Metropolitan University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 2</a:t>
            </a:r>
            <a:r>
              <a:rPr kumimoji="0" lang="it-IT" altLang="zh-TW" sz="1500" dirty="0">
                <a:solidFill>
                  <a:srgbClr val="000000"/>
                </a:solidFill>
                <a:latin typeface="Times New Roman" pitchFamily="18" charset="0"/>
              </a:rPr>
              <a:t>100 Kujirai, Kawagoe, Saitama, Japan 351-8585,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(4) YRP1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Voice:[(1)</a:t>
            </a:r>
            <a:r>
              <a:rPr kumimoji="0" lang="en-US" altLang="ja-JP" sz="1500" dirty="0">
                <a:solidFill>
                  <a:srgbClr val="000000"/>
                </a:solidFill>
                <a:latin typeface="Times New Roman" pitchFamily="18" charset="0"/>
              </a:rPr>
              <a:t> +81-866-94-2104 , (3)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E-Mail:[</a:t>
            </a:r>
            <a:r>
              <a:rPr kumimoji="0" lang="en-US" altLang="ja-JP" sz="1500" dirty="0">
                <a:solidFill>
                  <a:srgbClr val="000000"/>
                </a:solidFill>
                <a:latin typeface="Times New Roman" pitchFamily="18" charset="0"/>
              </a:rPr>
              <a:t>takabayashi.kento.xp@gmail.com</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kohno@ynu.ac.jp,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500" b="0" kern="0" dirty="0">
                <a:solidFill>
                  <a:srgbClr val="000000"/>
                </a:solidFill>
                <a:latin typeface="Times New Roman"/>
                <a:ea typeface="Times New Roman"/>
                <a:cs typeface="Times New Roman"/>
                <a:sym typeface="Times New Roman"/>
              </a:rPr>
              <a:t>The HARQ mechanism for IEEE 802.15.6ma is provided. </a:t>
            </a:r>
            <a:r>
              <a:rPr kumimoji="0" lang="en-US" altLang="ja-JP" sz="1500" b="0" kern="0" dirty="0">
                <a:solidFill>
                  <a:srgbClr val="000000"/>
                </a:solidFill>
                <a:latin typeface="Times New Roman"/>
                <a:ea typeface="Times New Roman"/>
                <a:cs typeface="Times New Roman"/>
                <a:sym typeface="Times New Roman"/>
              </a:rPr>
              <a:t>IEEE 802.15.6ma will deal with various QoS level data</a:t>
            </a:r>
            <a:r>
              <a:rPr kumimoji="0" lang="en-US" sz="1500" b="0" kern="0" dirty="0">
                <a:solidFill>
                  <a:srgbClr val="000000"/>
                </a:solidFill>
                <a:latin typeface="Times New Roman"/>
                <a:ea typeface="Times New Roman"/>
                <a:cs typeface="Times New Roman"/>
                <a:sym typeface="Times New Roman"/>
              </a:rPr>
              <a:t>. Hence, it is required to consider an error control scheme corresponding to these QoS. We introduce the HARQ for the highest coexistence environment class and the high QoS level data.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611560" y="188640"/>
            <a:ext cx="1600200" cy="359916"/>
          </a:xfrm>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C07142-11A6-F010-4176-33E08B3A0E9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10</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28498DCE-1C5E-EF43-890F-86E4977BF076}"/>
              </a:ext>
            </a:extLst>
          </p:cNvPr>
          <p:cNvSpPr>
            <a:spLocks noGrp="1"/>
          </p:cNvSpPr>
          <p:nvPr>
            <p:ph type="title"/>
          </p:nvPr>
        </p:nvSpPr>
        <p:spPr/>
        <p:txBody>
          <a:bodyPr/>
          <a:lstStyle/>
          <a:p>
            <a:r>
              <a:rPr kumimoji="1" lang="en-US" altLang="ja-JP" dirty="0"/>
              <a:t>Evaluation</a:t>
            </a:r>
            <a:endParaRPr kumimoji="1" lang="ja-JP" altLang="en-US" dirty="0"/>
          </a:p>
        </p:txBody>
      </p:sp>
      <p:sp>
        <p:nvSpPr>
          <p:cNvPr id="4" name="日付プレースホルダー 3">
            <a:extLst>
              <a:ext uri="{FF2B5EF4-FFF2-40B4-BE49-F238E27FC236}">
                <a16:creationId xmlns:a16="http://schemas.microsoft.com/office/drawing/2014/main" id="{6600C400-DE63-E7BC-A80C-30AEA4D96FC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D5179A4B-DB10-36A4-B252-D24C86894398}"/>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1383446115"/>
                  </p:ext>
                </p:extLst>
              </p:nvPr>
            </p:nvGraphicFramePr>
            <p:xfrm>
              <a:off x="843870" y="1700808"/>
              <a:ext cx="7532459" cy="4175760"/>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276200">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407525">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288032">
                    <a:tc>
                      <a:txBody>
                        <a:bodyPr/>
                        <a:lstStyle/>
                        <a:p>
                          <a:r>
                            <a:rPr kumimoji="1" lang="en-US" altLang="ja-JP" sz="1400" dirty="0">
                              <a:latin typeface="+mj-lt"/>
                            </a:rPr>
                            <a:t>Slot length</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0.886 </a:t>
                          </a:r>
                          <a:r>
                            <a:rPr kumimoji="1" lang="en-US" altLang="ja-JP" sz="1400" dirty="0" err="1">
                              <a:latin typeface="+mj-lt"/>
                            </a:rPr>
                            <a:t>ms</a:t>
                          </a:r>
                          <a:endParaRPr kumimoji="1" lang="en-US" altLang="ja-JP"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r h="288032">
                    <a:tc>
                      <a:txBody>
                        <a:bodyPr/>
                        <a:lstStyle/>
                        <a:p>
                          <a:r>
                            <a:rPr kumimoji="1" lang="en-US" altLang="ja-JP" sz="1400" dirty="0">
                              <a:latin typeface="+mj-lt"/>
                            </a:rPr>
                            <a:t>PSDU data rate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32745662"/>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PSDU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Maximum erasure ratio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𝑝</m:t>
                                  </m:r>
                                </m:e>
                                <m:sub>
                                  <m:r>
                                    <a:rPr kumimoji="1" lang="en-US" altLang="ja-JP" sz="1400" b="0" i="1" baseline="0" smtClean="0">
                                      <a:latin typeface="Cambria Math" panose="02040503050406030204" pitchFamily="18" charset="0"/>
                                    </a:rPr>
                                    <m:t>𝑒</m:t>
                                  </m:r>
                                </m:sub>
                              </m:sSub>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j-lt"/>
                              <a:ea typeface="+mn-ea"/>
                              <a:cs typeface="+mn-cs"/>
                            </a:rPr>
                            <a:t>Maximum number of retransmissions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𝑟</m:t>
                                  </m:r>
                                </m:e>
                                <m:sub>
                                  <m:r>
                                    <a:rPr kumimoji="1" lang="en-US" altLang="ja-JP" sz="1400" b="0" i="1" baseline="0" smtClean="0">
                                      <a:latin typeface="Cambria Math" panose="02040503050406030204" pitchFamily="18" charset="0"/>
                                    </a:rPr>
                                    <m:t>𝑚𝑎𝑥</m:t>
                                  </m:r>
                                </m:sub>
                              </m:sSub>
                            </m:oMath>
                          </a14:m>
                          <a:r>
                            <a:rPr kumimoji="1" lang="en-US" altLang="ja-JP" sz="1400" kern="1200" baseline="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Choice>
        <mc:Fallback xmlns="">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1383446115"/>
                  </p:ext>
                </p:extLst>
              </p:nvPr>
            </p:nvGraphicFramePr>
            <p:xfrm>
              <a:off x="843870" y="1700808"/>
              <a:ext cx="7532459" cy="4175760"/>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04000" r="-115478" b="-1192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304800">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518160">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304800">
                    <a:tc>
                      <a:txBody>
                        <a:bodyPr/>
                        <a:lstStyle/>
                        <a:p>
                          <a:r>
                            <a:rPr kumimoji="1" lang="en-US" altLang="ja-JP" sz="1400" dirty="0">
                              <a:latin typeface="+mj-lt"/>
                            </a:rPr>
                            <a:t>Slot length</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0.886 </a:t>
                          </a:r>
                          <a:r>
                            <a:rPr kumimoji="1" lang="en-US" altLang="ja-JP" sz="1400" dirty="0" err="1">
                              <a:latin typeface="+mj-lt"/>
                            </a:rPr>
                            <a:t>ms</a:t>
                          </a:r>
                          <a:endParaRPr kumimoji="1" lang="en-US" altLang="ja-JP"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r h="304800">
                    <a:tc>
                      <a:txBody>
                        <a:bodyPr/>
                        <a:lstStyle/>
                        <a:p>
                          <a:r>
                            <a:rPr kumimoji="1" lang="en-US" altLang="ja-JP" sz="1400" dirty="0">
                              <a:latin typeface="+mj-lt"/>
                            </a:rPr>
                            <a:t>PSDU data rate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32745662"/>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976000" r="-115478" b="-3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076000" r="-115478" b="-2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176000" r="-115478" b="-1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Fallback>
      </mc:AlternateContent>
      <p:sp>
        <p:nvSpPr>
          <p:cNvPr id="6" name="テキスト ボックス 5">
            <a:extLst>
              <a:ext uri="{FF2B5EF4-FFF2-40B4-BE49-F238E27FC236}">
                <a16:creationId xmlns:a16="http://schemas.microsoft.com/office/drawing/2014/main" id="{38E75C3A-F5A0-B057-5B7A-022DEF2C716C}"/>
              </a:ext>
            </a:extLst>
          </p:cNvPr>
          <p:cNvSpPr txBox="1"/>
          <p:nvPr/>
        </p:nvSpPr>
        <p:spPr>
          <a:xfrm>
            <a:off x="415633" y="5969248"/>
            <a:ext cx="8388932" cy="36933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ea typeface="+mj-ea"/>
              </a:rPr>
              <a:t>This presentation evaluated several metrices under very strong interference condition</a:t>
            </a:r>
            <a:endParaRPr kumimoji="1" lang="ja-JP" altLang="en-US" dirty="0">
              <a:latin typeface="+mj-lt"/>
              <a:ea typeface="+mj-ea"/>
            </a:endParaRPr>
          </a:p>
        </p:txBody>
      </p:sp>
    </p:spTree>
    <p:extLst>
      <p:ext uri="{BB962C8B-B14F-4D97-AF65-F5344CB8AC3E}">
        <p14:creationId xmlns:p14="http://schemas.microsoft.com/office/powerpoint/2010/main" val="3608074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7076-C924-F7EE-D2F6-A92EC2F91C3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BAA3EF-7893-3326-A462-0048CA354BE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11E58C69-1DD6-F6D8-08EC-87BD3F890610}"/>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DCE6B2E6-024C-383D-B86C-8C9100386FB2}"/>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62D1773D-F748-5016-4E7F-FC1B6D82DA5B}"/>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45C6007-4BF4-9C1F-2717-2215382FBD2C}"/>
                  </a:ext>
                </a:extLst>
              </p:cNvPr>
              <p:cNvSpPr txBox="1"/>
              <p:nvPr/>
            </p:nvSpPr>
            <p:spPr>
              <a:xfrm>
                <a:off x="569703" y="5768518"/>
                <a:ext cx="7914456"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b="0" i="1" smtClean="0">
                        <a:latin typeface="Cambria Math" panose="02040503050406030204" pitchFamily="18" charset="0"/>
                        <a:cs typeface="Times New Roman" panose="02020603050405020304" pitchFamily="18" charset="0"/>
                      </a:rPr>
                      <m:t>=100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F45C6007-4BF4-9C1F-2717-2215382FBD2C}"/>
                  </a:ext>
                </a:extLst>
              </p:cNvPr>
              <p:cNvSpPr txBox="1">
                <a:spLocks noRot="1" noChangeAspect="1" noMove="1" noResize="1" noEditPoints="1" noAdjustHandles="1" noChangeArrowheads="1" noChangeShapeType="1" noTextEdit="1"/>
              </p:cNvSpPr>
              <p:nvPr/>
            </p:nvSpPr>
            <p:spPr>
              <a:xfrm>
                <a:off x="569703" y="5768518"/>
                <a:ext cx="7914456"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31236619-27C8-024E-BB0C-0A8115ACB2FD}"/>
              </a:ext>
            </a:extLst>
          </p:cNvPr>
          <p:cNvPicPr>
            <a:picLocks noChangeAspect="1"/>
          </p:cNvPicPr>
          <p:nvPr/>
        </p:nvPicPr>
        <p:blipFill>
          <a:blip r:embed="rId4"/>
          <a:stretch>
            <a:fillRect/>
          </a:stretch>
        </p:blipFill>
        <p:spPr>
          <a:xfrm>
            <a:off x="197768" y="1628800"/>
            <a:ext cx="8748464" cy="3979336"/>
          </a:xfrm>
          <a:prstGeom prst="rect">
            <a:avLst/>
          </a:prstGeom>
        </p:spPr>
      </p:pic>
    </p:spTree>
    <p:extLst>
      <p:ext uri="{BB962C8B-B14F-4D97-AF65-F5344CB8AC3E}">
        <p14:creationId xmlns:p14="http://schemas.microsoft.com/office/powerpoint/2010/main" val="4225634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5B90F-DC43-88E3-EE55-E9701433DF8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37DE648-8A64-ECA0-71F0-408AB376937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228DE33C-795B-84A0-A582-53662DD791FF}"/>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380DB9BB-5255-D7E5-01BF-0BA28194C4F8}"/>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488BBFF0-5B66-0F54-94E5-78A007F4EBFB}"/>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29C2738D-282C-F733-AB69-06029A3DB920}"/>
                  </a:ext>
                </a:extLst>
              </p:cNvPr>
              <p:cNvSpPr txBox="1"/>
              <p:nvPr/>
            </p:nvSpPr>
            <p:spPr>
              <a:xfrm>
                <a:off x="251520" y="5736671"/>
                <a:ext cx="8712968"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10</m:t>
                    </m:r>
                    <m:r>
                      <a:rPr lang="en-US" altLang="ja-JP" sz="2000" i="1">
                        <a:latin typeface="Cambria Math" panose="02040503050406030204" pitchFamily="18" charset="0"/>
                        <a:cs typeface="Times New Roman" panose="02020603050405020304" pitchFamily="18" charset="0"/>
                      </a:rPr>
                      <m:t>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29C2738D-282C-F733-AB69-06029A3DB920}"/>
                  </a:ext>
                </a:extLst>
              </p:cNvPr>
              <p:cNvSpPr txBox="1">
                <a:spLocks noRot="1" noChangeAspect="1" noMove="1" noResize="1" noEditPoints="1" noAdjustHandles="1" noChangeArrowheads="1" noChangeShapeType="1" noTextEdit="1"/>
              </p:cNvSpPr>
              <p:nvPr/>
            </p:nvSpPr>
            <p:spPr>
              <a:xfrm>
                <a:off x="251520" y="5736671"/>
                <a:ext cx="8712968"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EA631DFF-7863-F1F0-A768-1DB699659761}"/>
              </a:ext>
            </a:extLst>
          </p:cNvPr>
          <p:cNvPicPr>
            <a:picLocks noChangeAspect="1"/>
          </p:cNvPicPr>
          <p:nvPr/>
        </p:nvPicPr>
        <p:blipFill>
          <a:blip r:embed="rId4"/>
          <a:stretch>
            <a:fillRect/>
          </a:stretch>
        </p:blipFill>
        <p:spPr>
          <a:xfrm>
            <a:off x="215516" y="1628800"/>
            <a:ext cx="8712968" cy="3963190"/>
          </a:xfrm>
          <a:prstGeom prst="rect">
            <a:avLst/>
          </a:prstGeom>
        </p:spPr>
      </p:pic>
    </p:spTree>
    <p:extLst>
      <p:ext uri="{BB962C8B-B14F-4D97-AF65-F5344CB8AC3E}">
        <p14:creationId xmlns:p14="http://schemas.microsoft.com/office/powerpoint/2010/main" val="4272481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3D9BA-4EBC-A555-AAD3-2FA1890A54F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FE34EC-4B8E-D051-7A2F-B75A50A1416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13</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DDF168E2-2AD5-C407-D7A4-3ABFB839E33C}"/>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7625587-07ED-6A5C-8E9B-D8283891EDF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4FF4E176-F11C-4E1A-6A5A-ABCC2C35D596}"/>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64787AB-99F5-D655-F5BB-E30D0A2AE656}"/>
                  </a:ext>
                </a:extLst>
              </p:cNvPr>
              <p:cNvSpPr txBox="1"/>
              <p:nvPr/>
            </p:nvSpPr>
            <p:spPr>
              <a:xfrm>
                <a:off x="323528" y="5851948"/>
                <a:ext cx="8424936"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10</m:t>
                    </m:r>
                    <m:r>
                      <a:rPr lang="en-US" altLang="ja-JP" sz="2000" i="1">
                        <a:latin typeface="Cambria Math" panose="02040503050406030204" pitchFamily="18" charset="0"/>
                        <a:cs typeface="Times New Roman" panose="02020603050405020304" pitchFamily="18" charset="0"/>
                      </a:rPr>
                      <m:t>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E64787AB-99F5-D655-F5BB-E30D0A2AE656}"/>
                  </a:ext>
                </a:extLst>
              </p:cNvPr>
              <p:cNvSpPr txBox="1">
                <a:spLocks noRot="1" noChangeAspect="1" noMove="1" noResize="1" noEditPoints="1" noAdjustHandles="1" noChangeArrowheads="1" noChangeShapeType="1" noTextEdit="1"/>
              </p:cNvSpPr>
              <p:nvPr/>
            </p:nvSpPr>
            <p:spPr>
              <a:xfrm>
                <a:off x="323528" y="5851948"/>
                <a:ext cx="8424936" cy="400110"/>
              </a:xfrm>
              <a:prstGeom prst="rect">
                <a:avLst/>
              </a:prstGeom>
              <a:blipFill>
                <a:blip r:embed="rId3"/>
                <a:stretch>
                  <a:fillRect t="-9091"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C80FB7A9-CDEB-256E-A29C-0C53BD6EBA06}"/>
              </a:ext>
            </a:extLst>
          </p:cNvPr>
          <p:cNvPicPr>
            <a:picLocks noChangeAspect="1"/>
          </p:cNvPicPr>
          <p:nvPr/>
        </p:nvPicPr>
        <p:blipFill>
          <a:blip r:embed="rId4"/>
          <a:stretch>
            <a:fillRect/>
          </a:stretch>
        </p:blipFill>
        <p:spPr>
          <a:xfrm>
            <a:off x="72008" y="1605827"/>
            <a:ext cx="8892480" cy="4044843"/>
          </a:xfrm>
          <a:prstGeom prst="rect">
            <a:avLst/>
          </a:prstGeom>
        </p:spPr>
      </p:pic>
    </p:spTree>
    <p:extLst>
      <p:ext uri="{BB962C8B-B14F-4D97-AF65-F5344CB8AC3E}">
        <p14:creationId xmlns:p14="http://schemas.microsoft.com/office/powerpoint/2010/main" val="428680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218F6-703E-EE10-ECA1-31019149854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A37199C-A9BF-EED7-C9ED-BD61FEA97B9E}"/>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14</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B8EBEF57-5109-5FC0-FF16-CCEE6313F2FB}"/>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781256A-00AC-C371-F661-03755C4EB91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F362E8C9-A89D-F031-A94E-B02F5AD1327F}"/>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5E97431-8058-C027-5EBD-7030A7CAD9A6}"/>
                  </a:ext>
                </a:extLst>
              </p:cNvPr>
              <p:cNvSpPr txBox="1"/>
              <p:nvPr/>
            </p:nvSpPr>
            <p:spPr>
              <a:xfrm>
                <a:off x="395536" y="5772090"/>
                <a:ext cx="8568952"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10</m:t>
                    </m:r>
                    <m:r>
                      <a:rPr lang="en-US" altLang="ja-JP" sz="2000" i="1">
                        <a:latin typeface="Cambria Math" panose="02040503050406030204" pitchFamily="18" charset="0"/>
                        <a:cs typeface="Times New Roman" panose="02020603050405020304" pitchFamily="18" charset="0"/>
                      </a:rPr>
                      <m:t>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15E97431-8058-C027-5EBD-7030A7CAD9A6}"/>
                  </a:ext>
                </a:extLst>
              </p:cNvPr>
              <p:cNvSpPr txBox="1">
                <a:spLocks noRot="1" noChangeAspect="1" noMove="1" noResize="1" noEditPoints="1" noAdjustHandles="1" noChangeArrowheads="1" noChangeShapeType="1" noTextEdit="1"/>
              </p:cNvSpPr>
              <p:nvPr/>
            </p:nvSpPr>
            <p:spPr>
              <a:xfrm>
                <a:off x="395536" y="5772090"/>
                <a:ext cx="8568952" cy="400110"/>
              </a:xfrm>
              <a:prstGeom prst="rect">
                <a:avLst/>
              </a:prstGeom>
              <a:blipFill>
                <a:blip r:embed="rId3"/>
                <a:stretch>
                  <a:fillRect t="-9091" b="-25758"/>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19E3DFC7-B36D-1055-C753-7F350CFA3093}"/>
              </a:ext>
            </a:extLst>
          </p:cNvPr>
          <p:cNvPicPr>
            <a:picLocks noChangeAspect="1"/>
          </p:cNvPicPr>
          <p:nvPr/>
        </p:nvPicPr>
        <p:blipFill>
          <a:blip r:embed="rId4"/>
          <a:stretch>
            <a:fillRect/>
          </a:stretch>
        </p:blipFill>
        <p:spPr>
          <a:xfrm>
            <a:off x="246030" y="1752600"/>
            <a:ext cx="8748464" cy="3979336"/>
          </a:xfrm>
          <a:prstGeom prst="rect">
            <a:avLst/>
          </a:prstGeom>
        </p:spPr>
      </p:pic>
    </p:spTree>
    <p:extLst>
      <p:ext uri="{BB962C8B-B14F-4D97-AF65-F5344CB8AC3E}">
        <p14:creationId xmlns:p14="http://schemas.microsoft.com/office/powerpoint/2010/main" val="311599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B9891-4782-3562-E12C-A54A249901C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0FA5E06-A4AB-FF8B-9887-D9A02C049D4F}"/>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A8538E7-A769-4604-6909-9E6247C0411B}"/>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B2F29686-82D0-EC35-1248-68648F05B6BD}"/>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8AA973CD-6D41-A0DF-EA2B-C67E8B77543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F40ECDE-0A7F-26AD-D8C2-9F236E7F8DC2}"/>
                  </a:ext>
                </a:extLst>
              </p:cNvPr>
              <p:cNvSpPr txBox="1"/>
              <p:nvPr/>
            </p:nvSpPr>
            <p:spPr>
              <a:xfrm>
                <a:off x="180742" y="5786846"/>
                <a:ext cx="8782516"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10</m:t>
                    </m:r>
                    <m:r>
                      <a:rPr lang="en-US" altLang="ja-JP" sz="2000" i="1">
                        <a:latin typeface="Cambria Math" panose="02040503050406030204" pitchFamily="18" charset="0"/>
                        <a:cs typeface="Times New Roman" panose="02020603050405020304" pitchFamily="18" charset="0"/>
                      </a:rPr>
                      <m:t>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8F40ECDE-0A7F-26AD-D8C2-9F236E7F8DC2}"/>
                  </a:ext>
                </a:extLst>
              </p:cNvPr>
              <p:cNvSpPr txBox="1">
                <a:spLocks noRot="1" noChangeAspect="1" noMove="1" noResize="1" noEditPoints="1" noAdjustHandles="1" noChangeArrowheads="1" noChangeShapeType="1" noTextEdit="1"/>
              </p:cNvSpPr>
              <p:nvPr/>
            </p:nvSpPr>
            <p:spPr>
              <a:xfrm>
                <a:off x="180742" y="5786846"/>
                <a:ext cx="8782516"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6CD7702E-6117-EAD2-1D20-90C34E7F8959}"/>
              </a:ext>
            </a:extLst>
          </p:cNvPr>
          <p:cNvPicPr>
            <a:picLocks noChangeAspect="1"/>
          </p:cNvPicPr>
          <p:nvPr/>
        </p:nvPicPr>
        <p:blipFill>
          <a:blip r:embed="rId4"/>
          <a:stretch>
            <a:fillRect/>
          </a:stretch>
        </p:blipFill>
        <p:spPr>
          <a:xfrm>
            <a:off x="269776" y="1752600"/>
            <a:ext cx="8604448" cy="3913829"/>
          </a:xfrm>
          <a:prstGeom prst="rect">
            <a:avLst/>
          </a:prstGeom>
        </p:spPr>
      </p:pic>
    </p:spTree>
    <p:extLst>
      <p:ext uri="{BB962C8B-B14F-4D97-AF65-F5344CB8AC3E}">
        <p14:creationId xmlns:p14="http://schemas.microsoft.com/office/powerpoint/2010/main" val="315118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DA05C-720D-8328-2EEE-F00E3C7C5A5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D4935CE-C8E1-85BC-B2A2-EFF95E4662C8}"/>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16</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DC4DBDA1-A577-1E7E-2B69-048B51891B56}"/>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71576C24-3EF7-01B3-DF3A-51C7A1677C6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192A6C62-8F38-D10A-E66F-31B1DA9D0E86}"/>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E7E8517-B0AE-0A70-87F1-19323AB34A52}"/>
                  </a:ext>
                </a:extLst>
              </p:cNvPr>
              <p:cNvSpPr txBox="1"/>
              <p:nvPr/>
            </p:nvSpPr>
            <p:spPr>
              <a:xfrm>
                <a:off x="323528" y="5787971"/>
                <a:ext cx="8496944"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a:t>
                </a:r>
                <a:r>
                  <a:rPr lang="en-US" altLang="ja-JP" sz="2000" dirty="0">
                    <a:latin typeface="Times New Roman" panose="02020603050405020304" pitchFamily="18" charset="0"/>
                    <a:cs typeface="Times New Roman" panose="02020603050405020304" pitchFamily="18" charset="0"/>
                  </a:rPr>
                  <a:t>BC</a:t>
                </a:r>
                <a:r>
                  <a:rPr kumimoji="1" lang="en-US" altLang="ja-JP" sz="2000" dirty="0">
                    <a:latin typeface="Times New Roman" panose="02020603050405020304" pitchFamily="18" charset="0"/>
                    <a:cs typeface="Times New Roman" panose="02020603050405020304" pitchFamily="18" charset="0"/>
                  </a:rPr>
                  <a:t>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10</m:t>
                    </m:r>
                    <m:r>
                      <a:rPr lang="en-US" altLang="ja-JP" sz="2000" i="1">
                        <a:latin typeface="Cambria Math" panose="02040503050406030204" pitchFamily="18" charset="0"/>
                        <a:cs typeface="Times New Roman" panose="02020603050405020304" pitchFamily="18" charset="0"/>
                      </a:rPr>
                      <m:t>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8E7E8517-B0AE-0A70-87F1-19323AB34A52}"/>
                  </a:ext>
                </a:extLst>
              </p:cNvPr>
              <p:cNvSpPr txBox="1">
                <a:spLocks noRot="1" noChangeAspect="1" noMove="1" noResize="1" noEditPoints="1" noAdjustHandles="1" noChangeArrowheads="1" noChangeShapeType="1" noTextEdit="1"/>
              </p:cNvSpPr>
              <p:nvPr/>
            </p:nvSpPr>
            <p:spPr>
              <a:xfrm>
                <a:off x="323528" y="5787971"/>
                <a:ext cx="8496944"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889F6A62-2DFA-4AFC-262A-CE430DBC49DE}"/>
              </a:ext>
            </a:extLst>
          </p:cNvPr>
          <p:cNvPicPr>
            <a:picLocks noChangeAspect="1"/>
          </p:cNvPicPr>
          <p:nvPr/>
        </p:nvPicPr>
        <p:blipFill>
          <a:blip r:embed="rId4"/>
          <a:stretch>
            <a:fillRect/>
          </a:stretch>
        </p:blipFill>
        <p:spPr>
          <a:xfrm>
            <a:off x="217819" y="1724371"/>
            <a:ext cx="8748464" cy="3979336"/>
          </a:xfrm>
          <a:prstGeom prst="rect">
            <a:avLst/>
          </a:prstGeom>
        </p:spPr>
      </p:pic>
    </p:spTree>
    <p:extLst>
      <p:ext uri="{BB962C8B-B14F-4D97-AF65-F5344CB8AC3E}">
        <p14:creationId xmlns:p14="http://schemas.microsoft.com/office/powerpoint/2010/main" val="2935304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3900" y="620688"/>
            <a:ext cx="7772400" cy="1066800"/>
          </a:xfrm>
        </p:spPr>
        <p:txBody>
          <a:bodyPr/>
          <a:lstStyle/>
          <a:p>
            <a:r>
              <a:rPr kumimoji="1" lang="en-US" altLang="ja-JP" dirty="0"/>
              <a:t>Conclusion</a:t>
            </a:r>
            <a:endParaRPr kumimoji="1" lang="ja-JP" altLang="en-US" dirty="0"/>
          </a:p>
        </p:txBody>
      </p:sp>
      <p:sp>
        <p:nvSpPr>
          <p:cNvPr id="3" name="スライド番号プレースホルダー 2">
            <a:extLst>
              <a:ext uri="{FF2B5EF4-FFF2-40B4-BE49-F238E27FC236}">
                <a16:creationId xmlns:a16="http://schemas.microsoft.com/office/drawing/2014/main" id="{6C56E7A5-8F87-0C0E-CC06-24B043FD0A5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7B756F6-16B9-6419-DDA2-DDF27B907E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41D49636-59EE-CE9B-674B-50676E0BA89C}"/>
              </a:ext>
            </a:extLst>
          </p:cNvPr>
          <p:cNvSpPr>
            <a:spLocks noGrp="1"/>
          </p:cNvSpPr>
          <p:nvPr>
            <p:ph type="ftr" sz="quarter" idx="3"/>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377D4FE9-7B1B-811B-FCE5-49DE107C1FC5}"/>
                  </a:ext>
                </a:extLst>
              </p:cNvPr>
              <p:cNvSpPr txBox="1"/>
              <p:nvPr/>
            </p:nvSpPr>
            <p:spPr>
              <a:xfrm>
                <a:off x="377534" y="1699913"/>
                <a:ext cx="8388932" cy="4401205"/>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a:t>
                </a:r>
                <a:r>
                  <a:rPr kumimoji="1" lang="en-US" altLang="ja-JP" sz="2000" dirty="0">
                    <a:latin typeface="Times New Roman" panose="02020603050405020304" pitchFamily="18" charset="0"/>
                    <a:cs typeface="Times New Roman" panose="02020603050405020304" pitchFamily="18" charset="0"/>
                  </a:rPr>
                  <a:t>n the case of LDPC, performance of HARQ has better than that of ARQ</a:t>
                </a:r>
              </a:p>
              <a:p>
                <a:pPr marL="342900" indent="-342900">
                  <a:buFont typeface="Arial" panose="020B0604020202020204" pitchFamily="34" charset="0"/>
                  <a:buChar char="•"/>
                </a:pPr>
                <a:endParaRPr lang="en-US" altLang="ja-JP" sz="2000" dirty="0">
                  <a:latin typeface="+mj-lt"/>
                  <a:ea typeface="+mj-ea"/>
                </a:endParaRPr>
              </a:p>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a:t>
                </a:r>
                <a:r>
                  <a:rPr kumimoji="1" lang="en-US" altLang="ja-JP" sz="2000" dirty="0">
                    <a:latin typeface="Times New Roman" panose="02020603050405020304" pitchFamily="18" charset="0"/>
                    <a:cs typeface="Times New Roman" panose="02020603050405020304" pitchFamily="18" charset="0"/>
                  </a:rPr>
                  <a:t>n the case of </a:t>
                </a:r>
                <a:r>
                  <a:rPr lang="en-US" altLang="ja-JP" sz="2000" dirty="0">
                    <a:latin typeface="Times New Roman" panose="02020603050405020304" pitchFamily="18" charset="0"/>
                    <a:cs typeface="Times New Roman" panose="02020603050405020304" pitchFamily="18" charset="0"/>
                  </a:rPr>
                  <a:t>BCC</a:t>
                </a:r>
                <a:r>
                  <a:rPr kumimoji="1" lang="en-US" altLang="ja-JP"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performance of HARQ has much better than that of ARQ in very low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lang="en-US" altLang="ja-JP" sz="2000" dirty="0">
                    <a:latin typeface="Times New Roman" panose="02020603050405020304" pitchFamily="18" charset="0"/>
                    <a:cs typeface="Times New Roman" panose="02020603050405020304" pitchFamily="18" charset="0"/>
                  </a:rPr>
                  <a:t> areas</a:t>
                </a:r>
              </a:p>
              <a:p>
                <a:pPr marL="800100" lvl="1" indent="-342900">
                  <a:buFont typeface="Wingdings" panose="05000000000000000000" pitchFamily="2" charset="2"/>
                  <a:buChar char="Ø"/>
                </a:pPr>
                <a:endParaRPr kumimoji="1" lang="en-US" altLang="ja-JP"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kumimoji="1" lang="en-US" altLang="ja-JP" sz="2000" dirty="0">
                    <a:latin typeface="Times New Roman" panose="02020603050405020304" pitchFamily="18" charset="0"/>
                    <a:cs typeface="Times New Roman" panose="02020603050405020304" pitchFamily="18" charset="0"/>
                  </a:rPr>
                  <a:t>Especially PSDU throughput is several tens of Mbps or more and average delay is several </a:t>
                </a:r>
                <a:r>
                  <a:rPr kumimoji="1" lang="en-US" altLang="ja-JP" sz="2000" dirty="0" err="1">
                    <a:latin typeface="Times New Roman" panose="02020603050405020304" pitchFamily="18" charset="0"/>
                    <a:cs typeface="Times New Roman" panose="02020603050405020304" pitchFamily="18" charset="0"/>
                  </a:rPr>
                  <a:t>ms</a:t>
                </a:r>
                <a:r>
                  <a:rPr kumimoji="1" lang="en-US" altLang="ja-JP" sz="2000" dirty="0">
                    <a:latin typeface="Times New Roman" panose="02020603050405020304" pitchFamily="18" charset="0"/>
                    <a:cs typeface="Times New Roman" panose="02020603050405020304" pitchFamily="18" charset="0"/>
                  </a:rPr>
                  <a:t> or less</a:t>
                </a:r>
              </a:p>
              <a:p>
                <a:pPr marL="342900" indent="-342900">
                  <a:buFont typeface="Arial" panose="020B0604020202020204" pitchFamily="34" charset="0"/>
                  <a:buChar char="•"/>
                </a:pPr>
                <a:endParaRPr lang="en-US"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US" altLang="ja-JP" sz="2000" dirty="0">
                    <a:latin typeface="Times New Roman" panose="02020603050405020304" pitchFamily="18" charset="0"/>
                    <a:cs typeface="Times New Roman" panose="02020603050405020304" pitchFamily="18" charset="0"/>
                  </a:rPr>
                  <a:t>The case of </a:t>
                </a:r>
                <a:r>
                  <a:rPr lang="en-US" altLang="ja-JP" sz="2000" dirty="0">
                    <a:latin typeface="Times New Roman" panose="02020603050405020304" pitchFamily="18" charset="0"/>
                    <a:cs typeface="Times New Roman" panose="02020603050405020304" pitchFamily="18" charset="0"/>
                  </a:rPr>
                  <a:t>BCC</a:t>
                </a:r>
                <a:r>
                  <a:rPr kumimoji="1" lang="en-US" altLang="ja-JP" sz="2000" dirty="0">
                    <a:latin typeface="Times New Roman" panose="02020603050405020304" pitchFamily="18" charset="0"/>
                    <a:cs typeface="Times New Roman" panose="02020603050405020304" pitchFamily="18" charset="0"/>
                  </a:rPr>
                  <a:t> with HARQ significantly improved </a:t>
                </a:r>
                <a:r>
                  <a:rPr lang="en-US" altLang="ja-JP" sz="2000" dirty="0">
                    <a:latin typeface="Times New Roman" panose="02020603050405020304" pitchFamily="18" charset="0"/>
                    <a:cs typeface="Times New Roman" panose="02020603050405020304" pitchFamily="18" charset="0"/>
                  </a:rPr>
                  <a:t>than the case of LDPC with ARQ and HARQ</a:t>
                </a:r>
              </a:p>
              <a:p>
                <a:pPr marL="800100" lvl="1" indent="-342900">
                  <a:buFont typeface="Wingdings" panose="05000000000000000000" pitchFamily="2" charset="2"/>
                  <a:buChar char="Ø"/>
                </a:pPr>
                <a:r>
                  <a:rPr lang="en-US" altLang="ja-JP" sz="2000" dirty="0">
                    <a:latin typeface="Times New Roman" panose="02020603050405020304" pitchFamily="18" charset="0"/>
                    <a:cs typeface="Times New Roman" panose="02020603050405020304" pitchFamily="18" charset="0"/>
                  </a:rPr>
                  <a:t>S</a:t>
                </a:r>
                <a:r>
                  <a:rPr kumimoji="1" lang="en-US" altLang="ja-JP" sz="2000" dirty="0">
                    <a:latin typeface="Times New Roman" panose="02020603050405020304" pitchFamily="18" charset="0"/>
                    <a:cs typeface="Times New Roman" panose="02020603050405020304" pitchFamily="18" charset="0"/>
                  </a:rPr>
                  <a:t>ufficient performance was obtained even in the low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region and the small number of retransmissions</a:t>
                </a:r>
              </a:p>
              <a:p>
                <a:pPr marL="800100" lvl="1" indent="-342900">
                  <a:buFont typeface="Wingdings" panose="05000000000000000000" pitchFamily="2" charset="2"/>
                  <a:buChar char="Ø"/>
                </a:pPr>
                <a:r>
                  <a:rPr lang="en-US" altLang="ja-JP" sz="2000" dirty="0">
                    <a:latin typeface="Times New Roman" panose="02020603050405020304" pitchFamily="18" charset="0"/>
                    <a:cs typeface="Times New Roman" panose="02020603050405020304" pitchFamily="18" charset="0"/>
                  </a:rPr>
                  <a:t>T</a:t>
                </a:r>
                <a:r>
                  <a:rPr kumimoji="1" lang="en-US" altLang="ja-JP" sz="2000" dirty="0">
                    <a:latin typeface="Times New Roman" panose="02020603050405020304" pitchFamily="18" charset="0"/>
                    <a:cs typeface="Times New Roman" panose="02020603050405020304" pitchFamily="18" charset="0"/>
                  </a:rPr>
                  <a:t>his can be used in applications requiring high dependability and a strong interference case</a:t>
                </a:r>
              </a:p>
            </p:txBody>
          </p:sp>
        </mc:Choice>
        <mc:Fallback xmlns="">
          <p:sp>
            <p:nvSpPr>
              <p:cNvPr id="6" name="テキスト ボックス 5">
                <a:extLst>
                  <a:ext uri="{FF2B5EF4-FFF2-40B4-BE49-F238E27FC236}">
                    <a16:creationId xmlns:a16="http://schemas.microsoft.com/office/drawing/2014/main" id="{377D4FE9-7B1B-811B-FCE5-49DE107C1FC5}"/>
                  </a:ext>
                </a:extLst>
              </p:cNvPr>
              <p:cNvSpPr txBox="1">
                <a:spLocks noRot="1" noChangeAspect="1" noMove="1" noResize="1" noEditPoints="1" noAdjustHandles="1" noChangeArrowheads="1" noChangeShapeType="1" noTextEdit="1"/>
              </p:cNvSpPr>
              <p:nvPr/>
            </p:nvSpPr>
            <p:spPr>
              <a:xfrm>
                <a:off x="377534" y="1699913"/>
                <a:ext cx="8388932" cy="4401205"/>
              </a:xfrm>
              <a:prstGeom prst="rect">
                <a:avLst/>
              </a:prstGeom>
              <a:blipFill>
                <a:blip r:embed="rId3"/>
                <a:stretch>
                  <a:fillRect l="-654" t="-831" r="-363" b="-152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70494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3359065-1F6D-3AA7-0E03-CC72C87297C5}"/>
              </a:ext>
            </a:extLst>
          </p:cNvPr>
          <p:cNvSpPr>
            <a:spLocks noGrp="1"/>
          </p:cNvSpPr>
          <p:nvPr>
            <p:ph type="dt"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3" name="フッター プレースホルダー 2">
            <a:extLst>
              <a:ext uri="{FF2B5EF4-FFF2-40B4-BE49-F238E27FC236}">
                <a16:creationId xmlns:a16="http://schemas.microsoft.com/office/drawing/2014/main" id="{3A593160-71CF-0865-DBCA-99B17AC33FF6}"/>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4" name="スライド番号プレースホルダー 3">
            <a:extLst>
              <a:ext uri="{FF2B5EF4-FFF2-40B4-BE49-F238E27FC236}">
                <a16:creationId xmlns:a16="http://schemas.microsoft.com/office/drawing/2014/main" id="{5519D34B-8FEB-C199-6C3F-B5B093B6269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5" name="テキスト ボックス 2">
            <a:extLst>
              <a:ext uri="{FF2B5EF4-FFF2-40B4-BE49-F238E27FC236}">
                <a16:creationId xmlns:a16="http://schemas.microsoft.com/office/drawing/2014/main" id="{E7991C5D-D96F-D1A2-1EA0-D41315C0273E}"/>
              </a:ext>
            </a:extLst>
          </p:cNvPr>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Tree>
    <p:extLst>
      <p:ext uri="{BB962C8B-B14F-4D97-AF65-F5344CB8AC3E}">
        <p14:creationId xmlns:p14="http://schemas.microsoft.com/office/powerpoint/2010/main" val="203028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BD7A0-020B-7561-9845-8564663840FD}"/>
              </a:ext>
            </a:extLst>
          </p:cNvPr>
          <p:cNvSpPr>
            <a:spLocks noGrp="1"/>
          </p:cNvSpPr>
          <p:nvPr>
            <p:ph type="title"/>
          </p:nvPr>
        </p:nvSpPr>
        <p:spPr/>
        <p:txBody>
          <a:bodyPr/>
          <a:lstStyle/>
          <a:p>
            <a:r>
              <a:rPr kumimoji="1" lang="en-US" altLang="ja-JP" dirty="0"/>
              <a:t>Concept of Hybrid ARQ mechanism</a:t>
            </a:r>
            <a:endParaRPr kumimoji="1" lang="ja-JP" altLang="en-US" dirty="0"/>
          </a:p>
        </p:txBody>
      </p:sp>
      <p:sp>
        <p:nvSpPr>
          <p:cNvPr id="3" name="スライド番号プレースホルダー 2">
            <a:extLst>
              <a:ext uri="{FF2B5EF4-FFF2-40B4-BE49-F238E27FC236}">
                <a16:creationId xmlns:a16="http://schemas.microsoft.com/office/drawing/2014/main" id="{0A94F6C8-54C1-43F3-23A6-7E4BDFDE4F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19</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8891322C-EAAC-E450-A002-0924DC5330C9}"/>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F47344E4-00A2-2CC6-40C6-F89396660ECA}"/>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CD44F4E8-B2DC-6492-B6C0-A3CAE9DB8547}"/>
              </a:ext>
            </a:extLst>
          </p:cNvPr>
          <p:cNvSpPr txBox="1"/>
          <p:nvPr/>
        </p:nvSpPr>
        <p:spPr>
          <a:xfrm>
            <a:off x="361628" y="1712502"/>
            <a:ext cx="8496944" cy="4739759"/>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Advantages of the hybrid ARQ mechanism</a:t>
            </a:r>
          </a:p>
          <a:p>
            <a:pPr marL="285750" indent="-285750">
              <a:buFont typeface="Arial" panose="020B0604020202020204" pitchFamily="34" charset="0"/>
              <a:buChar char="•"/>
            </a:pPr>
            <a:endParaRPr lang="en-US" altLang="ja-JP" sz="2400" b="1" dirty="0">
              <a:latin typeface="+mj-lt"/>
            </a:endParaRPr>
          </a:p>
          <a:p>
            <a:pPr marL="800100" lvl="1" indent="-342900">
              <a:buFont typeface="+mj-lt"/>
              <a:buAutoNum type="arabicPeriod"/>
            </a:pPr>
            <a:r>
              <a:rPr lang="en-US" altLang="ja-JP" sz="2400" b="1" dirty="0">
                <a:latin typeface="Times New Roman" panose="02020603050405020304" pitchFamily="18" charset="0"/>
                <a:ea typeface="ＭＳ 明朝" panose="02020609040205080304" pitchFamily="17" charset="-128"/>
              </a:rPr>
              <a:t>The coding rate is very wide</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cs typeface="CMSSBX10"/>
              </a:rPr>
              <a:t>Bit errors are sufficiently eliminated at the high coding rate under very good channel conditions</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rPr>
              <a:t>Very low coding rates remove bit errors under bad channel conditions</a:t>
            </a:r>
          </a:p>
          <a:p>
            <a:pPr marL="1257300" lvl="2" indent="-342900">
              <a:buFont typeface="Wingdings" panose="05000000000000000000" pitchFamily="2" charset="2"/>
              <a:buChar char="Ø"/>
            </a:pPr>
            <a:r>
              <a:rPr lang="en-US" altLang="ja-JP" sz="2000" b="1" u="sng" dirty="0">
                <a:latin typeface="+mj-lt"/>
                <a:ea typeface="ＭＳ 明朝" panose="02020609040205080304" pitchFamily="17" charset="-128"/>
              </a:rPr>
              <a:t>A coding rate at the first transmission may be changed according to channel conditions</a:t>
            </a:r>
          </a:p>
          <a:p>
            <a:pPr marL="1257300" lvl="2" indent="-342900">
              <a:buFont typeface="Wingdings" panose="05000000000000000000" pitchFamily="2" charset="2"/>
              <a:buChar char="Ø"/>
            </a:pPr>
            <a:endParaRPr lang="en-US" altLang="ja-JP" dirty="0">
              <a:latin typeface="+mj-lt"/>
              <a:ea typeface="ＭＳ 明朝" panose="02020609040205080304" pitchFamily="17" charset="-128"/>
            </a:endParaRPr>
          </a:p>
          <a:p>
            <a:pPr marL="800100" lvl="1" indent="-342900">
              <a:buFont typeface="+mj-lt"/>
              <a:buAutoNum type="arabicPeriod"/>
            </a:pPr>
            <a:r>
              <a:rPr lang="en-US" altLang="ja-JP" sz="2400" dirty="0">
                <a:latin typeface="Times New Roman" panose="02020603050405020304" pitchFamily="18" charset="0"/>
                <a:ea typeface="ＭＳ 明朝" panose="02020609040205080304" pitchFamily="17" charset="-128"/>
              </a:rPr>
              <a:t>In the case of the small number of retransmissions, it is sufficient to transmit the small number of redundant bits</a:t>
            </a:r>
          </a:p>
          <a:p>
            <a:pPr marL="1257300" lvl="2" indent="-342900">
              <a:buFont typeface="Wingdings" panose="05000000000000000000" pitchFamily="2" charset="2"/>
              <a:buChar char="Ø"/>
            </a:pPr>
            <a:r>
              <a:rPr lang="en-US" altLang="ja-JP" sz="2000" dirty="0">
                <a:latin typeface="Times New Roman" panose="02020603050405020304" pitchFamily="18" charset="0"/>
                <a:ea typeface="ＭＳ 明朝" panose="02020609040205080304" pitchFamily="17" charset="-128"/>
              </a:rPr>
              <a:t>This characteristic leads to </a:t>
            </a:r>
            <a:r>
              <a:rPr lang="en-US" altLang="ja-JP" sz="2000" b="1" u="sng" dirty="0">
                <a:latin typeface="Times New Roman" panose="02020603050405020304" pitchFamily="18" charset="0"/>
                <a:ea typeface="ＭＳ 明朝" panose="02020609040205080304" pitchFamily="17" charset="-128"/>
              </a:rPr>
              <a:t>improvement of energy efficiency and reduction of transmission delay</a:t>
            </a:r>
            <a:r>
              <a:rPr lang="en-US" altLang="ja-JP" sz="2000" dirty="0">
                <a:latin typeface="Times New Roman" panose="02020603050405020304" pitchFamily="18" charset="0"/>
                <a:ea typeface="ＭＳ 明朝" panose="02020609040205080304" pitchFamily="17" charset="-128"/>
              </a:rPr>
              <a:t> at retransmission</a:t>
            </a:r>
          </a:p>
        </p:txBody>
      </p:sp>
    </p:spTree>
    <p:extLst>
      <p:ext uri="{BB962C8B-B14F-4D97-AF65-F5344CB8AC3E}">
        <p14:creationId xmlns:p14="http://schemas.microsoft.com/office/powerpoint/2010/main" val="115544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1190837" y="1268760"/>
            <a:ext cx="6838528"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Hybrid ARQ Scheme for High QoS Packets in High Class of Coexistence of IEEE 802.15.6ma</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962026" y="2924944"/>
            <a:ext cx="7296150" cy="1752600"/>
          </a:xfrm>
        </p:spPr>
        <p:txBody>
          <a:bodyPr/>
          <a:lstStyle/>
          <a:p>
            <a:r>
              <a:rPr kumimoji="1" lang="en-US" altLang="ja-JP" sz="2400" dirty="0"/>
              <a:t>May 2025,</a:t>
            </a:r>
          </a:p>
          <a:p>
            <a:r>
              <a:rPr kumimoji="1" lang="en-US" altLang="ja-JP" sz="2400" dirty="0"/>
              <a:t>Hybrid Session ,</a:t>
            </a:r>
          </a:p>
          <a:p>
            <a:r>
              <a:rPr kumimoji="1" lang="en-US" altLang="ja-JP" sz="2400" dirty="0"/>
              <a:t>Warsaw Presidential Hotel, Warsaw</a:t>
            </a:r>
            <a:r>
              <a:rPr kumimoji="1" lang="en-US" altLang="ja-JP" sz="2400"/>
              <a:t>, Poland</a:t>
            </a:r>
            <a:endParaRPr kumimoji="1" lang="en-US" altLang="ja-JP" sz="2400" dirty="0"/>
          </a:p>
          <a:p>
            <a:r>
              <a:rPr kumimoji="1" lang="en-US" altLang="ja-JP" sz="2400" dirty="0"/>
              <a:t>Kento Takabayashi</a:t>
            </a:r>
            <a:r>
              <a:rPr kumimoji="1" lang="en-US" altLang="ja-JP" sz="2400" baseline="30000" dirty="0"/>
              <a:t> (1)</a:t>
            </a:r>
            <a:r>
              <a:rPr kumimoji="1" lang="en-US" altLang="ja-JP" sz="2400" dirty="0">
                <a:sym typeface="Times New Roman"/>
              </a:rPr>
              <a:t>, Daisuke Anzai</a:t>
            </a:r>
            <a:r>
              <a:rPr kumimoji="1" lang="en-US" altLang="ja-JP" sz="2400" baseline="30000" dirty="0"/>
              <a:t>(2)</a:t>
            </a:r>
            <a:r>
              <a:rPr kumimoji="1" lang="en-US" altLang="ja-JP" sz="2400" dirty="0">
                <a:sym typeface="Times New Roman"/>
              </a:rPr>
              <a:t>, Ryuji Kohno</a:t>
            </a:r>
            <a:r>
              <a:rPr kumimoji="1" lang="en-US" altLang="ja-JP" sz="2400" baseline="30000" dirty="0"/>
              <a:t>(3,4)</a:t>
            </a:r>
          </a:p>
          <a:p>
            <a:endParaRPr kumimoji="1" lang="en-US" altLang="ja-JP" sz="2000" baseline="30000" dirty="0"/>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defPPr>
              <a:defRPr lang="ja-JP"/>
            </a:defPPr>
            <a:lvl1pPr marL="0" marR="0" lvl="0" indent="0" algn="l" rtl="0" eaLnBrk="0" fontAlgn="base" hangingPunct="0">
              <a:spcBef>
                <a:spcPts val="0"/>
              </a:spcBef>
              <a:spcAft>
                <a:spcPts val="0"/>
              </a:spcAft>
              <a:buSzPts val="1400"/>
              <a:buNone/>
              <a:defRPr kumimoji="1" sz="1400" b="1"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a:xfrm>
            <a:off x="4376062" y="6475413"/>
            <a:ext cx="468078" cy="184666"/>
          </a:xfrm>
        </p:spPr>
        <p:txBody>
          <a:bodyPr/>
          <a:lstStyle/>
          <a:p>
            <a:pPr marL="0" lvl="0" indent="0" algn="ctr" rtl="0">
              <a:spcBef>
                <a:spcPts val="0"/>
              </a:spcBef>
              <a:spcAft>
                <a:spcPts val="0"/>
              </a:spcAft>
              <a:buNone/>
            </a:pPr>
            <a:r>
              <a:rPr lang="en-US" altLang="ja-JP" dirty="0"/>
              <a:t>Slide 2</a:t>
            </a:r>
            <a:endParaRPr altLang="ja-JP"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a:xfrm>
            <a:off x="5004048" y="6475413"/>
            <a:ext cx="3960440" cy="121939"/>
          </a:xfrm>
          <a:prstGeom prst="rect">
            <a:avLst/>
          </a:prstGeom>
          <a:noFill/>
          <a:ln>
            <a:noFill/>
          </a:ln>
        </p:spPr>
        <p:txBody>
          <a:bodyPr spcFirstLastPara="1" wrap="square" lIns="91425" tIns="91425" rIns="91425" bIns="91425" anchor="t" anchorCtr="0">
            <a:noAutofit/>
          </a:bodyPr>
          <a:lstStyle>
            <a:defPPr>
              <a:defRPr lang="ja-JP"/>
            </a:defPPr>
            <a:lvl1pPr marL="0" marR="0" lvl="0" indent="0" algn="r"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168E7AF5-684A-E813-9980-916ED75799A6}"/>
              </a:ext>
            </a:extLst>
          </p:cNvPr>
          <p:cNvSpPr txBox="1"/>
          <p:nvPr/>
        </p:nvSpPr>
        <p:spPr>
          <a:xfrm>
            <a:off x="50795" y="5086484"/>
            <a:ext cx="8650534" cy="646331"/>
          </a:xfrm>
          <a:prstGeom prst="rect">
            <a:avLst/>
          </a:prstGeom>
          <a:noFill/>
        </p:spPr>
        <p:txBody>
          <a:bodyPr wrap="square" rtlCol="0">
            <a:spAutoFit/>
          </a:bodyPr>
          <a:lstStyle/>
          <a:p>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 </a:t>
            </a:r>
            <a:r>
              <a:rPr kumimoji="0" lang="en-US" altLang="ko-KR" sz="1800" dirty="0">
                <a:solidFill>
                  <a:srgbClr val="000000"/>
                </a:solidFill>
                <a:latin typeface="Times New Roman" pitchFamily="18" charset="0"/>
              </a:rPr>
              <a:t>Toyo University (2) Osaka Metropolitan University </a:t>
            </a: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endParaRPr kumimoji="1" lang="ja-JP" alt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20</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D5973565-75CE-943A-7D46-145B5A50984A}"/>
              </a:ext>
            </a:extLst>
          </p:cNvPr>
          <p:cNvPicPr>
            <a:picLocks noChangeAspect="1"/>
          </p:cNvPicPr>
          <p:nvPr/>
        </p:nvPicPr>
        <p:blipFill>
          <a:blip r:embed="rId3"/>
          <a:stretch>
            <a:fillRect/>
          </a:stretch>
        </p:blipFill>
        <p:spPr>
          <a:xfrm>
            <a:off x="342900" y="1752600"/>
            <a:ext cx="8458200" cy="3847306"/>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3DC68E3-0775-6BF9-A324-62648C276664}"/>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with ARQ</a:t>
                </a:r>
                <a:r>
                  <a:rPr lang="en-US" altLang="ja-JP" sz="2000" dirty="0">
                    <a:latin typeface="Times New Roman" panose="02020603050405020304" pitchFamily="18" charset="0"/>
                    <a:cs typeface="Times New Roman" panose="02020603050405020304" pitchFamily="18" charset="0"/>
                  </a:rPr>
                  <a:t> (not proposed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C3DC68E3-0775-6BF9-A324-62648C276664}"/>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70689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21</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A1A7A2BD-60A2-04E2-917F-9E6ADC37B0CE}"/>
              </a:ext>
            </a:extLst>
          </p:cNvPr>
          <p:cNvPicPr>
            <a:picLocks noChangeAspect="1"/>
          </p:cNvPicPr>
          <p:nvPr/>
        </p:nvPicPr>
        <p:blipFill>
          <a:blip r:embed="rId3"/>
          <a:stretch>
            <a:fillRect/>
          </a:stretch>
        </p:blipFill>
        <p:spPr>
          <a:xfrm>
            <a:off x="269776" y="1628800"/>
            <a:ext cx="8604448" cy="3913829"/>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FAFFB82-8BFB-BF85-D819-C1B3AD1C6878}"/>
                  </a:ext>
                </a:extLst>
              </p:cNvPr>
              <p:cNvSpPr txBox="1"/>
              <p:nvPr/>
            </p:nvSpPr>
            <p:spPr>
              <a:xfrm>
                <a:off x="616868" y="5715181"/>
                <a:ext cx="7986464"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with HARQ</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8FAFFB82-8BFB-BF85-D819-C1B3AD1C6878}"/>
                  </a:ext>
                </a:extLst>
              </p:cNvPr>
              <p:cNvSpPr txBox="1">
                <a:spLocks noRot="1" noChangeAspect="1" noMove="1" noResize="1" noEditPoints="1" noAdjustHandles="1" noChangeArrowheads="1" noChangeShapeType="1" noTextEdit="1"/>
              </p:cNvSpPr>
              <p:nvPr/>
            </p:nvSpPr>
            <p:spPr>
              <a:xfrm>
                <a:off x="616868" y="5715181"/>
                <a:ext cx="7986464" cy="707886"/>
              </a:xfrm>
              <a:prstGeom prst="rect">
                <a:avLst/>
              </a:prstGeom>
              <a:blipFill>
                <a:blip r:embed="rId4"/>
                <a:stretch>
                  <a:fillRect t="-5172" r="-534"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00874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DA3B7EE-FAAE-0AFC-3E40-E92B092185EF}"/>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 with ARQ</a:t>
                </a:r>
                <a:r>
                  <a:rPr lang="en-US" altLang="ja-JP" sz="2000" dirty="0">
                    <a:latin typeface="Times New Roman" panose="02020603050405020304" pitchFamily="18" charset="0"/>
                    <a:cs typeface="Times New Roman" panose="02020603050405020304" pitchFamily="18" charset="0"/>
                  </a:rPr>
                  <a:t> (not proposed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EDA3B7EE-FAAE-0AFC-3E40-E92B092185EF}"/>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C293E313-391A-3014-C697-8F277718541E}"/>
              </a:ext>
            </a:extLst>
          </p:cNvPr>
          <p:cNvPicPr>
            <a:picLocks noChangeAspect="1"/>
          </p:cNvPicPr>
          <p:nvPr/>
        </p:nvPicPr>
        <p:blipFill>
          <a:blip r:embed="rId4"/>
          <a:stretch>
            <a:fillRect/>
          </a:stretch>
        </p:blipFill>
        <p:spPr>
          <a:xfrm>
            <a:off x="485800" y="1795376"/>
            <a:ext cx="8172400" cy="3717307"/>
          </a:xfrm>
          <a:prstGeom prst="rect">
            <a:avLst/>
          </a:prstGeom>
        </p:spPr>
      </p:pic>
    </p:spTree>
    <p:extLst>
      <p:ext uri="{BB962C8B-B14F-4D97-AF65-F5344CB8AC3E}">
        <p14:creationId xmlns:p14="http://schemas.microsoft.com/office/powerpoint/2010/main" val="3662456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23</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C19C013B-F1AB-CA1F-34AE-965E223B851B}"/>
              </a:ext>
            </a:extLst>
          </p:cNvPr>
          <p:cNvPicPr>
            <a:picLocks noChangeAspect="1"/>
          </p:cNvPicPr>
          <p:nvPr/>
        </p:nvPicPr>
        <p:blipFill>
          <a:blip r:embed="rId3"/>
          <a:stretch>
            <a:fillRect/>
          </a:stretch>
        </p:blipFill>
        <p:spPr>
          <a:xfrm>
            <a:off x="342900" y="1752600"/>
            <a:ext cx="8458200" cy="3847306"/>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99CF9E2-7BBF-60A3-D040-8852636A29D1}"/>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 with HARQ</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E99CF9E2-7BBF-60A3-D040-8852636A29D1}"/>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l="-554" t="-5172" r="-1425"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4326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75F1F3A-9FB9-25B7-619D-2EC7714A3993}"/>
              </a:ext>
            </a:extLst>
          </p:cNvPr>
          <p:cNvSpPr>
            <a:spLocks noGrp="1"/>
          </p:cNvSpPr>
          <p:nvPr>
            <p:ph type="title"/>
          </p:nvPr>
        </p:nvSpPr>
        <p:spPr>
          <a:xfrm>
            <a:off x="685800" y="685800"/>
            <a:ext cx="7772400" cy="1066800"/>
          </a:xfrm>
        </p:spPr>
        <p:txBody>
          <a:bodyPr wrap="square" anchor="ctr">
            <a:normAutofit/>
          </a:bodyPr>
          <a:lstStyle/>
          <a:p>
            <a:r>
              <a:rPr kumimoji="1" lang="en-US" altLang="ja-JP" dirty="0"/>
              <a:t>Coexistence environment level </a:t>
            </a:r>
            <a:endParaRPr kumimoji="1" lang="ja-JP" altLang="en-US" dirty="0"/>
          </a:p>
        </p:txBody>
      </p:sp>
      <p:sp>
        <p:nvSpPr>
          <p:cNvPr id="2" name="スライド番号プレースホルダー 1">
            <a:extLst>
              <a:ext uri="{FF2B5EF4-FFF2-40B4-BE49-F238E27FC236}">
                <a16:creationId xmlns:a16="http://schemas.microsoft.com/office/drawing/2014/main" id="{8428970F-3EF7-8E59-C9C8-83CE99E571AF}"/>
              </a:ext>
            </a:extLst>
          </p:cNvPr>
          <p:cNvSpPr>
            <a:spLocks noGrp="1"/>
          </p:cNvSpPr>
          <p:nvPr>
            <p:ph type="sldNum" sz="quarter" idx="12"/>
          </p:nvPr>
        </p:nvSpPr>
        <p:spPr>
          <a:xfrm>
            <a:off x="4342399" y="6475413"/>
            <a:ext cx="535403" cy="184666"/>
          </a:xfrm>
        </p:spPr>
        <p:txBody>
          <a:bodyPr wrap="none" anchor="t">
            <a:normAutofit/>
          </a:bodyPr>
          <a:lstStyle/>
          <a:p>
            <a:pPr>
              <a:spcAft>
                <a:spcPts val="600"/>
              </a:spcAft>
              <a:defRPr/>
            </a:pPr>
            <a:r>
              <a:rPr lang="en-US">
                <a:solidFill>
                  <a:srgbClr val="000000"/>
                </a:solidFill>
              </a:rPr>
              <a:t>Slide </a:t>
            </a:r>
            <a:fld id="{C65D8D74-25E4-4A14-9B13-1C1CBE0663D9}" type="slidenum">
              <a:rPr lang="en-US" smtClean="0">
                <a:solidFill>
                  <a:srgbClr val="000000"/>
                </a:solidFill>
              </a:rPr>
              <a:pPr>
                <a:spcAft>
                  <a:spcPts val="600"/>
                </a:spcAft>
                <a:defRPr/>
              </a:pPr>
              <a:t>3</a:t>
            </a:fld>
            <a:endParaRPr lang="en-US">
              <a:solidFill>
                <a:srgbClr val="000000"/>
              </a:solidFill>
            </a:endParaRPr>
          </a:p>
        </p:txBody>
      </p:sp>
      <p:sp>
        <p:nvSpPr>
          <p:cNvPr id="4" name="日付プレースホルダー 3">
            <a:extLst>
              <a:ext uri="{FF2B5EF4-FFF2-40B4-BE49-F238E27FC236}">
                <a16:creationId xmlns:a16="http://schemas.microsoft.com/office/drawing/2014/main" id="{49FB9963-7F45-7068-D00C-E32B2C0299F0}"/>
              </a:ext>
            </a:extLst>
          </p:cNvPr>
          <p:cNvSpPr>
            <a:spLocks noGrp="1"/>
          </p:cNvSpPr>
          <p:nvPr>
            <p:ph type="dt" sz="half" idx="2"/>
          </p:nvPr>
        </p:nvSpPr>
        <p:spPr>
          <a:xfrm>
            <a:off x="762000" y="304800"/>
            <a:ext cx="1600200" cy="215444"/>
          </a:xfrm>
        </p:spPr>
        <p:txBody>
          <a:bodyPr wrap="square" anchor="b">
            <a:normAutofit/>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A0AB4A8F-AED4-00E2-B5C4-01E5363396F5}"/>
              </a:ext>
            </a:extLst>
          </p:cNvPr>
          <p:cNvSpPr>
            <a:spLocks noGrp="1"/>
          </p:cNvSpPr>
          <p:nvPr>
            <p:ph type="ftr" sz="quarter" idx="3"/>
          </p:nvPr>
        </p:nvSpPr>
        <p:spPr>
          <a:xfrm>
            <a:off x="5220072" y="6475413"/>
            <a:ext cx="3816424" cy="553998"/>
          </a:xfrm>
        </p:spPr>
        <p:txBody>
          <a:bodyPr>
            <a:normAutofit/>
          </a:bodyPr>
          <a:lstStyle/>
          <a:p>
            <a:pPr>
              <a:spcAft>
                <a:spcPts val="600"/>
              </a:spcAft>
            </a:pPr>
            <a:r>
              <a:rPr lang="en-US" altLang="ja-JP" sz="1200">
                <a:solidFill>
                  <a:srgbClr val="000000"/>
                </a:solidFill>
              </a:rPr>
              <a:t>K.Takabayashi (Toyo Univ.), R.Kohno (YNU/YRP-IAI)</a:t>
            </a:r>
          </a:p>
        </p:txBody>
      </p:sp>
      <p:sp>
        <p:nvSpPr>
          <p:cNvPr id="8" name="テキスト ボックス 7">
            <a:extLst>
              <a:ext uri="{FF2B5EF4-FFF2-40B4-BE49-F238E27FC236}">
                <a16:creationId xmlns:a16="http://schemas.microsoft.com/office/drawing/2014/main" id="{7161351F-8EDE-7EF4-8D51-45EBACC6BC90}"/>
              </a:ext>
            </a:extLst>
          </p:cNvPr>
          <p:cNvSpPr txBox="1"/>
          <p:nvPr/>
        </p:nvSpPr>
        <p:spPr>
          <a:xfrm>
            <a:off x="108470" y="5378537"/>
            <a:ext cx="8672264" cy="923330"/>
          </a:xfrm>
          <a:prstGeom prst="rect">
            <a:avLst/>
          </a:prstGeom>
          <a:noFill/>
        </p:spPr>
        <p:txBody>
          <a:bodyPr wrap="square">
            <a:spAutoFit/>
          </a:bodyPr>
          <a:lstStyle/>
          <a:p>
            <a:pPr marL="800100" lvl="1" indent="-342900">
              <a:buFont typeface="Wingdings" panose="05000000000000000000" pitchFamily="2" charset="2"/>
              <a:buChar char="Ø"/>
            </a:pPr>
            <a:r>
              <a:rPr lang="en-US" altLang="ja-JP" sz="1800" dirty="0">
                <a:latin typeface="+mj-lt"/>
                <a:ea typeface="+mj-ea"/>
              </a:rPr>
              <a:t>A hybrid ARQ (HARQ) shall </a:t>
            </a:r>
            <a:r>
              <a:rPr lang="en-US" altLang="ja-JP" dirty="0">
                <a:latin typeface="+mj-lt"/>
                <a:ea typeface="+mj-ea"/>
              </a:rPr>
              <a:t>be</a:t>
            </a:r>
            <a:r>
              <a:rPr lang="en-US" altLang="ja-JP" sz="1800" dirty="0">
                <a:latin typeface="+mj-lt"/>
                <a:ea typeface="+mj-ea"/>
              </a:rPr>
              <a:t> utilized at </a:t>
            </a:r>
            <a:r>
              <a:rPr lang="en-US" altLang="ja-JP" dirty="0">
                <a:latin typeface="+mj-lt"/>
                <a:ea typeface="+mj-ea"/>
              </a:rPr>
              <a:t>the highest </a:t>
            </a:r>
            <a:r>
              <a:rPr lang="en-US" altLang="ja-JP" sz="1800" dirty="0">
                <a:latin typeface="+mj-lt"/>
                <a:ea typeface="+mj-ea"/>
              </a:rPr>
              <a:t>class “7”</a:t>
            </a:r>
          </a:p>
          <a:p>
            <a:pPr marL="800100" lvl="1" indent="-342900">
              <a:buFont typeface="Wingdings" panose="05000000000000000000" pitchFamily="2" charset="2"/>
              <a:buChar char="Ø"/>
            </a:pPr>
            <a:r>
              <a:rPr kumimoji="1" lang="en-US" altLang="ja-JP" dirty="0">
                <a:latin typeface="+mj-lt"/>
                <a:ea typeface="+mj-ea"/>
              </a:rPr>
              <a:t>15.6ma </a:t>
            </a:r>
            <a:r>
              <a:rPr lang="en-US" altLang="ja-JP" dirty="0">
                <a:latin typeface="+mj-lt"/>
                <a:ea typeface="+mj-ea"/>
              </a:rPr>
              <a:t>considers the half-rate BCC and LDPC as an error correcting code</a:t>
            </a:r>
          </a:p>
          <a:p>
            <a:pPr marL="1257300" lvl="2" indent="-342900">
              <a:buFont typeface="Wingdings" panose="05000000000000000000" pitchFamily="2" charset="2"/>
              <a:buChar char="ü"/>
            </a:pPr>
            <a:r>
              <a:rPr kumimoji="1" lang="en-US" altLang="ja-JP" dirty="0">
                <a:latin typeface="+mj-lt"/>
                <a:ea typeface="+mj-ea"/>
              </a:rPr>
              <a:t>A HARQ scheme using those FEC is introduced</a:t>
            </a:r>
          </a:p>
        </p:txBody>
      </p:sp>
      <p:graphicFrame>
        <p:nvGraphicFramePr>
          <p:cNvPr id="11" name="表 10">
            <a:extLst>
              <a:ext uri="{FF2B5EF4-FFF2-40B4-BE49-F238E27FC236}">
                <a16:creationId xmlns:a16="http://schemas.microsoft.com/office/drawing/2014/main" id="{632D222F-74FE-1B8B-C060-EB96EE5D2FA5}"/>
              </a:ext>
            </a:extLst>
          </p:cNvPr>
          <p:cNvGraphicFramePr>
            <a:graphicFrameLocks noGrp="1"/>
          </p:cNvGraphicFramePr>
          <p:nvPr>
            <p:extLst>
              <p:ext uri="{D42A27DB-BD31-4B8C-83A1-F6EECF244321}">
                <p14:modId xmlns:p14="http://schemas.microsoft.com/office/powerpoint/2010/main" val="15319104"/>
              </p:ext>
            </p:extLst>
          </p:nvPr>
        </p:nvGraphicFramePr>
        <p:xfrm>
          <a:off x="387714" y="1918156"/>
          <a:ext cx="8384232" cy="3294825"/>
        </p:xfrm>
        <a:graphic>
          <a:graphicData uri="http://schemas.openxmlformats.org/drawingml/2006/table">
            <a:tbl>
              <a:tblPr firstRow="1" firstCol="1" bandRow="1"/>
              <a:tblGrid>
                <a:gridCol w="1512168">
                  <a:extLst>
                    <a:ext uri="{9D8B030D-6E8A-4147-A177-3AD203B41FA5}">
                      <a16:colId xmlns:a16="http://schemas.microsoft.com/office/drawing/2014/main" val="4266941077"/>
                    </a:ext>
                  </a:extLst>
                </a:gridCol>
                <a:gridCol w="6872064">
                  <a:extLst>
                    <a:ext uri="{9D8B030D-6E8A-4147-A177-3AD203B41FA5}">
                      <a16:colId xmlns:a16="http://schemas.microsoft.com/office/drawing/2014/main" val="1498345909"/>
                    </a:ext>
                  </a:extLst>
                </a:gridCol>
              </a:tblGrid>
              <a:tr h="301578">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Coexistence  environment class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Environment</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3972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0</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6ma BAN only</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131542"/>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1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42858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2 [1b]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15.6 &amp; 6ma BANs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485085"/>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3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44699"/>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4 [2a]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802.15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769886"/>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5 [2b]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non-802.15 UWB systems (ETSI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90871"/>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 [2c]</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802.15 UWB &amp; non-802.15 UWB systems (ETSI UWB) </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13527"/>
                  </a:ext>
                </a:extLst>
              </a:tr>
              <a:tr h="590551">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7</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 &amp; 802.15 UWB &amp; non-802.15 UWB systems (ETSI UWB)</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496968"/>
                  </a:ext>
                </a:extLst>
              </a:tr>
            </a:tbl>
          </a:graphicData>
        </a:graphic>
      </p:graphicFrame>
    </p:spTree>
    <p:extLst>
      <p:ext uri="{BB962C8B-B14F-4D97-AF65-F5344CB8AC3E}">
        <p14:creationId xmlns:p14="http://schemas.microsoft.com/office/powerpoint/2010/main" val="45815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4</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5830D090-EF41-4917-3E90-F698ED74EC66}"/>
              </a:ext>
            </a:extLst>
          </p:cNvPr>
          <p:cNvPicPr>
            <a:picLocks noChangeAspect="1"/>
          </p:cNvPicPr>
          <p:nvPr/>
        </p:nvPicPr>
        <p:blipFill>
          <a:blip r:embed="rId2"/>
          <a:stretch>
            <a:fillRect/>
          </a:stretch>
        </p:blipFill>
        <p:spPr>
          <a:xfrm>
            <a:off x="1259632" y="1918156"/>
            <a:ext cx="6507718" cy="2828528"/>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8E3FE1DE-A835-088D-36DC-258674ECA487}"/>
                  </a:ext>
                </a:extLst>
              </p:cNvPr>
              <p:cNvSpPr txBox="1"/>
              <p:nvPr/>
            </p:nvSpPr>
            <p:spPr>
              <a:xfrm>
                <a:off x="467544" y="5066605"/>
                <a:ext cx="8550696" cy="923330"/>
              </a:xfrm>
              <a:prstGeom prst="rect">
                <a:avLst/>
              </a:prstGeom>
              <a:noFill/>
            </p:spPr>
            <p:txBody>
              <a:bodyPr wrap="square">
                <a:spAutoFit/>
              </a:bodyPr>
              <a:lstStyle/>
              <a:p>
                <a:pPr marL="342900" indent="-342900">
                  <a:buFont typeface="+mj-lt"/>
                  <a:buAutoNum type="arabicPeriod"/>
                </a:pP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Firstly, the information bit sequence</a:t>
                </a:r>
                <a:r>
                  <a:rPr lang="en-US" altLang="ja-JP"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ja-JP" b="1" i="1">
                        <a:effectLst/>
                        <a:latin typeface="Cambria Math" panose="02040503050406030204" pitchFamily="18" charset="0"/>
                        <a:ea typeface="游明朝" panose="02020400000000000000" pitchFamily="18" charset="-128"/>
                        <a:cs typeface="CMSSBX10"/>
                      </a:rPr>
                      <m:t>𝒎</m:t>
                    </m:r>
                  </m:oMath>
                </a14:m>
                <a:r>
                  <a:rPr lang="en-US" altLang="ja-JP" i="1"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encoded by BCC (K=7, R=1/2)</a:t>
                </a:r>
              </a:p>
              <a:p>
                <a:pPr marL="342900" indent="-342900">
                  <a:buFont typeface="+mj-lt"/>
                  <a:buAutoNum type="arabicPeriod"/>
                </a:pPr>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 encoded codeword is punctured</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via the punctured matrices as shown in the previous slide, and codeword 1 and 1’ are generated</a:t>
                </a:r>
                <a:endParaRPr kumimoji="1" lang="ja-JP" altLang="en-US"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8E3FE1DE-A835-088D-36DC-258674ECA487}"/>
                  </a:ext>
                </a:extLst>
              </p:cNvPr>
              <p:cNvSpPr txBox="1">
                <a:spLocks noRot="1" noChangeAspect="1" noMove="1" noResize="1" noEditPoints="1" noAdjustHandles="1" noChangeArrowheads="1" noChangeShapeType="1" noTextEdit="1"/>
              </p:cNvSpPr>
              <p:nvPr/>
            </p:nvSpPr>
            <p:spPr>
              <a:xfrm>
                <a:off x="467544" y="5066605"/>
                <a:ext cx="8550696" cy="923330"/>
              </a:xfrm>
              <a:prstGeom prst="rect">
                <a:avLst/>
              </a:prstGeom>
              <a:blipFill>
                <a:blip r:embed="rId3"/>
                <a:stretch>
                  <a:fillRect l="-499" t="-3289" b="-92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356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5</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8" name="図 7">
            <a:extLst>
              <a:ext uri="{FF2B5EF4-FFF2-40B4-BE49-F238E27FC236}">
                <a16:creationId xmlns:a16="http://schemas.microsoft.com/office/drawing/2014/main" id="{38442B87-EBC9-44BF-470F-B2F168340B41}"/>
              </a:ext>
            </a:extLst>
          </p:cNvPr>
          <p:cNvPicPr>
            <a:picLocks noChangeAspect="1"/>
          </p:cNvPicPr>
          <p:nvPr/>
        </p:nvPicPr>
        <p:blipFill>
          <a:blip r:embed="rId2"/>
          <a:stretch>
            <a:fillRect/>
          </a:stretch>
        </p:blipFill>
        <p:spPr>
          <a:xfrm>
            <a:off x="816978" y="1675380"/>
            <a:ext cx="7586244" cy="3514818"/>
          </a:xfrm>
          <a:prstGeom prst="rect">
            <a:avLst/>
          </a:prstGeom>
        </p:spPr>
      </p:pic>
      <p:sp>
        <p:nvSpPr>
          <p:cNvPr id="11" name="テキスト ボックス 10">
            <a:extLst>
              <a:ext uri="{FF2B5EF4-FFF2-40B4-BE49-F238E27FC236}">
                <a16:creationId xmlns:a16="http://schemas.microsoft.com/office/drawing/2014/main" id="{7183C54A-A8EA-97A1-E8BD-78BABB3A02D3}"/>
              </a:ext>
            </a:extLst>
          </p:cNvPr>
          <p:cNvSpPr txBox="1"/>
          <p:nvPr/>
        </p:nvSpPr>
        <p:spPr>
          <a:xfrm>
            <a:off x="372746" y="3222520"/>
            <a:ext cx="4572000" cy="369332"/>
          </a:xfrm>
          <a:prstGeom prst="rect">
            <a:avLst/>
          </a:prstGeom>
          <a:noFill/>
        </p:spPr>
        <p:txBody>
          <a:bodyPr wrap="square">
            <a:spAutoFit/>
          </a:bodyPr>
          <a:lstStyle/>
          <a:p>
            <a:r>
              <a:rPr kumimoji="1" lang="en-US" altLang="ja-JP" dirty="0">
                <a:latin typeface="Times New Roman" panose="02020603050405020304" pitchFamily="18" charset="0"/>
                <a:cs typeface="Times New Roman" panose="02020603050405020304" pitchFamily="18" charset="0"/>
              </a:rPr>
              <a:t>3. The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codeword 1 is transmitted to a receiver</a:t>
            </a:r>
          </a:p>
        </p:txBody>
      </p:sp>
      <p:sp>
        <p:nvSpPr>
          <p:cNvPr id="13" name="テキスト ボックス 12">
            <a:extLst>
              <a:ext uri="{FF2B5EF4-FFF2-40B4-BE49-F238E27FC236}">
                <a16:creationId xmlns:a16="http://schemas.microsoft.com/office/drawing/2014/main" id="{4C9CA46E-1CC4-BB25-2262-49F73CBCE3C9}"/>
              </a:ext>
            </a:extLst>
          </p:cNvPr>
          <p:cNvSpPr txBox="1"/>
          <p:nvPr/>
        </p:nvSpPr>
        <p:spPr>
          <a:xfrm>
            <a:off x="372746" y="5222798"/>
            <a:ext cx="9010107" cy="1200329"/>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4. If bit errors are detected after decoding the codeword 1, a receiver buffers the transmitted codeword 1, and a transmitter re-sends the codeword 1’ to a receiver</a:t>
            </a:r>
          </a:p>
          <a:p>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the receiver, transmitted codeword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a buffered codeword 1, and a reconstructed codeword 1 (R=1/2) is generated</a:t>
            </a:r>
            <a:endParaRPr kumimoji="1" lang="en-US" altLang="ja-JP"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9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6</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42A2DCE4-D120-50BC-FCA7-2733901BF1E4}"/>
              </a:ext>
            </a:extLst>
          </p:cNvPr>
          <p:cNvPicPr>
            <a:picLocks noChangeAspect="1"/>
          </p:cNvPicPr>
          <p:nvPr/>
        </p:nvPicPr>
        <p:blipFill>
          <a:blip r:embed="rId2"/>
          <a:stretch>
            <a:fillRect/>
          </a:stretch>
        </p:blipFill>
        <p:spPr>
          <a:xfrm>
            <a:off x="1403648" y="1652441"/>
            <a:ext cx="6713698" cy="3199125"/>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E7A5F9E-4D6D-3CE8-5020-DFC2EED5E343}"/>
                  </a:ext>
                </a:extLst>
              </p:cNvPr>
              <p:cNvSpPr txBox="1"/>
              <p:nvPr/>
            </p:nvSpPr>
            <p:spPr>
              <a:xfrm>
                <a:off x="339196" y="4905753"/>
                <a:ext cx="8842601" cy="1631216"/>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6. If bit errors are detected after decoding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codeword </a:t>
                </a:r>
                <a:r>
                  <a:rPr lang="en-US" altLang="ja-JP" sz="1600" dirty="0">
                    <a:latin typeface="Times New Roman" panose="02020603050405020304" pitchFamily="18" charset="0"/>
                    <a:cs typeface="Times New Roman" panose="02020603050405020304" pitchFamily="18" charset="0"/>
                  </a:rPr>
                  <a:t>, a receiver buffers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a:t>
                </a:r>
                <a:r>
                  <a:rPr lang="en-US" altLang="ja-JP" sz="1600" dirty="0">
                    <a:latin typeface="Times New Roman" panose="02020603050405020304" pitchFamily="18" charset="0"/>
                    <a:cs typeface="Times New Roman" panose="02020603050405020304" pitchFamily="18" charset="0"/>
                  </a:rPr>
                  <a:t>codeword 1, and a transmitter re-sends the codeword 1 to a receiver</a:t>
                </a:r>
              </a:p>
              <a:p>
                <a:r>
                  <a:rPr lang="en-US" altLang="ja-JP"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At the receiver, transmitted codeword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the buffered reconstructed </a:t>
                </a:r>
                <a:r>
                  <a:rPr lang="en-US" altLang="ja-JP" sz="1600" dirty="0">
                    <a:latin typeface="Times New Roman" panose="02020603050405020304" pitchFamily="18" charset="0"/>
                    <a:cs typeface="Times New Roman" panose="02020603050405020304" pitchFamily="18" charset="0"/>
                  </a:rPr>
                  <a:t>codeword</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and a reconstructed codeword 2 (R</a:t>
                </a:r>
                <a:r>
                  <a:rPr lang="en-US" altLang="ja-JP" sz="1600" b="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ja-JP" sz="1600" b="0" i="1" smtClean="0">
                        <a:solidFill>
                          <a:srgbClr val="000000"/>
                        </a:solidFill>
                        <a:latin typeface="Cambria Math" panose="02040503050406030204" pitchFamily="18" charset="0"/>
                        <a:ea typeface="Cambria Math" panose="02040503050406030204" pitchFamily="18" charset="0"/>
                      </a:rPr>
                      <m:t>≅ </m:t>
                    </m:r>
                  </m:oMath>
                </a14:m>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is generated</a:t>
                </a:r>
                <a:endParaRPr kumimoji="1" lang="en-US" altLang="ja-JP" sz="1600" dirty="0">
                  <a:solidFill>
                    <a:srgbClr val="000000"/>
                  </a:solidFill>
                  <a:latin typeface="Times New Roman" panose="02020603050405020304" pitchFamily="18" charset="0"/>
                  <a:cs typeface="Times New Roman" panose="02020603050405020304" pitchFamily="18" charset="0"/>
                </a:endParaRPr>
              </a:p>
              <a:p>
                <a:r>
                  <a:rPr lang="en-US" altLang="ja-JP" sz="1600" dirty="0">
                    <a:latin typeface="Times New Roman" panose="02020603050405020304" pitchFamily="18" charset="0"/>
                    <a:cs typeface="Times New Roman" panose="02020603050405020304" pitchFamily="18" charset="0"/>
                  </a:rPr>
                  <a:t>8. After that, codeword 1’ and 1 are transmitted alternately, and the receiver reconstructs and decodes low-rate error correcting codes</a:t>
                </a:r>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BE7A5F9E-4D6D-3CE8-5020-DFC2EED5E343}"/>
                  </a:ext>
                </a:extLst>
              </p:cNvPr>
              <p:cNvSpPr txBox="1">
                <a:spLocks noRot="1" noChangeAspect="1" noMove="1" noResize="1" noEditPoints="1" noAdjustHandles="1" noChangeArrowheads="1" noChangeShapeType="1" noTextEdit="1"/>
              </p:cNvSpPr>
              <p:nvPr/>
            </p:nvSpPr>
            <p:spPr>
              <a:xfrm>
                <a:off x="339196" y="4905753"/>
                <a:ext cx="8842601" cy="1631216"/>
              </a:xfrm>
              <a:prstGeom prst="rect">
                <a:avLst/>
              </a:prstGeom>
              <a:blipFill>
                <a:blip r:embed="rId3"/>
                <a:stretch>
                  <a:fillRect l="-414" t="-1124" r="-345" b="-3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3027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6" name="図 5">
            <a:extLst>
              <a:ext uri="{FF2B5EF4-FFF2-40B4-BE49-F238E27FC236}">
                <a16:creationId xmlns:a16="http://schemas.microsoft.com/office/drawing/2014/main" id="{21D8F82C-4C27-1410-22F5-95F7E73E4006}"/>
              </a:ext>
            </a:extLst>
          </p:cNvPr>
          <p:cNvPicPr>
            <a:picLocks noChangeAspect="1"/>
          </p:cNvPicPr>
          <p:nvPr/>
        </p:nvPicPr>
        <p:blipFill>
          <a:blip r:embed="rId2"/>
          <a:stretch>
            <a:fillRect/>
          </a:stretch>
        </p:blipFill>
        <p:spPr>
          <a:xfrm>
            <a:off x="323528" y="2010906"/>
            <a:ext cx="5378846" cy="3771287"/>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5FCD9D2-2A98-0293-D47E-04457F9B7148}"/>
                  </a:ext>
                </a:extLst>
              </p:cNvPr>
              <p:cNvSpPr txBox="1"/>
              <p:nvPr/>
            </p:nvSpPr>
            <p:spPr>
              <a:xfrm>
                <a:off x="5727545" y="1628800"/>
                <a:ext cx="3262114" cy="4737194"/>
              </a:xfrm>
              <a:prstGeom prst="rect">
                <a:avLst/>
              </a:prstGeom>
              <a:noFill/>
            </p:spPr>
            <p:txBody>
              <a:bodyPr wrap="square" rtlCol="0">
                <a:spAutoFit/>
              </a:bodyPr>
              <a:lstStyle/>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sz="1400"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r>
                      <a:rPr kumimoji="1" lang="en-US" altLang="ja-JP" sz="1400" b="0" i="0" smtClean="0">
                        <a:latin typeface="Cambria Math" panose="02040503050406030204" pitchFamily="18" charset="0"/>
                        <a:cs typeface="Times New Roman" panose="02020603050405020304" pitchFamily="18" charset="0"/>
                      </a:rPr>
                      <m:t>=0</m:t>
                    </m:r>
                  </m:oMath>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sz="1400" dirty="0">
                    <a:latin typeface="Times New Roman" panose="02020603050405020304" pitchFamily="18" charset="0"/>
                    <a:cs typeface="Times New Roman" panose="02020603050405020304" pitchFamily="18" charset="0"/>
                  </a:rPr>
                  <a:t>: The maximum number of transmissions, user defined</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b="0" i="1" smtClean="0">
                            <a:solidFill>
                              <a:schemeClr val="tx1"/>
                            </a:solidFill>
                            <a:latin typeface="Cambria Math" panose="02040503050406030204" pitchFamily="18" charset="0"/>
                            <a:cs typeface="Times New Roman" panose="02020603050405020304" pitchFamily="18" charset="0"/>
                          </a:rPr>
                        </m:ctrlPr>
                      </m:sSubPr>
                      <m:e>
                        <m:r>
                          <a:rPr kumimoji="1" lang="en-US" altLang="ja-JP" sz="1400" b="0" i="1" smtClean="0">
                            <a:solidFill>
                              <a:schemeClr val="tx1"/>
                            </a:solidFill>
                            <a:latin typeface="Cambria Math" panose="02040503050406030204" pitchFamily="18" charset="0"/>
                            <a:cs typeface="Times New Roman" panose="02020603050405020304" pitchFamily="18" charset="0"/>
                          </a:rPr>
                          <m:t>𝑅</m:t>
                        </m:r>
                      </m:e>
                      <m:sub>
                        <m:r>
                          <a:rPr kumimoji="1" lang="en-US" altLang="ja-JP" sz="1400" b="0" i="1" smtClean="0">
                            <a:solidFill>
                              <a:schemeClr val="tx1"/>
                            </a:solidFill>
                            <a:latin typeface="Cambria Math" panose="02040503050406030204" pitchFamily="18" charset="0"/>
                            <a:cs typeface="Times New Roman" panose="02020603050405020304" pitchFamily="18" charset="0"/>
                          </a:rPr>
                          <m:t>𝑖</m:t>
                        </m:r>
                      </m:sub>
                    </m:sSub>
                  </m:oMath>
                </a14:m>
                <a:r>
                  <a:rPr kumimoji="1" lang="en-US" altLang="ja-JP" sz="1400" dirty="0">
                    <a:latin typeface="Times New Roman" panose="02020603050405020304" pitchFamily="18" charset="0"/>
                    <a:cs typeface="Times New Roman" panose="02020603050405020304" pitchFamily="18" charset="0"/>
                  </a:rPr>
                  <a:t>: Coding rate at the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oMath>
                </a14:m>
                <a:r>
                  <a:rPr kumimoji="1" lang="en-US" altLang="ja-JP" sz="1400" dirty="0" err="1">
                    <a:latin typeface="Times New Roman" panose="02020603050405020304" pitchFamily="18" charset="0"/>
                    <a:cs typeface="Times New Roman" panose="02020603050405020304" pitchFamily="18" charset="0"/>
                  </a:rPr>
                  <a:t>th</a:t>
                </a:r>
                <a:r>
                  <a:rPr kumimoji="1" lang="en-US" altLang="ja-JP" sz="1400" dirty="0">
                    <a:latin typeface="Times New Roman" panose="02020603050405020304" pitchFamily="18" charset="0"/>
                    <a:cs typeface="Times New Roman" panose="02020603050405020304" pitchFamily="18" charset="0"/>
                  </a:rPr>
                  <a:t> transmission</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i="1">
                            <a:latin typeface="Cambria Math" panose="02040503050406030204" pitchFamily="18" charset="0"/>
                            <a:cs typeface="Times New Roman" panose="02020603050405020304" pitchFamily="18" charset="0"/>
                          </a:rPr>
                        </m:ctrlPr>
                      </m:sSubPr>
                      <m:e>
                        <m:r>
                          <a:rPr kumimoji="1" lang="en-US" altLang="ja-JP" sz="1400" i="1">
                            <a:latin typeface="Cambria Math" panose="02040503050406030204" pitchFamily="18" charset="0"/>
                            <a:cs typeface="Times New Roman" panose="02020603050405020304" pitchFamily="18" charset="0"/>
                          </a:rPr>
                          <m:t>𝑅</m:t>
                        </m:r>
                      </m:e>
                      <m:sub>
                        <m:r>
                          <a:rPr kumimoji="1" lang="en-US" altLang="ja-JP" sz="1400" b="0" i="1" smtClean="0">
                            <a:latin typeface="Cambria Math" panose="02040503050406030204" pitchFamily="18" charset="0"/>
                            <a:cs typeface="Times New Roman" panose="02020603050405020304" pitchFamily="18" charset="0"/>
                          </a:rPr>
                          <m:t>1</m:t>
                        </m:r>
                      </m:sub>
                    </m:sSub>
                  </m:oMath>
                </a14:m>
                <a:r>
                  <a:rPr kumimoji="1" lang="en-US" altLang="ja-JP" sz="1400" dirty="0">
                    <a:latin typeface="Times New Roman" panose="02020603050405020304" pitchFamily="18" charset="0"/>
                    <a:cs typeface="Times New Roman" panose="02020603050405020304" pitchFamily="18" charset="0"/>
                  </a:rPr>
                  <a:t> decreases as follows: 8/9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1/2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1/3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1/4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1/5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The punctured matrices are as follows:</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e>
                      </m:d>
                    </m:oMath>
                  </m:oMathPara>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e>
                      </m:d>
                    </m:oMath>
                  </m:oMathPara>
                </a14:m>
                <a:endParaRPr kumimoji="1" lang="ja-JP" altLang="en-US" sz="1400" dirty="0">
                  <a:latin typeface="Times New Roman" panose="02020603050405020304" pitchFamily="18" charset="0"/>
                  <a:cs typeface="Times New Roman" panose="02020603050405020304" pitchFamily="18" charset="0"/>
                </a:endParaRPr>
              </a:p>
            </p:txBody>
          </p:sp>
        </mc:Choice>
        <mc:Fallback xmlns="">
          <p:sp>
            <p:nvSpPr>
              <p:cNvPr id="7" name="テキスト ボックス 6">
                <a:extLst>
                  <a:ext uri="{FF2B5EF4-FFF2-40B4-BE49-F238E27FC236}">
                    <a16:creationId xmlns:a16="http://schemas.microsoft.com/office/drawing/2014/main" id="{15FCD9D2-2A98-0293-D47E-04457F9B7148}"/>
                  </a:ext>
                </a:extLst>
              </p:cNvPr>
              <p:cNvSpPr txBox="1">
                <a:spLocks noRot="1" noChangeAspect="1" noMove="1" noResize="1" noEditPoints="1" noAdjustHandles="1" noChangeArrowheads="1" noChangeShapeType="1" noTextEdit="1"/>
              </p:cNvSpPr>
              <p:nvPr/>
            </p:nvSpPr>
            <p:spPr>
              <a:xfrm>
                <a:off x="5727545" y="1628800"/>
                <a:ext cx="3262114" cy="4737194"/>
              </a:xfrm>
              <a:prstGeom prst="rect">
                <a:avLst/>
              </a:prstGeom>
              <a:blipFill>
                <a:blip r:embed="rId3"/>
                <a:stretch>
                  <a:fillRect l="-561" t="-257" r="-18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6577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(LDPC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9662969-6998-C255-F49E-93713EDDBC17}"/>
                  </a:ext>
                </a:extLst>
              </p:cNvPr>
              <p:cNvSpPr txBox="1"/>
              <p:nvPr/>
            </p:nvSpPr>
            <p:spPr>
              <a:xfrm>
                <a:off x="6084168" y="2179170"/>
                <a:ext cx="2583318" cy="3416320"/>
              </a:xfrm>
              <a:prstGeom prst="rect">
                <a:avLst/>
              </a:prstGeom>
              <a:noFill/>
            </p:spPr>
            <p:txBody>
              <a:bodyPr wrap="square" rtlCol="0">
                <a:spAutoFit/>
              </a:bodyPr>
              <a:lstStyle/>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i="1">
                        <a:latin typeface="Cambria Math" panose="02040503050406030204" pitchFamily="18" charset="0"/>
                        <a:cs typeface="Times New Roman" panose="02020603050405020304" pitchFamily="18" charset="0"/>
                      </a:rPr>
                      <m:t>𝑖</m:t>
                    </m:r>
                    <m:r>
                      <a:rPr kumimoji="1" lang="en-US" altLang="ja-JP" b="0" i="0" smtClean="0">
                        <a:latin typeface="Cambria Math" panose="02040503050406030204" pitchFamily="18" charset="0"/>
                        <a:cs typeface="Times New Roman" panose="02020603050405020304" pitchFamily="18" charset="0"/>
                      </a:rPr>
                      <m:t>=0</m:t>
                    </m:r>
                  </m:oMath>
                </a14:m>
                <a:endParaRPr kumimoji="1" lang="en-US" altLang="ja-JP"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dirty="0">
                    <a:latin typeface="Times New Roman" panose="02020603050405020304" pitchFamily="18" charset="0"/>
                    <a:cs typeface="Times New Roman" panose="02020603050405020304" pitchFamily="18" charset="0"/>
                  </a:rPr>
                  <a:t>: The maximum number of transmissions, user defined</a:t>
                </a:r>
              </a:p>
              <a:p>
                <a:endParaRPr kumimoji="1" lang="en-US" altLang="ja-JP" dirty="0">
                  <a:latin typeface="Times New Roman" panose="02020603050405020304" pitchFamily="18" charset="0"/>
                  <a:cs typeface="Times New Roman" panose="02020603050405020304" pitchFamily="18" charset="0"/>
                </a:endParaRPr>
              </a:p>
              <a:p>
                <a:r>
                  <a:rPr kumimoji="1" lang="en-US" altLang="ja-JP" dirty="0">
                    <a:latin typeface="Times New Roman" panose="02020603050405020304" pitchFamily="18" charset="0"/>
                    <a:cs typeface="Times New Roman" panose="02020603050405020304" pitchFamily="18" charset="0"/>
                  </a:rPr>
                  <a:t>In LDPC case, the mechanism is the same as the HARQ defined in 15.6 Std.-2012 </a:t>
                </a:r>
              </a:p>
            </p:txBody>
          </p:sp>
        </mc:Choice>
        <mc:Fallback xmlns="">
          <p:sp>
            <p:nvSpPr>
              <p:cNvPr id="8" name="テキスト ボックス 7">
                <a:extLst>
                  <a:ext uri="{FF2B5EF4-FFF2-40B4-BE49-F238E27FC236}">
                    <a16:creationId xmlns:a16="http://schemas.microsoft.com/office/drawing/2014/main" id="{E9662969-6998-C255-F49E-93713EDDBC17}"/>
                  </a:ext>
                </a:extLst>
              </p:cNvPr>
              <p:cNvSpPr txBox="1">
                <a:spLocks noRot="1" noChangeAspect="1" noMove="1" noResize="1" noEditPoints="1" noAdjustHandles="1" noChangeArrowheads="1" noChangeShapeType="1" noTextEdit="1"/>
              </p:cNvSpPr>
              <p:nvPr/>
            </p:nvSpPr>
            <p:spPr>
              <a:xfrm>
                <a:off x="6084168" y="2179170"/>
                <a:ext cx="2583318" cy="3416320"/>
              </a:xfrm>
              <a:prstGeom prst="rect">
                <a:avLst/>
              </a:prstGeom>
              <a:blipFill>
                <a:blip r:embed="rId2"/>
                <a:stretch>
                  <a:fillRect l="-1887" t="-891" r="-2830" b="-1783"/>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3A8277EB-82EC-7ED7-098D-C337BF006DC1}"/>
              </a:ext>
            </a:extLst>
          </p:cNvPr>
          <p:cNvPicPr>
            <a:picLocks noChangeAspect="1"/>
          </p:cNvPicPr>
          <p:nvPr/>
        </p:nvPicPr>
        <p:blipFill>
          <a:blip r:embed="rId3"/>
          <a:stretch>
            <a:fillRect/>
          </a:stretch>
        </p:blipFill>
        <p:spPr>
          <a:xfrm>
            <a:off x="333794" y="1918156"/>
            <a:ext cx="5617119" cy="3938348"/>
          </a:xfrm>
          <a:prstGeom prst="rect">
            <a:avLst/>
          </a:prstGeom>
        </p:spPr>
      </p:pic>
    </p:spTree>
    <p:extLst>
      <p:ext uri="{BB962C8B-B14F-4D97-AF65-F5344CB8AC3E}">
        <p14:creationId xmlns:p14="http://schemas.microsoft.com/office/powerpoint/2010/main" val="105465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3B910E-8F16-B869-92DA-6ED5F841C9B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9</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E199538-B0C4-71A7-64E7-03E4EE136420}"/>
              </a:ext>
            </a:extLst>
          </p:cNvPr>
          <p:cNvSpPr>
            <a:spLocks noGrp="1"/>
          </p:cNvSpPr>
          <p:nvPr>
            <p:ph type="title"/>
          </p:nvPr>
        </p:nvSpPr>
        <p:spPr/>
        <p:txBody>
          <a:bodyPr/>
          <a:lstStyle/>
          <a:p>
            <a:r>
              <a:rPr kumimoji="1" lang="en-US" altLang="ja-JP" dirty="0"/>
              <a:t>Bit erasure channel</a:t>
            </a:r>
            <a:endParaRPr kumimoji="1" lang="ja-JP" altLang="en-US" dirty="0"/>
          </a:p>
        </p:txBody>
      </p:sp>
      <p:sp>
        <p:nvSpPr>
          <p:cNvPr id="4" name="日付プレースホルダー 3">
            <a:extLst>
              <a:ext uri="{FF2B5EF4-FFF2-40B4-BE49-F238E27FC236}">
                <a16:creationId xmlns:a16="http://schemas.microsoft.com/office/drawing/2014/main" id="{F9888D47-7DB0-21EC-3521-CD9DBFF64D9B}"/>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May 2025</a:t>
            </a:r>
          </a:p>
        </p:txBody>
      </p:sp>
      <p:sp>
        <p:nvSpPr>
          <p:cNvPr id="5" name="フッター プレースホルダー 4">
            <a:extLst>
              <a:ext uri="{FF2B5EF4-FFF2-40B4-BE49-F238E27FC236}">
                <a16:creationId xmlns:a16="http://schemas.microsoft.com/office/drawing/2014/main" id="{A9313EEB-3CAE-9CFC-8D5D-5C3E58B1EC17}"/>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8EB4C75C-1410-21B8-62C0-C936D5467EEE}"/>
              </a:ext>
            </a:extLst>
          </p:cNvPr>
          <p:cNvSpPr txBox="1"/>
          <p:nvPr/>
        </p:nvSpPr>
        <p:spPr>
          <a:xfrm>
            <a:off x="539552" y="2470502"/>
            <a:ext cx="7772400" cy="400110"/>
          </a:xfrm>
          <a:prstGeom prst="rect">
            <a:avLst/>
          </a:prstGeom>
          <a:noFill/>
          <a:ln w="12700">
            <a:solidFill>
              <a:schemeClr val="tx1"/>
            </a:solidFill>
          </a:ln>
        </p:spPr>
        <p:txBody>
          <a:bodyPr wrap="square" rtlCol="0">
            <a:spAutoFit/>
          </a:bodyPr>
          <a:lstStyle/>
          <a:p>
            <a:r>
              <a:rPr kumimoji="1" lang="en-US" altLang="ja-JP" sz="2000" dirty="0"/>
              <a:t>0 1 1 0 0 1 0 0 1</a:t>
            </a:r>
            <a:r>
              <a:rPr kumimoji="1" lang="ja-JP" altLang="en-US" sz="2000" dirty="0"/>
              <a:t>・・・</a:t>
            </a:r>
            <a:r>
              <a:rPr kumimoji="1" lang="en-US" altLang="ja-JP" sz="2000" dirty="0"/>
              <a:t>0 1 1 1 </a:t>
            </a:r>
            <a:r>
              <a:rPr kumimoji="1" lang="ja-JP" altLang="en-US" sz="2000" dirty="0"/>
              <a:t>✕ ✕ ✕ ✕ ✕ ✕ ・・・</a:t>
            </a:r>
            <a:r>
              <a:rPr kumimoji="1" lang="en-US" altLang="ja-JP" sz="2000" dirty="0"/>
              <a:t>0 1 1 0 0 0 1 1</a:t>
            </a:r>
            <a:endParaRPr kumimoji="1" lang="ja-JP" altLang="en-US" sz="2000" dirty="0"/>
          </a:p>
        </p:txBody>
      </p:sp>
      <p:cxnSp>
        <p:nvCxnSpPr>
          <p:cNvPr id="9" name="直線矢印コネクタ 8">
            <a:extLst>
              <a:ext uri="{FF2B5EF4-FFF2-40B4-BE49-F238E27FC236}">
                <a16:creationId xmlns:a16="http://schemas.microsoft.com/office/drawing/2014/main" id="{587C455A-F90E-C12A-DBBC-175F1195A4F8}"/>
              </a:ext>
            </a:extLst>
          </p:cNvPr>
          <p:cNvCxnSpPr/>
          <p:nvPr/>
        </p:nvCxnSpPr>
        <p:spPr bwMode="auto">
          <a:xfrm>
            <a:off x="4067944" y="3068960"/>
            <a:ext cx="1584176" cy="0"/>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10" name="テキスト ボックス 9">
            <a:extLst>
              <a:ext uri="{FF2B5EF4-FFF2-40B4-BE49-F238E27FC236}">
                <a16:creationId xmlns:a16="http://schemas.microsoft.com/office/drawing/2014/main" id="{D907D234-EA22-C01C-33BA-996ABC2E4020}"/>
              </a:ext>
            </a:extLst>
          </p:cNvPr>
          <p:cNvSpPr txBox="1"/>
          <p:nvPr/>
        </p:nvSpPr>
        <p:spPr>
          <a:xfrm>
            <a:off x="3419872" y="3219182"/>
            <a:ext cx="2880320" cy="369332"/>
          </a:xfrm>
          <a:prstGeom prst="rect">
            <a:avLst/>
          </a:prstGeom>
          <a:noFill/>
        </p:spPr>
        <p:txBody>
          <a:bodyPr wrap="square" rtlCol="0">
            <a:spAutoFit/>
          </a:bodyPr>
          <a:lstStyle/>
          <a:p>
            <a:pPr algn="ctr"/>
            <a:r>
              <a:rPr lang="en-US" altLang="ja-JP" dirty="0">
                <a:latin typeface="Times New Roman" panose="02020603050405020304" pitchFamily="18" charset="0"/>
                <a:cs typeface="Times New Roman" panose="02020603050405020304" pitchFamily="18" charset="0"/>
              </a:rPr>
              <a:t>Consecutive b</a:t>
            </a:r>
            <a:r>
              <a:rPr kumimoji="1" lang="en-US" altLang="ja-JP" dirty="0">
                <a:latin typeface="Times New Roman" panose="02020603050405020304" pitchFamily="18" charset="0"/>
                <a:cs typeface="Times New Roman" panose="02020603050405020304" pitchFamily="18" charset="0"/>
              </a:rPr>
              <a:t>it erasures</a:t>
            </a:r>
            <a:endParaRPr kumimoji="1" lang="ja-JP"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8187B54-D6B3-3130-614E-F4BD82DDC38D}"/>
                  </a:ext>
                </a:extLst>
              </p:cNvPr>
              <p:cNvSpPr txBox="1"/>
              <p:nvPr/>
            </p:nvSpPr>
            <p:spPr>
              <a:xfrm>
                <a:off x="321296" y="4147736"/>
                <a:ext cx="820891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Bit erasure channel is assumed, which simulate asynchronous interference from other systems</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It is assumed that consecutive bit erasures of up to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of the length of PSDU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kumimoji="1" lang="en-US" altLang="ja-JP" dirty="0">
                    <a:latin typeface="Times New Roman" panose="02020603050405020304" pitchFamily="18" charset="0"/>
                    <a:ea typeface="+mj-ea"/>
                    <a:cs typeface="Times New Roman" panose="02020603050405020304" pitchFamily="18" charset="0"/>
                  </a:rPr>
                  <a:t> occur</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is uniformly distributed in the interval [0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a:t>
                </a:r>
                <a:endParaRPr kumimoji="1" lang="ja-JP" altLang="en-US" dirty="0">
                  <a:latin typeface="Times New Roman" panose="02020603050405020304" pitchFamily="18" charset="0"/>
                  <a:ea typeface="+mj-ea"/>
                  <a:cs typeface="Times New Roman" panose="02020603050405020304" pitchFamily="18" charset="0"/>
                </a:endParaRPr>
              </a:p>
            </p:txBody>
          </p:sp>
        </mc:Choice>
        <mc:Fallback xmlns="">
          <p:sp>
            <p:nvSpPr>
              <p:cNvPr id="11" name="テキスト ボックス 10">
                <a:extLst>
                  <a:ext uri="{FF2B5EF4-FFF2-40B4-BE49-F238E27FC236}">
                    <a16:creationId xmlns:a16="http://schemas.microsoft.com/office/drawing/2014/main" id="{D8187B54-D6B3-3130-614E-F4BD82DDC38D}"/>
                  </a:ext>
                </a:extLst>
              </p:cNvPr>
              <p:cNvSpPr txBox="1">
                <a:spLocks noRot="1" noChangeAspect="1" noMove="1" noResize="1" noEditPoints="1" noAdjustHandles="1" noChangeArrowheads="1" noChangeShapeType="1" noTextEdit="1"/>
              </p:cNvSpPr>
              <p:nvPr/>
            </p:nvSpPr>
            <p:spPr>
              <a:xfrm>
                <a:off x="321296" y="4147736"/>
                <a:ext cx="8208912" cy="2031325"/>
              </a:xfrm>
              <a:prstGeom prst="rect">
                <a:avLst/>
              </a:prstGeom>
              <a:blipFill>
                <a:blip r:embed="rId2"/>
                <a:stretch>
                  <a:fillRect l="-520" t="-1497" b="-3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51634814"/>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7175</TotalTime>
  <Words>2131</Words>
  <Application>Microsoft Office PowerPoint</Application>
  <PresentationFormat>画面に合わせる (4:3)</PresentationFormat>
  <Paragraphs>251</Paragraphs>
  <Slides>23</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游ゴシック</vt:lpstr>
      <vt:lpstr>Arial</vt:lpstr>
      <vt:lpstr>Calibri</vt:lpstr>
      <vt:lpstr>Cambria Math</vt:lpstr>
      <vt:lpstr>Times New Roman</vt:lpstr>
      <vt:lpstr>Wingdings</vt:lpstr>
      <vt:lpstr>VLC_Composition_090917</vt:lpstr>
      <vt:lpstr>PowerPoint プレゼンテーション</vt:lpstr>
      <vt:lpstr>Hybrid ARQ Scheme for High QoS Packets in High Class of Coexistence of IEEE 802.15.6ma</vt:lpstr>
      <vt:lpstr>Coexistence environment level </vt:lpstr>
      <vt:lpstr>Hybrid ARQ mechanism (BCC case)</vt:lpstr>
      <vt:lpstr>Hybrid ARQ mechanism (BCC case)</vt:lpstr>
      <vt:lpstr>Hybrid ARQ mechanism (BCC case)</vt:lpstr>
      <vt:lpstr>Hybrid ARQ mechanism (BCC case)</vt:lpstr>
      <vt:lpstr>Hybrid ARQ mechanism (LDPC case)</vt:lpstr>
      <vt:lpstr>Bit erasure channel</vt:lpstr>
      <vt:lpstr>Evaluation</vt:lpstr>
      <vt:lpstr>Results</vt:lpstr>
      <vt:lpstr>Results</vt:lpstr>
      <vt:lpstr>Results</vt:lpstr>
      <vt:lpstr>Results</vt:lpstr>
      <vt:lpstr>Results</vt:lpstr>
      <vt:lpstr>Results</vt:lpstr>
      <vt:lpstr>Conclusion</vt:lpstr>
      <vt:lpstr>PowerPoint プレゼンテーション</vt:lpstr>
      <vt:lpstr>Concept of Hybrid ARQ mechanism</vt:lpstr>
      <vt:lpstr>Results</vt:lpstr>
      <vt:lpstr>Results</vt:lpstr>
      <vt:lpstr>Results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高林 健人</cp:lastModifiedBy>
  <cp:revision>959</cp:revision>
  <dcterms:created xsi:type="dcterms:W3CDTF">2014-03-17T07:14:24Z</dcterms:created>
  <dcterms:modified xsi:type="dcterms:W3CDTF">2025-05-10T07:28:40Z</dcterms:modified>
</cp:coreProperties>
</file>