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_rels/notesSlide8.xml.rels" ContentType="application/vnd.openxmlformats-package.relationships+xml"/>
  <Override PartName="/ppt/notesSlides/_rels/notesSlide2.xml.rels" ContentType="application/vnd.openxmlformats-package.relationships+xml"/>
  <Override PartName="/ppt/notesSlides/_rels/notesSlide7.xml.rels" ContentType="application/vnd.openxmlformats-package.relationships+xml"/>
  <Override PartName="/ppt/notesSlides/_rels/notesSlide1.xml.rels" ContentType="application/vnd.openxmlformats-package.relationships+xml"/>
  <Override PartName="/ppt/notesSlides/_rels/notesSlide5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4.xml.rels" ContentType="application/vnd.openxmlformats-package.relationship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_rels/presentation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9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Props.xml" ContentType="application/vnd.openxmlformats-officedocument.presentationml.presPro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12192000" cy="6858000"/>
  <p:notesSz cx="6934200" cy="9280525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Clic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k to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mo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ve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the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slid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e</a:t>
            </a: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Click to </a:t>
            </a: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edit </a:t>
            </a: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the </a:t>
            </a: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notes </a:t>
            </a: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format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fi-FI" sz="1400" spc="-1" strike="noStrike">
                <a:solidFill>
                  <a:srgbClr val="000000"/>
                </a:solidFill>
                <a:latin typeface="Times New Roman"/>
              </a:rPr>
              <a:t>&lt;header&gt;</a:t>
            </a:r>
            <a:endParaRPr b="0" lang="fi-FI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1" name="PlaceHolder 4"/>
          <p:cNvSpPr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fi-FI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fi-FI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fi-FI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2" name="PlaceHolder 5"/>
          <p:cNvSpPr>
            <a:spLocks noGrp="1"/>
          </p:cNvSpPr>
          <p:nvPr>
            <p:ph type="ft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fi-FI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fi-FI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fi-FI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3" name="PlaceHolder 6"/>
          <p:cNvSpPr>
            <a:spLocks noGrp="1"/>
          </p:cNvSpPr>
          <p:nvPr>
            <p:ph type="sldNum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fi-FI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CEF33518-9EA9-4D0F-B361-BC058F8FCD99}" type="slidenum">
              <a:rPr b="0" lang="fi-FI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fi-FI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5640480" y="96840"/>
            <a:ext cx="63684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CustomShape 2"/>
          <p:cNvSpPr/>
          <p:nvPr/>
        </p:nvSpPr>
        <p:spPr>
          <a:xfrm>
            <a:off x="654120" y="96840"/>
            <a:ext cx="82260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CustomShape 3"/>
          <p:cNvSpPr/>
          <p:nvPr/>
        </p:nvSpPr>
        <p:spPr>
          <a:xfrm>
            <a:off x="5357880" y="8985240"/>
            <a:ext cx="91944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CustomShape 4"/>
          <p:cNvSpPr/>
          <p:nvPr/>
        </p:nvSpPr>
        <p:spPr>
          <a:xfrm>
            <a:off x="3222720" y="8985240"/>
            <a:ext cx="50832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1D7E2C1E-BD18-4155-8E05-A4792B55EFD2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CustomShape 5"/>
          <p:cNvSpPr/>
          <p:nvPr/>
        </p:nvSpPr>
        <p:spPr>
          <a:xfrm>
            <a:off x="1154160" y="701640"/>
            <a:ext cx="4623120" cy="346572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560" cy="426744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ctr">
            <a:noAutofit/>
          </a:bodyPr>
          <a:p>
            <a:pPr marL="216000" indent="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7800" cy="3463560"/>
          </a:xfrm>
          <a:prstGeom prst="rect">
            <a:avLst/>
          </a:prstGeom>
          <a:ln w="0">
            <a:noFill/>
          </a:ln>
        </p:spPr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1760" cy="417240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CustomShape 3"/>
          <p:cNvSpPr/>
          <p:nvPr/>
        </p:nvSpPr>
        <p:spPr>
          <a:xfrm>
            <a:off x="5640480" y="96840"/>
            <a:ext cx="63684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CustomShape 4"/>
          <p:cNvSpPr/>
          <p:nvPr/>
        </p:nvSpPr>
        <p:spPr>
          <a:xfrm>
            <a:off x="654120" y="96840"/>
            <a:ext cx="82260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CustomShape 5"/>
          <p:cNvSpPr/>
          <p:nvPr/>
        </p:nvSpPr>
        <p:spPr>
          <a:xfrm>
            <a:off x="5357880" y="8985240"/>
            <a:ext cx="91944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CustomShape 6"/>
          <p:cNvSpPr/>
          <p:nvPr/>
        </p:nvSpPr>
        <p:spPr>
          <a:xfrm>
            <a:off x="3222720" y="8985240"/>
            <a:ext cx="50832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7FF9F6CA-A5EF-4005-827B-15945F77D182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5640480" y="96840"/>
            <a:ext cx="63684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CustomShape 2"/>
          <p:cNvSpPr/>
          <p:nvPr/>
        </p:nvSpPr>
        <p:spPr>
          <a:xfrm>
            <a:off x="654120" y="96840"/>
            <a:ext cx="82260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CustomShape 3"/>
          <p:cNvSpPr/>
          <p:nvPr/>
        </p:nvSpPr>
        <p:spPr>
          <a:xfrm>
            <a:off x="5357880" y="8985240"/>
            <a:ext cx="91944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3222720" y="8985240"/>
            <a:ext cx="50832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6F2FC09-ABFC-4C3C-8A93-B32C1CFEE6B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CustomShape 5"/>
          <p:cNvSpPr/>
          <p:nvPr/>
        </p:nvSpPr>
        <p:spPr>
          <a:xfrm>
            <a:off x="1154160" y="701640"/>
            <a:ext cx="4623120" cy="346572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560" cy="426744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ctr">
            <a:noAutofit/>
          </a:bodyPr>
          <a:p>
            <a:pPr marL="216000" indent="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7800" cy="3463560"/>
          </a:xfrm>
          <a:prstGeom prst="rect">
            <a:avLst/>
          </a:prstGeom>
          <a:ln w="0">
            <a:noFill/>
          </a:ln>
        </p:spPr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1760" cy="417240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CustomShape 3"/>
          <p:cNvSpPr/>
          <p:nvPr/>
        </p:nvSpPr>
        <p:spPr>
          <a:xfrm>
            <a:off x="5640480" y="96840"/>
            <a:ext cx="63684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CustomShape 4"/>
          <p:cNvSpPr/>
          <p:nvPr/>
        </p:nvSpPr>
        <p:spPr>
          <a:xfrm>
            <a:off x="654120" y="96840"/>
            <a:ext cx="82260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CustomShape 5"/>
          <p:cNvSpPr/>
          <p:nvPr/>
        </p:nvSpPr>
        <p:spPr>
          <a:xfrm>
            <a:off x="5357880" y="8985240"/>
            <a:ext cx="91944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CustomShape 6"/>
          <p:cNvSpPr/>
          <p:nvPr/>
        </p:nvSpPr>
        <p:spPr>
          <a:xfrm>
            <a:off x="3222720" y="8985240"/>
            <a:ext cx="50832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3DB2171D-86B7-48D8-9CBA-D9A73C28644F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7800" cy="3463560"/>
          </a:xfrm>
          <a:prstGeom prst="rect">
            <a:avLst/>
          </a:prstGeom>
          <a:ln w="0">
            <a:noFill/>
          </a:ln>
        </p:spPr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1760" cy="417240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CustomShape 3"/>
          <p:cNvSpPr/>
          <p:nvPr/>
        </p:nvSpPr>
        <p:spPr>
          <a:xfrm>
            <a:off x="5640480" y="96840"/>
            <a:ext cx="63684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654120" y="96840"/>
            <a:ext cx="82260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CustomShape 5"/>
          <p:cNvSpPr/>
          <p:nvPr/>
        </p:nvSpPr>
        <p:spPr>
          <a:xfrm>
            <a:off x="5357880" y="8985240"/>
            <a:ext cx="91944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CustomShape 6"/>
          <p:cNvSpPr/>
          <p:nvPr/>
        </p:nvSpPr>
        <p:spPr>
          <a:xfrm>
            <a:off x="3222720" y="8985240"/>
            <a:ext cx="50832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32CAFCD0-1FEE-4CDA-8F15-76AF489592BB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7800" cy="3463560"/>
          </a:xfrm>
          <a:prstGeom prst="rect">
            <a:avLst/>
          </a:prstGeom>
          <a:ln w="0">
            <a:noFill/>
          </a:ln>
        </p:spPr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1760" cy="417240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5640480" y="96840"/>
            <a:ext cx="63684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CustomShape 4"/>
          <p:cNvSpPr/>
          <p:nvPr/>
        </p:nvSpPr>
        <p:spPr>
          <a:xfrm>
            <a:off x="654120" y="96840"/>
            <a:ext cx="82260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CustomShape 5"/>
          <p:cNvSpPr/>
          <p:nvPr/>
        </p:nvSpPr>
        <p:spPr>
          <a:xfrm>
            <a:off x="5357880" y="8985240"/>
            <a:ext cx="91944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CustomShape 6"/>
          <p:cNvSpPr/>
          <p:nvPr/>
        </p:nvSpPr>
        <p:spPr>
          <a:xfrm>
            <a:off x="3222720" y="8985240"/>
            <a:ext cx="50832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FB43EFB3-F19B-4BEC-B539-1FDB2D84A86B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7800" cy="3463560"/>
          </a:xfrm>
          <a:prstGeom prst="rect">
            <a:avLst/>
          </a:prstGeom>
          <a:ln w="0">
            <a:noFill/>
          </a:ln>
        </p:spPr>
      </p:sp>
      <p:sp>
        <p:nvSpPr>
          <p:cNvPr id="255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1760" cy="417240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6" name="CustomShape 3"/>
          <p:cNvSpPr/>
          <p:nvPr/>
        </p:nvSpPr>
        <p:spPr>
          <a:xfrm>
            <a:off x="5640480" y="96840"/>
            <a:ext cx="63684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CustomShape 4"/>
          <p:cNvSpPr/>
          <p:nvPr/>
        </p:nvSpPr>
        <p:spPr>
          <a:xfrm>
            <a:off x="654120" y="96840"/>
            <a:ext cx="822600" cy="20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CustomShape 5"/>
          <p:cNvSpPr/>
          <p:nvPr/>
        </p:nvSpPr>
        <p:spPr>
          <a:xfrm>
            <a:off x="5357880" y="8985240"/>
            <a:ext cx="91944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CustomShape 6"/>
          <p:cNvSpPr/>
          <p:nvPr/>
        </p:nvSpPr>
        <p:spPr>
          <a:xfrm>
            <a:off x="3222720" y="8985240"/>
            <a:ext cx="50832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63FB846C-7AF9-4BAA-8AE4-E2D40AD640EB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828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828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828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828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6145920" y="318960"/>
            <a:ext cx="466452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15-23-0574-04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Click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to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edit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the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title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text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forma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</a:t>
            </a: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6145920" y="318960"/>
            <a:ext cx="466452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15-23-0574-04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Click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to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edit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the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title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text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forma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</a:t>
            </a: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7" name="CustomShape 4"/>
          <p:cNvSpPr/>
          <p:nvPr/>
        </p:nvSpPr>
        <p:spPr>
          <a:xfrm>
            <a:off x="6145920" y="318960"/>
            <a:ext cx="466452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15-23-0574-04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Click to edit the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title text format</a:t>
            </a: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9" name="CustomShape 4"/>
          <p:cNvSpPr/>
          <p:nvPr/>
        </p:nvSpPr>
        <p:spPr>
          <a:xfrm>
            <a:off x="6145920" y="318960"/>
            <a:ext cx="466452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15-23-0574-04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280" cy="114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Click to </a:t>
            </a: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edit the </a:t>
            </a: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title text </a:t>
            </a: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format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10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hyperlink" Target="https://mentor.ieee.org/802.15/dcn/yy/15-yy-0xxx-vv-zzzz-mec-review-gggg.pdf" TargetMode="External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914400" y="469800"/>
            <a:ext cx="10360440" cy="1467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P802.15.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 Report to LMSC on 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Un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conditional Approval to go to SA Ballot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1878480" y="1872720"/>
            <a:ext cx="8531640" cy="473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b="0" lang="en-US" sz="20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 202x-mm-dd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CustomShape 3"/>
          <p:cNvSpPr/>
          <p:nvPr/>
        </p:nvSpPr>
        <p:spPr>
          <a:xfrm>
            <a:off x="929160" y="333360"/>
            <a:ext cx="249696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2024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CustomShape 4"/>
          <p:cNvSpPr/>
          <p:nvPr/>
        </p:nvSpPr>
        <p:spPr>
          <a:xfrm>
            <a:off x="7143840" y="6475320"/>
            <a:ext cx="424332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CustomShape 5"/>
          <p:cNvSpPr/>
          <p:nvPr/>
        </p:nvSpPr>
        <p:spPr>
          <a:xfrm>
            <a:off x="5793480" y="6475320"/>
            <a:ext cx="70200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B9CC0628-C570-453C-BCDD-440EA5993490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CustomShape 6"/>
          <p:cNvSpPr/>
          <p:nvPr/>
        </p:nvSpPr>
        <p:spPr>
          <a:xfrm>
            <a:off x="993600" y="2255760"/>
            <a:ext cx="1445040" cy="378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Author(s):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80" name=""/>
          <p:cNvGraphicFramePr/>
          <p:nvPr/>
        </p:nvGraphicFramePr>
        <p:xfrm>
          <a:off x="1143000" y="2743200"/>
          <a:ext cx="10286640" cy="3200400"/>
        </p:xfrm>
        <a:graphic>
          <a:graphicData uri="http://schemas.openxmlformats.org/drawingml/2006/table">
            <a:tbl>
              <a:tblPr/>
              <a:tblGrid>
                <a:gridCol w="3428280"/>
                <a:gridCol w="3428280"/>
                <a:gridCol w="3430440"/>
              </a:tblGrid>
              <a:tr h="6400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Name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Affiliations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Email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6400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</a:rPr>
                        <a:t>Tero Kivinen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</a:rPr>
                        <a:t>Wi-SUN Alliance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</a:rPr>
                        <a:t>kivinen@iki.fi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640080"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640080"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640080"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914400" y="685800"/>
            <a:ext cx="10358280" cy="1062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TG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xxx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 Timeline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0" name="CustomShape 2"/>
          <p:cNvSpPr/>
          <p:nvPr/>
        </p:nvSpPr>
        <p:spPr>
          <a:xfrm>
            <a:off x="929160" y="333360"/>
            <a:ext cx="249696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2023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CustomShape 3"/>
          <p:cNvSpPr/>
          <p:nvPr/>
        </p:nvSpPr>
        <p:spPr>
          <a:xfrm>
            <a:off x="7143840" y="6475320"/>
            <a:ext cx="424332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CustomShape 4"/>
          <p:cNvSpPr/>
          <p:nvPr/>
        </p:nvSpPr>
        <p:spPr>
          <a:xfrm>
            <a:off x="5793480" y="6475320"/>
            <a:ext cx="70200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4C983246-D8BC-4355-AC7B-7AB8EBACCE6A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23" name="Table 5"/>
          <p:cNvGraphicFramePr/>
          <p:nvPr/>
        </p:nvGraphicFramePr>
        <p:xfrm>
          <a:off x="1631520" y="2002320"/>
          <a:ext cx="8526600" cy="2224800"/>
        </p:xfrm>
        <a:graphic>
          <a:graphicData uri="http://schemas.openxmlformats.org/drawingml/2006/table">
            <a:tbl>
              <a:tblPr/>
              <a:tblGrid>
                <a:gridCol w="3600360"/>
                <a:gridCol w="2084400"/>
                <a:gridCol w="2842200"/>
              </a:tblGrid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Open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Close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First SA Ballot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202x-mm-dd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202x-mm-dd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Second SA Ballot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202x-mm-dd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202x-mm-dd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Third SA Ballot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202x-mm-dd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202x-mm-dd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LMSC to Revcom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202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Revcom to SB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202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914400" y="685800"/>
            <a:ext cx="10358280" cy="1062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Introduction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914400" y="1981080"/>
            <a:ext cx="10358280" cy="41104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This document contains the report to the IEEE 802 LMSC in support of a request for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un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conditional approval to send IEEE P802.15.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D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.0 to SA Ballot.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The WG motion to request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un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conditional approval was approved during the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November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session of the 802.15 working group on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202x-mm-dd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.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800280" indent="-34200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Passed in the Working Group  </a:t>
            </a:r>
            <a:r>
              <a:rPr b="0" lang="en-US" sz="20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yes, </a:t>
            </a:r>
            <a:r>
              <a:rPr b="0" lang="en-US" sz="20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no, </a:t>
            </a:r>
            <a:r>
              <a:rPr b="0" lang="en-US" sz="20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abstain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CustomShape 3"/>
          <p:cNvSpPr/>
          <p:nvPr/>
        </p:nvSpPr>
        <p:spPr>
          <a:xfrm>
            <a:off x="5793480" y="6475320"/>
            <a:ext cx="70200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78868AC-D593-45C7-9500-2D6E56EAC03C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CustomShape 4"/>
          <p:cNvSpPr/>
          <p:nvPr/>
        </p:nvSpPr>
        <p:spPr>
          <a:xfrm>
            <a:off x="7143840" y="6475320"/>
            <a:ext cx="424332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CustomShape 5"/>
          <p:cNvSpPr/>
          <p:nvPr/>
        </p:nvSpPr>
        <p:spPr>
          <a:xfrm>
            <a:off x="929160" y="333360"/>
            <a:ext cx="249696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2024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914400" y="685800"/>
            <a:ext cx="10358280" cy="1062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Status Summary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914400" y="1981080"/>
            <a:ext cx="10358280" cy="41104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TG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 Draft went through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 WG Letter Ballots. Draft P802.15.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/D0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last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 achieved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100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% approval rate (&gt; 75% needed for an approved draft)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TG has resolved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 comments received on drafts P802.15.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/D0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first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TG has resolved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 comments received on drafts P802.15.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/D0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TG did not receive any comments for P802.15.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/D0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last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CustomShape 3"/>
          <p:cNvSpPr/>
          <p:nvPr/>
        </p:nvSpPr>
        <p:spPr>
          <a:xfrm>
            <a:off x="5793480" y="6475320"/>
            <a:ext cx="70200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175F912-DCEF-4741-B9D9-B353F52210BE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7143840" y="6475320"/>
            <a:ext cx="424332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CustomShape 5"/>
          <p:cNvSpPr/>
          <p:nvPr/>
        </p:nvSpPr>
        <p:spPr>
          <a:xfrm>
            <a:off x="929160" y="333360"/>
            <a:ext cx="249696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2024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929160" y="333360"/>
            <a:ext cx="249696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2024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7143840" y="6475320"/>
            <a:ext cx="424332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CustomShape 3"/>
          <p:cNvSpPr/>
          <p:nvPr/>
        </p:nvSpPr>
        <p:spPr>
          <a:xfrm>
            <a:off x="5793480" y="6475320"/>
            <a:ext cx="70200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6302ACBF-57BE-4633-876F-9EB3FCDB9242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CustomShape 4"/>
          <p:cNvSpPr/>
          <p:nvPr/>
        </p:nvSpPr>
        <p:spPr>
          <a:xfrm>
            <a:off x="0" y="685800"/>
            <a:ext cx="10358640" cy="5799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Results – P802.15.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95" name="Table 5"/>
          <p:cNvGraphicFramePr/>
          <p:nvPr/>
        </p:nvGraphicFramePr>
        <p:xfrm>
          <a:off x="335520" y="1412640"/>
          <a:ext cx="11448720" cy="4914720"/>
        </p:xfrm>
        <a:graphic>
          <a:graphicData uri="http://schemas.openxmlformats.org/drawingml/2006/table">
            <a:tbl>
              <a:tblPr/>
              <a:tblGrid>
                <a:gridCol w="607320"/>
                <a:gridCol w="1212120"/>
                <a:gridCol w="2155320"/>
                <a:gridCol w="1308600"/>
                <a:gridCol w="528840"/>
                <a:gridCol w="817920"/>
                <a:gridCol w="817920"/>
                <a:gridCol w="779400"/>
                <a:gridCol w="884880"/>
                <a:gridCol w="846720"/>
                <a:gridCol w="654480"/>
                <a:gridCol w="835560"/>
              </a:tblGrid>
              <a:tr h="96588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ID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Close Date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Title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Type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Pool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Return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%Return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Abstain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%Abstain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Approve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Disapprove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%Approve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097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xxx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202x-mm-dd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P802.15.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MS Gothic"/>
                        </a:rPr>
                        <a:t>xx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/D0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MS Gothic"/>
                        </a:rPr>
                        <a:t>x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nn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rr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xxx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202x-mm-dd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P802.15.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xx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/D0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nn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rr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xxx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202x-mm-dd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xx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/D0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nn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rr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Final Tally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nn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rr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76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914400" y="685800"/>
            <a:ext cx="10358280" cy="1062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Comments – P802.15.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929160" y="333360"/>
            <a:ext cx="249696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2024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CustomShape 3"/>
          <p:cNvSpPr/>
          <p:nvPr/>
        </p:nvSpPr>
        <p:spPr>
          <a:xfrm>
            <a:off x="7143840" y="6475320"/>
            <a:ext cx="424332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CustomShape 4"/>
          <p:cNvSpPr/>
          <p:nvPr/>
        </p:nvSpPr>
        <p:spPr>
          <a:xfrm>
            <a:off x="5793480" y="6475320"/>
            <a:ext cx="70200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D2BFBFCE-F73D-4553-84E6-A07D7916A05D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00" name="Table 5"/>
          <p:cNvGraphicFramePr/>
          <p:nvPr/>
        </p:nvGraphicFramePr>
        <p:xfrm>
          <a:off x="1310040" y="1751040"/>
          <a:ext cx="9568800" cy="4599720"/>
        </p:xfrm>
        <a:graphic>
          <a:graphicData uri="http://schemas.openxmlformats.org/drawingml/2006/table">
            <a:tbl>
              <a:tblPr/>
              <a:tblGrid>
                <a:gridCol w="1000440"/>
                <a:gridCol w="1667160"/>
                <a:gridCol w="4381200"/>
                <a:gridCol w="2520360"/>
              </a:tblGrid>
              <a:tr h="106056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ID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Close Date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Title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 Number of Comments received (Yes and No votes)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xxx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202x-mm-dd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Technical Letter Ballot for P802.15.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xx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/D0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cc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(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tt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T,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ee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E)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xxx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202x-mm-dd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First recirculation draft, P802.15.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xx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/D0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cc (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tt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T,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ee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E)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xxx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202x-mm-dd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Second recirculation draft, P802.15.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xx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/D0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(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T,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E)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320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cc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(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tt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T,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ee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E)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914400" y="685800"/>
            <a:ext cx="10358280" cy="1062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IEEE-SA Mandatory Editorial Coordination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914400" y="1981080"/>
            <a:ext cx="10358280" cy="41104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marL="343080" indent="-34200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Mandatory Editorial Coordination (MEC) completed in the final report doc.: </a:t>
            </a:r>
            <a:r>
              <a:rPr b="1" lang="en-US" sz="2400" spc="-1" strike="noStrike" u="sng">
                <a:solidFill>
                  <a:schemeClr val="accent2"/>
                </a:solidFill>
                <a:highlight>
                  <a:srgbClr val="ffff00"/>
                </a:highlight>
                <a:uFillTx/>
                <a:latin typeface="Times New Roman"/>
                <a:ea typeface="MS Gothic"/>
                <a:hlinkClick r:id="rId1"/>
              </a:rPr>
              <a:t>IEEE 802.15-yy/0xxxrvv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: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CustomShape 3"/>
          <p:cNvSpPr/>
          <p:nvPr/>
        </p:nvSpPr>
        <p:spPr>
          <a:xfrm>
            <a:off x="5793480" y="6475320"/>
            <a:ext cx="70200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EA79445-5964-48A6-AD04-BECF29C54F07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CustomShape 4"/>
          <p:cNvSpPr/>
          <p:nvPr/>
        </p:nvSpPr>
        <p:spPr>
          <a:xfrm>
            <a:off x="7143840" y="6475320"/>
            <a:ext cx="424332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CustomShape 5"/>
          <p:cNvSpPr/>
          <p:nvPr/>
        </p:nvSpPr>
        <p:spPr>
          <a:xfrm>
            <a:off x="929160" y="333360"/>
            <a:ext cx="249696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2023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929160" y="640080"/>
            <a:ext cx="10651320" cy="200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 by “No” voting commenter</a:t>
            </a: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)</a:t>
            </a:r>
            <a:br>
              <a:rPr sz="1800"/>
            </a:b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“No” votes in LB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CustomShape 2"/>
          <p:cNvSpPr/>
          <p:nvPr/>
        </p:nvSpPr>
        <p:spPr>
          <a:xfrm>
            <a:off x="929160" y="333360"/>
            <a:ext cx="249696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2023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CustomShape 3"/>
          <p:cNvSpPr/>
          <p:nvPr/>
        </p:nvSpPr>
        <p:spPr>
          <a:xfrm>
            <a:off x="7143840" y="6475320"/>
            <a:ext cx="424332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CustomShape 4"/>
          <p:cNvSpPr/>
          <p:nvPr/>
        </p:nvSpPr>
        <p:spPr>
          <a:xfrm>
            <a:off x="5793480" y="6475320"/>
            <a:ext cx="70200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678E01A1-E0A6-4C6C-A8EC-C563FB42879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10" name="Table 5"/>
          <p:cNvGraphicFramePr/>
          <p:nvPr/>
        </p:nvGraphicFramePr>
        <p:xfrm>
          <a:off x="1780920" y="3087720"/>
          <a:ext cx="8424360" cy="2319120"/>
        </p:xfrm>
        <a:graphic>
          <a:graphicData uri="http://schemas.openxmlformats.org/drawingml/2006/table">
            <a:tbl>
              <a:tblPr/>
              <a:tblGrid>
                <a:gridCol w="4495320"/>
                <a:gridCol w="547920"/>
                <a:gridCol w="547920"/>
                <a:gridCol w="547920"/>
                <a:gridCol w="547920"/>
                <a:gridCol w="868680"/>
                <a:gridCol w="869040"/>
              </a:tblGrid>
              <a:tr h="34488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Voter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</a:tr>
              <a:tr h="52776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5096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4776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488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914400" y="640080"/>
            <a:ext cx="10358280" cy="21006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Unsatisfied Comments in Categories</a:t>
            </a: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)</a:t>
            </a:r>
            <a:br>
              <a:rPr sz="1800"/>
            </a:b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“No” votes in LB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CustomShape 2"/>
          <p:cNvSpPr/>
          <p:nvPr/>
        </p:nvSpPr>
        <p:spPr>
          <a:xfrm>
            <a:off x="929160" y="333360"/>
            <a:ext cx="249696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2023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CustomShape 3"/>
          <p:cNvSpPr/>
          <p:nvPr/>
        </p:nvSpPr>
        <p:spPr>
          <a:xfrm>
            <a:off x="7143840" y="6475320"/>
            <a:ext cx="424332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CustomShape 4"/>
          <p:cNvSpPr/>
          <p:nvPr/>
        </p:nvSpPr>
        <p:spPr>
          <a:xfrm>
            <a:off x="5793480" y="6475320"/>
            <a:ext cx="70200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A6F641F-B9C2-4D82-98D4-C70E19CE841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ustomShape 1"/>
          <p:cNvSpPr/>
          <p:nvPr/>
        </p:nvSpPr>
        <p:spPr>
          <a:xfrm>
            <a:off x="929520" y="640080"/>
            <a:ext cx="10358280" cy="200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</a:t>
            </a: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(No must-be-satisfied comments received in LB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)</a:t>
            </a:r>
            <a:br>
              <a:rPr sz="1800"/>
            </a:b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CustomShape 2"/>
          <p:cNvSpPr/>
          <p:nvPr/>
        </p:nvSpPr>
        <p:spPr>
          <a:xfrm>
            <a:off x="5793480" y="6475320"/>
            <a:ext cx="702000" cy="360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CD31B47-A1A6-4056-85B3-C5D1B23DEA52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CustomShape 3"/>
          <p:cNvSpPr/>
          <p:nvPr/>
        </p:nvSpPr>
        <p:spPr>
          <a:xfrm>
            <a:off x="929520" y="333720"/>
            <a:ext cx="2496960" cy="27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2023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CustomShape 4"/>
          <p:cNvSpPr/>
          <p:nvPr/>
        </p:nvSpPr>
        <p:spPr>
          <a:xfrm>
            <a:off x="7143840" y="6477480"/>
            <a:ext cx="4243320" cy="178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5841</TotalTime>
  <Application>LibreOffice/7.4.7.2$Linux_X86_64 LibreOffice_project/40$Build-2</Application>
  <AppVersion>15.0000</AppVersion>
  <Words>654</Words>
  <Paragraphs>166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2019-11-09T15:46:46Z</dcterms:created>
  <dc:creator>Pat Kinney</dc:creator>
  <dc:description/>
  <dc:language>en-US</dc:language>
  <cp:lastModifiedBy>Tero Kivinen</cp:lastModifiedBy>
  <cp:lastPrinted>1601-01-01T00:00:00Z</cp:lastPrinted>
  <dcterms:modified xsi:type="dcterms:W3CDTF">2025-07-27T11:56:45Z</dcterms:modified>
  <cp:revision>183</cp:revision>
  <dc:subject/>
  <dc:title>P802.15.13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TPClassification">
    <vt:lpwstr>CTP_NT</vt:lpwstr>
  </property>
  <property fmtid="{D5CDD505-2E9C-101B-9397-08002B2CF9AE}" pid="3" name="CTP_BU">
    <vt:lpwstr>NA</vt:lpwstr>
  </property>
  <property fmtid="{D5CDD505-2E9C-101B-9397-08002B2CF9AE}" pid="4" name="CTP_IDSID">
    <vt:lpwstr>NA</vt:lpwstr>
  </property>
  <property fmtid="{D5CDD505-2E9C-101B-9397-08002B2CF9AE}" pid="5" name="CTP_TimeStamp">
    <vt:lpwstr>2020-02-02 19:26:57Z</vt:lpwstr>
  </property>
  <property fmtid="{D5CDD505-2E9C-101B-9397-08002B2CF9AE}" pid="6" name="CTP_WWID">
    <vt:lpwstr>NA</vt:lpwstr>
  </property>
  <property fmtid="{D5CDD505-2E9C-101B-9397-08002B2CF9AE}" pid="7" name="HiddenSlides">
    <vt:i4>0</vt:i4>
  </property>
  <property fmtid="{D5CDD505-2E9C-101B-9397-08002B2CF9AE}" pid="8" name="HyperlinksChanged">
    <vt:bool>0</vt:bool>
  </property>
  <property fmtid="{D5CDD505-2E9C-101B-9397-08002B2CF9AE}" pid="9" name="LinksUpToDate">
    <vt:bool>0</vt:bool>
  </property>
  <property fmtid="{D5CDD505-2E9C-101B-9397-08002B2CF9AE}" pid="10" name="MMClips">
    <vt:i4>0</vt:i4>
  </property>
  <property fmtid="{D5CDD505-2E9C-101B-9397-08002B2CF9AE}" pid="11" name="Notes">
    <vt:i4>7</vt:i4>
  </property>
  <property fmtid="{D5CDD505-2E9C-101B-9397-08002B2CF9AE}" pid="12" name="PresentationFormat">
    <vt:lpwstr>Widescreen</vt:lpwstr>
  </property>
  <property fmtid="{D5CDD505-2E9C-101B-9397-08002B2CF9AE}" pid="13" name="ScaleCrop">
    <vt:bool>0</vt:bool>
  </property>
  <property fmtid="{D5CDD505-2E9C-101B-9397-08002B2CF9AE}" pid="14" name="ShareDoc">
    <vt:bool>0</vt:bool>
  </property>
  <property fmtid="{D5CDD505-2E9C-101B-9397-08002B2CF9AE}" pid="15" name="Slides">
    <vt:i4>10</vt:i4>
  </property>
  <property fmtid="{D5CDD505-2E9C-101B-9397-08002B2CF9AE}" pid="16" name="TitusGUID">
    <vt:lpwstr>8cbb5918-7074-460f-8109-a37032fced48</vt:lpwstr>
  </property>
</Properties>
</file>