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sldIdLst>
    <p:sldId id="363" r:id="rId2"/>
    <p:sldId id="322" r:id="rId3"/>
    <p:sldId id="2441" r:id="rId4"/>
    <p:sldId id="304" r:id="rId5"/>
    <p:sldId id="370" r:id="rId6"/>
    <p:sldId id="317" r:id="rId7"/>
    <p:sldId id="365" r:id="rId8"/>
    <p:sldId id="2442" r:id="rId9"/>
    <p:sldId id="2477" r:id="rId10"/>
    <p:sldId id="312" r:id="rId11"/>
    <p:sldId id="361" r:id="rId12"/>
    <p:sldId id="2385" r:id="rId13"/>
    <p:sldId id="2375" r:id="rId14"/>
    <p:sldId id="2377" r:id="rId15"/>
    <p:sldId id="326" r:id="rId16"/>
    <p:sldId id="2448" r:id="rId17"/>
    <p:sldId id="2474" r:id="rId18"/>
    <p:sldId id="2435" r:id="rId19"/>
    <p:sldId id="2440" r:id="rId20"/>
    <p:sldId id="2444" r:id="rId21"/>
    <p:sldId id="2468" r:id="rId22"/>
    <p:sldId id="2447" r:id="rId23"/>
    <p:sldId id="296" r:id="rId24"/>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B8B"/>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0" d="100"/>
          <a:sy n="80" d="100"/>
        </p:scale>
        <p:origin x="58" y="110"/>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802.15-23-0537-08-04ab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Oct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 id="2147483828"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5/dcn/23/15-23-0548-00-04ab-resolution-proposals-for-draft0-b-comments-11-16-19-20-23-24-26-156.docx" TargetMode="External"/><Relationship Id="rId2" Type="http://schemas.openxmlformats.org/officeDocument/2006/relationships/hyperlink" Target="https://mentor.ieee.org/802.15/dcn/23/15-23-0547-00-04ab-proposed-resolution-for-52-54-228.docx" TargetMode="External"/><Relationship Id="rId1" Type="http://schemas.openxmlformats.org/officeDocument/2006/relationships/slideLayout" Target="../slideLayouts/slideLayout2.xml"/><Relationship Id="rId4" Type="http://schemas.openxmlformats.org/officeDocument/2006/relationships/hyperlink" Target="https://mentor.ieee.org/802.15/dcn/23/15-23-0552-00-04ab-proposed-updates-on-ac-ie-and-cir-report-ie.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October 2023 Telecon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30 Oct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interim Webex (TC)</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Objectives for interim calls (Sept-Oct)</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Complete the draft</a:t>
            </a:r>
          </a:p>
          <a:p>
            <a:pPr marL="857250" lvl="1" indent="-457200">
              <a:buFont typeface="Arial" panose="020B0604020202020204" pitchFamily="34" charset="0"/>
              <a:buChar char="•"/>
            </a:pPr>
            <a:r>
              <a:rPr lang="en-US" dirty="0">
                <a:solidFill>
                  <a:schemeClr val="accent1">
                    <a:lumMod val="50000"/>
                  </a:schemeClr>
                </a:solidFill>
              </a:rPr>
              <a:t>Provide TE with details to update</a:t>
            </a:r>
          </a:p>
          <a:p>
            <a:pPr marL="857250" lvl="1" indent="-457200">
              <a:buFont typeface="Arial" panose="020B0604020202020204" pitchFamily="34" charset="0"/>
              <a:buChar char="•"/>
            </a:pPr>
            <a:r>
              <a:rPr lang="en-US" dirty="0">
                <a:solidFill>
                  <a:schemeClr val="accent1">
                    <a:lumMod val="50000"/>
                  </a:schemeClr>
                </a:solidFill>
              </a:rPr>
              <a:t>Resolve outstanding comments</a:t>
            </a:r>
          </a:p>
          <a:p>
            <a:pPr marL="457200" indent="-457200">
              <a:buFont typeface="Arial" panose="020B0604020202020204" pitchFamily="34" charset="0"/>
              <a:buChar char="•"/>
            </a:pPr>
            <a:r>
              <a:rPr lang="en-US" dirty="0">
                <a:solidFill>
                  <a:schemeClr val="accent1">
                    <a:lumMod val="50000"/>
                  </a:schemeClr>
                </a:solidFill>
              </a:rPr>
              <a:t>Initiate comment collection on revised draft (post-November meeting)</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12</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3341453" y="998731"/>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2809049" y="1340768"/>
          <a:ext cx="7008785" cy="445034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244648">
                  <a:extLst>
                    <a:ext uri="{9D8B030D-6E8A-4147-A177-3AD203B41FA5}">
                      <a16:colId xmlns:a16="http://schemas.microsoft.com/office/drawing/2014/main" val="3486883837"/>
                    </a:ext>
                  </a:extLst>
                </a:gridCol>
                <a:gridCol w="198018">
                  <a:extLst>
                    <a:ext uri="{9D8B030D-6E8A-4147-A177-3AD203B41FA5}">
                      <a16:colId xmlns:a16="http://schemas.microsoft.com/office/drawing/2014/main" val="2943955052"/>
                    </a:ext>
                  </a:extLst>
                </a:gridCol>
                <a:gridCol w="16279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55492">
                  <a:extLst>
                    <a:ext uri="{9D8B030D-6E8A-4147-A177-3AD203B41FA5}">
                      <a16:colId xmlns:a16="http://schemas.microsoft.com/office/drawing/2014/main" val="3499333147"/>
                    </a:ext>
                  </a:extLst>
                </a:gridCol>
                <a:gridCol w="231948">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238298">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225598">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4166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93114">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596750" y="4046152"/>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9282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444932291"/>
              </p:ext>
            </p:extLst>
          </p:nvPr>
        </p:nvGraphicFramePr>
        <p:xfrm>
          <a:off x="3935760" y="2861202"/>
          <a:ext cx="5076564" cy="2733675"/>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Sept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sngStrike" dirty="0">
                          <a:solidFill>
                            <a:srgbClr val="000000"/>
                          </a:solidFill>
                          <a:effectLst/>
                          <a:highlight>
                            <a:srgbClr val="FFFF00"/>
                          </a:highlight>
                          <a:latin typeface="Calibri" panose="020F0502020204030204" pitchFamily="34" charset="0"/>
                        </a:rPr>
                        <a:t>Sept 2023 </a:t>
                      </a:r>
                      <a:r>
                        <a:rPr lang="en-US" sz="1100" b="0" i="0" u="none" strike="sngStrike" dirty="0">
                          <a:solidFill>
                            <a:srgbClr val="000000"/>
                          </a:solidFill>
                          <a:effectLst/>
                          <a:latin typeface="Calibri" panose="020F0502020204030204" pitchFamily="34" charset="0"/>
                        </a:rPr>
                        <a:t>Oct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August</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Sept</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Nov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Oct</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Nov 2023</a:t>
                      </a:r>
                      <a:r>
                        <a:rPr lang="en-US" sz="1100" b="0" i="0" u="none" strike="noStrike" dirty="0">
                          <a:solidFill>
                            <a:srgbClr val="000000"/>
                          </a:solidFill>
                          <a:effectLst/>
                          <a:highlight>
                            <a:srgbClr val="FFFF00"/>
                          </a:highlight>
                          <a:latin typeface="Calibri" panose="020F0502020204030204" pitchFamily="34" charset="0"/>
                        </a:rPr>
                        <a:t> Jan 2024</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071664" y="4257417"/>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Completing the Draft</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Pre-draft draft</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Next (eventually) P802.15.4ab™/D (pre-ballot) C</a:t>
            </a:r>
          </a:p>
          <a:p>
            <a:pPr marL="457200" indent="-457200">
              <a:buFont typeface="Arial" panose="020B0604020202020204" pitchFamily="34" charset="0"/>
              <a:buChar char="•"/>
            </a:pPr>
            <a:r>
              <a:rPr lang="en-US" dirty="0"/>
              <a:t>Goal create a </a:t>
            </a:r>
            <a:r>
              <a:rPr lang="en-US" b="1" u="sng" dirty="0"/>
              <a:t>technically complete</a:t>
            </a:r>
            <a:r>
              <a:rPr lang="en-US" dirty="0"/>
              <a:t> draft</a:t>
            </a:r>
          </a:p>
          <a:p>
            <a:pPr marL="857250" lvl="1" indent="-457200">
              <a:buFont typeface="Arial" panose="020B0604020202020204" pitchFamily="34" charset="0"/>
              <a:buChar char="•"/>
            </a:pPr>
            <a:r>
              <a:rPr lang="en-US" dirty="0"/>
              <a:t>Complete means NO TBDs or major holes we know about</a:t>
            </a:r>
          </a:p>
          <a:p>
            <a:pPr marL="857250" lvl="1" indent="-457200">
              <a:buFont typeface="Arial" panose="020B0604020202020204" pitchFamily="34" charset="0"/>
              <a:buChar char="•"/>
            </a:pPr>
            <a:r>
              <a:rPr lang="en-US" dirty="0"/>
              <a:t>Does not mean perfect </a:t>
            </a:r>
          </a:p>
          <a:p>
            <a:pPr marL="457200" indent="-457200">
              <a:buFont typeface="Arial" panose="020B0604020202020204" pitchFamily="34" charset="0"/>
              <a:buChar char="•"/>
            </a:pPr>
            <a:r>
              <a:rPr lang="en-US" dirty="0"/>
              <a:t>Method:</a:t>
            </a:r>
          </a:p>
          <a:p>
            <a:pPr marL="857250" lvl="1" indent="-457200">
              <a:buFont typeface="Arial" panose="020B0604020202020204" pitchFamily="34" charset="0"/>
              <a:buChar char="•"/>
            </a:pPr>
            <a:r>
              <a:rPr lang="en-US" dirty="0"/>
              <a:t>Resolve remaining </a:t>
            </a:r>
            <a:r>
              <a:rPr lang="en-US" b="1" dirty="0"/>
              <a:t>content</a:t>
            </a:r>
            <a:r>
              <a:rPr lang="en-US" dirty="0"/>
              <a:t> to be technically complete</a:t>
            </a:r>
          </a:p>
          <a:p>
            <a:pPr marL="857250" lvl="1" indent="-457200">
              <a:buFont typeface="Arial" panose="020B0604020202020204" pitchFamily="34" charset="0"/>
              <a:buChar char="•"/>
            </a:pPr>
            <a:r>
              <a:rPr lang="en-US" dirty="0"/>
              <a:t>Identify and fill holes identified during comment resolution</a:t>
            </a:r>
          </a:p>
          <a:p>
            <a:pPr marL="857250" lvl="1" indent="-457200">
              <a:buFont typeface="Arial" panose="020B0604020202020204" pitchFamily="34" charset="0"/>
              <a:buChar char="•"/>
            </a:pPr>
            <a:r>
              <a:rPr lang="en-US" dirty="0"/>
              <a:t>Approve changes to pre-ballot B to create C</a:t>
            </a:r>
          </a:p>
          <a:p>
            <a:pPr marL="457200" indent="-457200">
              <a:buFont typeface="Arial" panose="020B0604020202020204" pitchFamily="34" charset="0"/>
              <a:buChar char="•"/>
            </a:pPr>
            <a:r>
              <a:rPr lang="en-US" dirty="0"/>
              <a:t>Initiate informal comment collection by [</a:t>
            </a:r>
            <a:r>
              <a:rPr lang="en-US" strike="sngStrike" dirty="0">
                <a:solidFill>
                  <a:srgbClr val="FF0000"/>
                </a:solidFill>
              </a:rPr>
              <a:t>November</a:t>
            </a:r>
            <a:r>
              <a:rPr lang="en-US" dirty="0"/>
              <a:t> </a:t>
            </a:r>
            <a:r>
              <a:rPr lang="en-US" dirty="0">
                <a:solidFill>
                  <a:srgbClr val="FF0000"/>
                </a:solidFill>
              </a:rPr>
              <a:t>December</a:t>
            </a:r>
            <a:r>
              <a:rPr lang="en-US" dirty="0"/>
              <a:t>]</a:t>
            </a:r>
          </a:p>
          <a:p>
            <a:pPr marL="457200" indent="-457200">
              <a:buFont typeface="Arial" panose="020B0604020202020204" pitchFamily="34" charset="0"/>
              <a:buChar char="•"/>
            </a:pPr>
            <a:r>
              <a:rPr lang="en-US" strike="sngStrike" dirty="0">
                <a:highlight>
                  <a:srgbClr val="FFFF00"/>
                </a:highlight>
              </a:rPr>
              <a:t>Initiate comment resolution via TC prior to November</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Revised Time-line</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fontScale="92500" lnSpcReduction="10000"/>
          </a:bodyPr>
          <a:lstStyle/>
          <a:p>
            <a:pPr marL="0" indent="0"/>
            <a:r>
              <a:rPr lang="en-US" dirty="0"/>
              <a:t>Current plan:</a:t>
            </a:r>
          </a:p>
          <a:p>
            <a:pPr marL="457200" indent="-457200">
              <a:buFont typeface="Arial" panose="020B0604020202020204" pitchFamily="34" charset="0"/>
              <a:buChar char="•"/>
            </a:pPr>
            <a:r>
              <a:rPr lang="en-US" dirty="0"/>
              <a:t>We have not started a new comment collection on Draft C by pre-November timeline</a:t>
            </a:r>
          </a:p>
          <a:p>
            <a:pPr marL="857250" lvl="1" indent="-457200">
              <a:buFont typeface="Arial" panose="020B0604020202020204" pitchFamily="34" charset="0"/>
              <a:buChar char="•"/>
            </a:pPr>
            <a:r>
              <a:rPr lang="en-US" dirty="0"/>
              <a:t>Continue to work on draft through November session</a:t>
            </a:r>
          </a:p>
          <a:p>
            <a:pPr marL="857250" lvl="1" indent="-457200">
              <a:buFont typeface="Arial" panose="020B0604020202020204" pitchFamily="34" charset="0"/>
              <a:buChar char="•"/>
            </a:pPr>
            <a:r>
              <a:rPr lang="en-US" dirty="0"/>
              <a:t>Complete CAD during November session</a:t>
            </a:r>
          </a:p>
          <a:p>
            <a:pPr marL="857250" lvl="1" indent="-457200">
              <a:buFont typeface="Arial" panose="020B0604020202020204" pitchFamily="34" charset="0"/>
              <a:buChar char="•"/>
            </a:pPr>
            <a:r>
              <a:rPr lang="en-US" dirty="0"/>
              <a:t>Commence WG comment collection on Draft C Post November meeting</a:t>
            </a:r>
          </a:p>
          <a:p>
            <a:pPr marL="857250" lvl="1" indent="-457200">
              <a:buFont typeface="Arial" panose="020B0604020202020204" pitchFamily="34" charset="0"/>
              <a:buChar char="•"/>
            </a:pPr>
            <a:r>
              <a:rPr lang="en-US" b="1" dirty="0">
                <a:solidFill>
                  <a:schemeClr val="accent1">
                    <a:lumMod val="50000"/>
                  </a:schemeClr>
                </a:solidFill>
              </a:rPr>
              <a:t>First WG LB starts after January meeting</a:t>
            </a:r>
            <a:br>
              <a:rPr lang="en-US" b="1" strike="sngStrike" dirty="0">
                <a:solidFill>
                  <a:schemeClr val="accent1">
                    <a:lumMod val="50000"/>
                  </a:schemeClr>
                </a:solidFill>
              </a:rPr>
            </a:br>
            <a:endParaRPr lang="en-US" b="1" strike="sngStrike" dirty="0">
              <a:solidFill>
                <a:schemeClr val="accent1">
                  <a:lumMod val="50000"/>
                </a:schemeClr>
              </a:solidFill>
            </a:endParaRPr>
          </a:p>
          <a:p>
            <a:pPr marL="457200" indent="-457200">
              <a:buFont typeface="Arial" panose="020B0604020202020204" pitchFamily="34" charset="0"/>
              <a:buChar char="•"/>
            </a:pPr>
            <a:r>
              <a:rPr lang="en-US" b="1" dirty="0"/>
              <a:t>We can still use the extra time to make the draft better</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119390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a:xfrm>
            <a:off x="1007436" y="685801"/>
            <a:ext cx="10352617" cy="2455167"/>
          </a:xfrm>
        </p:spPr>
        <p:txBody>
          <a:bodyPr/>
          <a:lstStyle/>
          <a:p>
            <a:r>
              <a:rPr lang="en-US" dirty="0"/>
              <a:t>Comment resolution reports and drafting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173" y="3212975"/>
            <a:ext cx="2212798" cy="294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711624" y="4208356"/>
            <a:ext cx="6768752" cy="2071132"/>
          </a:xfrm>
        </p:spPr>
        <p:txBody>
          <a:bodyPr/>
          <a:lstStyle/>
          <a:p>
            <a:r>
              <a:rPr lang="en-US" sz="2800" dirty="0"/>
              <a:t>October 31</a:t>
            </a:r>
            <a:r>
              <a:rPr lang="en-US" sz="2800" baseline="30000" dirty="0"/>
              <a:t>st</a:t>
            </a:r>
            <a:r>
              <a:rPr lang="en-US" sz="2800" dirty="0"/>
              <a:t> 2023 Interim Webex</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1007436" y="685801"/>
            <a:ext cx="10352617" cy="754063"/>
          </a:xfrm>
        </p:spPr>
        <p:txBody>
          <a:bodyPr wrap="square" anchor="ctr">
            <a:normAutofit/>
          </a:bodyPr>
          <a:lstStyle/>
          <a:p>
            <a:r>
              <a:rPr lang="en-US"/>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a:xfrm>
            <a:off x="5615518" y="6554788"/>
            <a:ext cx="874183" cy="239712"/>
          </a:xfrm>
        </p:spPr>
        <p:txBody>
          <a:bodyPr wrap="square" anchor="ctr">
            <a:normAutofit/>
          </a:bodyPr>
          <a:lstStyle/>
          <a:p>
            <a:pPr defTabSz="336947">
              <a:spcAft>
                <a:spcPts val="600"/>
              </a:spcAft>
              <a:defRPr/>
            </a:pPr>
            <a:r>
              <a:rPr lang="en-US" altLang="en-US"/>
              <a:t>Slide </a:t>
            </a:r>
            <a:fld id="{5DD27314-9434-4B6F-80C2-AAC402118CDA}" type="slidenum">
              <a:rPr lang="en-US" altLang="en-US"/>
              <a:pPr defTabSz="336947">
                <a:spcAft>
                  <a:spcPts val="600"/>
                </a:spcAft>
                <a:defRPr/>
              </a:pPr>
              <a:t>20</a:t>
            </a:fld>
            <a:endParaRPr lang="en-US" altLang="en-US"/>
          </a:p>
        </p:txBody>
      </p:sp>
      <p:pic>
        <p:nvPicPr>
          <p:cNvPr id="11" name="Picture 10" descr="A staircase in the woods&#10;&#10;Description automatically generated">
            <a:extLst>
              <a:ext uri="{FF2B5EF4-FFF2-40B4-BE49-F238E27FC236}">
                <a16:creationId xmlns:a16="http://schemas.microsoft.com/office/drawing/2014/main" id="{5B7F31D2-261C-9AE2-4D74-FC27937ED672}"/>
              </a:ext>
            </a:extLst>
          </p:cNvPr>
          <p:cNvPicPr>
            <a:picLocks noChangeAspect="1"/>
          </p:cNvPicPr>
          <p:nvPr/>
        </p:nvPicPr>
        <p:blipFill>
          <a:blip r:embed="rId2"/>
          <a:stretch>
            <a:fillRect/>
          </a:stretch>
        </p:blipFill>
        <p:spPr>
          <a:xfrm>
            <a:off x="5231904" y="1470464"/>
            <a:ext cx="2090057" cy="1578429"/>
          </a:xfrm>
          <a:prstGeom prst="rect">
            <a:avLst/>
          </a:prstGeom>
        </p:spPr>
      </p:pic>
      <p:pic>
        <p:nvPicPr>
          <p:cNvPr id="12" name="Picture 11">
            <a:extLst>
              <a:ext uri="{FF2B5EF4-FFF2-40B4-BE49-F238E27FC236}">
                <a16:creationId xmlns:a16="http://schemas.microsoft.com/office/drawing/2014/main" id="{CC50256E-BF2C-1DCA-BA83-4971742BF765}"/>
              </a:ext>
            </a:extLst>
          </p:cNvPr>
          <p:cNvPicPr>
            <a:picLocks noChangeAspect="1"/>
          </p:cNvPicPr>
          <p:nvPr/>
        </p:nvPicPr>
        <p:blipFill>
          <a:blip r:embed="rId3"/>
          <a:stretch>
            <a:fillRect/>
          </a:stretch>
        </p:blipFill>
        <p:spPr>
          <a:xfrm>
            <a:off x="8400256" y="2160499"/>
            <a:ext cx="1719960" cy="1776787"/>
          </a:xfrm>
          <a:prstGeom prst="rect">
            <a:avLst/>
          </a:prstGeom>
        </p:spPr>
      </p:pic>
      <p:pic>
        <p:nvPicPr>
          <p:cNvPr id="9" name="Picture 8">
            <a:extLst>
              <a:ext uri="{FF2B5EF4-FFF2-40B4-BE49-F238E27FC236}">
                <a16:creationId xmlns:a16="http://schemas.microsoft.com/office/drawing/2014/main" id="{4A6B3307-19FB-072E-225F-CE3300389331}"/>
              </a:ext>
            </a:extLst>
          </p:cNvPr>
          <p:cNvPicPr>
            <a:picLocks noChangeAspect="1"/>
          </p:cNvPicPr>
          <p:nvPr/>
        </p:nvPicPr>
        <p:blipFill>
          <a:blip r:embed="rId4"/>
          <a:stretch>
            <a:fillRect/>
          </a:stretch>
        </p:blipFill>
        <p:spPr>
          <a:xfrm>
            <a:off x="8803687" y="3821826"/>
            <a:ext cx="1666694" cy="1753032"/>
          </a:xfrm>
          <a:prstGeom prst="rect">
            <a:avLst/>
          </a:prstGeom>
        </p:spPr>
      </p:pic>
      <p:pic>
        <p:nvPicPr>
          <p:cNvPr id="7" name="Picture 6">
            <a:extLst>
              <a:ext uri="{FF2B5EF4-FFF2-40B4-BE49-F238E27FC236}">
                <a16:creationId xmlns:a16="http://schemas.microsoft.com/office/drawing/2014/main" id="{539C4248-49F5-2F9F-A650-1B4170BC3B8D}"/>
              </a:ext>
            </a:extLst>
          </p:cNvPr>
          <p:cNvPicPr>
            <a:picLocks noChangeAspect="1"/>
          </p:cNvPicPr>
          <p:nvPr/>
        </p:nvPicPr>
        <p:blipFill>
          <a:blip r:embed="rId5"/>
          <a:stretch>
            <a:fillRect/>
          </a:stretch>
        </p:blipFill>
        <p:spPr>
          <a:xfrm>
            <a:off x="2460232" y="2098087"/>
            <a:ext cx="1847115" cy="1787825"/>
          </a:xfrm>
          <a:prstGeom prst="rect">
            <a:avLst/>
          </a:prstGeom>
        </p:spPr>
      </p:pic>
      <p:pic>
        <p:nvPicPr>
          <p:cNvPr id="3" name="Picture 2">
            <a:extLst>
              <a:ext uri="{FF2B5EF4-FFF2-40B4-BE49-F238E27FC236}">
                <a16:creationId xmlns:a16="http://schemas.microsoft.com/office/drawing/2014/main" id="{36C0D5F4-6F7A-E53A-9880-9201244B5CD2}"/>
              </a:ext>
            </a:extLst>
          </p:cNvPr>
          <p:cNvPicPr>
            <a:picLocks noChangeAspect="1"/>
          </p:cNvPicPr>
          <p:nvPr/>
        </p:nvPicPr>
        <p:blipFill>
          <a:blip r:embed="rId6"/>
          <a:stretch>
            <a:fillRect/>
          </a:stretch>
        </p:blipFill>
        <p:spPr>
          <a:xfrm>
            <a:off x="3252320" y="3668437"/>
            <a:ext cx="1763560" cy="1776787"/>
          </a:xfrm>
          <a:prstGeom prst="rect">
            <a:avLst/>
          </a:prstGeom>
        </p:spPr>
      </p:pic>
    </p:spTree>
    <p:extLst>
      <p:ext uri="{BB962C8B-B14F-4D97-AF65-F5344CB8AC3E}">
        <p14:creationId xmlns:p14="http://schemas.microsoft.com/office/powerpoint/2010/main" val="2698379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21</a:t>
            </a:fld>
            <a:endParaRPr lang="en-US" altLang="en-US"/>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4294967295"/>
          </p:nvPr>
        </p:nvSpPr>
        <p:spPr>
          <a:xfrm>
            <a:off x="623392" y="5479391"/>
            <a:ext cx="6343948" cy="895197"/>
          </a:xfrm>
        </p:spPr>
        <p:txBody>
          <a:bodyPr/>
          <a:lstStyle/>
          <a:p>
            <a:r>
              <a:rPr lang="en-US" sz="1800" dirty="0"/>
              <a:t> 06:00 PT  (Green)</a:t>
            </a:r>
          </a:p>
          <a:p>
            <a:r>
              <a:rPr lang="en-US" sz="1800" dirty="0"/>
              <a:t>22:00 PT (Orange)</a:t>
            </a:r>
          </a:p>
        </p:txBody>
      </p:sp>
      <p:pic>
        <p:nvPicPr>
          <p:cNvPr id="5" name="Picture 4">
            <a:extLst>
              <a:ext uri="{FF2B5EF4-FFF2-40B4-BE49-F238E27FC236}">
                <a16:creationId xmlns:a16="http://schemas.microsoft.com/office/drawing/2014/main" id="{F5A8EC82-DF8A-FBEF-038A-0A6673D5F431}"/>
              </a:ext>
            </a:extLst>
          </p:cNvPr>
          <p:cNvPicPr>
            <a:picLocks noChangeAspect="1"/>
          </p:cNvPicPr>
          <p:nvPr/>
        </p:nvPicPr>
        <p:blipFill>
          <a:blip r:embed="rId2"/>
          <a:stretch>
            <a:fillRect/>
          </a:stretch>
        </p:blipFill>
        <p:spPr>
          <a:xfrm>
            <a:off x="4304303" y="1628800"/>
            <a:ext cx="3496612" cy="3384376"/>
          </a:xfrm>
          <a:prstGeom prst="rect">
            <a:avLst/>
          </a:prstGeom>
        </p:spPr>
      </p:pic>
      <p:pic>
        <p:nvPicPr>
          <p:cNvPr id="6" name="Picture 5">
            <a:extLst>
              <a:ext uri="{FF2B5EF4-FFF2-40B4-BE49-F238E27FC236}">
                <a16:creationId xmlns:a16="http://schemas.microsoft.com/office/drawing/2014/main" id="{3B040326-FF49-17A9-ABC5-0B954A559345}"/>
              </a:ext>
            </a:extLst>
          </p:cNvPr>
          <p:cNvPicPr>
            <a:picLocks noChangeAspect="1"/>
          </p:cNvPicPr>
          <p:nvPr/>
        </p:nvPicPr>
        <p:blipFill>
          <a:blip r:embed="rId3"/>
          <a:stretch>
            <a:fillRect/>
          </a:stretch>
        </p:blipFill>
        <p:spPr>
          <a:xfrm>
            <a:off x="816478" y="1188931"/>
            <a:ext cx="3335306" cy="3627878"/>
          </a:xfrm>
          <a:prstGeom prst="rect">
            <a:avLst/>
          </a:prstGeom>
        </p:spPr>
      </p:pic>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8040216" y="2028120"/>
            <a:ext cx="3411177" cy="3436761"/>
          </a:xfrm>
          <a:prstGeom prst="rect">
            <a:avLst/>
          </a:prstGeom>
        </p:spPr>
      </p:pic>
      <p:sp>
        <p:nvSpPr>
          <p:cNvPr id="11" name="Oval 10">
            <a:extLst>
              <a:ext uri="{FF2B5EF4-FFF2-40B4-BE49-F238E27FC236}">
                <a16:creationId xmlns:a16="http://schemas.microsoft.com/office/drawing/2014/main" id="{A4E52468-9980-F5FD-3D90-28AE16F2BD68}"/>
              </a:ext>
            </a:extLst>
          </p:cNvPr>
          <p:cNvSpPr/>
          <p:nvPr/>
        </p:nvSpPr>
        <p:spPr bwMode="auto">
          <a:xfrm>
            <a:off x="1847528" y="402472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D929DC68-4A63-7DBE-DAD7-331C35E31781}"/>
              </a:ext>
            </a:extLst>
          </p:cNvPr>
          <p:cNvSpPr/>
          <p:nvPr/>
        </p:nvSpPr>
        <p:spPr bwMode="auto">
          <a:xfrm>
            <a:off x="5346305" y="2764370"/>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rgbClr val="0000FF"/>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5375920" y="3232633"/>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5" name="Oval 14">
            <a:extLst>
              <a:ext uri="{FF2B5EF4-FFF2-40B4-BE49-F238E27FC236}">
                <a16:creationId xmlns:a16="http://schemas.microsoft.com/office/drawing/2014/main" id="{659BDCAD-5497-E762-BAF5-477C1CFCC653}"/>
              </a:ext>
            </a:extLst>
          </p:cNvPr>
          <p:cNvSpPr/>
          <p:nvPr/>
        </p:nvSpPr>
        <p:spPr bwMode="auto">
          <a:xfrm>
            <a:off x="5346305" y="3676707"/>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5346305" y="4153574"/>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D407DE5A-D4CA-AEB7-D4D2-566A12B3D93C}"/>
              </a:ext>
            </a:extLst>
          </p:cNvPr>
          <p:cNvSpPr/>
          <p:nvPr/>
        </p:nvSpPr>
        <p:spPr bwMode="auto">
          <a:xfrm>
            <a:off x="5375920" y="4627322"/>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9048328" y="366468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3" name="Arrow: Right 22">
            <a:extLst>
              <a:ext uri="{FF2B5EF4-FFF2-40B4-BE49-F238E27FC236}">
                <a16:creationId xmlns:a16="http://schemas.microsoft.com/office/drawing/2014/main" id="{BCB6C0ED-2F54-3C88-082B-5987009B7470}"/>
              </a:ext>
            </a:extLst>
          </p:cNvPr>
          <p:cNvSpPr/>
          <p:nvPr/>
        </p:nvSpPr>
        <p:spPr bwMode="auto">
          <a:xfrm rot="19612515">
            <a:off x="7059376" y="4556002"/>
            <a:ext cx="1647775" cy="94808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 name="Arrow: Right 1">
            <a:extLst>
              <a:ext uri="{FF2B5EF4-FFF2-40B4-BE49-F238E27FC236}">
                <a16:creationId xmlns:a16="http://schemas.microsoft.com/office/drawing/2014/main" id="{8BC758EE-6D67-0B57-3A7F-4DA99D0184B2}"/>
              </a:ext>
            </a:extLst>
          </p:cNvPr>
          <p:cNvSpPr/>
          <p:nvPr/>
        </p:nvSpPr>
        <p:spPr bwMode="auto">
          <a:xfrm rot="19612515" flipH="1">
            <a:off x="5632374" y="4016667"/>
            <a:ext cx="135921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Now</a:t>
            </a:r>
          </a:p>
        </p:txBody>
      </p:sp>
      <p:sp>
        <p:nvSpPr>
          <p:cNvPr id="3" name="Arrow: Right 2">
            <a:extLst>
              <a:ext uri="{FF2B5EF4-FFF2-40B4-BE49-F238E27FC236}">
                <a16:creationId xmlns:a16="http://schemas.microsoft.com/office/drawing/2014/main" id="{6B504440-81E3-1DB9-E7CB-2F7A79E2C8A6}"/>
              </a:ext>
            </a:extLst>
          </p:cNvPr>
          <p:cNvSpPr/>
          <p:nvPr/>
        </p:nvSpPr>
        <p:spPr bwMode="auto">
          <a:xfrm rot="20328872" flipH="1">
            <a:off x="9418582" y="3106467"/>
            <a:ext cx="122413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Next</a:t>
            </a: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1007436" y="685802"/>
            <a:ext cx="10352617" cy="458600"/>
          </a:xfrm>
          <a:ln>
            <a:solidFill>
              <a:schemeClr val="accent1">
                <a:lumMod val="50000"/>
              </a:schemeClr>
            </a:solidFill>
          </a:ln>
        </p:spPr>
        <p:txBody>
          <a:bodyPr wrap="square" anchor="ctr">
            <a:normAutofit fontScale="90000"/>
          </a:bodyPr>
          <a:lstStyle/>
          <a:p>
            <a:r>
              <a:rPr lang="en-US" altLang="en-US" dirty="0"/>
              <a:t>Interim telecon/Webex schedule</a:t>
            </a:r>
          </a:p>
        </p:txBody>
      </p:sp>
      <p:pic>
        <p:nvPicPr>
          <p:cNvPr id="9" name="Graphic 8" descr="Ghost outline">
            <a:extLst>
              <a:ext uri="{FF2B5EF4-FFF2-40B4-BE49-F238E27FC236}">
                <a16:creationId xmlns:a16="http://schemas.microsoft.com/office/drawing/2014/main" id="{BE94AD49-A58D-AEC6-8C72-FB81B1C01C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03912" y="4818856"/>
            <a:ext cx="914400" cy="914400"/>
          </a:xfrm>
          <a:prstGeom prst="rect">
            <a:avLst/>
          </a:prstGeom>
        </p:spPr>
      </p:pic>
    </p:spTree>
    <p:extLst>
      <p:ext uri="{BB962C8B-B14F-4D97-AF65-F5344CB8AC3E}">
        <p14:creationId xmlns:p14="http://schemas.microsoft.com/office/powerpoint/2010/main" val="1488376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22</a:t>
            </a:fld>
            <a:endParaRPr lang="en-US" altLang="en-US">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23</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no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a:no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accent1">
                    <a:lumMod val="50000"/>
                  </a:schemeClr>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accent1">
                  <a:lumMod val="50000"/>
                </a:schemeClr>
              </a:solidFill>
              <a:latin typeface="Calibri" pitchFamily="34" charset="0"/>
              <a:cs typeface="Calibri" pitchFamily="34" charset="0"/>
            </a:endParaRPr>
          </a:p>
          <a:p>
            <a:pPr eaLnBrk="1" hangingPunct="1">
              <a:buClr>
                <a:srgbClr val="C00000"/>
              </a:buClr>
              <a:defRPr/>
            </a:pPr>
            <a:r>
              <a:rPr lang="en-US" altLang="en-US" sz="2133" dirty="0">
                <a:solidFill>
                  <a:schemeClr val="accent1">
                    <a:lumMod val="50000"/>
                  </a:schemeClr>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accent1">
                    <a:lumMod val="50000"/>
                  </a:schemeClr>
                </a:solidFill>
                <a:latin typeface="Calibri" pitchFamily="34" charset="0"/>
                <a:cs typeface="Calibri" pitchFamily="34" charset="0"/>
              </a:rPr>
            </a:br>
            <a:endParaRPr lang="en-US" altLang="en-US" sz="2133" b="1" dirty="0">
              <a:solidFill>
                <a:schemeClr val="accent1">
                  <a:lumMod val="50000"/>
                </a:schemeClr>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8</a:t>
            </a:fld>
            <a:endParaRPr lang="en-US" altLang="en-US"/>
          </a:p>
        </p:txBody>
      </p:sp>
      <p:sp>
        <p:nvSpPr>
          <p:cNvPr id="2" name="TextBox 1">
            <a:extLst>
              <a:ext uri="{FF2B5EF4-FFF2-40B4-BE49-F238E27FC236}">
                <a16:creationId xmlns:a16="http://schemas.microsoft.com/office/drawing/2014/main" id="{A83D1F14-5A17-033A-0817-F06EC0B6C82D}"/>
              </a:ext>
            </a:extLst>
          </p:cNvPr>
          <p:cNvSpPr txBox="1"/>
          <p:nvPr/>
        </p:nvSpPr>
        <p:spPr>
          <a:xfrm>
            <a:off x="911424" y="1988840"/>
            <a:ext cx="6480720" cy="3046988"/>
          </a:xfrm>
          <a:prstGeom prst="rect">
            <a:avLst/>
          </a:prstGeom>
          <a:noFill/>
        </p:spPr>
        <p:txBody>
          <a:bodyPr wrap="square">
            <a:spAutoFit/>
          </a:bodyPr>
          <a:lstStyle/>
          <a:p>
            <a:pPr marL="457200" indent="-457200">
              <a:buFont typeface="+mj-lt"/>
              <a:buAutoNum type="arabicPeriod"/>
            </a:pPr>
            <a:r>
              <a:rPr lang="en-US" sz="2400" dirty="0">
                <a:solidFill>
                  <a:schemeClr val="tx1"/>
                </a:solidFill>
                <a:latin typeface="+mj-lt"/>
              </a:rPr>
              <a:t>Meeting preamble and notices</a:t>
            </a:r>
          </a:p>
          <a:p>
            <a:pPr marL="457200" indent="-457200">
              <a:buFont typeface="+mj-lt"/>
              <a:buAutoNum type="arabicPeriod"/>
            </a:pPr>
            <a:r>
              <a:rPr lang="en-US" sz="2400" b="1" dirty="0">
                <a:solidFill>
                  <a:schemeClr val="tx1"/>
                </a:solidFill>
                <a:latin typeface="+mj-lt"/>
              </a:rPr>
              <a:t>Consolidated comment work</a:t>
            </a:r>
          </a:p>
          <a:p>
            <a:pPr marL="457200" indent="-457200">
              <a:buFont typeface="+mj-lt"/>
              <a:buAutoNum type="arabicPeriod"/>
            </a:pPr>
            <a:r>
              <a:rPr lang="en-US" sz="2400" dirty="0">
                <a:solidFill>
                  <a:schemeClr val="tx1"/>
                </a:solidFill>
                <a:latin typeface="+mj-lt"/>
              </a:rPr>
              <a:t>Editor corner</a:t>
            </a:r>
          </a:p>
          <a:p>
            <a:pPr marL="457200" indent="-457200">
              <a:buFont typeface="+mj-lt"/>
              <a:buAutoNum type="arabicPeriod"/>
            </a:pPr>
            <a:r>
              <a:rPr lang="en-US" sz="2400" dirty="0">
                <a:solidFill>
                  <a:schemeClr val="tx1"/>
                </a:solidFill>
                <a:latin typeface="+mj-lt"/>
              </a:rPr>
              <a:t>Next steps</a:t>
            </a:r>
          </a:p>
          <a:p>
            <a:pPr marL="457200" indent="-457200">
              <a:buFont typeface="+mj-lt"/>
              <a:buAutoNum type="arabicPeriod"/>
            </a:pPr>
            <a:r>
              <a:rPr lang="en-US" sz="2400" dirty="0">
                <a:solidFill>
                  <a:schemeClr val="tx1"/>
                </a:solidFill>
                <a:latin typeface="+mj-lt"/>
              </a:rPr>
              <a:t>Any other business</a:t>
            </a:r>
          </a:p>
          <a:p>
            <a:pPr marL="457200" indent="-457200">
              <a:buFont typeface="+mj-lt"/>
              <a:buAutoNum type="arabicPeriod"/>
            </a:pPr>
            <a:r>
              <a:rPr lang="en-US" sz="2400" dirty="0">
                <a:solidFill>
                  <a:schemeClr val="tx1"/>
                </a:solidFill>
                <a:latin typeface="+mj-lt"/>
              </a:rPr>
              <a:t>Adjourn</a:t>
            </a: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CB03-A234-FF5E-EF1C-AE8E063D7981}"/>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7D3C8F5F-CAA0-62C4-35AA-F5A03C546889}"/>
              </a:ext>
            </a:extLst>
          </p:cNvPr>
          <p:cNvSpPr>
            <a:spLocks noGrp="1"/>
          </p:cNvSpPr>
          <p:nvPr>
            <p:ph idx="1"/>
          </p:nvPr>
        </p:nvSpPr>
        <p:spPr/>
        <p:txBody>
          <a:bodyPr/>
          <a:lstStyle/>
          <a:p>
            <a:pPr marL="514350" indent="-514350">
              <a:buFont typeface="+mj-lt"/>
              <a:buAutoNum type="arabicPeriod"/>
            </a:pPr>
            <a:r>
              <a:rPr lang="en-US" dirty="0">
                <a:hlinkClick r:id="rId2"/>
              </a:rPr>
              <a:t>15-23-0547</a:t>
            </a:r>
            <a:r>
              <a:rPr lang="en-US" dirty="0"/>
              <a:t> to address CIDs 52, 54, and 228 (Carlos)</a:t>
            </a:r>
          </a:p>
          <a:p>
            <a:pPr marL="514350" indent="-514350">
              <a:buFont typeface="+mj-lt"/>
              <a:buAutoNum type="arabicPeriod"/>
            </a:pPr>
            <a:r>
              <a:rPr lang="en-US" dirty="0">
                <a:hlinkClick r:id="rId3"/>
              </a:rPr>
              <a:t>15-23-0548</a:t>
            </a:r>
            <a:r>
              <a:rPr lang="en-US" dirty="0"/>
              <a:t> to address CIDs #11-16, 19, 20, 23, 24, 26, 156</a:t>
            </a:r>
          </a:p>
          <a:p>
            <a:pPr marL="514350" indent="-514350">
              <a:buFont typeface="+mj-lt"/>
              <a:buAutoNum type="arabicPeriod"/>
            </a:pPr>
            <a:r>
              <a:rPr lang="en-US" dirty="0">
                <a:hlinkClick r:id="rId4"/>
              </a:rPr>
              <a:t>15-23-0552</a:t>
            </a:r>
            <a:r>
              <a:rPr lang="en-US" dirty="0"/>
              <a:t> to propose additional details for 10.36.7.1 </a:t>
            </a:r>
          </a:p>
          <a:p>
            <a:pPr marL="514350" indent="-514350">
              <a:buFont typeface="+mj-lt"/>
              <a:buAutoNum type="arabicPeriod"/>
            </a:pPr>
            <a:endParaRPr lang="en-US" dirty="0"/>
          </a:p>
          <a:p>
            <a:pPr marL="514350" indent="-514350">
              <a:buFont typeface="+mj-lt"/>
              <a:buAutoNum type="arabicPeriod"/>
            </a:pPr>
            <a:endParaRPr lang="en-US" dirty="0"/>
          </a:p>
          <a:p>
            <a:pPr marL="0" indent="0"/>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B8C23EC6-95D1-ACC3-49E9-DB6A49127E1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91533739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119942</TotalTime>
  <Words>1422</Words>
  <Application>Microsoft Office PowerPoint</Application>
  <PresentationFormat>Widescreen</PresentationFormat>
  <Paragraphs>235</Paragraphs>
  <Slides>23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Office Theme</vt:lpstr>
      <vt:lpstr>PowerPoint Presentation</vt:lpstr>
      <vt:lpstr>Task Group 15.4ab Next Generation UWB Amendment</vt:lpstr>
      <vt:lpstr>Meeting Preamble</vt:lpstr>
      <vt:lpstr>IEEE-SA Patent, Copyright, and Participation Policies</vt:lpstr>
      <vt:lpstr>Ways to inform IEEE</vt:lpstr>
      <vt:lpstr>IEEE 802 Ground Rules</vt:lpstr>
      <vt:lpstr>Task Group Rules</vt:lpstr>
      <vt:lpstr>Agenda</vt:lpstr>
      <vt:lpstr>Contributions</vt:lpstr>
      <vt:lpstr>Recap</vt:lpstr>
      <vt:lpstr>Objectives for interim calls (Sept-Oct)</vt:lpstr>
      <vt:lpstr>5.2.b Scope of the project (As approved): </vt:lpstr>
      <vt:lpstr>Project Schedule (working baseline)</vt:lpstr>
      <vt:lpstr>Schedule Major Milestones</vt:lpstr>
      <vt:lpstr>Completing the Draft</vt:lpstr>
      <vt:lpstr>Overview</vt:lpstr>
      <vt:lpstr>Revised Time-line</vt:lpstr>
      <vt:lpstr>Comment resolution reports and drafting contributions</vt:lpstr>
      <vt:lpstr>Editor’s Corner</vt:lpstr>
      <vt:lpstr>Next Steps</vt:lpstr>
      <vt:lpstr>Interim telecon/Webex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ben@blindcreek.com</cp:lastModifiedBy>
  <cp:revision>382</cp:revision>
  <cp:lastPrinted>2000-03-07T00:55:37Z</cp:lastPrinted>
  <dcterms:created xsi:type="dcterms:W3CDTF">2016-01-17T22:48:36Z</dcterms:created>
  <dcterms:modified xsi:type="dcterms:W3CDTF">2023-10-31T21:04:25Z</dcterms:modified>
  <cp:category/>
</cp:coreProperties>
</file>