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33"/>
  </p:notesMasterIdLst>
  <p:sldIdLst>
    <p:sldId id="363" r:id="rId3"/>
    <p:sldId id="322" r:id="rId4"/>
    <p:sldId id="2441" r:id="rId5"/>
    <p:sldId id="365" r:id="rId6"/>
    <p:sldId id="304" r:id="rId7"/>
    <p:sldId id="369" r:id="rId8"/>
    <p:sldId id="370" r:id="rId9"/>
    <p:sldId id="371" r:id="rId10"/>
    <p:sldId id="2422" r:id="rId11"/>
    <p:sldId id="2423" r:id="rId12"/>
    <p:sldId id="2424" r:id="rId13"/>
    <p:sldId id="401" r:id="rId14"/>
    <p:sldId id="402" r:id="rId15"/>
    <p:sldId id="317" r:id="rId16"/>
    <p:sldId id="2442" r:id="rId17"/>
    <p:sldId id="361" r:id="rId18"/>
    <p:sldId id="312" r:id="rId19"/>
    <p:sldId id="2385" r:id="rId20"/>
    <p:sldId id="2375" r:id="rId21"/>
    <p:sldId id="2377" r:id="rId22"/>
    <p:sldId id="326" r:id="rId23"/>
    <p:sldId id="2448" r:id="rId24"/>
    <p:sldId id="2474" r:id="rId25"/>
    <p:sldId id="2435" r:id="rId26"/>
    <p:sldId id="2440" r:id="rId27"/>
    <p:sldId id="2444" r:id="rId28"/>
    <p:sldId id="2470" r:id="rId29"/>
    <p:sldId id="2468" r:id="rId30"/>
    <p:sldId id="2447" r:id="rId31"/>
    <p:sldId id="296" r:id="rId32"/>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B8B"/>
    <a:srgbClr val="0000FF"/>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720" y="7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100" d="100"/>
          <a:sy n="100" d="100"/>
        </p:scale>
        <p:origin x="4371" y="4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1" y="585235"/>
            <a:ext cx="147784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9276361" y="14915"/>
            <a:ext cx="2915636"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615954" y="4178303"/>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609600" y="4655317"/>
            <a:ext cx="6719659"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10603090"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802.15-23-0537-03-04ab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Oct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4" r:id="rId8"/>
    <p:sldLayoutId id="2147483828" r:id="rId9"/>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609600" y="366186"/>
            <a:ext cx="109728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609600" y="1826685"/>
            <a:ext cx="109728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10780185" y="6173474"/>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2" r:id="rId2"/>
    <p:sldLayoutId id="2147483833" r:id="rId3"/>
    <p:sldLayoutId id="2147483834" r:id="rId4"/>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5472" userDrawn="1">
          <p15:clr>
            <a:srgbClr val="F26B43"/>
          </p15:clr>
        </p15:guide>
        <p15:guide id="3" pos="1032" userDrawn="1">
          <p15:clr>
            <a:srgbClr val="F26B43"/>
          </p15:clr>
        </p15:guide>
        <p15:guide id="4" pos="1176" userDrawn="1">
          <p15:clr>
            <a:srgbClr val="F26B43"/>
          </p15:clr>
        </p15:guide>
        <p15:guide id="5" pos="1920" userDrawn="1">
          <p15:clr>
            <a:srgbClr val="F26B43"/>
          </p15:clr>
        </p15:guide>
        <p15:guide id="6" pos="2064" userDrawn="1">
          <p15:clr>
            <a:srgbClr val="F26B43"/>
          </p15:clr>
        </p15:guide>
        <p15:guide id="7" pos="2808" userDrawn="1">
          <p15:clr>
            <a:srgbClr val="F26B43"/>
          </p15:clr>
        </p15:guide>
        <p15:guide id="8" pos="2952" userDrawn="1">
          <p15:clr>
            <a:srgbClr val="F26B43"/>
          </p15:clr>
        </p15:guide>
        <p15:guide id="9" pos="3696" userDrawn="1">
          <p15:clr>
            <a:srgbClr val="F26B43"/>
          </p15:clr>
        </p15:guide>
        <p15:guide id="10" pos="3840" userDrawn="1">
          <p15:clr>
            <a:srgbClr val="F26B43"/>
          </p15:clr>
        </p15:guide>
        <p15:guide id="11" pos="4584" userDrawn="1">
          <p15:clr>
            <a:srgbClr val="F26B43"/>
          </p15:clr>
        </p15:guide>
        <p15:guide id="12" pos="47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1.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775520" y="7620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October 2023 Telecon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09 Oct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interim Webex (TC)</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5731934" y="6525345"/>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7239007"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1775520" y="980728"/>
            <a:ext cx="7772400" cy="1362075"/>
          </a:xfrm>
        </p:spPr>
        <p:txBody>
          <a:bodyPr wrap="square" anchor="t">
            <a:normAutofit/>
          </a:bodyPr>
          <a:lstStyle/>
          <a:p>
            <a:pPr algn="ctr"/>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7637853" y="1124744"/>
            <a:ext cx="3820134" cy="2559191"/>
          </a:xfrm>
          <a:prstGeom prst="rect">
            <a:avLst/>
          </a:prstGeom>
        </p:spPr>
      </p:pic>
      <p:sp>
        <p:nvSpPr>
          <p:cNvPr id="2" name="TextBox 1">
            <a:extLst>
              <a:ext uri="{FF2B5EF4-FFF2-40B4-BE49-F238E27FC236}">
                <a16:creationId xmlns:a16="http://schemas.microsoft.com/office/drawing/2014/main" id="{A83D1F14-5A17-033A-0817-F06EC0B6C82D}"/>
              </a:ext>
            </a:extLst>
          </p:cNvPr>
          <p:cNvSpPr txBox="1"/>
          <p:nvPr/>
        </p:nvSpPr>
        <p:spPr>
          <a:xfrm>
            <a:off x="911424" y="1988840"/>
            <a:ext cx="6480720" cy="3046988"/>
          </a:xfrm>
          <a:prstGeom prst="rect">
            <a:avLst/>
          </a:prstGeom>
          <a:noFill/>
        </p:spPr>
        <p:txBody>
          <a:bodyPr wrap="square">
            <a:spAutoFit/>
          </a:bodyPr>
          <a:lstStyle/>
          <a:p>
            <a:pPr marL="457200" indent="-457200">
              <a:buFont typeface="+mj-lt"/>
              <a:buAutoNum type="arabicPeriod"/>
            </a:pPr>
            <a:r>
              <a:rPr lang="en-US" sz="2400" dirty="0">
                <a:solidFill>
                  <a:schemeClr val="tx1"/>
                </a:solidFill>
                <a:latin typeface="+mj-lt"/>
              </a:rPr>
              <a:t>Meeting preamble and notices</a:t>
            </a:r>
          </a:p>
          <a:p>
            <a:pPr marL="457200" indent="-457200">
              <a:buFont typeface="+mj-lt"/>
              <a:buAutoNum type="arabicPeriod"/>
            </a:pPr>
            <a:r>
              <a:rPr lang="en-US" sz="2400" b="1" dirty="0">
                <a:solidFill>
                  <a:schemeClr val="tx1"/>
                </a:solidFill>
                <a:latin typeface="+mj-lt"/>
              </a:rPr>
              <a:t>Consolidated comment work</a:t>
            </a:r>
          </a:p>
          <a:p>
            <a:pPr marL="457200" indent="-457200">
              <a:buFont typeface="+mj-lt"/>
              <a:buAutoNum type="arabicPeriod"/>
            </a:pPr>
            <a:r>
              <a:rPr lang="en-US" sz="2400" dirty="0">
                <a:solidFill>
                  <a:schemeClr val="tx1"/>
                </a:solidFill>
                <a:latin typeface="+mj-lt"/>
              </a:rPr>
              <a:t>Editor corner</a:t>
            </a:r>
          </a:p>
          <a:p>
            <a:pPr marL="457200" indent="-457200">
              <a:buFont typeface="+mj-lt"/>
              <a:buAutoNum type="arabicPeriod"/>
            </a:pPr>
            <a:r>
              <a:rPr lang="en-US" sz="2400" dirty="0">
                <a:solidFill>
                  <a:schemeClr val="tx1"/>
                </a:solidFill>
                <a:latin typeface="+mj-lt"/>
              </a:rPr>
              <a:t>Next steps</a:t>
            </a:r>
          </a:p>
          <a:p>
            <a:pPr marL="457200" indent="-457200">
              <a:buFont typeface="+mj-lt"/>
              <a:buAutoNum type="arabicPeriod"/>
            </a:pPr>
            <a:r>
              <a:rPr lang="en-US" sz="2400" dirty="0">
                <a:solidFill>
                  <a:schemeClr val="tx1"/>
                </a:solidFill>
                <a:latin typeface="+mj-lt"/>
              </a:rPr>
              <a:t>Any other business</a:t>
            </a:r>
          </a:p>
          <a:p>
            <a:pPr marL="457200" indent="-457200">
              <a:buFont typeface="+mj-lt"/>
              <a:buAutoNum type="arabicPeriod"/>
            </a:pPr>
            <a:r>
              <a:rPr lang="en-US" sz="2400" dirty="0">
                <a:solidFill>
                  <a:schemeClr val="tx1"/>
                </a:solidFill>
                <a:latin typeface="+mj-lt"/>
              </a:rPr>
              <a:t>Adjourn</a:t>
            </a:r>
          </a:p>
          <a:p>
            <a:endParaRPr lang="en-US" sz="2400" dirty="0">
              <a:solidFill>
                <a:schemeClr val="tx1"/>
              </a:solidFill>
              <a:latin typeface="+mj-lt"/>
            </a:endParaRPr>
          </a:p>
          <a:p>
            <a:endParaRPr lang="en-US" sz="2400" dirty="0">
              <a:solidFill>
                <a:schemeClr val="tx1"/>
              </a:solidFill>
              <a:latin typeface="+mj-lt"/>
            </a:endParaRPr>
          </a:p>
        </p:txBody>
      </p:sp>
    </p:spTree>
    <p:extLst>
      <p:ext uri="{BB962C8B-B14F-4D97-AF65-F5344CB8AC3E}">
        <p14:creationId xmlns:p14="http://schemas.microsoft.com/office/powerpoint/2010/main" val="341756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Objectives for interim calls (Sept-Oct)</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Arial" panose="020B0604020202020204" pitchFamily="34" charset="0"/>
              <a:buChar char="•"/>
            </a:pPr>
            <a:r>
              <a:rPr lang="en-US" b="1" dirty="0">
                <a:solidFill>
                  <a:schemeClr val="accent1">
                    <a:lumMod val="50000"/>
                  </a:schemeClr>
                </a:solidFill>
              </a:rPr>
              <a:t>Complete the draft</a:t>
            </a:r>
          </a:p>
          <a:p>
            <a:pPr marL="457200" indent="-457200">
              <a:buFont typeface="Arial" panose="020B0604020202020204" pitchFamily="34" charset="0"/>
              <a:buChar char="•"/>
            </a:pPr>
            <a:r>
              <a:rPr lang="en-US" dirty="0">
                <a:solidFill>
                  <a:schemeClr val="accent1">
                    <a:lumMod val="50000"/>
                  </a:schemeClr>
                </a:solidFill>
              </a:rPr>
              <a:t>Provide TE with details to update</a:t>
            </a:r>
          </a:p>
          <a:p>
            <a:pPr marL="457200" indent="-457200">
              <a:buFont typeface="Arial" panose="020B0604020202020204" pitchFamily="34" charset="0"/>
              <a:buChar char="•"/>
            </a:pPr>
            <a:r>
              <a:rPr lang="en-US" dirty="0">
                <a:solidFill>
                  <a:schemeClr val="accent1">
                    <a:lumMod val="50000"/>
                  </a:schemeClr>
                </a:solidFill>
              </a:rPr>
              <a:t>Resolve outstanding comments</a:t>
            </a:r>
          </a:p>
          <a:p>
            <a:pPr marL="457200" indent="-457200">
              <a:buFont typeface="Arial" panose="020B0604020202020204" pitchFamily="34" charset="0"/>
              <a:buChar char="•"/>
            </a:pPr>
            <a:r>
              <a:rPr lang="en-US" dirty="0">
                <a:solidFill>
                  <a:schemeClr val="accent1">
                    <a:lumMod val="50000"/>
                  </a:schemeClr>
                </a:solidFill>
              </a:rPr>
              <a:t>Initiate comment collection on revised draft (post-November meeting)</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2246313" y="1268761"/>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rotWithShape="1">
          <a:blip r:embed="rId2"/>
          <a:srcRect b="20655"/>
          <a:stretch/>
        </p:blipFill>
        <p:spPr>
          <a:xfrm>
            <a:off x="4655841" y="1965416"/>
            <a:ext cx="2950927" cy="3119769"/>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3341453" y="998731"/>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2809049" y="1340768"/>
          <a:ext cx="7008785" cy="445034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244648">
                  <a:extLst>
                    <a:ext uri="{9D8B030D-6E8A-4147-A177-3AD203B41FA5}">
                      <a16:colId xmlns:a16="http://schemas.microsoft.com/office/drawing/2014/main" val="3486883837"/>
                    </a:ext>
                  </a:extLst>
                </a:gridCol>
                <a:gridCol w="198018">
                  <a:extLst>
                    <a:ext uri="{9D8B030D-6E8A-4147-A177-3AD203B41FA5}">
                      <a16:colId xmlns:a16="http://schemas.microsoft.com/office/drawing/2014/main" val="2943955052"/>
                    </a:ext>
                  </a:extLst>
                </a:gridCol>
                <a:gridCol w="16279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55492">
                  <a:extLst>
                    <a:ext uri="{9D8B030D-6E8A-4147-A177-3AD203B41FA5}">
                      <a16:colId xmlns:a16="http://schemas.microsoft.com/office/drawing/2014/main" val="3499333147"/>
                    </a:ext>
                  </a:extLst>
                </a:gridCol>
                <a:gridCol w="231948">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238298">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225598">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dirty="0">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Nov</a:t>
                      </a:r>
                    </a:p>
                    <a:p>
                      <a:pPr algn="r" fontAlgn="b"/>
                      <a:r>
                        <a:rPr lang="en-US" sz="600" b="0" i="0" u="none" strike="noStrike" dirty="0">
                          <a:solidFill>
                            <a:srgbClr val="000000"/>
                          </a:solidFill>
                          <a:effectLst/>
                          <a:latin typeface="Calibri" panose="020F0502020204030204" pitchFamily="34" charset="0"/>
                        </a:rPr>
                        <a:t>-22</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a:t>
                      </a:r>
                    </a:p>
                    <a:p>
                      <a:pPr algn="r" fontAlgn="b"/>
                      <a:r>
                        <a:rPr lang="en-US" sz="600" b="0" i="0" u="none" strike="noStrike" dirty="0">
                          <a:solidFill>
                            <a:srgbClr val="000000"/>
                          </a:solidFill>
                          <a:effectLst/>
                          <a:latin typeface="Calibri" panose="020F0502020204030204" pitchFamily="34" charset="0"/>
                        </a:rPr>
                        <a:t>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June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July 25</a:t>
                      </a: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no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24166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3644381539"/>
                  </a:ext>
                </a:extLst>
              </a:tr>
              <a:tr h="93114">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noFill/>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4452734" y="4046152"/>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9282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463032"/>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2711624" y="4208356"/>
            <a:ext cx="6768752" cy="2071132"/>
          </a:xfrm>
        </p:spPr>
        <p:txBody>
          <a:bodyPr/>
          <a:lstStyle/>
          <a:p>
            <a:r>
              <a:rPr lang="en-US" sz="2800" dirty="0"/>
              <a:t>October 10</a:t>
            </a:r>
            <a:r>
              <a:rPr lang="en-US" sz="2800" baseline="30000" dirty="0"/>
              <a:t>th</a:t>
            </a:r>
            <a:r>
              <a:rPr lang="en-US" sz="2800" dirty="0"/>
              <a:t> 2023 Interim Webex</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3233684" y="1371602"/>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444932291"/>
              </p:ext>
            </p:extLst>
          </p:nvPr>
        </p:nvGraphicFramePr>
        <p:xfrm>
          <a:off x="3935760" y="2861202"/>
          <a:ext cx="5076564" cy="2733675"/>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a:t>
                      </a:r>
                      <a:r>
                        <a:rPr lang="en-US" sz="1100" b="0" i="0" u="none" strike="sngStrike" dirty="0">
                          <a:solidFill>
                            <a:srgbClr val="000000"/>
                          </a:solidFill>
                          <a:effectLst/>
                          <a:highlight>
                            <a:srgbClr val="FFFF00"/>
                          </a:highlight>
                          <a:latin typeface="Calibri" panose="020F0502020204030204" pitchFamily="34" charset="0"/>
                        </a:rPr>
                        <a:t>March</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noStrike" dirty="0">
                          <a:solidFill>
                            <a:srgbClr val="000000"/>
                          </a:solidFill>
                          <a:effectLst/>
                          <a:highlight>
                            <a:srgbClr val="FFFF00"/>
                          </a:highlight>
                          <a:latin typeface="Calibri" panose="020F0502020204030204" pitchFamily="34" charset="0"/>
                        </a:rPr>
                        <a:t>Sept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Mar-June 2023</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sngStrike" dirty="0">
                          <a:solidFill>
                            <a:srgbClr val="000000"/>
                          </a:solidFill>
                          <a:effectLst/>
                          <a:highlight>
                            <a:srgbClr val="FFFF00"/>
                          </a:highlight>
                          <a:latin typeface="Calibri" panose="020F0502020204030204" pitchFamily="34" charset="0"/>
                        </a:rPr>
                        <a:t>Sept 2023 </a:t>
                      </a:r>
                      <a:r>
                        <a:rPr lang="en-US" sz="1100" b="0" i="0" u="none" strike="sngStrike" dirty="0">
                          <a:solidFill>
                            <a:srgbClr val="000000"/>
                          </a:solidFill>
                          <a:effectLst/>
                          <a:latin typeface="Calibri" panose="020F0502020204030204" pitchFamily="34" charset="0"/>
                        </a:rPr>
                        <a:t>Oct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August</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Sept</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noStrike" dirty="0">
                          <a:solidFill>
                            <a:srgbClr val="000000"/>
                          </a:solidFill>
                          <a:effectLst/>
                          <a:highlight>
                            <a:srgbClr val="FFFF00"/>
                          </a:highlight>
                          <a:latin typeface="Calibri" panose="020F0502020204030204" pitchFamily="34" charset="0"/>
                        </a:rPr>
                        <a:t>Nov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Oct</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Nov 2023</a:t>
                      </a:r>
                      <a:r>
                        <a:rPr lang="en-US" sz="1100" b="0" i="0" u="none" strike="noStrike" dirty="0">
                          <a:solidFill>
                            <a:srgbClr val="000000"/>
                          </a:solidFill>
                          <a:effectLst/>
                          <a:highlight>
                            <a:srgbClr val="FFFF00"/>
                          </a:highlight>
                          <a:latin typeface="Calibri" panose="020F0502020204030204" pitchFamily="34" charset="0"/>
                        </a:rPr>
                        <a:t> Jan 2024</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724214"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3179676" y="4038492"/>
            <a:ext cx="702078" cy="47062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Completing the Draft</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FE27-21AB-7422-9BF4-7504ECB79BD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69F020C-1C66-9BBF-2986-48A32012F182}"/>
              </a:ext>
            </a:extLst>
          </p:cNvPr>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en-US" dirty="0"/>
              <a:t>Pre-draft draft</a:t>
            </a:r>
          </a:p>
          <a:p>
            <a:pPr marL="857250" lvl="1" indent="-457200">
              <a:buFont typeface="Arial" panose="020B0604020202020204" pitchFamily="34" charset="0"/>
              <a:buChar char="•"/>
            </a:pPr>
            <a:r>
              <a:rPr lang="en-US" dirty="0"/>
              <a:t>Current draft:  P802.15.4ab™/D (pre-ballot) B</a:t>
            </a:r>
          </a:p>
          <a:p>
            <a:pPr marL="857250" lvl="1" indent="-457200">
              <a:buFont typeface="Arial" panose="020B0604020202020204" pitchFamily="34" charset="0"/>
              <a:buChar char="•"/>
            </a:pPr>
            <a:r>
              <a:rPr lang="en-US" dirty="0"/>
              <a:t>Following (as soon as we can):  Will create (pre-ballot) C</a:t>
            </a:r>
          </a:p>
          <a:p>
            <a:pPr marL="457200" indent="-457200">
              <a:buFont typeface="Arial" panose="020B0604020202020204" pitchFamily="34" charset="0"/>
              <a:buChar char="•"/>
            </a:pPr>
            <a:r>
              <a:rPr lang="en-US" dirty="0"/>
              <a:t>Goal create a </a:t>
            </a:r>
            <a:r>
              <a:rPr lang="en-US" b="1" u="sng" dirty="0"/>
              <a:t>technically complete</a:t>
            </a:r>
            <a:r>
              <a:rPr lang="en-US" dirty="0"/>
              <a:t> draft</a:t>
            </a:r>
          </a:p>
          <a:p>
            <a:pPr marL="857250" lvl="1" indent="-457200">
              <a:buFont typeface="Arial" panose="020B0604020202020204" pitchFamily="34" charset="0"/>
              <a:buChar char="•"/>
            </a:pPr>
            <a:r>
              <a:rPr lang="en-US" dirty="0"/>
              <a:t>Complete:  </a:t>
            </a:r>
          </a:p>
          <a:p>
            <a:pPr marL="1257300" lvl="2" indent="-457200">
              <a:buFont typeface="Arial" panose="020B0604020202020204" pitchFamily="34" charset="0"/>
              <a:buChar char="•"/>
            </a:pPr>
            <a:r>
              <a:rPr lang="en-US" dirty="0"/>
              <a:t>NO TBDs</a:t>
            </a:r>
          </a:p>
          <a:p>
            <a:pPr marL="1257300" lvl="2" indent="-457200">
              <a:buFont typeface="Arial" panose="020B0604020202020204" pitchFamily="34" charset="0"/>
              <a:buChar char="•"/>
            </a:pPr>
            <a:r>
              <a:rPr lang="en-US" dirty="0"/>
              <a:t>Not perfect</a:t>
            </a:r>
          </a:p>
          <a:p>
            <a:pPr marL="457200" indent="-457200">
              <a:buFont typeface="Arial" panose="020B0604020202020204" pitchFamily="34" charset="0"/>
              <a:buChar char="•"/>
            </a:pPr>
            <a:r>
              <a:rPr lang="en-US" dirty="0"/>
              <a:t>Method:</a:t>
            </a:r>
          </a:p>
          <a:p>
            <a:pPr marL="857250" lvl="1" indent="-457200">
              <a:buFont typeface="Arial" panose="020B0604020202020204" pitchFamily="34" charset="0"/>
              <a:buChar char="•"/>
            </a:pPr>
            <a:r>
              <a:rPr lang="en-US" dirty="0"/>
              <a:t>Resolve remaining content to be technically complete</a:t>
            </a:r>
          </a:p>
          <a:p>
            <a:pPr marL="857250" lvl="1" indent="-457200">
              <a:buFont typeface="Arial" panose="020B0604020202020204" pitchFamily="34" charset="0"/>
              <a:buChar char="•"/>
            </a:pPr>
            <a:r>
              <a:rPr lang="en-US" dirty="0"/>
              <a:t>Identify and fill holes identified during comment resolution</a:t>
            </a:r>
          </a:p>
          <a:p>
            <a:pPr marL="857250" lvl="1" indent="-457200">
              <a:buFont typeface="Arial" panose="020B0604020202020204" pitchFamily="34" charset="0"/>
              <a:buChar char="•"/>
            </a:pPr>
            <a:r>
              <a:rPr lang="en-US" dirty="0"/>
              <a:t>Approve changes to pre-ballot B to create C</a:t>
            </a:r>
          </a:p>
          <a:p>
            <a:pPr marL="457200" indent="-457200">
              <a:buFont typeface="Arial" panose="020B0604020202020204" pitchFamily="34" charset="0"/>
              <a:buChar char="•"/>
            </a:pPr>
            <a:r>
              <a:rPr lang="en-US" dirty="0"/>
              <a:t>Initiate informal comment collection by [November ??]</a:t>
            </a:r>
          </a:p>
          <a:p>
            <a:pPr marL="457200" indent="-457200">
              <a:buFont typeface="Arial" panose="020B0604020202020204" pitchFamily="34" charset="0"/>
              <a:buChar char="•"/>
            </a:pPr>
            <a:r>
              <a:rPr lang="en-US" strike="sngStrike" dirty="0">
                <a:highlight>
                  <a:srgbClr val="FFFF00"/>
                </a:highlight>
              </a:rPr>
              <a:t>Initiate comment resolution via TC prior to November</a:t>
            </a:r>
          </a:p>
        </p:txBody>
      </p:sp>
      <p:sp>
        <p:nvSpPr>
          <p:cNvPr id="4" name="Slide Number Placeholder 3">
            <a:extLst>
              <a:ext uri="{FF2B5EF4-FFF2-40B4-BE49-F238E27FC236}">
                <a16:creationId xmlns:a16="http://schemas.microsoft.com/office/drawing/2014/main" id="{B600A16C-E2C9-35B8-C1E7-38964D45556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250060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497C-5DE4-D197-AC78-971025D45CD1}"/>
              </a:ext>
            </a:extLst>
          </p:cNvPr>
          <p:cNvSpPr>
            <a:spLocks noGrp="1"/>
          </p:cNvSpPr>
          <p:nvPr>
            <p:ph type="title"/>
          </p:nvPr>
        </p:nvSpPr>
        <p:spPr/>
        <p:txBody>
          <a:bodyPr/>
          <a:lstStyle/>
          <a:p>
            <a:r>
              <a:rPr lang="en-US" dirty="0"/>
              <a:t>Revised Time-line</a:t>
            </a:r>
          </a:p>
        </p:txBody>
      </p:sp>
      <p:sp>
        <p:nvSpPr>
          <p:cNvPr id="3" name="Content Placeholder 2">
            <a:extLst>
              <a:ext uri="{FF2B5EF4-FFF2-40B4-BE49-F238E27FC236}">
                <a16:creationId xmlns:a16="http://schemas.microsoft.com/office/drawing/2014/main" id="{F1382229-F610-1731-D7B3-BB0279115CF4}"/>
              </a:ext>
            </a:extLst>
          </p:cNvPr>
          <p:cNvSpPr>
            <a:spLocks noGrp="1"/>
          </p:cNvSpPr>
          <p:nvPr>
            <p:ph idx="1"/>
          </p:nvPr>
        </p:nvSpPr>
        <p:spPr/>
        <p:txBody>
          <a:bodyPr>
            <a:normAutofit fontScale="92500" lnSpcReduction="10000"/>
          </a:bodyPr>
          <a:lstStyle/>
          <a:p>
            <a:pPr marL="0" indent="0"/>
            <a:r>
              <a:rPr lang="en-US" dirty="0"/>
              <a:t>Other option:</a:t>
            </a:r>
          </a:p>
          <a:p>
            <a:pPr marL="457200" indent="-457200">
              <a:buFont typeface="Arial" panose="020B0604020202020204" pitchFamily="34" charset="0"/>
              <a:buChar char="•"/>
            </a:pPr>
            <a:r>
              <a:rPr lang="en-US" dirty="0"/>
              <a:t>We have not started a new comment collection on Draft C by pre-November timeline</a:t>
            </a:r>
          </a:p>
          <a:p>
            <a:pPr marL="857250" lvl="1" indent="-457200">
              <a:buFont typeface="Arial" panose="020B0604020202020204" pitchFamily="34" charset="0"/>
              <a:buChar char="•"/>
            </a:pPr>
            <a:r>
              <a:rPr lang="en-US" dirty="0"/>
              <a:t>Continue to work on draft through November session</a:t>
            </a:r>
          </a:p>
          <a:p>
            <a:pPr marL="857250" lvl="1" indent="-457200">
              <a:buFont typeface="Arial" panose="020B0604020202020204" pitchFamily="34" charset="0"/>
              <a:buChar char="•"/>
            </a:pPr>
            <a:r>
              <a:rPr lang="en-US" dirty="0"/>
              <a:t>Complete CAD during November session</a:t>
            </a:r>
          </a:p>
          <a:p>
            <a:pPr marL="857250" lvl="1" indent="-457200">
              <a:buFont typeface="Arial" panose="020B0604020202020204" pitchFamily="34" charset="0"/>
              <a:buChar char="•"/>
            </a:pPr>
            <a:r>
              <a:rPr lang="en-US" dirty="0"/>
              <a:t>Commence WG comment collection on Draft C Post November meeting</a:t>
            </a:r>
          </a:p>
          <a:p>
            <a:pPr marL="857250" lvl="1" indent="-457200">
              <a:buFont typeface="Arial" panose="020B0604020202020204" pitchFamily="34" charset="0"/>
              <a:buChar char="•"/>
            </a:pPr>
            <a:r>
              <a:rPr lang="en-US" dirty="0"/>
              <a:t>First WG LB starts after January meeting</a:t>
            </a:r>
            <a:br>
              <a:rPr lang="en-US" strike="sngStrike" dirty="0"/>
            </a:br>
            <a:endParaRPr lang="en-US" strike="sngStrike" dirty="0"/>
          </a:p>
          <a:p>
            <a:pPr marL="457200" indent="-457200">
              <a:buFont typeface="Arial" panose="020B0604020202020204" pitchFamily="34" charset="0"/>
              <a:buChar char="•"/>
            </a:pPr>
            <a:r>
              <a:rPr lang="en-US" b="1" dirty="0"/>
              <a:t>We can still use the extra time to make the draft better</a:t>
            </a:r>
          </a:p>
        </p:txBody>
      </p:sp>
      <p:sp>
        <p:nvSpPr>
          <p:cNvPr id="4" name="Slide Number Placeholder 3">
            <a:extLst>
              <a:ext uri="{FF2B5EF4-FFF2-40B4-BE49-F238E27FC236}">
                <a16:creationId xmlns:a16="http://schemas.microsoft.com/office/drawing/2014/main" id="{4DAAC593-3933-9EED-97F2-17029C47769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1193907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a:xfrm>
            <a:off x="1007436" y="685801"/>
            <a:ext cx="10352617" cy="2455167"/>
          </a:xfrm>
        </p:spPr>
        <p:txBody>
          <a:bodyPr/>
          <a:lstStyle/>
          <a:p>
            <a:r>
              <a:rPr lang="en-US" dirty="0"/>
              <a:t>Comment resolution reports and drafting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pic>
        <p:nvPicPr>
          <p:cNvPr id="4098" name="Picture 2">
            <a:extLst>
              <a:ext uri="{FF2B5EF4-FFF2-40B4-BE49-F238E27FC236}">
                <a16:creationId xmlns:a16="http://schemas.microsoft.com/office/drawing/2014/main" id="{45DDE1B8-4528-F688-DF97-1C6ADC9A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173" y="3212975"/>
            <a:ext cx="2212798" cy="294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4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C0D5F4-6F7A-E53A-9880-9201244B5CD2}"/>
              </a:ext>
            </a:extLst>
          </p:cNvPr>
          <p:cNvPicPr>
            <a:picLocks noChangeAspect="1"/>
          </p:cNvPicPr>
          <p:nvPr/>
        </p:nvPicPr>
        <p:blipFill>
          <a:blip r:embed="rId2"/>
          <a:stretch>
            <a:fillRect/>
          </a:stretch>
        </p:blipFill>
        <p:spPr>
          <a:xfrm>
            <a:off x="6514022" y="4485707"/>
            <a:ext cx="1763560" cy="1776787"/>
          </a:xfrm>
          <a:prstGeom prst="rect">
            <a:avLst/>
          </a:prstGeom>
        </p:spPr>
      </p:pic>
      <p:pic>
        <p:nvPicPr>
          <p:cNvPr id="7" name="Picture 6">
            <a:extLst>
              <a:ext uri="{FF2B5EF4-FFF2-40B4-BE49-F238E27FC236}">
                <a16:creationId xmlns:a16="http://schemas.microsoft.com/office/drawing/2014/main" id="{539C4248-49F5-2F9F-A650-1B4170BC3B8D}"/>
              </a:ext>
            </a:extLst>
          </p:cNvPr>
          <p:cNvPicPr>
            <a:picLocks noChangeAspect="1"/>
          </p:cNvPicPr>
          <p:nvPr/>
        </p:nvPicPr>
        <p:blipFill>
          <a:blip r:embed="rId3"/>
          <a:stretch>
            <a:fillRect/>
          </a:stretch>
        </p:blipFill>
        <p:spPr>
          <a:xfrm>
            <a:off x="5039102" y="3900056"/>
            <a:ext cx="1847115" cy="1787825"/>
          </a:xfrm>
          <a:prstGeom prst="rect">
            <a:avLst/>
          </a:prstGeo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1007436" y="685801"/>
            <a:ext cx="10352617" cy="754063"/>
          </a:xfrm>
        </p:spPr>
        <p:txBody>
          <a:bodyPr wrap="square" anchor="ctr">
            <a:normAutofit/>
          </a:bodyPr>
          <a:lstStyle/>
          <a:p>
            <a:r>
              <a:rPr lang="en-US"/>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a:xfrm>
            <a:off x="5615518" y="6554788"/>
            <a:ext cx="874183" cy="239712"/>
          </a:xfrm>
        </p:spPr>
        <p:txBody>
          <a:bodyPr wrap="square" anchor="ctr">
            <a:normAutofit/>
          </a:bodyPr>
          <a:lstStyle/>
          <a:p>
            <a:pPr defTabSz="336947">
              <a:spcAft>
                <a:spcPts val="600"/>
              </a:spcAft>
              <a:defRPr/>
            </a:pPr>
            <a:r>
              <a:rPr lang="en-US" altLang="en-US"/>
              <a:t>Slide </a:t>
            </a:r>
            <a:fld id="{5DD27314-9434-4B6F-80C2-AAC402118CDA}" type="slidenum">
              <a:rPr lang="en-US" altLang="en-US"/>
              <a:pPr defTabSz="336947">
                <a:spcAft>
                  <a:spcPts val="600"/>
                </a:spcAft>
                <a:defRPr/>
              </a:pPr>
              <a:t>26</a:t>
            </a:fld>
            <a:endParaRPr lang="en-US" altLang="en-US"/>
          </a:p>
        </p:txBody>
      </p:sp>
      <p:pic>
        <p:nvPicPr>
          <p:cNvPr id="5" name="Picture 4">
            <a:extLst>
              <a:ext uri="{FF2B5EF4-FFF2-40B4-BE49-F238E27FC236}">
                <a16:creationId xmlns:a16="http://schemas.microsoft.com/office/drawing/2014/main" id="{0322DD8F-4245-C492-D21C-76556882AD9A}"/>
              </a:ext>
            </a:extLst>
          </p:cNvPr>
          <p:cNvPicPr>
            <a:picLocks noChangeAspect="1"/>
          </p:cNvPicPr>
          <p:nvPr/>
        </p:nvPicPr>
        <p:blipFill>
          <a:blip r:embed="rId4"/>
          <a:stretch>
            <a:fillRect/>
          </a:stretch>
        </p:blipFill>
        <p:spPr>
          <a:xfrm>
            <a:off x="3503712" y="3140968"/>
            <a:ext cx="1633497" cy="1776787"/>
          </a:xfrm>
          <a:prstGeom prst="rect">
            <a:avLst/>
          </a:prstGeom>
        </p:spPr>
      </p:pic>
      <p:pic>
        <p:nvPicPr>
          <p:cNvPr id="11" name="Picture 10" descr="A staircase in the woods&#10;&#10;Description automatically generated">
            <a:extLst>
              <a:ext uri="{FF2B5EF4-FFF2-40B4-BE49-F238E27FC236}">
                <a16:creationId xmlns:a16="http://schemas.microsoft.com/office/drawing/2014/main" id="{5B7F31D2-261C-9AE2-4D74-FC27937ED672}"/>
              </a:ext>
            </a:extLst>
          </p:cNvPr>
          <p:cNvPicPr>
            <a:picLocks noChangeAspect="1"/>
          </p:cNvPicPr>
          <p:nvPr/>
        </p:nvPicPr>
        <p:blipFill>
          <a:blip r:embed="rId5"/>
          <a:stretch>
            <a:fillRect/>
          </a:stretch>
        </p:blipFill>
        <p:spPr>
          <a:xfrm>
            <a:off x="5231904" y="1470464"/>
            <a:ext cx="2090057" cy="1578429"/>
          </a:xfrm>
          <a:prstGeom prst="rect">
            <a:avLst/>
          </a:prstGeom>
        </p:spPr>
      </p:pic>
    </p:spTree>
    <p:extLst>
      <p:ext uri="{BB962C8B-B14F-4D97-AF65-F5344CB8AC3E}">
        <p14:creationId xmlns:p14="http://schemas.microsoft.com/office/powerpoint/2010/main" val="2698379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4E51-357D-57E6-880C-41CB5E44DA5C}"/>
              </a:ext>
            </a:extLst>
          </p:cNvPr>
          <p:cNvSpPr>
            <a:spLocks noGrp="1"/>
          </p:cNvSpPr>
          <p:nvPr>
            <p:ph type="title"/>
          </p:nvPr>
        </p:nvSpPr>
        <p:spPr/>
        <p:txBody>
          <a:bodyPr/>
          <a:lstStyle/>
          <a:p>
            <a:r>
              <a:rPr lang="en-US" dirty="0"/>
              <a:t>Consideration of Time</a:t>
            </a:r>
          </a:p>
        </p:txBody>
      </p:sp>
      <p:sp>
        <p:nvSpPr>
          <p:cNvPr id="3" name="Content Placeholder 2">
            <a:extLst>
              <a:ext uri="{FF2B5EF4-FFF2-40B4-BE49-F238E27FC236}">
                <a16:creationId xmlns:a16="http://schemas.microsoft.com/office/drawing/2014/main" id="{2394A98A-2806-8B4B-250A-B2DF8FF5CE2B}"/>
              </a:ext>
            </a:extLst>
          </p:cNvPr>
          <p:cNvSpPr>
            <a:spLocks noGrp="1"/>
          </p:cNvSpPr>
          <p:nvPr>
            <p:ph idx="1"/>
          </p:nvPr>
        </p:nvSpPr>
        <p:spPr>
          <a:xfrm>
            <a:off x="911422" y="4725144"/>
            <a:ext cx="10352617" cy="1656184"/>
          </a:xfrm>
        </p:spPr>
        <p:txBody>
          <a:bodyPr>
            <a:normAutofit fontScale="85000" lnSpcReduction="10000"/>
          </a:bodyPr>
          <a:lstStyle/>
          <a:p>
            <a:pPr marL="342900" indent="-342900">
              <a:buFont typeface="Arial" panose="020B0604020202020204" pitchFamily="34" charset="0"/>
              <a:buChar char="•"/>
            </a:pPr>
            <a:r>
              <a:rPr lang="en-US" dirty="0"/>
              <a:t>When we start -&gt; when we can finish (linear concept of time)</a:t>
            </a:r>
          </a:p>
          <a:p>
            <a:pPr marL="342900" indent="-342900">
              <a:buFont typeface="Arial" panose="020B0604020202020204" pitchFamily="34" charset="0"/>
              <a:buChar char="•"/>
            </a:pPr>
            <a:r>
              <a:rPr lang="en-US" dirty="0">
                <a:highlight>
                  <a:srgbClr val="FFFF00"/>
                </a:highlight>
              </a:rPr>
              <a:t>8-Oct last chance to start CC and finish by November session</a:t>
            </a:r>
          </a:p>
          <a:p>
            <a:pPr marL="342900" indent="-342900">
              <a:buFont typeface="Arial" panose="020B0604020202020204" pitchFamily="34" charset="0"/>
              <a:buChar char="•"/>
            </a:pPr>
            <a:r>
              <a:rPr lang="en-US" dirty="0"/>
              <a:t>Call time after CC starts can be used for CAD work</a:t>
            </a:r>
          </a:p>
        </p:txBody>
      </p:sp>
      <p:sp>
        <p:nvSpPr>
          <p:cNvPr id="4" name="Slide Number Placeholder 3">
            <a:extLst>
              <a:ext uri="{FF2B5EF4-FFF2-40B4-BE49-F238E27FC236}">
                <a16:creationId xmlns:a16="http://schemas.microsoft.com/office/drawing/2014/main" id="{404B8184-B3AE-8237-2380-6510F77A11B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graphicFrame>
        <p:nvGraphicFramePr>
          <p:cNvPr id="8" name="Table 7">
            <a:extLst>
              <a:ext uri="{FF2B5EF4-FFF2-40B4-BE49-F238E27FC236}">
                <a16:creationId xmlns:a16="http://schemas.microsoft.com/office/drawing/2014/main" id="{C0D590B9-6962-7B83-3044-0F7FBF241E05}"/>
              </a:ext>
            </a:extLst>
          </p:cNvPr>
          <p:cNvGraphicFramePr>
            <a:graphicFrameLocks noGrp="1"/>
          </p:cNvGraphicFramePr>
          <p:nvPr>
            <p:extLst>
              <p:ext uri="{D42A27DB-BD31-4B8C-83A1-F6EECF244321}">
                <p14:modId xmlns:p14="http://schemas.microsoft.com/office/powerpoint/2010/main" val="102084702"/>
              </p:ext>
            </p:extLst>
          </p:nvPr>
        </p:nvGraphicFramePr>
        <p:xfrm>
          <a:off x="945232" y="1583878"/>
          <a:ext cx="9937107" cy="2925242"/>
        </p:xfrm>
        <a:graphic>
          <a:graphicData uri="http://schemas.openxmlformats.org/drawingml/2006/table">
            <a:tbl>
              <a:tblPr firstRow="1" firstCol="1" bandRow="1">
                <a:tableStyleId>{5C22544A-7EE6-4342-B048-85BDC9FD1C3A}</a:tableStyleId>
              </a:tblPr>
              <a:tblGrid>
                <a:gridCol w="1074029">
                  <a:extLst>
                    <a:ext uri="{9D8B030D-6E8A-4147-A177-3AD203B41FA5}">
                      <a16:colId xmlns:a16="http://schemas.microsoft.com/office/drawing/2014/main" val="1660700811"/>
                    </a:ext>
                  </a:extLst>
                </a:gridCol>
                <a:gridCol w="1071955">
                  <a:extLst>
                    <a:ext uri="{9D8B030D-6E8A-4147-A177-3AD203B41FA5}">
                      <a16:colId xmlns:a16="http://schemas.microsoft.com/office/drawing/2014/main" val="4111684814"/>
                    </a:ext>
                  </a:extLst>
                </a:gridCol>
                <a:gridCol w="1030446">
                  <a:extLst>
                    <a:ext uri="{9D8B030D-6E8A-4147-A177-3AD203B41FA5}">
                      <a16:colId xmlns:a16="http://schemas.microsoft.com/office/drawing/2014/main" val="3030195184"/>
                    </a:ext>
                  </a:extLst>
                </a:gridCol>
                <a:gridCol w="917335">
                  <a:extLst>
                    <a:ext uri="{9D8B030D-6E8A-4147-A177-3AD203B41FA5}">
                      <a16:colId xmlns:a16="http://schemas.microsoft.com/office/drawing/2014/main" val="316595440"/>
                    </a:ext>
                  </a:extLst>
                </a:gridCol>
                <a:gridCol w="1026294">
                  <a:extLst>
                    <a:ext uri="{9D8B030D-6E8A-4147-A177-3AD203B41FA5}">
                      <a16:colId xmlns:a16="http://schemas.microsoft.com/office/drawing/2014/main" val="2315403809"/>
                    </a:ext>
                  </a:extLst>
                </a:gridCol>
                <a:gridCol w="986862">
                  <a:extLst>
                    <a:ext uri="{9D8B030D-6E8A-4147-A177-3AD203B41FA5}">
                      <a16:colId xmlns:a16="http://schemas.microsoft.com/office/drawing/2014/main" val="256812351"/>
                    </a:ext>
                  </a:extLst>
                </a:gridCol>
                <a:gridCol w="986862">
                  <a:extLst>
                    <a:ext uri="{9D8B030D-6E8A-4147-A177-3AD203B41FA5}">
                      <a16:colId xmlns:a16="http://schemas.microsoft.com/office/drawing/2014/main" val="2607092180"/>
                    </a:ext>
                  </a:extLst>
                </a:gridCol>
                <a:gridCol w="986862">
                  <a:extLst>
                    <a:ext uri="{9D8B030D-6E8A-4147-A177-3AD203B41FA5}">
                      <a16:colId xmlns:a16="http://schemas.microsoft.com/office/drawing/2014/main" val="2554808251"/>
                    </a:ext>
                  </a:extLst>
                </a:gridCol>
                <a:gridCol w="945353">
                  <a:extLst>
                    <a:ext uri="{9D8B030D-6E8A-4147-A177-3AD203B41FA5}">
                      <a16:colId xmlns:a16="http://schemas.microsoft.com/office/drawing/2014/main" val="4118905892"/>
                    </a:ext>
                  </a:extLst>
                </a:gridCol>
                <a:gridCol w="911109">
                  <a:extLst>
                    <a:ext uri="{9D8B030D-6E8A-4147-A177-3AD203B41FA5}">
                      <a16:colId xmlns:a16="http://schemas.microsoft.com/office/drawing/2014/main" val="2729702475"/>
                    </a:ext>
                  </a:extLst>
                </a:gridCol>
              </a:tblGrid>
              <a:tr h="740859">
                <a:tc gridSpan="2">
                  <a:txBody>
                    <a:bodyPr/>
                    <a:lstStyle/>
                    <a:p>
                      <a:pPr marL="0" marR="0" algn="ctr">
                        <a:lnSpc>
                          <a:spcPct val="107000"/>
                        </a:lnSpc>
                        <a:spcBef>
                          <a:spcPts val="0"/>
                        </a:spcBef>
                        <a:spcAft>
                          <a:spcPts val="0"/>
                        </a:spcAft>
                      </a:pPr>
                      <a:r>
                        <a:rPr lang="en-US" sz="1600" dirty="0">
                          <a:effectLst/>
                        </a:rPr>
                        <a:t>Comment Collection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8">
                  <a:txBody>
                    <a:bodyPr/>
                    <a:lstStyle/>
                    <a:p>
                      <a:pPr marL="0" marR="0" algn="ctr">
                        <a:lnSpc>
                          <a:spcPct val="107000"/>
                        </a:lnSpc>
                        <a:spcBef>
                          <a:spcPts val="0"/>
                        </a:spcBef>
                        <a:spcAft>
                          <a:spcPts val="0"/>
                        </a:spcAft>
                      </a:pPr>
                      <a:r>
                        <a:rPr lang="en-US" sz="1600" dirty="0">
                          <a:effectLst/>
                        </a:rPr>
                        <a:t>Interim telecon/Webex opportunities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7106831"/>
                  </a:ext>
                </a:extLst>
              </a:tr>
              <a:tr h="740859">
                <a:tc>
                  <a:txBody>
                    <a:bodyPr/>
                    <a:lstStyle/>
                    <a:p>
                      <a:pPr marL="0" marR="0">
                        <a:lnSpc>
                          <a:spcPct val="107000"/>
                        </a:lnSpc>
                        <a:spcBef>
                          <a:spcPts val="0"/>
                        </a:spcBef>
                        <a:spcAft>
                          <a:spcPts val="0"/>
                        </a:spcAft>
                      </a:pPr>
                      <a:r>
                        <a:rPr lang="en-US" sz="1600" dirty="0">
                          <a:effectLst/>
                        </a:rPr>
                        <a:t>Open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600" dirty="0">
                          <a:effectLst/>
                        </a:rPr>
                        <a:t>10-Oct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a:effectLst/>
                        </a:rPr>
                        <a:t>17-Oct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24-Oct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31-Oct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7-Nov</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3978972"/>
                  </a:ext>
                </a:extLst>
              </a:tr>
              <a:tr h="360881">
                <a:tc>
                  <a:txBody>
                    <a:bodyPr/>
                    <a:lstStyle/>
                    <a:p>
                      <a:pPr marL="0" marR="0">
                        <a:lnSpc>
                          <a:spcPct val="107000"/>
                        </a:lnSpc>
                        <a:spcBef>
                          <a:spcPts val="0"/>
                        </a:spcBef>
                        <a:spcAft>
                          <a:spcPts val="0"/>
                        </a:spcAft>
                      </a:pPr>
                      <a:r>
                        <a:rPr lang="en-US" sz="1600" strike="sngStrike" dirty="0">
                          <a:solidFill>
                            <a:schemeClr val="bg1">
                              <a:lumMod val="85000"/>
                            </a:schemeClr>
                          </a:solidFill>
                          <a:effectLst/>
                        </a:rPr>
                        <a:t>21-Sept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strike="sngStrike">
                          <a:solidFill>
                            <a:schemeClr val="bg1">
                              <a:lumMod val="85000"/>
                            </a:schemeClr>
                          </a:solidFill>
                          <a:effectLst/>
                        </a:rPr>
                        <a:t>---</a:t>
                      </a:r>
                      <a:endParaRPr lang="en-US" sz="1600" strike="sngStrike">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a:solidFill>
                            <a:schemeClr val="bg1">
                              <a:lumMod val="85000"/>
                            </a:schemeClr>
                          </a:solidFill>
                          <a:effectLst/>
                        </a:rPr>
                        <a:t>CR</a:t>
                      </a:r>
                      <a:endParaRPr lang="en-US" sz="1600" strike="sngStrike">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a:solidFill>
                            <a:schemeClr val="bg1">
                              <a:lumMod val="85000"/>
                            </a:schemeClr>
                          </a:solidFill>
                          <a:effectLst/>
                        </a:rPr>
                        <a:t>CR</a:t>
                      </a:r>
                      <a:endParaRPr lang="en-US" sz="1600" strike="sngStrike">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CR</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6860206"/>
                  </a:ext>
                </a:extLst>
              </a:tr>
              <a:tr h="360881">
                <a:tc>
                  <a:txBody>
                    <a:bodyPr/>
                    <a:lstStyle/>
                    <a:p>
                      <a:pPr marL="0" marR="0">
                        <a:lnSpc>
                          <a:spcPct val="107000"/>
                        </a:lnSpc>
                        <a:spcBef>
                          <a:spcPts val="0"/>
                        </a:spcBef>
                        <a:spcAft>
                          <a:spcPts val="0"/>
                        </a:spcAft>
                      </a:pPr>
                      <a:r>
                        <a:rPr lang="en-US" sz="1600" dirty="0">
                          <a:solidFill>
                            <a:srgbClr val="FF8B8B"/>
                          </a:solidFill>
                          <a:effectLst/>
                        </a:rPr>
                        <a:t>28-Sept</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600">
                          <a:solidFill>
                            <a:srgbClr val="FF8B8B"/>
                          </a:solidFill>
                          <a:effectLst/>
                        </a:rPr>
                        <a:t>---</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a:solidFill>
                            <a:srgbClr val="FF8B8B"/>
                          </a:solidFill>
                          <a:effectLst/>
                        </a:rPr>
                        <a:t>---</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FF8B8B"/>
                          </a:solidFill>
                          <a:effectLst/>
                        </a:rPr>
                        <a:t>---</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FF8B8B"/>
                          </a:solidFill>
                          <a:effectLst/>
                        </a:rPr>
                        <a:t>CR</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FF8B8B"/>
                          </a:solidFill>
                          <a:effectLst/>
                        </a:rPr>
                        <a:t>CR</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4155669"/>
                  </a:ext>
                </a:extLst>
              </a:tr>
              <a:tr h="360881">
                <a:tc>
                  <a:txBody>
                    <a:bodyPr/>
                    <a:lstStyle/>
                    <a:p>
                      <a:pPr marL="0" marR="0">
                        <a:lnSpc>
                          <a:spcPct val="107000"/>
                        </a:lnSpc>
                        <a:spcBef>
                          <a:spcPts val="0"/>
                        </a:spcBef>
                        <a:spcAft>
                          <a:spcPts val="0"/>
                        </a:spcAft>
                      </a:pPr>
                      <a:r>
                        <a:rPr lang="en-US" sz="1600" b="1" dirty="0">
                          <a:solidFill>
                            <a:schemeClr val="accent1">
                              <a:lumMod val="50000"/>
                            </a:schemeClr>
                          </a:solidFill>
                          <a:effectLst/>
                        </a:rPr>
                        <a:t>5-Oct</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CR</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198219"/>
                  </a:ext>
                </a:extLst>
              </a:tr>
              <a:tr h="360881">
                <a:tc>
                  <a:txBody>
                    <a:bodyPr/>
                    <a:lstStyle/>
                    <a:p>
                      <a:pPr marL="0" marR="0">
                        <a:lnSpc>
                          <a:spcPct val="107000"/>
                        </a:lnSpc>
                        <a:spcBef>
                          <a:spcPts val="0"/>
                        </a:spcBef>
                        <a:spcAft>
                          <a:spcPts val="0"/>
                        </a:spcAft>
                      </a:pPr>
                      <a:r>
                        <a:rPr lang="en-US" sz="1600" b="1" dirty="0">
                          <a:solidFill>
                            <a:schemeClr val="accent1">
                              <a:lumMod val="50000"/>
                            </a:schemeClr>
                          </a:solidFill>
                          <a:effectLst/>
                        </a:rPr>
                        <a:t>8-Oct</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600" b="1" dirty="0">
                          <a:solidFill>
                            <a:schemeClr val="accent1">
                              <a:lumMod val="50000"/>
                            </a:schemeClr>
                          </a:solidFill>
                          <a:effectLst/>
                        </a:rPr>
                        <a:t>---</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b="1" dirty="0">
                          <a:solidFill>
                            <a:schemeClr val="accent1">
                              <a:lumMod val="50000"/>
                            </a:schemeClr>
                          </a:solidFill>
                          <a:effectLst/>
                        </a:rPr>
                        <a:t>---</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87322304"/>
                  </a:ext>
                </a:extLst>
              </a:tr>
            </a:tbl>
          </a:graphicData>
        </a:graphic>
      </p:graphicFrame>
      <p:sp>
        <p:nvSpPr>
          <p:cNvPr id="9" name="Rectangle 2">
            <a:extLst>
              <a:ext uri="{FF2B5EF4-FFF2-40B4-BE49-F238E27FC236}">
                <a16:creationId xmlns:a16="http://schemas.microsoft.com/office/drawing/2014/main" id="{71CE6A96-984F-540A-FFF8-18C034EF00DE}"/>
              </a:ext>
            </a:extLst>
          </p:cNvPr>
          <p:cNvSpPr>
            <a:spLocks noChangeArrowheads="1"/>
          </p:cNvSpPr>
          <p:nvPr/>
        </p:nvSpPr>
        <p:spPr bwMode="auto">
          <a:xfrm>
            <a:off x="1703036" y="191079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1EF3E947-F9CE-2C32-BD97-006B1ED10362}"/>
              </a:ext>
            </a:extLst>
          </p:cNvPr>
          <p:cNvSpPr/>
          <p:nvPr/>
        </p:nvSpPr>
        <p:spPr bwMode="auto">
          <a:xfrm>
            <a:off x="695400" y="1439864"/>
            <a:ext cx="10945216" cy="311182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54850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767761-FEB4-6531-DA9B-8B8A32701FEB}"/>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28</a:t>
            </a:fld>
            <a:endParaRPr lang="en-US" altLang="en-US"/>
          </a:p>
        </p:txBody>
      </p:sp>
      <p:sp>
        <p:nvSpPr>
          <p:cNvPr id="21" name="Text Placeholder 5">
            <a:extLst>
              <a:ext uri="{FF2B5EF4-FFF2-40B4-BE49-F238E27FC236}">
                <a16:creationId xmlns:a16="http://schemas.microsoft.com/office/drawing/2014/main" id="{F88ADBE2-9ABC-686B-04F9-0B624B9223A2}"/>
              </a:ext>
            </a:extLst>
          </p:cNvPr>
          <p:cNvSpPr>
            <a:spLocks noGrp="1"/>
          </p:cNvSpPr>
          <p:nvPr>
            <p:ph type="body" idx="4294967295"/>
          </p:nvPr>
        </p:nvSpPr>
        <p:spPr>
          <a:xfrm>
            <a:off x="976188" y="5129989"/>
            <a:ext cx="7029450" cy="1244600"/>
          </a:xfrm>
        </p:spPr>
        <p:txBody>
          <a:bodyPr/>
          <a:lstStyle/>
          <a:p>
            <a:r>
              <a:rPr lang="en-US" sz="1800" dirty="0"/>
              <a:t>Weekly on Tuesday commencing 26-September</a:t>
            </a:r>
          </a:p>
          <a:p>
            <a:r>
              <a:rPr lang="en-US" sz="1800" dirty="0"/>
              <a:t>06:00 PT  (Green)</a:t>
            </a:r>
          </a:p>
          <a:p>
            <a:r>
              <a:rPr lang="en-US" sz="1800" dirty="0"/>
              <a:t>22:00 PT (Orange)</a:t>
            </a:r>
          </a:p>
        </p:txBody>
      </p:sp>
      <p:pic>
        <p:nvPicPr>
          <p:cNvPr id="5" name="Picture 4">
            <a:extLst>
              <a:ext uri="{FF2B5EF4-FFF2-40B4-BE49-F238E27FC236}">
                <a16:creationId xmlns:a16="http://schemas.microsoft.com/office/drawing/2014/main" id="{F5A8EC82-DF8A-FBEF-038A-0A6673D5F431}"/>
              </a:ext>
            </a:extLst>
          </p:cNvPr>
          <p:cNvPicPr>
            <a:picLocks noChangeAspect="1"/>
          </p:cNvPicPr>
          <p:nvPr/>
        </p:nvPicPr>
        <p:blipFill>
          <a:blip r:embed="rId2"/>
          <a:stretch>
            <a:fillRect/>
          </a:stretch>
        </p:blipFill>
        <p:spPr>
          <a:xfrm>
            <a:off x="4327580" y="1648457"/>
            <a:ext cx="3496612" cy="3384376"/>
          </a:xfrm>
          <a:prstGeom prst="rect">
            <a:avLst/>
          </a:prstGeom>
        </p:spPr>
      </p:pic>
      <p:pic>
        <p:nvPicPr>
          <p:cNvPr id="6" name="Picture 5">
            <a:extLst>
              <a:ext uri="{FF2B5EF4-FFF2-40B4-BE49-F238E27FC236}">
                <a16:creationId xmlns:a16="http://schemas.microsoft.com/office/drawing/2014/main" id="{3B040326-FF49-17A9-ABC5-0B954A559345}"/>
              </a:ext>
            </a:extLst>
          </p:cNvPr>
          <p:cNvPicPr>
            <a:picLocks noChangeAspect="1"/>
          </p:cNvPicPr>
          <p:nvPr/>
        </p:nvPicPr>
        <p:blipFill>
          <a:blip r:embed="rId3"/>
          <a:stretch>
            <a:fillRect/>
          </a:stretch>
        </p:blipFill>
        <p:spPr>
          <a:xfrm>
            <a:off x="816478" y="1188931"/>
            <a:ext cx="3335306" cy="3627878"/>
          </a:xfrm>
          <a:prstGeom prst="rect">
            <a:avLst/>
          </a:prstGeom>
        </p:spPr>
      </p:pic>
      <p:pic>
        <p:nvPicPr>
          <p:cNvPr id="7" name="Picture 6">
            <a:extLst>
              <a:ext uri="{FF2B5EF4-FFF2-40B4-BE49-F238E27FC236}">
                <a16:creationId xmlns:a16="http://schemas.microsoft.com/office/drawing/2014/main" id="{6783A10A-88E3-2F0C-A042-174134DCE31C}"/>
              </a:ext>
            </a:extLst>
          </p:cNvPr>
          <p:cNvPicPr>
            <a:picLocks noChangeAspect="1"/>
          </p:cNvPicPr>
          <p:nvPr/>
        </p:nvPicPr>
        <p:blipFill>
          <a:blip r:embed="rId4"/>
          <a:stretch>
            <a:fillRect/>
          </a:stretch>
        </p:blipFill>
        <p:spPr>
          <a:xfrm>
            <a:off x="8040216" y="2028120"/>
            <a:ext cx="3411177" cy="3436761"/>
          </a:xfrm>
          <a:prstGeom prst="rect">
            <a:avLst/>
          </a:prstGeom>
        </p:spPr>
      </p:pic>
      <p:sp>
        <p:nvSpPr>
          <p:cNvPr id="11" name="Oval 10">
            <a:extLst>
              <a:ext uri="{FF2B5EF4-FFF2-40B4-BE49-F238E27FC236}">
                <a16:creationId xmlns:a16="http://schemas.microsoft.com/office/drawing/2014/main" id="{A4E52468-9980-F5FD-3D90-28AE16F2BD68}"/>
              </a:ext>
            </a:extLst>
          </p:cNvPr>
          <p:cNvSpPr/>
          <p:nvPr/>
        </p:nvSpPr>
        <p:spPr bwMode="auto">
          <a:xfrm>
            <a:off x="1847528" y="402472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3" name="Oval 12">
            <a:extLst>
              <a:ext uri="{FF2B5EF4-FFF2-40B4-BE49-F238E27FC236}">
                <a16:creationId xmlns:a16="http://schemas.microsoft.com/office/drawing/2014/main" id="{D929DC68-4A63-7DBE-DAD7-331C35E31781}"/>
              </a:ext>
            </a:extLst>
          </p:cNvPr>
          <p:cNvSpPr/>
          <p:nvPr/>
        </p:nvSpPr>
        <p:spPr bwMode="auto">
          <a:xfrm>
            <a:off x="5346305" y="2764370"/>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rgbClr val="0000FF"/>
              </a:solidFill>
              <a:effectLst/>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7D2AD122-2190-1B6D-53BF-CA12F318E3B4}"/>
              </a:ext>
            </a:extLst>
          </p:cNvPr>
          <p:cNvSpPr/>
          <p:nvPr/>
        </p:nvSpPr>
        <p:spPr bwMode="auto">
          <a:xfrm>
            <a:off x="5375920" y="3232633"/>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5" name="Oval 14">
            <a:extLst>
              <a:ext uri="{FF2B5EF4-FFF2-40B4-BE49-F238E27FC236}">
                <a16:creationId xmlns:a16="http://schemas.microsoft.com/office/drawing/2014/main" id="{659BDCAD-5497-E762-BAF5-477C1CFCC653}"/>
              </a:ext>
            </a:extLst>
          </p:cNvPr>
          <p:cNvSpPr/>
          <p:nvPr/>
        </p:nvSpPr>
        <p:spPr bwMode="auto">
          <a:xfrm>
            <a:off x="5346305" y="3676707"/>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6" name="Oval 15">
            <a:extLst>
              <a:ext uri="{FF2B5EF4-FFF2-40B4-BE49-F238E27FC236}">
                <a16:creationId xmlns:a16="http://schemas.microsoft.com/office/drawing/2014/main" id="{9576D8FC-BC74-4A62-19C1-3121929143D8}"/>
              </a:ext>
            </a:extLst>
          </p:cNvPr>
          <p:cNvSpPr/>
          <p:nvPr/>
        </p:nvSpPr>
        <p:spPr bwMode="auto">
          <a:xfrm>
            <a:off x="5346305" y="4153574"/>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7" name="Oval 16">
            <a:extLst>
              <a:ext uri="{FF2B5EF4-FFF2-40B4-BE49-F238E27FC236}">
                <a16:creationId xmlns:a16="http://schemas.microsoft.com/office/drawing/2014/main" id="{D407DE5A-D4CA-AEB7-D4D2-566A12B3D93C}"/>
              </a:ext>
            </a:extLst>
          </p:cNvPr>
          <p:cNvSpPr/>
          <p:nvPr/>
        </p:nvSpPr>
        <p:spPr bwMode="auto">
          <a:xfrm>
            <a:off x="5375920" y="4627322"/>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8" name="Oval 17">
            <a:extLst>
              <a:ext uri="{FF2B5EF4-FFF2-40B4-BE49-F238E27FC236}">
                <a16:creationId xmlns:a16="http://schemas.microsoft.com/office/drawing/2014/main" id="{50866A95-C52C-1D91-AD1B-C6B101C167C0}"/>
              </a:ext>
            </a:extLst>
          </p:cNvPr>
          <p:cNvSpPr/>
          <p:nvPr/>
        </p:nvSpPr>
        <p:spPr bwMode="auto">
          <a:xfrm>
            <a:off x="9048328" y="366468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23" name="Arrow: Right 22">
            <a:extLst>
              <a:ext uri="{FF2B5EF4-FFF2-40B4-BE49-F238E27FC236}">
                <a16:creationId xmlns:a16="http://schemas.microsoft.com/office/drawing/2014/main" id="{BCB6C0ED-2F54-3C88-082B-5987009B7470}"/>
              </a:ext>
            </a:extLst>
          </p:cNvPr>
          <p:cNvSpPr/>
          <p:nvPr/>
        </p:nvSpPr>
        <p:spPr bwMode="auto">
          <a:xfrm rot="19612515">
            <a:off x="7059376" y="4556002"/>
            <a:ext cx="1647775" cy="94808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2" name="Arrow: Right 1">
            <a:extLst>
              <a:ext uri="{FF2B5EF4-FFF2-40B4-BE49-F238E27FC236}">
                <a16:creationId xmlns:a16="http://schemas.microsoft.com/office/drawing/2014/main" id="{8BC758EE-6D67-0B57-3A7F-4DA99D0184B2}"/>
              </a:ext>
            </a:extLst>
          </p:cNvPr>
          <p:cNvSpPr/>
          <p:nvPr/>
        </p:nvSpPr>
        <p:spPr bwMode="auto">
          <a:xfrm rot="19612515" flipH="1">
            <a:off x="5596455" y="2592668"/>
            <a:ext cx="1359216" cy="6839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Now</a:t>
            </a:r>
          </a:p>
        </p:txBody>
      </p:sp>
      <p:sp>
        <p:nvSpPr>
          <p:cNvPr id="3" name="Arrow: Right 2">
            <a:extLst>
              <a:ext uri="{FF2B5EF4-FFF2-40B4-BE49-F238E27FC236}">
                <a16:creationId xmlns:a16="http://schemas.microsoft.com/office/drawing/2014/main" id="{6B504440-81E3-1DB9-E7CB-2F7A79E2C8A6}"/>
              </a:ext>
            </a:extLst>
          </p:cNvPr>
          <p:cNvSpPr/>
          <p:nvPr/>
        </p:nvSpPr>
        <p:spPr bwMode="auto">
          <a:xfrm rot="20328872" flipH="1">
            <a:off x="5674166" y="3339042"/>
            <a:ext cx="1224136" cy="6839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Next</a:t>
            </a:r>
          </a:p>
        </p:txBody>
      </p:sp>
      <p:sp>
        <p:nvSpPr>
          <p:cNvPr id="12" name="Oval 11">
            <a:extLst>
              <a:ext uri="{FF2B5EF4-FFF2-40B4-BE49-F238E27FC236}">
                <a16:creationId xmlns:a16="http://schemas.microsoft.com/office/drawing/2014/main" id="{70D58483-743D-EBF4-ACF3-919F32B3332D}"/>
              </a:ext>
            </a:extLst>
          </p:cNvPr>
          <p:cNvSpPr/>
          <p:nvPr/>
        </p:nvSpPr>
        <p:spPr bwMode="auto">
          <a:xfrm>
            <a:off x="4367808" y="3253739"/>
            <a:ext cx="360040"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24" name="Title 1">
            <a:extLst>
              <a:ext uri="{FF2B5EF4-FFF2-40B4-BE49-F238E27FC236}">
                <a16:creationId xmlns:a16="http://schemas.microsoft.com/office/drawing/2014/main" id="{DD2B0007-98EB-46D3-0728-01FB93C87B42}"/>
              </a:ext>
            </a:extLst>
          </p:cNvPr>
          <p:cNvSpPr>
            <a:spLocks noGrp="1" noChangeArrowheads="1"/>
          </p:cNvSpPr>
          <p:nvPr>
            <p:ph type="title"/>
          </p:nvPr>
        </p:nvSpPr>
        <p:spPr>
          <a:xfrm>
            <a:off x="1007436" y="685802"/>
            <a:ext cx="10352617" cy="458600"/>
          </a:xfrm>
          <a:ln>
            <a:solidFill>
              <a:schemeClr val="accent1">
                <a:lumMod val="50000"/>
              </a:schemeClr>
            </a:solidFill>
          </a:ln>
        </p:spPr>
        <p:txBody>
          <a:bodyPr wrap="square" anchor="ctr">
            <a:normAutofit fontScale="90000"/>
          </a:bodyPr>
          <a:lstStyle/>
          <a:p>
            <a:r>
              <a:rPr lang="en-US" altLang="en-US" dirty="0"/>
              <a:t>Interim telecon/Webex schedule</a:t>
            </a:r>
          </a:p>
        </p:txBody>
      </p:sp>
    </p:spTree>
    <p:extLst>
      <p:ext uri="{BB962C8B-B14F-4D97-AF65-F5344CB8AC3E}">
        <p14:creationId xmlns:p14="http://schemas.microsoft.com/office/powerpoint/2010/main" val="1488376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a:xfrm>
            <a:off x="1007436" y="685801"/>
            <a:ext cx="10352617" cy="754063"/>
          </a:xfrm>
        </p:spPr>
        <p:txBody>
          <a:bodyPr wrap="square" anchor="ctr">
            <a:normAutofit/>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29</a:t>
            </a:fld>
            <a:endParaRPr lang="en-US" altLang="en-US">
              <a:solidFill>
                <a:schemeClr val="tx1"/>
              </a:solidFill>
            </a:endParaRPr>
          </a:p>
        </p:txBody>
      </p:sp>
      <p:pic>
        <p:nvPicPr>
          <p:cNvPr id="3" name="Picture 2" descr="Burnin' Vernon at Morgan Hill Blues Festival Sept 2nd 2023">
            <a:extLst>
              <a:ext uri="{FF2B5EF4-FFF2-40B4-BE49-F238E27FC236}">
                <a16:creationId xmlns:a16="http://schemas.microsoft.com/office/drawing/2014/main" id="{0F738D8A-0926-30C2-A5FD-8FD8718AC84B}"/>
              </a:ext>
            </a:extLst>
          </p:cNvPr>
          <p:cNvPicPr>
            <a:picLocks noChangeAspect="1"/>
          </p:cNvPicPr>
          <p:nvPr/>
        </p:nvPicPr>
        <p:blipFill>
          <a:blip r:embed="rId2"/>
          <a:stretch>
            <a:fillRect/>
          </a:stretch>
        </p:blipFill>
        <p:spPr>
          <a:xfrm>
            <a:off x="4145280" y="1969770"/>
            <a:ext cx="3901440" cy="29184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2279577" y="685801"/>
            <a:ext cx="7764463" cy="754063"/>
          </a:xfrm>
        </p:spPr>
        <p:txBody>
          <a:bodyPr vert="horz" wrap="square" lIns="0" tIns="0" rIns="0" bIns="0" numCol="1" rtlCol="0" anchor="t" anchorCtr="0" compatLnSpc="1">
            <a:prstTxWarp prst="textNoShape">
              <a:avLst/>
            </a:prstTxWarp>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2133600" y="1371601"/>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6091239" y="2930463"/>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1981202"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1951035"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1951036"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30</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2895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508251" y="1626072"/>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81200" y="692697"/>
            <a:ext cx="8229600" cy="720080"/>
          </a:xfrm>
          <a:no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1864785" y="1551158"/>
            <a:ext cx="8492067" cy="4758162"/>
          </a:xfrm>
          <a:prstGeom prst="rect">
            <a:avLst/>
          </a:prstGeom>
          <a:no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108859</TotalTime>
  <Words>2083</Words>
  <Application>Microsoft Office PowerPoint</Application>
  <PresentationFormat>Widescreen</PresentationFormat>
  <Paragraphs>307</Paragraphs>
  <Slides>30</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30</vt:i4>
      </vt:variant>
    </vt:vector>
  </HeadingPairs>
  <TitlesOfParts>
    <vt:vector size="43"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Objectives for interim calls (Sept-Oct)</vt:lpstr>
      <vt:lpstr>Recap</vt:lpstr>
      <vt:lpstr>5.2.b Scope of the project (As approved): </vt:lpstr>
      <vt:lpstr>Project Schedule (working baseline)</vt:lpstr>
      <vt:lpstr>Schedule Major Milestones</vt:lpstr>
      <vt:lpstr>Completing the Draft</vt:lpstr>
      <vt:lpstr>Overview</vt:lpstr>
      <vt:lpstr>Revised Time-line</vt:lpstr>
      <vt:lpstr>Comment resolution reports and drafting contributions</vt:lpstr>
      <vt:lpstr>Editor’s Corner</vt:lpstr>
      <vt:lpstr>Next Steps</vt:lpstr>
      <vt:lpstr>Consideration of Time</vt:lpstr>
      <vt:lpstr>Interim telecon/Webex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362</cp:revision>
  <cp:lastPrinted>2000-03-07T00:55:37Z</cp:lastPrinted>
  <dcterms:created xsi:type="dcterms:W3CDTF">2016-01-17T22:48:36Z</dcterms:created>
  <dcterms:modified xsi:type="dcterms:W3CDTF">2023-10-10T03:25:43Z</dcterms:modified>
  <cp:category/>
</cp:coreProperties>
</file>