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_rels/presentation.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presProps.xml" ContentType="application/vnd.openxmlformats-officedocument.presentationml.presProps+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_rels/slide17.xml.rels" ContentType="application/vnd.openxmlformats-package.relationships+xml"/>
  <Override PartName="/ppt/slides/_rels/slide11.xml.rels" ContentType="application/vnd.openxmlformats-package.relationships+xml"/>
  <Override PartName="/ppt/slides/_rels/slide26.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40.xml.rels" ContentType="application/vnd.openxmlformats-package.relationships+xml"/>
  <Override PartName="/ppt/slides/_rels/slide33.xml.rels" ContentType="application/vnd.openxmlformats-package.relationships+xml"/>
  <Override PartName="/ppt/slides/_rels/slide6.xml.rels" ContentType="application/vnd.openxmlformats-package.relationships+xml"/>
  <Override PartName="/ppt/slides/_rels/slide41.xml.rels" ContentType="application/vnd.openxmlformats-package.relationships+xml"/>
  <Override PartName="/ppt/slides/_rels/slide34.xml.rels" ContentType="application/vnd.openxmlformats-package.relationships+xml"/>
  <Override PartName="/ppt/slides/_rels/slide29.xml.rels" ContentType="application/vnd.openxmlformats-package.relationships+xml"/>
  <Override PartName="/ppt/slides/_rels/slide14.xml.rels" ContentType="application/vnd.openxmlformats-package.relationships+xml"/>
  <Override PartName="/ppt/slides/_rels/slide30.xml.rels" ContentType="application/vnd.openxmlformats-package.relationships+xml"/>
  <Override PartName="/ppt/slides/_rels/slide23.xml.rels" ContentType="application/vnd.openxmlformats-package.relationships+xml"/>
  <Override PartName="/ppt/slides/_rels/slide38.xml.rels" ContentType="application/vnd.openxmlformats-package.relationships+xml"/>
  <Override PartName="/ppt/slides/_rels/slide18.xml.rels" ContentType="application/vnd.openxmlformats-package.relationships+xml"/>
  <Override PartName="/ppt/slides/_rels/slide12.xml.rels" ContentType="application/vnd.openxmlformats-package.relationships+xml"/>
  <Override PartName="/ppt/slides/_rels/slide37.xml.rels" ContentType="application/vnd.openxmlformats-package.relationships+xml"/>
  <Override PartName="/ppt/slides/_rels/slide22.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28.xml.rels" ContentType="application/vnd.openxmlformats-package.relationships+xml"/>
  <Override PartName="/ppt/slides/_rels/slide19.xml.rels" ContentType="application/vnd.openxmlformats-package.relationships+xml"/>
  <Override PartName="/ppt/slides/_rels/slide13.xml.rels" ContentType="application/vnd.openxmlformats-package.relationships+xml"/>
  <Override PartName="/ppt/slides/_rels/slide24.xml.rels" ContentType="application/vnd.openxmlformats-package.relationships+xml"/>
  <Override PartName="/ppt/slides/_rels/slide39.xml.rels" ContentType="application/vnd.openxmlformats-package.relationships+xml"/>
  <Override PartName="/ppt/slides/_rels/slide31.xml.rels" ContentType="application/vnd.openxmlformats-package.relationships+xml"/>
  <Override PartName="/ppt/slides/_rels/slide15.xml.rels" ContentType="application/vnd.openxmlformats-package.relationships+xml"/>
  <Override PartName="/ppt/slides/_rels/slide21.xml.rels" ContentType="application/vnd.openxmlformats-package.relationships+xml"/>
  <Override PartName="/ppt/slides/_rels/slide36.xml.rels" ContentType="application/vnd.openxmlformats-package.relationships+xml"/>
  <Override PartName="/ppt/slides/_rels/slide27.xml.rels" ContentType="application/vnd.openxmlformats-package.relationships+xml"/>
  <Override PartName="/ppt/slides/_rels/slide2.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32.xml.rels" ContentType="application/vnd.openxmlformats-package.relationships+xml"/>
  <Override PartName="/ppt/slides/_rels/slide16.xml.rels" ContentType="application/vnd.openxmlformats-package.relationships+xml"/>
  <Override PartName="/ppt/slides/_rels/slide7.xml.rels" ContentType="application/vnd.openxmlformats-package.relationships+xml"/>
  <Override PartName="/ppt/slides/_rels/slide35.xml.rels" ContentType="application/vnd.openxmlformats-package.relationships+xml"/>
  <Override PartName="/ppt/slides/_rels/slide20.xml.rels" ContentType="application/vnd.openxmlformats-package.relationships+xml"/>
  <Override PartName="/ppt/slides/_rels/slide1.xml.rels" ContentType="application/vnd.openxmlformats-package.relationships+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13.xml" ContentType="application/vnd.openxmlformats-officedocument.presentationml.slide+xml"/>
  <Override PartName="/ppt/slides/slide37.xml" ContentType="application/vnd.openxmlformats-officedocument.presentationml.slide+xml"/>
  <Override PartName="/ppt/slides/slide1.xml" ContentType="application/vnd.openxmlformats-officedocument.presentationml.slide+xml"/>
  <Override PartName="/ppt/slides/slide38.xml" ContentType="application/vnd.openxmlformats-officedocument.presentationml.slide+xml"/>
  <Override PartName="/ppt/slides/slide2.xml" ContentType="application/vnd.openxmlformats-officedocument.presentationml.slide+xml"/>
  <Override PartName="/ppt/slides/slide39.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41.xml" ContentType="application/vnd.openxmlformats-officedocument.presentationml.slide+xml"/>
  <Override PartName="/ppt/slides/slide6.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endParaRPr b="0" lang="en-US" sz="4000" spc="-1" strike="noStrike">
              <a:solidFill>
                <a:srgbClr val="000000"/>
              </a:solidFill>
              <a:latin typeface="Arial"/>
            </a:endParaRPr>
          </a:p>
        </p:txBody>
      </p:sp>
      <p:sp>
        <p:nvSpPr>
          <p:cNvPr id="32" name="PlaceHolder 2"/>
          <p:cNvSpPr>
            <a:spLocks noGrp="1"/>
          </p:cNvSpPr>
          <p:nvPr>
            <p:ph/>
          </p:nvPr>
        </p:nvSpPr>
        <p:spPr>
          <a:xfrm>
            <a:off x="457200" y="196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404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endParaRPr b="0" lang="en-US" sz="4000" spc="-1" strike="noStrike">
              <a:solidFill>
                <a:srgbClr val="000000"/>
              </a:solidFill>
              <a:latin typeface="Arial"/>
            </a:endParaRPr>
          </a:p>
        </p:txBody>
      </p:sp>
      <p:sp>
        <p:nvSpPr>
          <p:cNvPr id="35" name="PlaceHolder 2"/>
          <p:cNvSpPr>
            <a:spLocks noGrp="1"/>
          </p:cNvSpPr>
          <p:nvPr>
            <p:ph/>
          </p:nvPr>
        </p:nvSpPr>
        <p:spPr>
          <a:xfrm>
            <a:off x="457200" y="196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96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404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404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endParaRPr b="0" lang="en-US" sz="4000" spc="-1" strike="noStrike">
              <a:solidFill>
                <a:srgbClr val="000000"/>
              </a:solidFill>
              <a:latin typeface="Arial"/>
            </a:endParaRPr>
          </a:p>
        </p:txBody>
      </p:sp>
      <p:sp>
        <p:nvSpPr>
          <p:cNvPr id="40" name="PlaceHolder 2"/>
          <p:cNvSpPr>
            <a:spLocks noGrp="1"/>
          </p:cNvSpPr>
          <p:nvPr>
            <p:ph/>
          </p:nvPr>
        </p:nvSpPr>
        <p:spPr>
          <a:xfrm>
            <a:off x="457200" y="196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96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96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404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404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404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endParaRPr b="0" lang="en-US" sz="4000" spc="-1" strike="noStrike">
              <a:solidFill>
                <a:srgbClr val="000000"/>
              </a:solidFill>
              <a:latin typeface="Arial"/>
            </a:endParaRPr>
          </a:p>
        </p:txBody>
      </p:sp>
      <p:sp>
        <p:nvSpPr>
          <p:cNvPr id="11" name="PlaceHolder 2"/>
          <p:cNvSpPr>
            <a:spLocks noGrp="1"/>
          </p:cNvSpPr>
          <p:nvPr>
            <p:ph type="subTitle"/>
          </p:nvPr>
        </p:nvSpPr>
        <p:spPr>
          <a:xfrm>
            <a:off x="457200" y="196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endParaRPr b="0" lang="en-US" sz="4000" spc="-1" strike="noStrike">
              <a:solidFill>
                <a:srgbClr val="000000"/>
              </a:solidFill>
              <a:latin typeface="Arial"/>
            </a:endParaRPr>
          </a:p>
        </p:txBody>
      </p:sp>
      <p:sp>
        <p:nvSpPr>
          <p:cNvPr id="13" name="PlaceHolder 2"/>
          <p:cNvSpPr>
            <a:spLocks noGrp="1"/>
          </p:cNvSpPr>
          <p:nvPr>
            <p:ph/>
          </p:nvPr>
        </p:nvSpPr>
        <p:spPr>
          <a:xfrm>
            <a:off x="457200" y="196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endParaRPr b="0" lang="en-US" sz="4000" spc="-1" strike="noStrike">
              <a:solidFill>
                <a:srgbClr val="000000"/>
              </a:solidFill>
              <a:latin typeface="Arial"/>
            </a:endParaRPr>
          </a:p>
        </p:txBody>
      </p:sp>
      <p:sp>
        <p:nvSpPr>
          <p:cNvPr id="15" name="PlaceHolder 2"/>
          <p:cNvSpPr>
            <a:spLocks noGrp="1"/>
          </p:cNvSpPr>
          <p:nvPr>
            <p:ph/>
          </p:nvPr>
        </p:nvSpPr>
        <p:spPr>
          <a:xfrm>
            <a:off x="457200" y="196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96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endParaRPr b="0" lang="en-US" sz="40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228600" y="777600"/>
            <a:ext cx="868680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endParaRPr b="0" lang="en-US" sz="4000" spc="-1" strike="noStrike">
              <a:solidFill>
                <a:srgbClr val="000000"/>
              </a:solidFill>
              <a:latin typeface="Arial"/>
            </a:endParaRPr>
          </a:p>
        </p:txBody>
      </p:sp>
      <p:sp>
        <p:nvSpPr>
          <p:cNvPr id="20" name="PlaceHolder 2"/>
          <p:cNvSpPr>
            <a:spLocks noGrp="1"/>
          </p:cNvSpPr>
          <p:nvPr>
            <p:ph/>
          </p:nvPr>
        </p:nvSpPr>
        <p:spPr>
          <a:xfrm>
            <a:off x="457200" y="196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96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404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endParaRPr b="0" lang="en-US" sz="4000" spc="-1" strike="noStrike">
              <a:solidFill>
                <a:srgbClr val="000000"/>
              </a:solidFill>
              <a:latin typeface="Arial"/>
            </a:endParaRPr>
          </a:p>
        </p:txBody>
      </p:sp>
      <p:sp>
        <p:nvSpPr>
          <p:cNvPr id="24" name="PlaceHolder 2"/>
          <p:cNvSpPr>
            <a:spLocks noGrp="1"/>
          </p:cNvSpPr>
          <p:nvPr>
            <p:ph/>
          </p:nvPr>
        </p:nvSpPr>
        <p:spPr>
          <a:xfrm>
            <a:off x="457200" y="196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96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404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endParaRPr b="0" lang="en-US" sz="4000" spc="-1" strike="noStrike">
              <a:solidFill>
                <a:srgbClr val="000000"/>
              </a:solidFill>
              <a:latin typeface="Arial"/>
            </a:endParaRPr>
          </a:p>
        </p:txBody>
      </p:sp>
      <p:sp>
        <p:nvSpPr>
          <p:cNvPr id="28" name="PlaceHolder 2"/>
          <p:cNvSpPr>
            <a:spLocks noGrp="1"/>
          </p:cNvSpPr>
          <p:nvPr>
            <p:ph/>
          </p:nvPr>
        </p:nvSpPr>
        <p:spPr>
          <a:xfrm>
            <a:off x="457200" y="196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96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404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2"/>
          <p:cNvSpPr/>
          <p:nvPr/>
        </p:nvSpPr>
        <p:spPr>
          <a:xfrm>
            <a:off x="3095640" y="396000"/>
            <a:ext cx="5348520" cy="199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802-15-23-0506-02</a:t>
            </a:r>
            <a:endParaRPr b="0" lang="en-US" sz="1400" spc="-1" strike="noStrike">
              <a:solidFill>
                <a:srgbClr val="000000"/>
              </a:solidFill>
              <a:latin typeface="Arial"/>
            </a:endParaRPr>
          </a:p>
        </p:txBody>
      </p:sp>
      <p:sp>
        <p:nvSpPr>
          <p:cNvPr id="1"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4"/>
          <p:cNvSpPr/>
          <p:nvPr/>
        </p:nvSpPr>
        <p:spPr>
          <a:xfrm>
            <a:off x="685800" y="6475320"/>
            <a:ext cx="1724760" cy="291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7"/>
          <p:cNvSpPr/>
          <p:nvPr/>
        </p:nvSpPr>
        <p:spPr>
          <a:xfrm>
            <a:off x="3749040" y="6475320"/>
            <a:ext cx="1724760" cy="291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8E34378-17FC-42ED-9352-325976079DE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8"/>
          <p:cNvSpPr/>
          <p:nvPr/>
        </p:nvSpPr>
        <p:spPr>
          <a:xfrm>
            <a:off x="7040160" y="6490080"/>
            <a:ext cx="1724760" cy="291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9"/>
          <p:cNvSpPr/>
          <p:nvPr/>
        </p:nvSpPr>
        <p:spPr>
          <a:xfrm>
            <a:off x="685800" y="365760"/>
            <a:ext cx="2560320" cy="199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8"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Click to edit the title text format</a:t>
            </a:r>
            <a:endParaRPr b="0" lang="en-US" sz="4000" spc="-1" strike="noStrike">
              <a:solidFill>
                <a:srgbClr val="000000"/>
              </a:solidFill>
              <a:latin typeface="Arial"/>
            </a:endParaRPr>
          </a:p>
        </p:txBody>
      </p:sp>
      <p:sp>
        <p:nvSpPr>
          <p:cNvPr id="9" name="PlaceHolder 2"/>
          <p:cNvSpPr>
            <a:spLocks noGrp="1"/>
          </p:cNvSpPr>
          <p:nvPr>
            <p:ph type="body"/>
          </p:nvPr>
        </p:nvSpPr>
        <p:spPr>
          <a:xfrm>
            <a:off x="457200" y="196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2.xml.rels><?xml version="1.0" encoding="UTF-8"?>
<Relationships xmlns="http://schemas.openxmlformats.org/package/2006/relationships"><Relationship Id="rId1" Type="http://schemas.openxmlformats.org/officeDocument/2006/relationships/slide" Target="slide4.xml"/><Relationship Id="rId2" Type="http://schemas.openxmlformats.org/officeDocument/2006/relationships/slide" Target="slide5.xml"/><Relationship Id="rId3" Type="http://schemas.openxmlformats.org/officeDocument/2006/relationships/slide" Target="slide6.xml"/><Relationship Id="rId4" Type="http://schemas.openxmlformats.org/officeDocument/2006/relationships/slide" Target="slide7.xml"/><Relationship Id="rId5" Type="http://schemas.openxmlformats.org/officeDocument/2006/relationships/slide" Target="slide8.xml"/><Relationship Id="rId6" Type="http://schemas.openxmlformats.org/officeDocument/2006/relationships/slide" Target="slide9.xml"/><Relationship Id="rId7" Type="http://schemas.openxmlformats.org/officeDocument/2006/relationships/slide" Target="slide10.xml"/><Relationship Id="rId8" Type="http://schemas.openxmlformats.org/officeDocument/2006/relationships/slide" Target="slide11.xml"/><Relationship Id="rId9" Type="http://schemas.openxmlformats.org/officeDocument/2006/relationships/slide" Target="slide12.xml"/><Relationship Id="rId10" Type="http://schemas.openxmlformats.org/officeDocument/2006/relationships/slide" Target="slide13.xml"/><Relationship Id="rId11" Type="http://schemas.openxmlformats.org/officeDocument/2006/relationships/slide" Target="slide14.xml"/><Relationship Id="rId12" Type="http://schemas.openxmlformats.org/officeDocument/2006/relationships/slide" Target="slide15.xml"/><Relationship Id="rId13" Type="http://schemas.openxmlformats.org/officeDocument/2006/relationships/slide" Target="slide16.xml"/><Relationship Id="rId14" Type="http://schemas.openxmlformats.org/officeDocument/2006/relationships/slide" Target="slide17.xml"/><Relationship Id="rId15" Type="http://schemas.openxmlformats.org/officeDocument/2006/relationships/slide" Target="slide18.xml"/><Relationship Id="rId16" Type="http://schemas.openxmlformats.org/officeDocument/2006/relationships/slide" Target="slide19.xml"/><Relationship Id="rId17" Type="http://schemas.openxmlformats.org/officeDocument/2006/relationships/slide" Target="slide20.xml"/><Relationship Id="rId18" Type="http://schemas.openxmlformats.org/officeDocument/2006/relationships/slide" Target="slide21.xml"/><Relationship Id="rId19"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3.xml.rels><?xml version="1.0" encoding="UTF-8"?>
<Relationships xmlns="http://schemas.openxmlformats.org/package/2006/relationships"><Relationship Id="rId1" Type="http://schemas.openxmlformats.org/officeDocument/2006/relationships/slide" Target="slide22.xml"/><Relationship Id="rId2" Type="http://schemas.openxmlformats.org/officeDocument/2006/relationships/slide" Target="slide23.xml"/><Relationship Id="rId3" Type="http://schemas.openxmlformats.org/officeDocument/2006/relationships/slide" Target="slide24.xml"/><Relationship Id="rId4" Type="http://schemas.openxmlformats.org/officeDocument/2006/relationships/slide" Target="slide25.xml"/><Relationship Id="rId5" Type="http://schemas.openxmlformats.org/officeDocument/2006/relationships/slide" Target="slide26.xml"/><Relationship Id="rId6" Type="http://schemas.openxmlformats.org/officeDocument/2006/relationships/slide" Target="slide27.xml"/><Relationship Id="rId7" Type="http://schemas.openxmlformats.org/officeDocument/2006/relationships/slide" Target="slide28.xml"/><Relationship Id="rId8" Type="http://schemas.openxmlformats.org/officeDocument/2006/relationships/slide" Target="slide29.xml"/><Relationship Id="rId9" Type="http://schemas.openxmlformats.org/officeDocument/2006/relationships/slide" Target="slide30.xml"/><Relationship Id="rId10" Type="http://schemas.openxmlformats.org/officeDocument/2006/relationships/slide" Target="slide31.xml"/><Relationship Id="rId11" Type="http://schemas.openxmlformats.org/officeDocument/2006/relationships/slide" Target="slide32.xml"/><Relationship Id="rId12" Type="http://schemas.openxmlformats.org/officeDocument/2006/relationships/slide" Target="slide33.xml"/><Relationship Id="rId13" Type="http://schemas.openxmlformats.org/officeDocument/2006/relationships/slide" Target="slide34.xml"/><Relationship Id="rId14" Type="http://schemas.openxmlformats.org/officeDocument/2006/relationships/slide" Target="slide35.xml"/><Relationship Id="rId15" Type="http://schemas.openxmlformats.org/officeDocument/2006/relationships/slide" Target="slide37.xml"/><Relationship Id="rId16" Type="http://schemas.openxmlformats.org/officeDocument/2006/relationships/slide" Target="slide37.xml"/><Relationship Id="rId17" Type="http://schemas.openxmlformats.org/officeDocument/2006/relationships/slide" Target="slide39.xml"/><Relationship Id="rId18" Type="http://schemas.openxmlformats.org/officeDocument/2006/relationships/slide" Target="slide39.xml"/><Relationship Id="rId19" Type="http://schemas.openxmlformats.org/officeDocument/2006/relationships/slide" Target="slide40.xml"/><Relationship Id="rId20" Type="http://schemas.openxmlformats.org/officeDocument/2006/relationships/slide" Target="slide41.xml"/><Relationship Id="rId21" Type="http://schemas.openxmlformats.org/officeDocument/2006/relationships/slideLayout" Target="../slideLayouts/slideLayout1.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CustomShape 1"/>
          <p:cNvSpPr/>
          <p:nvPr/>
        </p:nvSpPr>
        <p:spPr>
          <a:xfrm>
            <a:off x="152280" y="609480"/>
            <a:ext cx="8977680" cy="461232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November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14</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September, 2023</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Typical TG and WG motions</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Provide the templates for typical motions that can be done TG or WG.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Help TG chairs to create proper motions.</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CustomShape 13"/>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Request that the responses to received PAR and CSD review comments contained in document [</a:t>
            </a:r>
            <a:r>
              <a:rPr b="0" i="1" lang="en-US" sz="2000" spc="-1" strike="noStrike">
                <a:solidFill>
                  <a:srgbClr val="000000"/>
                </a:solidFill>
                <a:highlight>
                  <a:srgbClr val="ffff00"/>
                </a:highlight>
                <a:latin typeface="Arial"/>
                <a:ea typeface="DejaVu Sans"/>
              </a:rPr>
              <a:t>doc # here</a:t>
            </a:r>
            <a:r>
              <a:rPr b="0" i="1" lang="en-US" sz="2000" spc="-1" strike="noStrike">
                <a:solidFill>
                  <a:srgbClr val="000000"/>
                </a:solidFill>
                <a:latin typeface="Arial"/>
                <a:ea typeface="DejaVu Sans"/>
              </a:rPr>
              <a:t>] be approved for submission to the EC. The 802.15 working group chair and technical editor are authorized to make additional modifications to the responses as needed.</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67" name="PlaceHolder 1"/>
          <p:cNvSpPr>
            <a:spLocks noGrp="1"/>
          </p:cNvSpPr>
          <p:nvPr>
            <p:ph type="title"/>
          </p:nvPr>
        </p:nvSpPr>
        <p:spPr>
          <a:xfrm>
            <a:off x="228600" y="614520"/>
            <a:ext cx="8686800" cy="121428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ea typeface="Noto Sans CJK SC"/>
              </a:rPr>
              <a:t>WG motion: WG </a:t>
            </a:r>
            <a:r>
              <a:rPr b="0" lang="en-US" sz="4000" spc="-1" strike="noStrike">
                <a:solidFill>
                  <a:srgbClr val="000000"/>
                </a:solidFill>
                <a:latin typeface="Arial"/>
              </a:rPr>
              <a:t>approval of comment responses for PAR and CSD</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CustomShape 15"/>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“802.15 WG requests that the IEEE 802 LMSC forward the [</a:t>
            </a:r>
            <a:r>
              <a:rPr b="0" i="1" lang="en-US" sz="2000" spc="-1" strike="noStrike">
                <a:solidFill>
                  <a:srgbClr val="000000"/>
                </a:solidFill>
                <a:highlight>
                  <a:srgbClr val="ffff00"/>
                </a:highlight>
                <a:latin typeface="Arial"/>
                <a:ea typeface="DejaVu Sans"/>
              </a:rPr>
              <a:t>project name here</a:t>
            </a:r>
            <a:r>
              <a:rPr b="0" i="1" lang="en-US" sz="2000" spc="-1" strike="noStrike">
                <a:solidFill>
                  <a:srgbClr val="000000"/>
                </a:solidFill>
                <a:latin typeface="Arial"/>
                <a:ea typeface="DejaVu Sans"/>
              </a:rPr>
              <a:t>] PAR extension documentation contained in [</a:t>
            </a:r>
            <a:r>
              <a:rPr b="0" i="1" lang="en-US" sz="2000" spc="-1" strike="noStrike">
                <a:solidFill>
                  <a:srgbClr val="000000"/>
                </a:solidFill>
                <a:highlight>
                  <a:srgbClr val="ffff00"/>
                </a:highlight>
                <a:latin typeface="Arial"/>
                <a:ea typeface="DejaVu Sans"/>
              </a:rPr>
              <a:t>document number here</a:t>
            </a:r>
            <a:r>
              <a:rPr b="0" i="1" lang="en-US" sz="2000" spc="-1" strike="noStrike">
                <a:solidFill>
                  <a:srgbClr val="000000"/>
                </a:solidFill>
                <a:latin typeface="Arial"/>
                <a:ea typeface="DejaVu Sans"/>
              </a:rPr>
              <a:t>] to NesCom.”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69" name="PlaceHolder 1"/>
          <p:cNvSpPr>
            <a:spLocks noGrp="1"/>
          </p:cNvSpPr>
          <p:nvPr>
            <p:ph type="title"/>
          </p:nvPr>
        </p:nvSpPr>
        <p:spPr>
          <a:xfrm>
            <a:off x="457200" y="633600"/>
            <a:ext cx="822924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WG motion:</a:t>
            </a:r>
            <a:br>
              <a:rPr sz="4000"/>
            </a:br>
            <a:r>
              <a:rPr b="0" lang="en-US" sz="4000" spc="-1" strike="noStrike">
                <a:solidFill>
                  <a:srgbClr val="000000"/>
                </a:solidFill>
                <a:latin typeface="Arial"/>
              </a:rPr>
              <a:t>WG approval to extend a PAR</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 name="PlaceHolder 1"/>
          <p:cNvSpPr>
            <a:spLocks noGrp="1"/>
          </p:cNvSpPr>
          <p:nvPr>
            <p:ph type="title"/>
          </p:nvPr>
        </p:nvSpPr>
        <p:spPr>
          <a:xfrm>
            <a:off x="228600" y="2901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Letter Ballot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CustomShape 17"/>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the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72"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TG motion:</a:t>
            </a:r>
            <a:br>
              <a:rPr sz="4000"/>
            </a:br>
            <a:r>
              <a:rPr b="0" lang="en-US" sz="4000" spc="-1" strike="noStrike">
                <a:solidFill>
                  <a:srgbClr val="000000"/>
                </a:solidFill>
                <a:latin typeface="Arial"/>
              </a:rPr>
              <a:t>Draft ready for LB</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CustomShape 19"/>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the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and CA document [insert CA doc number]</a:t>
            </a:r>
            <a:r>
              <a:rPr b="0" i="1" lang="en-US" sz="2000" spc="-1" strike="noStrike">
                <a:solidFill>
                  <a:srgbClr val="000000"/>
                </a:solidFill>
                <a:latin typeface="Arial"/>
                <a:ea typeface="DejaVu Sans"/>
              </a:rPr>
              <a:t> to Standards Association ballot pending the completion and inclusion of the edits in the draft.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74"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TG motion:</a:t>
            </a:r>
            <a:br>
              <a:rPr sz="4000"/>
            </a:br>
            <a:r>
              <a:rPr b="0" lang="en-US" sz="4000" spc="-1" strike="noStrike">
                <a:solidFill>
                  <a:srgbClr val="000000"/>
                </a:solidFill>
                <a:latin typeface="Arial"/>
              </a:rPr>
              <a:t>Draft needs to be edited before LB</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CustomShape 21"/>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802.15 WG start a WG recirculation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76"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TG motion:</a:t>
            </a:r>
            <a:br>
              <a:rPr sz="4000"/>
            </a:br>
            <a:r>
              <a:rPr b="0" lang="en-US" sz="4000" spc="-1" strike="noStrike">
                <a:solidFill>
                  <a:srgbClr val="000000"/>
                </a:solidFill>
                <a:latin typeface="Arial"/>
              </a:rPr>
              <a:t>Draft ready for recirculation</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CustomShape 23"/>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and CA document [insert CA doc number]</a:t>
            </a:r>
            <a:r>
              <a:rPr b="0" i="1" lang="en-US" sz="2000" spc="-1" strike="noStrike">
                <a:solidFill>
                  <a:srgbClr val="000000"/>
                </a:solidFill>
                <a:latin typeface="Arial"/>
                <a:ea typeface="DejaVu Sans"/>
              </a:rPr>
              <a:t> to Standards Association ballot pending the completion and inclusion of the edits in the draft.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78"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TG motion:</a:t>
            </a:r>
            <a:br>
              <a:rPr sz="4000"/>
            </a:br>
            <a:r>
              <a:rPr b="0" lang="en-US" sz="4000" spc="-1" strike="noStrike">
                <a:solidFill>
                  <a:srgbClr val="000000"/>
                </a:solidFill>
                <a:latin typeface="Arial"/>
              </a:rPr>
              <a:t>Draft needs edits before recirc</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CustomShape 25"/>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Approves comment resolutions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80"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TG motion:</a:t>
            </a:r>
            <a:br>
              <a:rPr sz="4000"/>
            </a:br>
            <a:r>
              <a:rPr b="0" lang="en-US" sz="4000" spc="-1" strike="noStrike">
                <a:solidFill>
                  <a:srgbClr val="000000"/>
                </a:solidFill>
                <a:latin typeface="Arial"/>
              </a:rPr>
              <a:t>Approval of comment resolutions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CustomShape 27"/>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82"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WG motion:</a:t>
            </a:r>
            <a:br>
              <a:rPr sz="4000"/>
            </a:br>
            <a:r>
              <a:rPr b="0" lang="en-US" sz="4000" spc="-1" strike="noStrike">
                <a:solidFill>
                  <a:srgbClr val="000000"/>
                </a:solidFill>
                <a:latin typeface="Arial"/>
              </a:rPr>
              <a:t>Draft ready for LB</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CustomShape 29"/>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and CA document [insert CA doc number]</a:t>
            </a:r>
            <a:r>
              <a:rPr b="0" i="1" lang="en-US" sz="2000" spc="-1" strike="noStrike">
                <a:solidFill>
                  <a:srgbClr val="000000"/>
                </a:solidFill>
                <a:latin typeface="Arial"/>
                <a:ea typeface="DejaVu Sans"/>
              </a:rPr>
              <a:t> to Standards Association ballot pending the completion and inclusion of the edits in the draft.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84"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WG motion:</a:t>
            </a:r>
            <a:br>
              <a:rPr sz="4000"/>
            </a:br>
            <a:r>
              <a:rPr b="0" lang="en-US" sz="4000" spc="-1" strike="noStrike">
                <a:solidFill>
                  <a:srgbClr val="000000"/>
                </a:solidFill>
                <a:latin typeface="Arial"/>
              </a:rPr>
              <a:t>Draft needs to be edited before LB</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8160" cy="114372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Table of Contents 1/2</a:t>
            </a:r>
            <a:endParaRPr b="0" lang="en-US" sz="4400" spc="-1" strike="noStrike">
              <a:solidFill>
                <a:srgbClr val="000000"/>
              </a:solidFill>
              <a:latin typeface="Arial"/>
            </a:endParaRPr>
          </a:p>
        </p:txBody>
      </p:sp>
      <p:sp>
        <p:nvSpPr>
          <p:cNvPr id="48" name=""/>
          <p:cNvSpPr/>
          <p:nvPr/>
        </p:nvSpPr>
        <p:spPr>
          <a:xfrm>
            <a:off x="457200" y="1318320"/>
            <a:ext cx="6399720" cy="2136960"/>
          </a:xfrm>
          <a:prstGeom prst="rect">
            <a:avLst/>
          </a:prstGeom>
          <a:noFill/>
          <a:ln w="0">
            <a:noFill/>
          </a:ln>
        </p:spPr>
        <p:style>
          <a:lnRef idx="0"/>
          <a:fillRef idx="0"/>
          <a:effectRef idx="0"/>
          <a:fontRef idx="minor"/>
        </p:style>
        <p:txBody>
          <a:bodyPr lIns="90000" rIns="90000" tIns="45000" bIns="45000" anchor="t">
            <a:noAutofit/>
          </a:bodyPr>
          <a:p>
            <a:pPr marL="216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 action="ppaction://hlinksldjump"/>
              </a:rPr>
              <a:t>SG and PAR motions</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2" action="ppaction://hlinksldjump"/>
              </a:rPr>
              <a:t>WG Motion Study Group formation</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3" action="ppaction://hlinksldjump"/>
              </a:rPr>
              <a:t>WG Motion Study Group extension</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4" action="ppaction://hlinksldjump"/>
              </a:rPr>
              <a:t>SG Motion SG approval of PAR and CSD</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5" action="ppaction://hlinksldjump"/>
              </a:rPr>
              <a:t>WG Motion WG approval of PAR and CSD</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6" action="ppaction://hlinksldjump"/>
              </a:rPr>
              <a:t>SG approval of comment responses for PAR and CSD</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7" action="ppaction://hlinksldjump"/>
              </a:rPr>
              <a:t>WG approval of comment responses for PAR and CSD</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8" action="ppaction://hlinksldjump"/>
              </a:rPr>
              <a:t>WG approval to extend a PAR</a:t>
            </a:r>
            <a:endParaRPr b="0" lang="en-US" sz="1800" spc="-1" strike="noStrike">
              <a:solidFill>
                <a:srgbClr val="000000"/>
              </a:solidFill>
              <a:latin typeface="Arial"/>
            </a:endParaRPr>
          </a:p>
        </p:txBody>
      </p:sp>
      <p:sp>
        <p:nvSpPr>
          <p:cNvPr id="49" name=""/>
          <p:cNvSpPr/>
          <p:nvPr/>
        </p:nvSpPr>
        <p:spPr>
          <a:xfrm>
            <a:off x="457200" y="3623040"/>
            <a:ext cx="7562160" cy="2648880"/>
          </a:xfrm>
          <a:prstGeom prst="rect">
            <a:avLst/>
          </a:prstGeom>
          <a:noFill/>
          <a:ln w="0">
            <a:noFill/>
          </a:ln>
        </p:spPr>
        <p:style>
          <a:lnRef idx="0"/>
          <a:fillRef idx="0"/>
          <a:effectRef idx="0"/>
          <a:fontRef idx="minor"/>
        </p:style>
        <p:txBody>
          <a:bodyPr lIns="90000" rIns="90000" tIns="45000" bIns="45000" anchor="t">
            <a:noAutofit/>
          </a:bodyPr>
          <a:p>
            <a:pPr marL="216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9" action="ppaction://hlinksldjump"/>
              </a:rPr>
              <a:t>Letter Ballot motions</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0" action="ppaction://hlinksldjump"/>
              </a:rPr>
              <a:t>TG Motion Draft ready for LB</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1" action="ppaction://hlinksldjump"/>
              </a:rPr>
              <a:t>TG Motion Draft needs to be edited before LB</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2" action="ppaction://hlinksldjump"/>
              </a:rPr>
              <a:t>TG Motion Draft ready for recirculation</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3" action="ppaction://hlinksldjump"/>
              </a:rPr>
              <a:t>TG Motion Draft needs to be edited before recirculation</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4" action="ppaction://hlinksldjump"/>
              </a:rPr>
              <a:t>TG Motion Approval of comment resolutions</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5" action="ppaction://hlinksldjump"/>
              </a:rPr>
              <a:t>WG Motion Draft ready for LB</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6" action="ppaction://hlinksldjump"/>
              </a:rPr>
              <a:t>WG Motion Draft needs to be edited before LB</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7" action="ppaction://hlinksldjump"/>
              </a:rPr>
              <a:t>WG Motion Draft ready for recirculation</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8" action="ppaction://hlinksldjump"/>
              </a:rPr>
              <a:t>WG Motion Draft needs edit before recirculation</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31"/>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recirculation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86"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WG motion:</a:t>
            </a:r>
            <a:br>
              <a:rPr sz="4000"/>
            </a:br>
            <a:r>
              <a:rPr b="0" lang="en-US" sz="4000" spc="-1" strike="noStrike">
                <a:solidFill>
                  <a:srgbClr val="000000"/>
                </a:solidFill>
                <a:latin typeface="Arial"/>
              </a:rPr>
              <a:t>Draft ready for recirculation</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CustomShape 33"/>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a:t>
            </a:r>
            <a:r>
              <a:rPr b="0" i="1" lang="en-US" sz="2000" spc="-1" strike="noStrike">
                <a:solidFill>
                  <a:srgbClr val="000000"/>
                </a:solidFill>
                <a:latin typeface="Arial"/>
                <a:ea typeface="DejaVu Sans"/>
              </a:rPr>
              <a:t>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and CA document [insert CA doc number]</a:t>
            </a:r>
            <a:r>
              <a:rPr b="0" i="1" lang="en-US" sz="2000" spc="-1" strike="noStrike">
                <a:solidFill>
                  <a:srgbClr val="000000"/>
                </a:solidFill>
                <a:latin typeface="Arial"/>
                <a:ea typeface="DejaVu Sans"/>
              </a:rPr>
              <a:t> to Standards Association ballot pending the completion and inclusion of the edits in the draft.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88"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WG motion:</a:t>
            </a:r>
            <a:br>
              <a:rPr sz="4000"/>
            </a:br>
            <a:r>
              <a:rPr b="0" lang="en-US" sz="4000" spc="-1" strike="noStrike">
                <a:solidFill>
                  <a:srgbClr val="000000"/>
                </a:solidFill>
                <a:latin typeface="Arial"/>
              </a:rPr>
              <a:t>Draft needs edits before recirc</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PlaceHolder 1"/>
          <p:cNvSpPr>
            <a:spLocks noGrp="1"/>
          </p:cNvSpPr>
          <p:nvPr>
            <p:ph type="title"/>
          </p:nvPr>
        </p:nvSpPr>
        <p:spPr>
          <a:xfrm>
            <a:off x="228600" y="2901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CRG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35"/>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approve the formation of a Comment Resolution Group (CRG) for the WG balloting of the P802.15.</a:t>
            </a:r>
            <a:r>
              <a:rPr b="0" i="1" lang="en-US" sz="2000" spc="-1" strike="noStrike">
                <a:solidFill>
                  <a:srgbClr val="000000"/>
                </a:solidFill>
                <a:highlight>
                  <a:srgbClr val="ffff00"/>
                </a:highlight>
                <a:latin typeface="Arial"/>
                <a:ea typeface="DejaVu Sans"/>
              </a:rPr>
              <a:t>XY_Dxy</a:t>
            </a:r>
            <a:r>
              <a:rPr b="0" i="1" lang="en-US" sz="2000" spc="-1" strike="noStrike">
                <a:solidFill>
                  <a:srgbClr val="000000"/>
                </a:solidFill>
                <a:latin typeface="Arial"/>
                <a:ea typeface="DejaVu Sans"/>
              </a:rPr>
              <a:t> with the following membership: </a:t>
            </a:r>
            <a:r>
              <a:rPr b="0" i="1" lang="en-US" sz="2000" spc="-1" strike="noStrike">
                <a:solidFill>
                  <a:srgbClr val="000000"/>
                </a:solidFill>
                <a:highlight>
                  <a:srgbClr val="ffff00"/>
                </a:highlight>
                <a:latin typeface="Arial"/>
                <a:ea typeface="DejaVu Sans"/>
              </a:rPr>
              <a:t>Person 1</a:t>
            </a:r>
            <a:r>
              <a:rPr b="0" i="1" lang="en-US" sz="2000" spc="-1" strike="noStrike">
                <a:solidFill>
                  <a:srgbClr val="000000"/>
                </a:solidFill>
                <a:latin typeface="Arial"/>
                <a:ea typeface="DejaVu Sans"/>
              </a:rPr>
              <a:t>(Chair), </a:t>
            </a:r>
            <a:r>
              <a:rPr b="0" i="1" lang="en-US" sz="2000" spc="-1" strike="noStrike">
                <a:solidFill>
                  <a:srgbClr val="000000"/>
                </a:solidFill>
                <a:highlight>
                  <a:srgbClr val="ffff00"/>
                </a:highlight>
                <a:latin typeface="Arial"/>
                <a:ea typeface="DejaVu Sans"/>
              </a:rPr>
              <a:t>Person 2</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3</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4</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Person 5</a:t>
            </a:r>
            <a:r>
              <a:rPr b="0" i="1" lang="en-US" sz="2000" spc="-1" strike="noStrike">
                <a:solidFill>
                  <a:srgbClr val="000000"/>
                </a:solidFill>
                <a:latin typeface="Arial"/>
                <a:ea typeface="DejaVu Sans"/>
              </a:rPr>
              <a:t>. The 802.15.</a:t>
            </a:r>
            <a:r>
              <a:rPr b="0" i="1" lang="en-US" sz="2000" spc="-1" strike="noStrike">
                <a:solidFill>
                  <a:srgbClr val="000000"/>
                </a:solidFill>
                <a:highlight>
                  <a:srgbClr val="ffff00"/>
                </a:highlight>
                <a:latin typeface="Arial"/>
                <a:ea typeface="DejaVu Sans"/>
              </a:rPr>
              <a:t>XY</a:t>
            </a:r>
            <a:r>
              <a:rPr b="0" i="1" lang="en-US" sz="2000" spc="-1" strike="noStrike">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91"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WG motion:</a:t>
            </a:r>
            <a:br>
              <a:rPr sz="4000"/>
            </a:br>
            <a:r>
              <a:rPr b="0" lang="en-US" sz="4000" spc="-1" strike="noStrike">
                <a:solidFill>
                  <a:srgbClr val="000000"/>
                </a:solidFill>
                <a:latin typeface="Arial"/>
              </a:rPr>
              <a:t>CRG formation for LB</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37"/>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fontScale="97000"/>
          </a:bodyPr>
          <a:p>
            <a:pPr>
              <a:lnSpc>
                <a:spcPct val="100000"/>
              </a:lnSpc>
            </a:pPr>
            <a:r>
              <a:rPr b="0" i="1" lang="en-US" sz="2000" spc="-1" strike="noStrike">
                <a:solidFill>
                  <a:srgbClr val="000000"/>
                </a:solidFill>
                <a:latin typeface="Arial"/>
                <a:ea typeface="DejaVu Sans"/>
              </a:rPr>
              <a:t>Move that 802.15 WG approve the formation of a Comment Resolution Group (CRG) for the Standards Association balloting of the P802.15.</a:t>
            </a:r>
            <a:r>
              <a:rPr b="0" i="1" lang="en-US" sz="2000" spc="-1" strike="noStrike">
                <a:solidFill>
                  <a:srgbClr val="000000"/>
                </a:solidFill>
                <a:highlight>
                  <a:srgbClr val="ffff00"/>
                </a:highlight>
                <a:latin typeface="Arial"/>
                <a:ea typeface="DejaVu Sans"/>
              </a:rPr>
              <a:t>XY_Dxy</a:t>
            </a:r>
            <a:r>
              <a:rPr b="0" i="1" lang="en-US" sz="2000" spc="-1" strike="noStrike">
                <a:solidFill>
                  <a:srgbClr val="000000"/>
                </a:solidFill>
                <a:latin typeface="Arial"/>
                <a:ea typeface="DejaVu Sans"/>
              </a:rPr>
              <a:t> with the following membership: </a:t>
            </a:r>
            <a:r>
              <a:rPr b="0" i="1" lang="en-US" sz="2000" spc="-1" strike="noStrike">
                <a:solidFill>
                  <a:srgbClr val="000000"/>
                </a:solidFill>
                <a:highlight>
                  <a:srgbClr val="ffff00"/>
                </a:highlight>
                <a:latin typeface="Arial"/>
                <a:ea typeface="DejaVu Sans"/>
              </a:rPr>
              <a:t>Person 1</a:t>
            </a:r>
            <a:r>
              <a:rPr b="0" i="1" lang="en-US" sz="2000" spc="-1" strike="noStrike">
                <a:solidFill>
                  <a:srgbClr val="000000"/>
                </a:solidFill>
                <a:latin typeface="Arial"/>
                <a:ea typeface="DejaVu Sans"/>
              </a:rPr>
              <a:t>(Chair), </a:t>
            </a:r>
            <a:r>
              <a:rPr b="0" i="1" lang="en-US" sz="2000" spc="-1" strike="noStrike">
                <a:solidFill>
                  <a:srgbClr val="000000"/>
                </a:solidFill>
                <a:highlight>
                  <a:srgbClr val="ffff00"/>
                </a:highlight>
                <a:latin typeface="Arial"/>
                <a:ea typeface="DejaVu Sans"/>
              </a:rPr>
              <a:t>Person 2</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3</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4</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Person 5</a:t>
            </a:r>
            <a:r>
              <a:rPr b="0" i="1" lang="en-US" sz="2000" spc="-1" strike="noStrike">
                <a:solidFill>
                  <a:srgbClr val="000000"/>
                </a:solidFill>
                <a:latin typeface="Arial"/>
                <a:ea typeface="DejaVu Sans"/>
              </a:rPr>
              <a:t>. The 802.15.</a:t>
            </a:r>
            <a:r>
              <a:rPr b="0" i="1" lang="en-US" sz="2000" spc="-1" strike="noStrike">
                <a:solidFill>
                  <a:srgbClr val="000000"/>
                </a:solidFill>
                <a:highlight>
                  <a:srgbClr val="ffff00"/>
                </a:highlight>
                <a:latin typeface="Arial"/>
                <a:ea typeface="DejaVu Sans"/>
              </a:rPr>
              <a:t>XY</a:t>
            </a:r>
            <a:r>
              <a:rPr b="0" i="1" lang="en-US" sz="2000" spc="-1" strike="noStrike">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93"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WG motion:</a:t>
            </a:r>
            <a:br>
              <a:rPr sz="4000"/>
            </a:br>
            <a:r>
              <a:rPr b="0" lang="en-US" sz="4000" spc="-1" strike="noStrike">
                <a:solidFill>
                  <a:srgbClr val="000000"/>
                </a:solidFill>
                <a:latin typeface="Arial"/>
              </a:rPr>
              <a:t>CRG formation for SA ballot</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228600" y="3081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Standards Association Ballot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CustomShape 39"/>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802.15 reviews </a:t>
            </a:r>
            <a:r>
              <a:rPr b="0" i="1" lang="en-US" sz="2000" spc="-1" strike="noStrike">
                <a:solidFill>
                  <a:srgbClr val="000000"/>
                </a:solidFill>
                <a:highlight>
                  <a:srgbClr val="ffff00"/>
                </a:highlight>
                <a:latin typeface="Arial"/>
                <a:ea typeface="DejaVu Sans"/>
              </a:rPr>
              <a:t>and approves the CSD [insert the CSD doc number], and the CA document [insert CA doc number]</a:t>
            </a:r>
            <a:r>
              <a:rPr b="0" i="1" lang="en-US" sz="2000" spc="-1" strike="noStrike">
                <a:solidFill>
                  <a:srgbClr val="000000"/>
                </a:solidFill>
                <a:latin typeface="Arial"/>
                <a:ea typeface="DejaVu Sans"/>
              </a:rPr>
              <a:t>; and requests conditional approval from the EC to submit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 (or current revision)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96"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TG motion:</a:t>
            </a:r>
            <a:br>
              <a:rPr sz="4000"/>
            </a:br>
            <a:r>
              <a:rPr b="0" lang="en-US" sz="4000" spc="-1" strike="noStrike">
                <a:solidFill>
                  <a:srgbClr val="000000"/>
                </a:solidFill>
                <a:latin typeface="Arial"/>
              </a:rPr>
              <a:t>Conditional submittal</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CustomShape 41"/>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802.15 reviews </a:t>
            </a:r>
            <a:r>
              <a:rPr b="0" i="1" lang="en-US" sz="2000" spc="-1" strike="noStrike">
                <a:solidFill>
                  <a:srgbClr val="000000"/>
                </a:solidFill>
                <a:highlight>
                  <a:srgbClr val="ffff00"/>
                </a:highlight>
                <a:latin typeface="Arial"/>
                <a:ea typeface="DejaVu Sans"/>
              </a:rPr>
              <a:t>and approves the CSD [insert the CSD doc number], and the CA document [insert CA doc number]</a:t>
            </a:r>
            <a:r>
              <a:rPr b="0" i="1" lang="en-US" sz="2000" spc="-1" strike="noStrike">
                <a:solidFill>
                  <a:srgbClr val="000000"/>
                </a:solidFill>
                <a:latin typeface="Arial"/>
                <a:ea typeface="DejaVu Sans"/>
              </a:rPr>
              <a:t>; and requests unconditional approval from the EC to submit P802.15.</a:t>
            </a:r>
            <a:r>
              <a:rPr b="0" i="1" lang="en-US" sz="2000" spc="-1" strike="noStrike">
                <a:solidFill>
                  <a:srgbClr val="000000"/>
                </a:solidFill>
                <a:highlight>
                  <a:srgbClr val="ffff00"/>
                </a:highlight>
                <a:latin typeface="Arial"/>
                <a:ea typeface="DejaVu Sans"/>
              </a:rPr>
              <a:t>XY_Dxy</a:t>
            </a:r>
            <a:r>
              <a:rPr b="0" i="1" lang="en-US" sz="2000" spc="-1" strike="noStrike">
                <a:solidFill>
                  <a:srgbClr val="000000"/>
                </a:solidFill>
                <a:latin typeface="Arial"/>
                <a:ea typeface="DejaVu Sans"/>
              </a:rPr>
              <a:t>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98"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TG motion:</a:t>
            </a:r>
            <a:br>
              <a:rPr sz="4000"/>
            </a:br>
            <a:r>
              <a:rPr b="0" lang="en-US" sz="4000" spc="-1" strike="noStrike">
                <a:solidFill>
                  <a:srgbClr val="000000"/>
                </a:solidFill>
                <a:latin typeface="Arial"/>
              </a:rPr>
              <a:t>Unconditional submittal</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43"/>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requests that 802.15 WG start a Standards Association Recirculation Ballot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100"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TG motion:</a:t>
            </a:r>
            <a:br>
              <a:rPr sz="4000"/>
            </a:br>
            <a:r>
              <a:rPr b="0" lang="en-US" sz="4000" spc="-1" strike="noStrike">
                <a:solidFill>
                  <a:srgbClr val="000000"/>
                </a:solidFill>
                <a:latin typeface="Arial"/>
              </a:rPr>
              <a:t>Draft is ready for SB recirc</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CustomShape 45"/>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requests that 802.15 WG start a Standards Association Recirculation Ballot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pending the completion and inclusion of the edits in the draft.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102"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TG motion:</a:t>
            </a:r>
            <a:br>
              <a:rPr sz="4000"/>
            </a:br>
            <a:r>
              <a:rPr b="0" lang="en-US" sz="4000" spc="-1" strike="noStrike">
                <a:solidFill>
                  <a:srgbClr val="000000"/>
                </a:solidFill>
                <a:latin typeface="Arial"/>
              </a:rPr>
              <a:t>Draft needs edits before SB recirc</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8160" cy="114372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Table of Contents 2/2</a:t>
            </a:r>
            <a:endParaRPr b="0" lang="en-US" sz="4400" spc="-1" strike="noStrike">
              <a:solidFill>
                <a:srgbClr val="000000"/>
              </a:solidFill>
              <a:latin typeface="Arial"/>
            </a:endParaRPr>
          </a:p>
        </p:txBody>
      </p:sp>
      <p:sp>
        <p:nvSpPr>
          <p:cNvPr id="51" name=""/>
          <p:cNvSpPr/>
          <p:nvPr/>
        </p:nvSpPr>
        <p:spPr>
          <a:xfrm>
            <a:off x="457200" y="1318320"/>
            <a:ext cx="6399720" cy="1164240"/>
          </a:xfrm>
          <a:prstGeom prst="rect">
            <a:avLst/>
          </a:prstGeom>
          <a:noFill/>
          <a:ln w="0">
            <a:noFill/>
          </a:ln>
        </p:spPr>
        <p:style>
          <a:lnRef idx="0"/>
          <a:fillRef idx="0"/>
          <a:effectRef idx="0"/>
          <a:fontRef idx="minor"/>
        </p:style>
        <p:txBody>
          <a:bodyPr lIns="90000" rIns="90000" tIns="45000" bIns="45000" anchor="t">
            <a:noAutofit/>
          </a:bodyPr>
          <a:p>
            <a:pPr marL="216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 action="ppaction://hlinksldjump"/>
              </a:rPr>
              <a:t>CRG motions</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2" action="ppaction://hlinksldjump"/>
              </a:rPr>
              <a:t>WG Motion CRG formation for LB</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3" action="ppaction://hlinksldjump"/>
              </a:rPr>
              <a:t>WG Motion CRG formation for SB</a:t>
            </a:r>
            <a:endParaRPr b="0" lang="en-US" sz="1800" spc="-1" strike="noStrike">
              <a:solidFill>
                <a:srgbClr val="000000"/>
              </a:solidFill>
              <a:latin typeface="Arial"/>
            </a:endParaRPr>
          </a:p>
        </p:txBody>
      </p:sp>
      <p:sp>
        <p:nvSpPr>
          <p:cNvPr id="52" name=""/>
          <p:cNvSpPr/>
          <p:nvPr/>
        </p:nvSpPr>
        <p:spPr>
          <a:xfrm>
            <a:off x="403560" y="2222640"/>
            <a:ext cx="7562160" cy="2648880"/>
          </a:xfrm>
          <a:prstGeom prst="rect">
            <a:avLst/>
          </a:prstGeom>
          <a:noFill/>
          <a:ln w="0">
            <a:noFill/>
          </a:ln>
        </p:spPr>
        <p:style>
          <a:lnRef idx="0"/>
          <a:fillRef idx="0"/>
          <a:effectRef idx="0"/>
          <a:fontRef idx="minor"/>
        </p:style>
        <p:txBody>
          <a:bodyPr lIns="90000" rIns="90000" tIns="45000" bIns="45000" anchor="t">
            <a:noAutofit/>
          </a:bodyPr>
          <a:p>
            <a:pPr marL="216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4" action="ppaction://hlinksldjump"/>
              </a:rPr>
              <a:t>Standard Association Balot motions</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5" action="ppaction://hlinksldjump"/>
              </a:rPr>
              <a:t>TG Motion Conditional submittal</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6" action="ppaction://hlinksldjump"/>
              </a:rPr>
              <a:t>TG Motion Unconditional submittal</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7" action="ppaction://hlinksldjump"/>
              </a:rPr>
              <a:t>TG Motion Draft is ready for SB recirculation</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8" action="ppaction://hlinksldjump"/>
              </a:rPr>
              <a:t>TG Motion Draft needs edits before SB recirculation</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9" action="ppaction://hlinksldjump"/>
              </a:rPr>
              <a:t>TG Motion Approval of comment resolutions</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0" action="ppaction://hlinksldjump"/>
              </a:rPr>
              <a:t>WG Motion Conditional submittal</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1" action="ppaction://hlinksldjump"/>
              </a:rPr>
              <a:t>WG Motion Unconditional submittal</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2" action="ppaction://hlinksldjump"/>
              </a:rPr>
              <a:t>WG Motion Draft is ready for SB recirculation</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3" action="ppaction://hlinksldjump"/>
              </a:rPr>
              <a:t>WG Motion Draft needs edits before SB recirculation</a:t>
            </a:r>
            <a:endParaRPr b="0" lang="en-US" sz="1800" spc="-1" strike="noStrike">
              <a:solidFill>
                <a:srgbClr val="000000"/>
              </a:solidFill>
              <a:latin typeface="Arial"/>
            </a:endParaRPr>
          </a:p>
        </p:txBody>
      </p:sp>
      <p:sp>
        <p:nvSpPr>
          <p:cNvPr id="53" name=""/>
          <p:cNvSpPr/>
          <p:nvPr/>
        </p:nvSpPr>
        <p:spPr>
          <a:xfrm>
            <a:off x="403920" y="4995000"/>
            <a:ext cx="7562160" cy="1432440"/>
          </a:xfrm>
          <a:prstGeom prst="rect">
            <a:avLst/>
          </a:prstGeom>
          <a:noFill/>
          <a:ln w="0">
            <a:noFill/>
          </a:ln>
        </p:spPr>
        <p:style>
          <a:lnRef idx="0"/>
          <a:fillRef idx="0"/>
          <a:effectRef idx="0"/>
          <a:fontRef idx="minor"/>
        </p:style>
        <p:txBody>
          <a:bodyPr lIns="90000" rIns="90000" tIns="45000" bIns="45000" anchor="t">
            <a:noAutofit/>
          </a:bodyPr>
          <a:p>
            <a:pPr marL="216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4" action="ppaction://hlinksldjump"/>
              </a:rPr>
              <a:t>RevCom Submission motions</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5" action="ppaction://hlinksldjump"/>
              </a:rPr>
              <a:t>TG Motion RevCom conditional submittal</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6" action="ppaction://hlinksldjump"/>
              </a:rPr>
              <a:t>TG Motion RevCom unconditional submittal</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7" action="ppaction://hlinksldjump"/>
              </a:rPr>
              <a:t>WG Motion Revcom conditional submittal</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8" action="ppaction://hlinksldjump"/>
              </a:rPr>
              <a:t>WG Motion RevCom unconditional submittal</a:t>
            </a:r>
            <a:endParaRPr b="0" lang="en-US" sz="1800" spc="-1" strike="noStrike">
              <a:solidFill>
                <a:srgbClr val="000000"/>
              </a:solidFill>
              <a:latin typeface="Arial"/>
            </a:endParaRPr>
          </a:p>
        </p:txBody>
      </p:sp>
      <p:sp>
        <p:nvSpPr>
          <p:cNvPr id="54" name=""/>
          <p:cNvSpPr/>
          <p:nvPr/>
        </p:nvSpPr>
        <p:spPr>
          <a:xfrm>
            <a:off x="5032440" y="1328760"/>
            <a:ext cx="3672360" cy="877680"/>
          </a:xfrm>
          <a:prstGeom prst="rect">
            <a:avLst/>
          </a:prstGeom>
          <a:noFill/>
          <a:ln w="0">
            <a:noFill/>
          </a:ln>
        </p:spPr>
        <p:style>
          <a:lnRef idx="0"/>
          <a:fillRef idx="0"/>
          <a:effectRef idx="0"/>
          <a:fontRef idx="minor"/>
        </p:style>
        <p:txBody>
          <a:bodyPr lIns="90000" rIns="90000" tIns="45000" bIns="45000" anchor="t">
            <a:noAutofit/>
          </a:bodyPr>
          <a:p>
            <a:pPr marL="216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19" action="ppaction://hlinksldjump"/>
              </a:rPr>
              <a:t>Futile motions</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u="sng">
                <a:solidFill>
                  <a:srgbClr val="0000ff"/>
                </a:solidFill>
                <a:uFillTx/>
                <a:latin typeface="Arial"/>
                <a:ea typeface="DejaVu Sans"/>
                <a:hlinkClick r:id="rId20" action="ppaction://hlinksldjump"/>
              </a:rPr>
              <a:t>WG Motion Futile motion</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CustomShape 47"/>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Approves comment resolutions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104"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TG motion:</a:t>
            </a:r>
            <a:br>
              <a:rPr sz="4000"/>
            </a:br>
            <a:r>
              <a:rPr b="0" lang="en-US" sz="4000" spc="-1" strike="noStrike">
                <a:solidFill>
                  <a:srgbClr val="000000"/>
                </a:solidFill>
                <a:latin typeface="Arial"/>
              </a:rPr>
              <a:t>Approval of comment resolutions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49"/>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802.15 </a:t>
            </a:r>
            <a:r>
              <a:rPr b="0" i="1" lang="en-US" sz="2000" spc="-1" strike="noStrike">
                <a:solidFill>
                  <a:srgbClr val="000000"/>
                </a:solidFill>
                <a:highlight>
                  <a:srgbClr val="ffff00"/>
                </a:highlight>
                <a:latin typeface="Arial"/>
                <a:ea typeface="DejaVu Sans"/>
              </a:rPr>
              <a:t>has reviewed and approves the CSD [insert the CSD doc number], and the CA document [insert CA doc number]; and </a:t>
            </a:r>
            <a:r>
              <a:rPr b="0" i="1" lang="en-US" sz="2000" spc="-1" strike="noStrike">
                <a:solidFill>
                  <a:srgbClr val="000000"/>
                </a:solidFill>
                <a:latin typeface="Arial"/>
                <a:ea typeface="DejaVu Sans"/>
              </a:rPr>
              <a:t>requests conditional approval from the EC to submit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 (or current revision)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106"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WG motion:</a:t>
            </a:r>
            <a:br>
              <a:rPr sz="4000"/>
            </a:br>
            <a:r>
              <a:rPr b="0" lang="en-US" sz="4000" spc="-1" strike="noStrike">
                <a:solidFill>
                  <a:srgbClr val="000000"/>
                </a:solidFill>
                <a:latin typeface="Arial"/>
              </a:rPr>
              <a:t>Conditional submital</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CustomShape 51"/>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802.15 </a:t>
            </a:r>
            <a:r>
              <a:rPr b="0" i="1" lang="en-US" sz="2000" spc="-1" strike="noStrike">
                <a:solidFill>
                  <a:srgbClr val="000000"/>
                </a:solidFill>
                <a:highlight>
                  <a:srgbClr val="ffff00"/>
                </a:highlight>
                <a:latin typeface="Arial"/>
                <a:ea typeface="DejaVu Sans"/>
              </a:rPr>
              <a:t>has reviewed and approves the CSD [insert the CSD doc number], and the CA document [insert CA doc number]; and </a:t>
            </a:r>
            <a:r>
              <a:rPr b="0" i="1" lang="en-US" sz="2000" spc="-1" strike="noStrike">
                <a:solidFill>
                  <a:srgbClr val="000000"/>
                </a:solidFill>
                <a:latin typeface="Arial"/>
                <a:ea typeface="DejaVu Sans"/>
              </a:rPr>
              <a:t>requests unconditional approval from the EC to submit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108"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WG motion:</a:t>
            </a:r>
            <a:br>
              <a:rPr sz="4000"/>
            </a:br>
            <a:r>
              <a:rPr b="0" lang="en-US" sz="4000" spc="-1" strike="noStrike">
                <a:solidFill>
                  <a:srgbClr val="000000"/>
                </a:solidFill>
                <a:latin typeface="Arial"/>
              </a:rPr>
              <a:t>Unconditional submittal</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CustomShape 53"/>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Move that 802.15 WG start a Standards Association Recirculation Ballot of </a:t>
            </a:r>
            <a:r>
              <a:rPr b="0" i="1" lang="en-US" sz="2000" spc="-1" strike="noStrike">
                <a:solidFill>
                  <a:srgbClr val="000000"/>
                </a:solidFill>
                <a:highlight>
                  <a:srgbClr val="ffff00"/>
                </a:highlight>
                <a:latin typeface="Arial"/>
                <a:ea typeface="DejaVu Sans"/>
              </a:rPr>
              <a:t>CA document [insert CA doc number] and</a:t>
            </a:r>
            <a:r>
              <a:rPr b="0" i="1" lang="en-US" sz="2000" spc="-1" strike="noStrike">
                <a:solidFill>
                  <a:srgbClr val="000000"/>
                </a:solidFill>
                <a:latin typeface="Arial"/>
                <a:ea typeface="DejaVu Sans"/>
              </a:rPr>
              <a:t> document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110"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WG motion:</a:t>
            </a:r>
            <a:br>
              <a:rPr sz="4000"/>
            </a:br>
            <a:r>
              <a:rPr b="0" lang="en-US" sz="4000" spc="-1" strike="noStrike">
                <a:solidFill>
                  <a:srgbClr val="000000"/>
                </a:solidFill>
                <a:latin typeface="Arial"/>
              </a:rPr>
              <a:t>Draft is raedy for SB recirc</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55"/>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Move that 802.15 WG start a Standards Association Recirculation Ballot of </a:t>
            </a:r>
            <a:r>
              <a:rPr b="0" i="1" lang="en-US" sz="2000" spc="-1" strike="noStrike">
                <a:solidFill>
                  <a:srgbClr val="000000"/>
                </a:solidFill>
                <a:highlight>
                  <a:srgbClr val="ffff00"/>
                </a:highlight>
                <a:latin typeface="Arial"/>
                <a:ea typeface="DejaVu Sans"/>
              </a:rPr>
              <a:t>CA document [insert CA doc number] and</a:t>
            </a:r>
            <a:r>
              <a:rPr b="0" i="1" lang="en-US" sz="2000" spc="-1" strike="noStrike">
                <a:solidFill>
                  <a:srgbClr val="000000"/>
                </a:solidFill>
                <a:latin typeface="Arial"/>
                <a:ea typeface="DejaVu Sans"/>
              </a:rPr>
              <a:t> document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pending the completion and inclusion of the edits in the draft.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112"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WG motion:</a:t>
            </a:r>
            <a:br>
              <a:rPr sz="4000"/>
            </a:br>
            <a:r>
              <a:rPr b="0" lang="en-US" sz="4000" spc="-1" strike="noStrike">
                <a:solidFill>
                  <a:srgbClr val="000000"/>
                </a:solidFill>
                <a:latin typeface="Arial"/>
              </a:rPr>
              <a:t>Draft needs edits before SB recirc</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type="title"/>
          </p:nvPr>
        </p:nvSpPr>
        <p:spPr>
          <a:xfrm>
            <a:off x="228600" y="3009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RevCom Submissions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59"/>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requests that 802.15 WG reviews and approves the CSD [</a:t>
            </a:r>
            <a:r>
              <a:rPr b="0" i="1" lang="en-US" sz="2000" spc="-1" strike="noStrike">
                <a:solidFill>
                  <a:srgbClr val="000000"/>
                </a:solidFill>
                <a:highlight>
                  <a:srgbClr val="ffff00"/>
                </a:highlight>
                <a:latin typeface="Arial"/>
                <a:ea typeface="DejaVu Sans"/>
              </a:rPr>
              <a:t>insert doc number for appropriate CSD</a:t>
            </a:r>
            <a:r>
              <a:rPr b="0" i="1" lang="en-US" sz="2000" spc="-1" strike="noStrike">
                <a:solidFill>
                  <a:srgbClr val="000000"/>
                </a:solidFill>
                <a:latin typeface="Arial"/>
                <a:ea typeface="DejaVu Sans"/>
              </a:rPr>
              <a:t>] and requests conditional approval from the IEEE 802 LMSC to submit </a:t>
            </a:r>
            <a:r>
              <a:rPr b="0" i="1" lang="en-US" sz="2000" spc="-1" strike="noStrike">
                <a:solidFill>
                  <a:srgbClr val="000000"/>
                </a:solidFill>
                <a:highlight>
                  <a:srgbClr val="ffff00"/>
                </a:highlight>
                <a:latin typeface="Arial"/>
                <a:ea typeface="DejaVu Sans"/>
              </a:rPr>
              <a:t>[insert PAR project number]-Dyz</a:t>
            </a:r>
            <a:r>
              <a:rPr b="0" i="1" lang="en-US" sz="2000" spc="-1" strike="noStrike">
                <a:solidFill>
                  <a:srgbClr val="000000"/>
                </a:solidFill>
                <a:latin typeface="Arial"/>
                <a:ea typeface="DejaVu Sans"/>
              </a:rPr>
              <a:t> (or current revision) to RevCom.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115"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TG motion:</a:t>
            </a:r>
            <a:br>
              <a:rPr sz="4000"/>
            </a:br>
            <a:r>
              <a:rPr b="0" lang="en-US" sz="4000" spc="-1" strike="noStrike">
                <a:solidFill>
                  <a:srgbClr val="000000"/>
                </a:solidFill>
                <a:latin typeface="Arial"/>
              </a:rPr>
              <a:t>RevCom conditional submittal</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57"/>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requests that 802.15 WG reviews and approves the CSD [</a:t>
            </a:r>
            <a:r>
              <a:rPr b="0" i="1" lang="en-US" sz="2000" spc="-1" strike="noStrike">
                <a:solidFill>
                  <a:srgbClr val="000000"/>
                </a:solidFill>
                <a:highlight>
                  <a:srgbClr val="ffff00"/>
                </a:highlight>
                <a:latin typeface="Arial"/>
                <a:ea typeface="DejaVu Sans"/>
              </a:rPr>
              <a:t>insert doc number for appropriate CSD</a:t>
            </a:r>
            <a:r>
              <a:rPr b="0" i="1" lang="en-US" sz="2000" spc="-1" strike="noStrike">
                <a:solidFill>
                  <a:srgbClr val="000000"/>
                </a:solidFill>
                <a:latin typeface="Arial"/>
                <a:ea typeface="DejaVu Sans"/>
              </a:rPr>
              <a:t>] and requests unconditional approval from the IEEE 802 LMSC to submit [</a:t>
            </a:r>
            <a:r>
              <a:rPr b="0" i="1" lang="en-US" sz="2000" spc="-1" strike="noStrike">
                <a:solidFill>
                  <a:srgbClr val="000000"/>
                </a:solidFill>
                <a:highlight>
                  <a:srgbClr val="ffff00"/>
                </a:highlight>
                <a:latin typeface="Arial"/>
                <a:ea typeface="DejaVu Sans"/>
              </a:rPr>
              <a:t>insert PAR project number]-Dyz</a:t>
            </a:r>
            <a:r>
              <a:rPr b="0" i="1" lang="en-US" sz="2000" spc="-1" strike="noStrike">
                <a:solidFill>
                  <a:srgbClr val="000000"/>
                </a:solidFill>
                <a:latin typeface="Arial"/>
                <a:ea typeface="DejaVu Sans"/>
              </a:rPr>
              <a:t> to RevCom.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117"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TG motion:</a:t>
            </a:r>
            <a:br>
              <a:rPr sz="4000"/>
            </a:br>
            <a:r>
              <a:rPr b="0" lang="en-US" sz="4000" spc="-1" strike="noStrike">
                <a:solidFill>
                  <a:srgbClr val="000000"/>
                </a:solidFill>
                <a:latin typeface="Arial"/>
              </a:rPr>
              <a:t>RevCom unconditional submittal</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CustomShape 61"/>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that 802.15 WG has reviewed and approves the CSD [</a:t>
            </a:r>
            <a:r>
              <a:rPr b="0" i="1" lang="en-US" sz="2000" spc="-1" strike="noStrike">
                <a:solidFill>
                  <a:srgbClr val="000000"/>
                </a:solidFill>
                <a:highlight>
                  <a:srgbClr val="ffff00"/>
                </a:highlight>
                <a:latin typeface="Arial"/>
                <a:ea typeface="DejaVu Sans"/>
              </a:rPr>
              <a:t>insert doc number for appropriate CSD</a:t>
            </a:r>
            <a:r>
              <a:rPr b="0" i="1" lang="en-US" sz="2000" spc="-1" strike="noStrike">
                <a:solidFill>
                  <a:srgbClr val="000000"/>
                </a:solidFill>
                <a:latin typeface="Arial"/>
                <a:ea typeface="DejaVu Sans"/>
              </a:rPr>
              <a:t>] and requests conditional approval from the IEEE 802 LMSC to submit [</a:t>
            </a:r>
            <a:r>
              <a:rPr b="0" i="1" lang="en-US" sz="2000" spc="-1" strike="noStrike">
                <a:solidFill>
                  <a:srgbClr val="000000"/>
                </a:solidFill>
                <a:highlight>
                  <a:srgbClr val="ffff00"/>
                </a:highlight>
                <a:latin typeface="Arial"/>
                <a:ea typeface="DejaVu Sans"/>
              </a:rPr>
              <a:t>insert PAR project number]-Dyz</a:t>
            </a:r>
            <a:r>
              <a:rPr b="0" i="1" lang="en-US" sz="2000" spc="-1" strike="noStrike">
                <a:solidFill>
                  <a:srgbClr val="000000"/>
                </a:solidFill>
                <a:latin typeface="Arial"/>
                <a:ea typeface="DejaVu Sans"/>
              </a:rPr>
              <a:t> (or current revision) to RevCom.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119"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WG motion:</a:t>
            </a:r>
            <a:br>
              <a:rPr sz="4000"/>
            </a:br>
            <a:r>
              <a:rPr b="0" lang="en-US" sz="4000" spc="-1" strike="noStrike">
                <a:solidFill>
                  <a:srgbClr val="000000"/>
                </a:solidFill>
                <a:latin typeface="Arial"/>
              </a:rPr>
              <a:t>RevCom conditional submittal</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ustomShape 63"/>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that 802.15 WG has reviewed and approves the CSD [</a:t>
            </a:r>
            <a:r>
              <a:rPr b="0" i="1" lang="en-US" sz="2000" spc="-1" strike="noStrike">
                <a:solidFill>
                  <a:srgbClr val="000000"/>
                </a:solidFill>
                <a:highlight>
                  <a:srgbClr val="ffff00"/>
                </a:highlight>
                <a:latin typeface="Arial"/>
                <a:ea typeface="DejaVu Sans"/>
              </a:rPr>
              <a:t>insert doc number for appropriate CSD</a:t>
            </a:r>
            <a:r>
              <a:rPr b="0" i="1" lang="en-US" sz="2000" spc="-1" strike="noStrike">
                <a:solidFill>
                  <a:srgbClr val="000000"/>
                </a:solidFill>
                <a:latin typeface="Arial"/>
                <a:ea typeface="DejaVu Sans"/>
              </a:rPr>
              <a:t>] and requests unconditional approval from the IEEE 802 LMSC to submit </a:t>
            </a:r>
            <a:r>
              <a:rPr b="0" i="1" lang="en-US" sz="2000" spc="-1" strike="noStrike">
                <a:solidFill>
                  <a:srgbClr val="000000"/>
                </a:solidFill>
                <a:highlight>
                  <a:srgbClr val="ffff00"/>
                </a:highlight>
                <a:latin typeface="Arial"/>
                <a:ea typeface="DejaVu Sans"/>
              </a:rPr>
              <a:t>[insert PAR project number]-Dyz</a:t>
            </a:r>
            <a:r>
              <a:rPr b="0" i="1" lang="en-US" sz="2000" spc="-1" strike="noStrike">
                <a:solidFill>
                  <a:srgbClr val="000000"/>
                </a:solidFill>
                <a:latin typeface="Arial"/>
                <a:ea typeface="DejaVu Sans"/>
              </a:rPr>
              <a:t> to RevCom.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121"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WG motion:</a:t>
            </a:r>
            <a:br>
              <a:rPr sz="4000"/>
            </a:br>
            <a:r>
              <a:rPr b="0" lang="en-US" sz="4000" spc="-1" strike="noStrike">
                <a:solidFill>
                  <a:srgbClr val="000000"/>
                </a:solidFill>
                <a:latin typeface="Arial"/>
              </a:rPr>
              <a:t>RevCom unconditional submittal</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3153600"/>
            <a:ext cx="822924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SG and PAR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228600" y="293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Futile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CustomShape 65"/>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to request the IEEE802 Wireless group treasury to fund refreshments at the closing plenary.</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124" name="PlaceHolder 1"/>
          <p:cNvSpPr>
            <a:spLocks noGrp="1"/>
          </p:cNvSpPr>
          <p:nvPr>
            <p:ph type="title"/>
          </p:nvPr>
        </p:nvSpPr>
        <p:spPr>
          <a:xfrm>
            <a:off x="228600" y="777600"/>
            <a:ext cx="868680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WG motion:</a:t>
            </a:r>
            <a:br>
              <a:rPr sz="4000"/>
            </a:br>
            <a:r>
              <a:rPr b="0" lang="en-US" sz="4000" spc="-1" strike="noStrike">
                <a:solidFill>
                  <a:srgbClr val="000000"/>
                </a:solidFill>
                <a:latin typeface="Arial"/>
              </a:rPr>
              <a:t>Futile motion</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CustomShape 6"/>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lang="en-US" sz="2000" spc="-1" strike="noStrike">
                <a:solidFill>
                  <a:srgbClr val="000000"/>
                </a:solidFill>
                <a:latin typeface="Arial"/>
                <a:ea typeface="DejaVu Sans"/>
              </a:rPr>
              <a:t>Motion: </a:t>
            </a:r>
            <a:r>
              <a:rPr b="0" i="1" lang="en-US" sz="2000" spc="-1" strike="noStrike">
                <a:solidFill>
                  <a:srgbClr val="000000"/>
                </a:solidFill>
                <a:latin typeface="Arial"/>
                <a:ea typeface="DejaVu Sans"/>
              </a:rPr>
              <a:t>that the 802.15 Working Group seeks approval from the IEEE 802 LMSC to form a study group in 802.15 to develop the PAR and CSD documents for “</a:t>
            </a:r>
            <a:r>
              <a:rPr b="0" i="1" lang="en-US" sz="2000" spc="-1" strike="noStrike">
                <a:solidFill>
                  <a:srgbClr val="000000"/>
                </a:solidFill>
                <a:highlight>
                  <a:srgbClr val="ffff00"/>
                </a:highlight>
                <a:latin typeface="Arial"/>
                <a:ea typeface="DejaVu Sans"/>
              </a:rPr>
              <a:t>Proposed SG Name</a:t>
            </a:r>
            <a:r>
              <a:rPr b="0" i="1" lang="en-US" sz="2000" spc="-1" strike="noStrike">
                <a:solidFill>
                  <a:srgbClr val="000000"/>
                </a:solidFill>
                <a:latin typeface="Arial"/>
                <a:ea typeface="DejaVu Sans"/>
              </a:rPr>
              <a:t>” and additionally authorize the 802.15 WG Chair to make any necessary changes to these docs required to support the submission.</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57" name="PlaceHolder 1"/>
          <p:cNvSpPr>
            <a:spLocks noGrp="1"/>
          </p:cNvSpPr>
          <p:nvPr>
            <p:ph type="title"/>
          </p:nvPr>
        </p:nvSpPr>
        <p:spPr>
          <a:xfrm>
            <a:off x="457200" y="705600"/>
            <a:ext cx="822924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WG motion:</a:t>
            </a:r>
            <a:br>
              <a:rPr sz="4000"/>
            </a:br>
            <a:r>
              <a:rPr b="0" lang="en-US" sz="4000" spc="-1" strike="noStrike">
                <a:solidFill>
                  <a:srgbClr val="000000"/>
                </a:solidFill>
                <a:latin typeface="Arial"/>
              </a:rPr>
              <a:t>Study Group formation</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CustomShape 3"/>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that the 802.15 Working Group seeks approval from the IEEE 802 LMSC to extend the study group in 802.15 to develop the PAR and CSD documents for “</a:t>
            </a:r>
            <a:r>
              <a:rPr b="0" i="1" lang="en-US" sz="2000" spc="-1" strike="noStrike">
                <a:solidFill>
                  <a:srgbClr val="000000"/>
                </a:solidFill>
                <a:highlight>
                  <a:srgbClr val="ffff00"/>
                </a:highlight>
                <a:latin typeface="Arial"/>
                <a:ea typeface="DejaVu Sans"/>
              </a:rPr>
              <a:t>Proposed SG Name</a:t>
            </a:r>
            <a:r>
              <a:rPr b="0" i="1" lang="en-US" sz="2000" spc="-1" strike="noStrike">
                <a:solidFill>
                  <a:srgbClr val="000000"/>
                </a:solidFill>
                <a:latin typeface="Arial"/>
                <a:ea typeface="DejaVu Sans"/>
              </a:rPr>
              <a: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59" name="PlaceHolder 1"/>
          <p:cNvSpPr>
            <a:spLocks noGrp="1"/>
          </p:cNvSpPr>
          <p:nvPr>
            <p:ph type="title"/>
          </p:nvPr>
        </p:nvSpPr>
        <p:spPr>
          <a:xfrm>
            <a:off x="457200" y="705600"/>
            <a:ext cx="822924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WG motion:</a:t>
            </a:r>
            <a:br>
              <a:rPr sz="4000"/>
            </a:br>
            <a:r>
              <a:rPr b="0" lang="en-US" sz="4000" spc="-1" strike="noStrike">
                <a:solidFill>
                  <a:srgbClr val="000000"/>
                </a:solidFill>
                <a:latin typeface="Arial"/>
              </a:rPr>
              <a:t>Study Group extension</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CustomShape 7"/>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Request that the PAR and CSD contained in documents [</a:t>
            </a:r>
            <a:r>
              <a:rPr b="0" i="1" lang="en-US" sz="2000" spc="-1" strike="noStrike">
                <a:solidFill>
                  <a:srgbClr val="000000"/>
                </a:solidFill>
                <a:highlight>
                  <a:srgbClr val="ffff00"/>
                </a:highlight>
                <a:latin typeface="Arial"/>
                <a:ea typeface="DejaVu Sans"/>
              </a:rPr>
              <a:t>insert PAR doc number</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insert CSD doc number]</a:t>
            </a:r>
            <a:r>
              <a:rPr b="0" i="1" lang="en-US" sz="2000" spc="-1" strike="noStrike">
                <a:solidFill>
                  <a:srgbClr val="000000"/>
                </a:solidFill>
                <a:latin typeface="Arial"/>
                <a:ea typeface="DejaVu Sans"/>
              </a:rPr>
              <a:t>, respectively, be approved for submission to the WG for its approval and that the EC be requested to forward the PAR to NesCom.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61" name="PlaceHolder 1"/>
          <p:cNvSpPr>
            <a:spLocks noGrp="1"/>
          </p:cNvSpPr>
          <p:nvPr>
            <p:ph type="title"/>
          </p:nvPr>
        </p:nvSpPr>
        <p:spPr>
          <a:xfrm>
            <a:off x="457200" y="705600"/>
            <a:ext cx="822924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SG motion:</a:t>
            </a:r>
            <a:br>
              <a:rPr sz="4000"/>
            </a:br>
            <a:r>
              <a:rPr b="0" lang="en-US" sz="4000" spc="-1" strike="noStrike">
                <a:solidFill>
                  <a:srgbClr val="000000"/>
                </a:solidFill>
                <a:latin typeface="Arial"/>
              </a:rPr>
              <a:t>SG approval of PAR and CSD</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CustomShape 9"/>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WG Motion: move that the PAR and CSD contained in documents [</a:t>
            </a:r>
            <a:r>
              <a:rPr b="0" i="1" lang="en-US" sz="2000" spc="-1" strike="noStrike">
                <a:solidFill>
                  <a:srgbClr val="000000"/>
                </a:solidFill>
                <a:highlight>
                  <a:srgbClr val="ffff00"/>
                </a:highlight>
                <a:latin typeface="Arial"/>
                <a:ea typeface="DejaVu Sans"/>
              </a:rPr>
              <a:t>insert PAR doc number</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insert CSD doc number</a:t>
            </a:r>
            <a:r>
              <a:rPr b="0" i="1" lang="en-US" sz="2000" spc="-1" strike="noStrike">
                <a:solidFill>
                  <a:srgbClr val="000000"/>
                </a:solidFill>
                <a:latin typeface="Arial"/>
                <a:ea typeface="DejaVu Sans"/>
              </a:rPr>
              <a:t>], respectively, be approved by the IEEE 802.15 WG and that the EC be requested to forward the PAR to NesCom. The 802.15 working group chair and technical editor are authorized to make additional modifications to the PAR and CSD as needed to reflect EC discussion at its closing meeting.</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63" name="PlaceHolder 1"/>
          <p:cNvSpPr>
            <a:spLocks noGrp="1"/>
          </p:cNvSpPr>
          <p:nvPr>
            <p:ph type="title"/>
          </p:nvPr>
        </p:nvSpPr>
        <p:spPr>
          <a:xfrm>
            <a:off x="457200" y="705600"/>
            <a:ext cx="8229240" cy="114480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WG motion:</a:t>
            </a:r>
            <a:br>
              <a:rPr sz="4000"/>
            </a:br>
            <a:r>
              <a:rPr b="0" lang="en-US" sz="4000" spc="-1" strike="noStrike">
                <a:solidFill>
                  <a:srgbClr val="000000"/>
                </a:solidFill>
                <a:latin typeface="Arial"/>
              </a:rPr>
              <a:t>WG approval of PAR and CSD</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 name="CustomShape 11"/>
          <p:cNvSpPr/>
          <p:nvPr/>
        </p:nvSpPr>
        <p:spPr>
          <a:xfrm>
            <a:off x="457200" y="2180520"/>
            <a:ext cx="8226000" cy="39733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Request that the responses to received PAR and CSD review comments contained in document [</a:t>
            </a:r>
            <a:r>
              <a:rPr b="0" i="1" lang="en-US" sz="2000" spc="-1" strike="noStrike">
                <a:solidFill>
                  <a:srgbClr val="000000"/>
                </a:solidFill>
                <a:highlight>
                  <a:srgbClr val="ffff00"/>
                </a:highlight>
                <a:latin typeface="Arial"/>
                <a:ea typeface="DejaVu Sans"/>
              </a:rPr>
              <a:t>doc # here</a:t>
            </a:r>
            <a:r>
              <a:rPr b="0" i="1" lang="en-US" sz="2000" spc="-1" strike="noStrike">
                <a:solidFill>
                  <a:srgbClr val="000000"/>
                </a:solidFill>
                <a:latin typeface="Arial"/>
                <a:ea typeface="DejaVu Sans"/>
              </a:rPr>
              <a:t>] be approved for submission to the WG for its approval. The 802.15 working group chair and technical editor are authorized to make additional modifications to the responses as needed.</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65" name="PlaceHolder 1"/>
          <p:cNvSpPr>
            <a:spLocks noGrp="1"/>
          </p:cNvSpPr>
          <p:nvPr>
            <p:ph type="title"/>
          </p:nvPr>
        </p:nvSpPr>
        <p:spPr>
          <a:xfrm>
            <a:off x="228600" y="627840"/>
            <a:ext cx="8686800" cy="125028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SG motion: SG approval of comment responses for PAR and CSD</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984</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2023-09-14T15:58:13Z</dcterms:modified>
  <cp:revision>146</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