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48"/>
  </p:notesMasterIdLst>
  <p:sldIdLst>
    <p:sldId id="363" r:id="rId4"/>
    <p:sldId id="322" r:id="rId5"/>
    <p:sldId id="2441" r:id="rId6"/>
    <p:sldId id="2434" r:id="rId7"/>
    <p:sldId id="2366" r:id="rId8"/>
    <p:sldId id="339" r:id="rId9"/>
    <p:sldId id="365" r:id="rId10"/>
    <p:sldId id="304" r:id="rId11"/>
    <p:sldId id="369" r:id="rId12"/>
    <p:sldId id="370" r:id="rId13"/>
    <p:sldId id="371" r:id="rId14"/>
    <p:sldId id="2422" r:id="rId15"/>
    <p:sldId id="2423" r:id="rId16"/>
    <p:sldId id="2424" r:id="rId17"/>
    <p:sldId id="401" r:id="rId18"/>
    <p:sldId id="402" r:id="rId19"/>
    <p:sldId id="317" r:id="rId20"/>
    <p:sldId id="2442" r:id="rId21"/>
    <p:sldId id="2392" r:id="rId22"/>
    <p:sldId id="2417" r:id="rId23"/>
    <p:sldId id="361" r:id="rId24"/>
    <p:sldId id="2416" r:id="rId25"/>
    <p:sldId id="2395" r:id="rId26"/>
    <p:sldId id="2399" r:id="rId27"/>
    <p:sldId id="312" r:id="rId28"/>
    <p:sldId id="2385" r:id="rId29"/>
    <p:sldId id="2375" r:id="rId30"/>
    <p:sldId id="2377" r:id="rId31"/>
    <p:sldId id="326" r:id="rId32"/>
    <p:sldId id="2448" r:id="rId33"/>
    <p:sldId id="2464" r:id="rId34"/>
    <p:sldId id="2463" r:id="rId35"/>
    <p:sldId id="2435" r:id="rId36"/>
    <p:sldId id="2465" r:id="rId37"/>
    <p:sldId id="2440" r:id="rId38"/>
    <p:sldId id="2444" r:id="rId39"/>
    <p:sldId id="2467" r:id="rId40"/>
    <p:sldId id="2469" r:id="rId41"/>
    <p:sldId id="2471" r:id="rId42"/>
    <p:sldId id="2470" r:id="rId43"/>
    <p:sldId id="2472" r:id="rId44"/>
    <p:sldId id="2468" r:id="rId45"/>
    <p:sldId id="2447" r:id="rId46"/>
    <p:sldId id="296" r:id="rId4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802.15-23-0479-02-04ab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802.15-23-0479-02-04ab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441-02-04ab-tg4ab-agenda-september-2023.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5/dcn/23/15-23-0459-00-04ab-tg4ab-conf-call-mins-jul-to-sep-2023.docx" TargetMode="External"/><Relationship Id="rId2" Type="http://schemas.openxmlformats.org/officeDocument/2006/relationships/hyperlink" Target="https://mentor.ieee.org/802.15/dcn/23/15-23-0427-00-04ab-tg4ab-jul-plenary-mi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5/dcn/23/15-23-0441-11-04ab-tg4ab-agenda-september-2023.xls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Sept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rgbClr val="FFC000"/>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15</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https://mentor.ieee.org/802.15/dcn/23/15-23-0441-02-04ab-tg4ab-agenda-september-2023.xlsx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15-23-0441-0[3].</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Powell (HID)</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72A274-1935-3C44-2198-24673E2B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296095"/>
            <a:ext cx="2304256" cy="307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September 2023 802 Wireless Interim Session</a:t>
            </a:r>
          </a:p>
          <a:p>
            <a:r>
              <a:rPr lang="en-US" sz="2800" dirty="0"/>
              <a:t>Mixed Mode</a:t>
            </a:r>
          </a:p>
          <a:p>
            <a:r>
              <a:rPr lang="en-US" sz="2800" dirty="0"/>
              <a:t>Live from Atlanta, GA,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15-23-0427-00 and 15-23-0459-00</a:t>
            </a:r>
          </a:p>
          <a:p>
            <a:endParaRPr lang="en-US" dirty="0"/>
          </a:p>
          <a:p>
            <a:r>
              <a:rPr lang="en-US" dirty="0"/>
              <a:t>Moved by: David </a:t>
            </a:r>
            <a:r>
              <a:rPr lang="en-US" dirty="0" err="1"/>
              <a:t>Xun</a:t>
            </a:r>
            <a:r>
              <a:rPr lang="en-US" dirty="0"/>
              <a:t> Yang (Huawei)</a:t>
            </a:r>
          </a:p>
          <a:p>
            <a:r>
              <a:rPr lang="en-US" dirty="0"/>
              <a:t>Second by: Clint Chaplin</a:t>
            </a:r>
          </a:p>
          <a:p>
            <a:r>
              <a:rPr lang="en-US" dirty="0"/>
              <a:t>July Plenary session minutes:</a:t>
            </a:r>
          </a:p>
          <a:p>
            <a:r>
              <a:rPr lang="en-US" dirty="0">
                <a:hlinkClick r:id="rId2"/>
              </a:rPr>
              <a:t>https://mentor.ieee.org/802.15/dcn/23/15-23-0427-00-04ab-tg4ab-jul-plenary-mins.docx</a:t>
            </a:r>
            <a:endParaRPr lang="en-US" dirty="0"/>
          </a:p>
          <a:p>
            <a:endParaRPr lang="en-US" dirty="0"/>
          </a:p>
          <a:p>
            <a:r>
              <a:rPr lang="en-US" dirty="0"/>
              <a:t>Interim telecon minutes:	</a:t>
            </a:r>
          </a:p>
          <a:p>
            <a:r>
              <a:rPr lang="en-US" dirty="0">
                <a:hlinkClick r:id="rId3"/>
              </a:rPr>
              <a:t>https://mentor.ieee.org/802.15/dcn/23/15-23-0459-00-04ab-tg4ab-conf-call-mins-jul-to-sep-2023.docx</a:t>
            </a:r>
            <a:endParaRPr lang="en-US" dirty="0"/>
          </a:p>
          <a:p>
            <a:r>
              <a:rPr lang="en-US" dirty="0"/>
              <a:t>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informal comment collection following interim session</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Reminders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b="1"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highlight>
                  <a:srgbClr val="FFFF00"/>
                </a:highlight>
              </a:rPr>
              <a:t>Questions and discussions time may be limited:  </a:t>
            </a:r>
            <a:r>
              <a:rPr lang="en-US" b="1" dirty="0">
                <a:solidFill>
                  <a:schemeClr val="accent1">
                    <a:lumMod val="50000"/>
                  </a:schemeClr>
                </a:solidFill>
                <a:highlight>
                  <a:srgbClr val="FFFF00"/>
                </a:highlight>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23</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254714" y="408999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endParaRPr lang="en-US" sz="1100" b="0" i="0" u="none" strike="sngStrike" dirty="0">
                        <a:solidFill>
                          <a:srgbClr val="000000"/>
                        </a:solidFill>
                        <a:effectLst/>
                        <a:highlight>
                          <a:srgbClr val="FFFF00"/>
                        </a:highligh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this session: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22-Sept</a:t>
            </a:r>
          </a:p>
          <a:p>
            <a:pPr marL="457200" indent="-457200">
              <a:buFont typeface="Arial" panose="020B0604020202020204" pitchFamily="34" charset="0"/>
              <a:buChar char="•"/>
            </a:pPr>
            <a:r>
              <a:rPr lang="en-US" dirty="0"/>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dirty="0"/>
              <a:t>Open by 22-Sept (following interim) and Close 22-Oct </a:t>
            </a:r>
          </a:p>
          <a:p>
            <a:pPr marL="857250" lvl="1" indent="-457200">
              <a:buFont typeface="Arial" panose="020B0604020202020204" pitchFamily="34" charset="0"/>
              <a:buChar char="•"/>
            </a:pPr>
            <a:r>
              <a:rPr lang="en-US" dirty="0"/>
              <a:t>November meeting starts: 13-Nov </a:t>
            </a:r>
          </a:p>
          <a:p>
            <a:pPr marL="857250" lvl="1" indent="-457200">
              <a:buFont typeface="Arial" panose="020B0604020202020204" pitchFamily="34" charset="0"/>
              <a:buChar char="•"/>
            </a:pPr>
            <a:r>
              <a:rPr lang="en-US" dirty="0"/>
              <a:t>Provides for 3 calls to begin comment resolution</a:t>
            </a:r>
          </a:p>
          <a:p>
            <a:pPr marL="857250" lvl="1" indent="-457200">
              <a:buFont typeface="Arial" panose="020B0604020202020204" pitchFamily="34" charset="0"/>
              <a:buChar char="•"/>
            </a:pPr>
            <a:r>
              <a:rPr lang="en-US"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dirty="0"/>
              <a:t>we can use the extra time to make the draft better</a:t>
            </a:r>
          </a:p>
          <a:p>
            <a:pPr marL="857250" lvl="1" indent="-457200">
              <a:buFont typeface="Arial" panose="020B0604020202020204" pitchFamily="34" charset="0"/>
              <a:buChar char="•"/>
            </a:pPr>
            <a:r>
              <a:rPr lang="en-US"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Discussion:  This session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Some people sent comments to draft B (and A)</a:t>
            </a:r>
          </a:p>
          <a:p>
            <a:pPr marL="857250" lvl="1" indent="-457200">
              <a:buFont typeface="Arial" panose="020B0604020202020204" pitchFamily="34" charset="0"/>
              <a:buChar char="•"/>
            </a:pPr>
            <a:r>
              <a:rPr lang="en-US" dirty="0"/>
              <a:t>Consolidated comments being assembled</a:t>
            </a:r>
          </a:p>
          <a:p>
            <a:pPr marL="857250" lvl="1" indent="-457200">
              <a:buFont typeface="Arial" panose="020B0604020202020204" pitchFamily="34" charset="0"/>
              <a:buChar char="•"/>
            </a:pPr>
            <a:r>
              <a:rPr lang="en-US" dirty="0"/>
              <a:t>Will triage, divide and resolve</a:t>
            </a:r>
          </a:p>
          <a:p>
            <a:pPr marL="457200" indent="-457200">
              <a:buFont typeface="Arial" panose="020B0604020202020204" pitchFamily="34" charset="0"/>
              <a:buChar char="•"/>
            </a:pPr>
            <a:r>
              <a:rPr lang="en-US" dirty="0"/>
              <a:t>Contributions to complete draft</a:t>
            </a:r>
          </a:p>
          <a:p>
            <a:pPr marL="857250" lvl="1" indent="-457200">
              <a:buFont typeface="Arial" panose="020B0604020202020204" pitchFamily="34" charset="0"/>
              <a:buChar char="•"/>
            </a:pPr>
            <a:r>
              <a:rPr lang="en-US" dirty="0"/>
              <a:t>Topic specific via presentation and discussion</a:t>
            </a:r>
          </a:p>
          <a:p>
            <a:pPr marL="857250" lvl="1" indent="-457200">
              <a:buFont typeface="Arial" panose="020B0604020202020204" pitchFamily="34" charset="0"/>
              <a:buChar char="•"/>
            </a:pPr>
            <a:r>
              <a:rPr lang="en-US" dirty="0"/>
              <a:t>Identify and approve changes for TE to apply (document changes)</a:t>
            </a:r>
          </a:p>
          <a:p>
            <a:pPr marL="857250" lvl="1" indent="-457200">
              <a:buFont typeface="Arial" panose="020B0604020202020204" pitchFamily="34" charset="0"/>
              <a:buChar char="•"/>
            </a:pPr>
            <a:r>
              <a:rPr lang="en-US" dirty="0"/>
              <a:t>Announce contributions via the reflector</a:t>
            </a:r>
          </a:p>
          <a:p>
            <a:pPr marL="857250" lvl="1" indent="-457200">
              <a:buFont typeface="Arial" panose="020B0604020202020204" pitchFamily="34" charset="0"/>
              <a:buChar char="•"/>
            </a:pPr>
            <a:r>
              <a:rPr lang="en-US" dirty="0"/>
              <a:t>USE REFLECTOR FOR DISCUSIONs </a:t>
            </a:r>
          </a:p>
          <a:p>
            <a:pPr marL="857250" lvl="1" indent="-457200">
              <a:buFont typeface="Arial" panose="020B0604020202020204" pitchFamily="34" charset="0"/>
              <a:buChar char="•"/>
            </a:pPr>
            <a:r>
              <a:rPr lang="en-US" u="sng" dirty="0"/>
              <a:t>Where possible, post and announce ahead of presentation please</a:t>
            </a:r>
          </a:p>
          <a:p>
            <a:pPr marL="457200" indent="-457200">
              <a:buFont typeface="Arial" panose="020B0604020202020204" pitchFamily="34" charset="0"/>
              <a:buChar char="•"/>
            </a:pPr>
            <a:r>
              <a:rPr lang="en-US" dirty="0"/>
              <a:t>Use ad-hoc time to work specific areas where possible</a:t>
            </a:r>
          </a:p>
          <a:p>
            <a:pPr marL="857250" lvl="1" indent="-457200">
              <a:buFont typeface="Arial" panose="020B0604020202020204" pitchFamily="34" charset="0"/>
              <a:buChar char="•"/>
            </a:pPr>
            <a:r>
              <a:rPr lang="en-US" dirty="0"/>
              <a:t>Working directly with TE</a:t>
            </a:r>
          </a:p>
          <a:p>
            <a:pPr marL="857250" lvl="1" indent="-457200">
              <a:buFont typeface="Arial" panose="020B0604020202020204" pitchFamily="34" charset="0"/>
              <a:buChar char="•"/>
            </a:pPr>
            <a:r>
              <a:rPr lang="en-US" dirty="0"/>
              <a:t>Multi-cast results (mentor and reflector)</a:t>
            </a:r>
          </a:p>
          <a:p>
            <a:pPr marL="857250" lvl="1" indent="-457200">
              <a:buFont typeface="Arial" panose="020B0604020202020204" pitchFamily="34" charset="0"/>
              <a:buChar char="•"/>
            </a:pPr>
            <a:r>
              <a:rPr lang="en-US" b="1" dirty="0">
                <a:solidFill>
                  <a:srgbClr val="FF0000"/>
                </a:solidFill>
              </a:rPr>
              <a:t>ALL MEETINGS (formal and ad-hoc) are open to ALL registered attendees</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spTree>
    <p:extLst>
      <p:ext uri="{BB962C8B-B14F-4D97-AF65-F5344CB8AC3E}">
        <p14:creationId xmlns:p14="http://schemas.microsoft.com/office/powerpoint/2010/main" val="273756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a:xfrm>
            <a:off x="1007436" y="685801"/>
            <a:ext cx="10352617" cy="2455167"/>
          </a:xfrm>
        </p:spPr>
        <p:txBody>
          <a:bodyPr/>
          <a:lstStyle/>
          <a:p>
            <a:r>
              <a:rPr lang="en-US" dirty="0"/>
              <a:t>Comment resolution reports and drafting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173" y="3212975"/>
            <a:ext cx="2212798" cy="294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Documents to update the Draft (Draft 0 C)</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“Drafting List” tab of agenda document </a:t>
            </a:r>
            <a:r>
              <a:rPr lang="en-US" dirty="0">
                <a:hlinkClick r:id="rId2"/>
              </a:rPr>
              <a:t>15-23-0441-11</a:t>
            </a:r>
            <a:endParaRPr lang="en-US" dirty="0"/>
          </a:p>
          <a:p>
            <a:pPr marL="457200" indent="-457200">
              <a:buFont typeface="Arial" panose="020B0604020202020204" pitchFamily="34" charset="0"/>
              <a:buChar char="•"/>
            </a:pPr>
            <a:r>
              <a:rPr lang="en-US" dirty="0"/>
              <a:t>Motion</a:t>
            </a:r>
          </a:p>
          <a:p>
            <a:pPr marL="857250" lvl="1" indent="-457200">
              <a:buFont typeface="Arial" panose="020B0604020202020204" pitchFamily="34" charset="0"/>
              <a:buChar char="•"/>
            </a:pPr>
            <a:r>
              <a:rPr lang="en-US" dirty="0"/>
              <a:t>Move to instruct the technical editor to apply the documents identified in the “Drafting List” in document 15-23-0411-11 to update Draft 0</a:t>
            </a:r>
          </a:p>
          <a:p>
            <a:pPr marL="857250" lvl="1" indent="-457200">
              <a:buFont typeface="Arial" panose="020B0604020202020204" pitchFamily="34" charset="0"/>
              <a:buChar char="•"/>
            </a:pPr>
            <a:r>
              <a:rPr lang="en-US" dirty="0"/>
              <a:t>Moved by:   </a:t>
            </a:r>
          </a:p>
          <a:p>
            <a:pPr marL="857250" lvl="1" indent="-457200">
              <a:buFont typeface="Arial" panose="020B0604020202020204" pitchFamily="34" charset="0"/>
              <a:buChar char="•"/>
            </a:pPr>
            <a:r>
              <a:rPr lang="en-US" dirty="0"/>
              <a:t>Second by: </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34</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36</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DE69200-F9FD-93AA-7BD4-BE3BD22322EF}"/>
              </a:ext>
            </a:extLst>
          </p:cNvPr>
          <p:cNvPicPr>
            <a:picLocks noChangeAspect="1"/>
          </p:cNvPicPr>
          <p:nvPr/>
        </p:nvPicPr>
        <p:blipFill>
          <a:blip r:embed="rId2"/>
          <a:stretch>
            <a:fillRect/>
          </a:stretch>
        </p:blipFill>
        <p:spPr>
          <a:xfrm>
            <a:off x="7176120" y="1614293"/>
            <a:ext cx="2670555" cy="2584834"/>
          </a:xfrm>
          <a:prstGeom prst="rect">
            <a:avLst/>
          </a:prstGeom>
        </p:spPr>
      </p:pic>
      <p:sp>
        <p:nvSpPr>
          <p:cNvPr id="5" name="Title 4">
            <a:extLst>
              <a:ext uri="{FF2B5EF4-FFF2-40B4-BE49-F238E27FC236}">
                <a16:creationId xmlns:a16="http://schemas.microsoft.com/office/drawing/2014/main" id="{D1B94C78-78DB-E45F-4B2B-2B7C09A1447A}"/>
              </a:ext>
            </a:extLst>
          </p:cNvPr>
          <p:cNvSpPr>
            <a:spLocks noGrp="1"/>
          </p:cNvSpPr>
          <p:nvPr>
            <p:ph type="title"/>
          </p:nvPr>
        </p:nvSpPr>
        <p:spPr>
          <a:xfrm>
            <a:off x="963084" y="4587205"/>
            <a:ext cx="7437172" cy="1362075"/>
          </a:xfrm>
        </p:spPr>
        <p:txBody>
          <a:bodyPr/>
          <a:lstStyle/>
          <a:p>
            <a:r>
              <a:rPr lang="en-US" dirty="0"/>
              <a:t>Target: A Technically Complete Draft</a:t>
            </a:r>
          </a:p>
        </p:txBody>
      </p:sp>
      <p:sp>
        <p:nvSpPr>
          <p:cNvPr id="6" name="Text Placeholder 5">
            <a:extLst>
              <a:ext uri="{FF2B5EF4-FFF2-40B4-BE49-F238E27FC236}">
                <a16:creationId xmlns:a16="http://schemas.microsoft.com/office/drawing/2014/main" id="{3C3649CC-E1A4-2E2F-4A6B-5C92DB03727F}"/>
              </a:ext>
            </a:extLst>
          </p:cNvPr>
          <p:cNvSpPr>
            <a:spLocks noGrp="1"/>
          </p:cNvSpPr>
          <p:nvPr>
            <p:ph type="body" idx="1"/>
          </p:nvPr>
        </p:nvSpPr>
        <p:spPr/>
        <p:txBody>
          <a:bodyPr/>
          <a:lstStyle/>
          <a:p>
            <a:r>
              <a:rPr lang="en-US" dirty="0"/>
              <a:t>Where do we go from here?</a:t>
            </a:r>
          </a:p>
        </p:txBody>
      </p:sp>
      <p:sp>
        <p:nvSpPr>
          <p:cNvPr id="4" name="Slide Number Placeholder 3">
            <a:extLst>
              <a:ext uri="{FF2B5EF4-FFF2-40B4-BE49-F238E27FC236}">
                <a16:creationId xmlns:a16="http://schemas.microsoft.com/office/drawing/2014/main" id="{7270707F-90B5-BABA-6993-19728B3E1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37</a:t>
            </a:fld>
            <a:endParaRPr lang="en-US" altLang="en-US"/>
          </a:p>
        </p:txBody>
      </p:sp>
      <p:pic>
        <p:nvPicPr>
          <p:cNvPr id="3" name="Picture 2">
            <a:extLst>
              <a:ext uri="{FF2B5EF4-FFF2-40B4-BE49-F238E27FC236}">
                <a16:creationId xmlns:a16="http://schemas.microsoft.com/office/drawing/2014/main" id="{10098B75-E359-E37C-B2BF-7F44369F2528}"/>
              </a:ext>
            </a:extLst>
          </p:cNvPr>
          <p:cNvPicPr>
            <a:picLocks noChangeAspect="1"/>
          </p:cNvPicPr>
          <p:nvPr/>
        </p:nvPicPr>
        <p:blipFill>
          <a:blip r:embed="rId3"/>
          <a:stretch>
            <a:fillRect/>
          </a:stretch>
        </p:blipFill>
        <p:spPr>
          <a:xfrm>
            <a:off x="5735960" y="860125"/>
            <a:ext cx="2361707" cy="2568875"/>
          </a:xfrm>
          <a:prstGeom prst="rect">
            <a:avLst/>
          </a:prstGeom>
        </p:spPr>
      </p:pic>
      <p:pic>
        <p:nvPicPr>
          <p:cNvPr id="14" name="Picture 13">
            <a:extLst>
              <a:ext uri="{FF2B5EF4-FFF2-40B4-BE49-F238E27FC236}">
                <a16:creationId xmlns:a16="http://schemas.microsoft.com/office/drawing/2014/main" id="{1168ACA1-EA0C-A5FD-037F-4A518267DF6E}"/>
              </a:ext>
            </a:extLst>
          </p:cNvPr>
          <p:cNvPicPr>
            <a:picLocks noChangeAspect="1"/>
          </p:cNvPicPr>
          <p:nvPr/>
        </p:nvPicPr>
        <p:blipFill>
          <a:blip r:embed="rId4"/>
          <a:stretch>
            <a:fillRect/>
          </a:stretch>
        </p:blipFill>
        <p:spPr>
          <a:xfrm>
            <a:off x="8688288" y="2204864"/>
            <a:ext cx="2549752" cy="2568875"/>
          </a:xfrm>
          <a:prstGeom prst="rect">
            <a:avLst/>
          </a:prstGeom>
        </p:spPr>
      </p:pic>
    </p:spTree>
    <p:extLst>
      <p:ext uri="{BB962C8B-B14F-4D97-AF65-F5344CB8AC3E}">
        <p14:creationId xmlns:p14="http://schemas.microsoft.com/office/powerpoint/2010/main" val="127889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48443-40BE-ED66-23B7-83BDBBD9A21D}"/>
              </a:ext>
            </a:extLst>
          </p:cNvPr>
          <p:cNvSpPr>
            <a:spLocks noGrp="1"/>
          </p:cNvSpPr>
          <p:nvPr>
            <p:ph type="title"/>
          </p:nvPr>
        </p:nvSpPr>
        <p:spPr/>
        <p:txBody>
          <a:bodyPr/>
          <a:lstStyle/>
          <a:p>
            <a:r>
              <a:rPr lang="en-US" dirty="0"/>
              <a:t>Completing the Draft</a:t>
            </a:r>
          </a:p>
        </p:txBody>
      </p:sp>
      <p:sp>
        <p:nvSpPr>
          <p:cNvPr id="6" name="Content Placeholder 5">
            <a:extLst>
              <a:ext uri="{FF2B5EF4-FFF2-40B4-BE49-F238E27FC236}">
                <a16:creationId xmlns:a16="http://schemas.microsoft.com/office/drawing/2014/main" id="{921FFDC5-6CA3-A416-B1A0-0F936C02EE7E}"/>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Complete draft 0 defined:</a:t>
            </a:r>
          </a:p>
          <a:p>
            <a:pPr marL="642938" lvl="1" indent="-342900">
              <a:buFont typeface="Arial" panose="020B0604020202020204" pitchFamily="34" charset="0"/>
              <a:buChar char="•"/>
            </a:pPr>
            <a:r>
              <a:rPr lang="en-US" dirty="0"/>
              <a:t>Ready for review and comment collection</a:t>
            </a:r>
          </a:p>
          <a:p>
            <a:pPr marL="642938" lvl="1" indent="-342900">
              <a:buFont typeface="Arial" panose="020B0604020202020204" pitchFamily="34" charset="0"/>
              <a:buChar char="•"/>
            </a:pPr>
            <a:r>
              <a:rPr lang="en-US" dirty="0"/>
              <a:t>Is not YET technically complete (can have TBDs)</a:t>
            </a:r>
          </a:p>
          <a:p>
            <a:pPr marL="342900" indent="-342900">
              <a:buFont typeface="Arial" panose="020B0604020202020204" pitchFamily="34" charset="0"/>
              <a:buChar char="•"/>
            </a:pPr>
            <a:r>
              <a:rPr lang="en-US" dirty="0"/>
              <a:t>Complete draft 1 defined:</a:t>
            </a:r>
          </a:p>
          <a:p>
            <a:pPr marL="642938" lvl="1" indent="-342900">
              <a:buFont typeface="Arial" panose="020B0604020202020204" pitchFamily="34" charset="0"/>
              <a:buChar char="•"/>
            </a:pPr>
            <a:r>
              <a:rPr lang="en-US" dirty="0"/>
              <a:t>Technically complete (no TBDs or major holes we know about)</a:t>
            </a:r>
          </a:p>
          <a:p>
            <a:pPr marL="642938" lvl="1" indent="-342900">
              <a:buFont typeface="Arial" panose="020B0604020202020204" pitchFamily="34" charset="0"/>
              <a:buChar char="•"/>
            </a:pPr>
            <a:r>
              <a:rPr lang="en-US" dirty="0"/>
              <a:t>Not necessarily technically correct</a:t>
            </a:r>
          </a:p>
          <a:p>
            <a:pPr marL="342900" indent="-342900">
              <a:buFont typeface="Arial" panose="020B0604020202020204" pitchFamily="34" charset="0"/>
              <a:buChar char="•"/>
            </a:pPr>
            <a:r>
              <a:rPr lang="en-US" dirty="0"/>
              <a:t>Consensus defined</a:t>
            </a:r>
          </a:p>
          <a:p>
            <a:pPr marL="642938" lvl="1" indent="-342900">
              <a:buFont typeface="Arial" panose="020B0604020202020204" pitchFamily="34" charset="0"/>
              <a:buChar char="•"/>
            </a:pPr>
            <a:r>
              <a:rPr lang="en-US" dirty="0"/>
              <a:t>Sufficient majority (not unanimous)</a:t>
            </a:r>
          </a:p>
          <a:p>
            <a:pPr marL="642938" lvl="1" indent="-342900">
              <a:buFont typeface="Arial" panose="020B0604020202020204" pitchFamily="34" charset="0"/>
              <a:buChar char="•"/>
            </a:pPr>
            <a:r>
              <a:rPr lang="en-US" dirty="0"/>
              <a:t>Doesn’t make the content correct or consistent with reality</a:t>
            </a:r>
          </a:p>
          <a:p>
            <a:pPr marL="642938" lvl="1" indent="-342900">
              <a:buFont typeface="Arial" panose="020B0604020202020204" pitchFamily="34" charset="0"/>
              <a:buChar char="•"/>
            </a:pPr>
            <a:r>
              <a:rPr lang="en-US" dirty="0"/>
              <a:t>However correct and realizable are necessary to be useful</a:t>
            </a:r>
          </a:p>
          <a:p>
            <a:pPr marL="342900" indent="-342900">
              <a:buFont typeface="Arial" panose="020B0604020202020204" pitchFamily="34" charset="0"/>
              <a:buChar char="•"/>
            </a:pPr>
            <a:r>
              <a:rPr lang="en-US" dirty="0"/>
              <a:t>Useful requires (necessary  but not sufficient):</a:t>
            </a:r>
          </a:p>
          <a:p>
            <a:pPr marL="642938" lvl="1" indent="-342900">
              <a:buFont typeface="Arial" panose="020B0604020202020204" pitchFamily="34" charset="0"/>
              <a:buChar char="•"/>
            </a:pPr>
            <a:r>
              <a:rPr lang="en-US" dirty="0"/>
              <a:t>Complete and correct enough </a:t>
            </a:r>
          </a:p>
          <a:p>
            <a:pPr marL="642938" lvl="1" indent="-342900">
              <a:buFont typeface="Arial" panose="020B0604020202020204" pitchFamily="34" charset="0"/>
              <a:buChar char="•"/>
            </a:pPr>
            <a:r>
              <a:rPr lang="en-US" dirty="0"/>
              <a:t>Can be implemented and verified</a:t>
            </a:r>
          </a:p>
          <a:p>
            <a:pPr marL="642938" lvl="1" indent="-342900">
              <a:buFont typeface="Arial" panose="020B0604020202020204" pitchFamily="34" charset="0"/>
              <a:buChar char="•"/>
            </a:pPr>
            <a:r>
              <a:rPr lang="en-US" dirty="0"/>
              <a:t>Finite probability 2 implementers would achieve equivalent behavior (enables interoperability)</a:t>
            </a:r>
          </a:p>
        </p:txBody>
      </p:sp>
      <p:sp>
        <p:nvSpPr>
          <p:cNvPr id="4" name="Slide Number Placeholder 3">
            <a:extLst>
              <a:ext uri="{FF2B5EF4-FFF2-40B4-BE49-F238E27FC236}">
                <a16:creationId xmlns:a16="http://schemas.microsoft.com/office/drawing/2014/main" id="{B1C3EBC6-9E17-6AA5-3EAC-09F9E9A9026D}"/>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38</a:t>
            </a:fld>
            <a:endParaRPr lang="en-US" altLang="en-US"/>
          </a:p>
        </p:txBody>
      </p:sp>
    </p:spTree>
    <p:extLst>
      <p:ext uri="{BB962C8B-B14F-4D97-AF65-F5344CB8AC3E}">
        <p14:creationId xmlns:p14="http://schemas.microsoft.com/office/powerpoint/2010/main" val="71442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7DF9-9C0F-8BD3-C3C6-811054DA4DFC}"/>
              </a:ext>
            </a:extLst>
          </p:cNvPr>
          <p:cNvSpPr>
            <a:spLocks noGrp="1"/>
          </p:cNvSpPr>
          <p:nvPr>
            <p:ph type="title"/>
          </p:nvPr>
        </p:nvSpPr>
        <p:spPr/>
        <p:txBody>
          <a:bodyPr/>
          <a:lstStyle/>
          <a:p>
            <a:r>
              <a:rPr lang="en-US" dirty="0"/>
              <a:t>Next Step Options</a:t>
            </a:r>
          </a:p>
        </p:txBody>
      </p:sp>
      <p:sp>
        <p:nvSpPr>
          <p:cNvPr id="3" name="Content Placeholder 2">
            <a:extLst>
              <a:ext uri="{FF2B5EF4-FFF2-40B4-BE49-F238E27FC236}">
                <a16:creationId xmlns:a16="http://schemas.microsoft.com/office/drawing/2014/main" id="{5C7772EA-FBB1-F3BE-F3EC-010E6EB3BF0D}"/>
              </a:ext>
            </a:extLst>
          </p:cNvPr>
          <p:cNvSpPr>
            <a:spLocks noGrp="1"/>
          </p:cNvSpPr>
          <p:nvPr>
            <p:ph idx="1"/>
          </p:nvPr>
        </p:nvSpPr>
        <p:spPr/>
        <p:txBody>
          <a:bodyPr/>
          <a:lstStyle/>
          <a:p>
            <a:pPr marL="457200" indent="-457200">
              <a:buFont typeface="+mj-lt"/>
              <a:buAutoNum type="arabicPeriod"/>
            </a:pPr>
            <a:r>
              <a:rPr lang="en-US" dirty="0"/>
              <a:t>Continue comment collection with Draft 0 B</a:t>
            </a:r>
          </a:p>
          <a:p>
            <a:pPr marL="757238" lvl="1" indent="-457200">
              <a:buFont typeface="Arial" panose="020B0604020202020204" pitchFamily="34" charset="0"/>
              <a:buChar char="•"/>
            </a:pPr>
            <a:r>
              <a:rPr lang="en-US" dirty="0"/>
              <a:t>Collect more comments as-is</a:t>
            </a:r>
          </a:p>
          <a:p>
            <a:pPr marL="757238" lvl="1" indent="-457200">
              <a:buFont typeface="Arial" panose="020B0604020202020204" pitchFamily="34" charset="0"/>
              <a:buChar char="•"/>
            </a:pPr>
            <a:r>
              <a:rPr lang="en-US" dirty="0"/>
              <a:t>Resolve comments on TC and in November</a:t>
            </a:r>
          </a:p>
          <a:p>
            <a:pPr marL="457200" indent="-457200">
              <a:buFont typeface="+mj-lt"/>
              <a:buAutoNum type="arabicPeriod"/>
            </a:pPr>
            <a:r>
              <a:rPr lang="en-US" dirty="0"/>
              <a:t>Create Draft 0 C from what we have</a:t>
            </a:r>
          </a:p>
          <a:p>
            <a:pPr marL="757238" lvl="1" indent="-457200">
              <a:buFont typeface="Arial" panose="020B0604020202020204" pitchFamily="34" charset="0"/>
              <a:buChar char="•"/>
            </a:pPr>
            <a:r>
              <a:rPr lang="en-US" dirty="0"/>
              <a:t>Quite a lot of revised, more complete, possibly more correct content available now</a:t>
            </a:r>
          </a:p>
          <a:p>
            <a:pPr marL="757238" lvl="1" indent="-457200">
              <a:buFont typeface="Arial" panose="020B0604020202020204" pitchFamily="34" charset="0"/>
              <a:buChar char="•"/>
            </a:pPr>
            <a:r>
              <a:rPr lang="en-US" dirty="0"/>
              <a:t>Continue to address unresolved comments on interim TCs</a:t>
            </a:r>
          </a:p>
          <a:p>
            <a:pPr marL="757238" lvl="1" indent="-457200">
              <a:buFont typeface="Arial" panose="020B0604020202020204" pitchFamily="34" charset="0"/>
              <a:buChar char="•"/>
            </a:pPr>
            <a:r>
              <a:rPr lang="en-US" dirty="0"/>
              <a:t>Document and submit as comments on Draft C</a:t>
            </a:r>
          </a:p>
          <a:p>
            <a:pPr marL="457200" indent="-457200">
              <a:buFont typeface="+mj-lt"/>
              <a:buAutoNum type="arabicPeriod"/>
            </a:pPr>
            <a:r>
              <a:rPr lang="en-US" dirty="0"/>
              <a:t>Resolve all comments on Draft 0 B before creating Draft 0 C</a:t>
            </a:r>
          </a:p>
          <a:p>
            <a:pPr marL="757238" lvl="1" indent="-457200">
              <a:buFont typeface="Arial" panose="020B0604020202020204" pitchFamily="34" charset="0"/>
              <a:buChar char="•"/>
            </a:pPr>
            <a:r>
              <a:rPr lang="en-US" dirty="0"/>
              <a:t>Defer draft review and comment collection</a:t>
            </a:r>
          </a:p>
          <a:p>
            <a:pPr marL="757238" lvl="1" indent="-457200">
              <a:buFont typeface="Arial" panose="020B0604020202020204" pitchFamily="34" charset="0"/>
              <a:buChar char="•"/>
            </a:pPr>
            <a:r>
              <a:rPr lang="en-US" dirty="0"/>
              <a:t>Continue comment resolution on interim TCs</a:t>
            </a:r>
          </a:p>
          <a:p>
            <a:pPr marL="757238" lvl="1" indent="-457200">
              <a:buFont typeface="Arial" panose="020B0604020202020204" pitchFamily="34" charset="0"/>
              <a:buChar char="•"/>
            </a:pPr>
            <a:r>
              <a:rPr lang="en-US" dirty="0"/>
              <a:t>Initiate review and CC on Draft 0 C when able  </a:t>
            </a:r>
          </a:p>
        </p:txBody>
      </p:sp>
      <p:sp>
        <p:nvSpPr>
          <p:cNvPr id="4" name="Slide Number Placeholder 3">
            <a:extLst>
              <a:ext uri="{FF2B5EF4-FFF2-40B4-BE49-F238E27FC236}">
                <a16:creationId xmlns:a16="http://schemas.microsoft.com/office/drawing/2014/main" id="{2CB1D945-2500-F99C-5FA0-052D88CC549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39</a:t>
            </a:fld>
            <a:endParaRPr lang="en-US" altLang="en-US"/>
          </a:p>
        </p:txBody>
      </p:sp>
    </p:spTree>
    <p:extLst>
      <p:ext uri="{BB962C8B-B14F-4D97-AF65-F5344CB8AC3E}">
        <p14:creationId xmlns:p14="http://schemas.microsoft.com/office/powerpoint/2010/main" val="357778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1023971" y="4948352"/>
            <a:ext cx="10352617" cy="1292114"/>
          </a:xfrm>
        </p:spPr>
        <p:txBody>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5-Oct last chance to start CC and finish by November session</a:t>
            </a:r>
          </a:p>
          <a:p>
            <a:pPr marL="342900" indent="-342900">
              <a:buFont typeface="Arial" panose="020B0604020202020204" pitchFamily="34" charset="0"/>
              <a:buChar char="•"/>
            </a:pPr>
            <a:r>
              <a:rPr lang="en-US" dirty="0"/>
              <a:t>Call time after CC starts can be used for CAD work</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40</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3633675804"/>
              </p:ext>
            </p:extLst>
          </p:nvPr>
        </p:nvGraphicFramePr>
        <p:xfrm>
          <a:off x="1023971" y="1628800"/>
          <a:ext cx="10256607" cy="3037558"/>
        </p:xfrm>
        <a:graphic>
          <a:graphicData uri="http://schemas.openxmlformats.org/drawingml/2006/table">
            <a:tbl>
              <a:tblPr firstRow="1" firstCol="1" bandRow="1">
                <a:tableStyleId>{5C22544A-7EE6-4342-B048-85BDC9FD1C3A}</a:tableStyleId>
              </a:tblPr>
              <a:tblGrid>
                <a:gridCol w="1108562">
                  <a:extLst>
                    <a:ext uri="{9D8B030D-6E8A-4147-A177-3AD203B41FA5}">
                      <a16:colId xmlns:a16="http://schemas.microsoft.com/office/drawing/2014/main" val="1660700811"/>
                    </a:ext>
                  </a:extLst>
                </a:gridCol>
                <a:gridCol w="1106420">
                  <a:extLst>
                    <a:ext uri="{9D8B030D-6E8A-4147-A177-3AD203B41FA5}">
                      <a16:colId xmlns:a16="http://schemas.microsoft.com/office/drawing/2014/main" val="4111684814"/>
                    </a:ext>
                  </a:extLst>
                </a:gridCol>
                <a:gridCol w="1063577">
                  <a:extLst>
                    <a:ext uri="{9D8B030D-6E8A-4147-A177-3AD203B41FA5}">
                      <a16:colId xmlns:a16="http://schemas.microsoft.com/office/drawing/2014/main" val="3030195184"/>
                    </a:ext>
                  </a:extLst>
                </a:gridCol>
                <a:gridCol w="946829">
                  <a:extLst>
                    <a:ext uri="{9D8B030D-6E8A-4147-A177-3AD203B41FA5}">
                      <a16:colId xmlns:a16="http://schemas.microsoft.com/office/drawing/2014/main" val="316595440"/>
                    </a:ext>
                  </a:extLst>
                </a:gridCol>
                <a:gridCol w="1059292">
                  <a:extLst>
                    <a:ext uri="{9D8B030D-6E8A-4147-A177-3AD203B41FA5}">
                      <a16:colId xmlns:a16="http://schemas.microsoft.com/office/drawing/2014/main" val="2315403809"/>
                    </a:ext>
                  </a:extLst>
                </a:gridCol>
                <a:gridCol w="1018592">
                  <a:extLst>
                    <a:ext uri="{9D8B030D-6E8A-4147-A177-3AD203B41FA5}">
                      <a16:colId xmlns:a16="http://schemas.microsoft.com/office/drawing/2014/main" val="256812351"/>
                    </a:ext>
                  </a:extLst>
                </a:gridCol>
                <a:gridCol w="1018592">
                  <a:extLst>
                    <a:ext uri="{9D8B030D-6E8A-4147-A177-3AD203B41FA5}">
                      <a16:colId xmlns:a16="http://schemas.microsoft.com/office/drawing/2014/main" val="2607092180"/>
                    </a:ext>
                  </a:extLst>
                </a:gridCol>
                <a:gridCol w="1018592">
                  <a:extLst>
                    <a:ext uri="{9D8B030D-6E8A-4147-A177-3AD203B41FA5}">
                      <a16:colId xmlns:a16="http://schemas.microsoft.com/office/drawing/2014/main" val="2554808251"/>
                    </a:ext>
                  </a:extLst>
                </a:gridCol>
                <a:gridCol w="975748">
                  <a:extLst>
                    <a:ext uri="{9D8B030D-6E8A-4147-A177-3AD203B41FA5}">
                      <a16:colId xmlns:a16="http://schemas.microsoft.com/office/drawing/2014/main" val="4118905892"/>
                    </a:ext>
                  </a:extLst>
                </a:gridCol>
                <a:gridCol w="940403">
                  <a:extLst>
                    <a:ext uri="{9D8B030D-6E8A-4147-A177-3AD203B41FA5}">
                      <a16:colId xmlns:a16="http://schemas.microsoft.com/office/drawing/2014/main" val="2729702475"/>
                    </a:ext>
                  </a:extLst>
                </a:gridCol>
              </a:tblGrid>
              <a:tr h="769305">
                <a:tc gridSpan="2">
                  <a:txBody>
                    <a:bodyPr/>
                    <a:lstStyle/>
                    <a:p>
                      <a:pPr marL="0" marR="0" algn="ctr">
                        <a:lnSpc>
                          <a:spcPct val="107000"/>
                        </a:lnSpc>
                        <a:spcBef>
                          <a:spcPts val="0"/>
                        </a:spcBef>
                        <a:spcAft>
                          <a:spcPts val="0"/>
                        </a:spcAft>
                      </a:pPr>
                      <a:r>
                        <a:rPr lang="en-US" sz="1600">
                          <a:effectLst/>
                        </a:rPr>
                        <a:t>Comment Collection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a:effectLst/>
                        </a:rPr>
                        <a:t>Interim telecon/Webex opportunities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69305">
                <a:tc>
                  <a:txBody>
                    <a:bodyPr/>
                    <a:lstStyle/>
                    <a:p>
                      <a:pPr marL="0" marR="0">
                        <a:lnSpc>
                          <a:spcPct val="107000"/>
                        </a:lnSpc>
                        <a:spcBef>
                          <a:spcPts val="0"/>
                        </a:spcBef>
                        <a:spcAft>
                          <a:spcPts val="0"/>
                        </a:spcAft>
                      </a:pPr>
                      <a:r>
                        <a:rPr lang="en-US" sz="1600">
                          <a:effectLst/>
                        </a:rPr>
                        <a:t>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Close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26-Sep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10-Oct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74737">
                <a:tc>
                  <a:txBody>
                    <a:bodyPr/>
                    <a:lstStyle/>
                    <a:p>
                      <a:pPr marL="0" marR="0">
                        <a:lnSpc>
                          <a:spcPct val="107000"/>
                        </a:lnSpc>
                        <a:spcBef>
                          <a:spcPts val="0"/>
                        </a:spcBef>
                        <a:spcAft>
                          <a:spcPts val="0"/>
                        </a:spcAft>
                      </a:pPr>
                      <a:r>
                        <a:rPr lang="en-US" sz="1600">
                          <a:effectLst/>
                        </a:rPr>
                        <a:t>21-Sept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22-Oct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74737">
                <a:tc>
                  <a:txBody>
                    <a:bodyPr/>
                    <a:lstStyle/>
                    <a:p>
                      <a:pPr marL="0" marR="0">
                        <a:lnSpc>
                          <a:spcPct val="107000"/>
                        </a:lnSpc>
                        <a:spcBef>
                          <a:spcPts val="0"/>
                        </a:spcBef>
                        <a:spcAft>
                          <a:spcPts val="0"/>
                        </a:spcAft>
                      </a:pPr>
                      <a:r>
                        <a:rPr lang="en-US" sz="1600">
                          <a:effectLst/>
                        </a:rPr>
                        <a:t>28-Sept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74737">
                <a:tc>
                  <a:txBody>
                    <a:bodyPr/>
                    <a:lstStyle/>
                    <a:p>
                      <a:pPr marL="0" marR="0">
                        <a:lnSpc>
                          <a:spcPct val="107000"/>
                        </a:lnSpc>
                        <a:spcBef>
                          <a:spcPts val="0"/>
                        </a:spcBef>
                        <a:spcAft>
                          <a:spcPts val="0"/>
                        </a:spcAft>
                      </a:pPr>
                      <a:r>
                        <a:rPr lang="en-US" sz="1600">
                          <a:effectLst/>
                        </a:rPr>
                        <a:t>5-Oct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5-Nov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74737">
                <a:tc>
                  <a:txBody>
                    <a:bodyPr/>
                    <a:lstStyle/>
                    <a:p>
                      <a:pPr marL="0" marR="0">
                        <a:lnSpc>
                          <a:spcPct val="107000"/>
                        </a:lnSpc>
                        <a:spcBef>
                          <a:spcPts val="0"/>
                        </a:spcBef>
                        <a:spcAft>
                          <a:spcPts val="0"/>
                        </a:spcAft>
                      </a:pPr>
                      <a:r>
                        <a:rPr lang="en-US" sz="1600">
                          <a:effectLst/>
                        </a:rPr>
                        <a:t>8-Oct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8-Nov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485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7A2-6AED-6DBA-9D97-B00CA992ED02}"/>
              </a:ext>
            </a:extLst>
          </p:cNvPr>
          <p:cNvSpPr>
            <a:spLocks noGrp="1"/>
          </p:cNvSpPr>
          <p:nvPr>
            <p:ph type="title"/>
          </p:nvPr>
        </p:nvSpPr>
        <p:spPr/>
        <p:txBody>
          <a:bodyPr/>
          <a:lstStyle/>
          <a:p>
            <a:r>
              <a:rPr lang="en-US" dirty="0"/>
              <a:t>Coexistence Assessment Document</a:t>
            </a:r>
          </a:p>
        </p:txBody>
      </p:sp>
      <p:sp>
        <p:nvSpPr>
          <p:cNvPr id="3" name="Content Placeholder 2">
            <a:extLst>
              <a:ext uri="{FF2B5EF4-FFF2-40B4-BE49-F238E27FC236}">
                <a16:creationId xmlns:a16="http://schemas.microsoft.com/office/drawing/2014/main" id="{77431AE0-FAC4-CE7E-772C-AFC09207E767}"/>
              </a:ext>
            </a:extLst>
          </p:cNvPr>
          <p:cNvSpPr>
            <a:spLocks noGrp="1"/>
          </p:cNvSpPr>
          <p:nvPr>
            <p:ph idx="1"/>
          </p:nvPr>
        </p:nvSpPr>
        <p:spPr/>
        <p:txBody>
          <a:bodyPr/>
          <a:lstStyle/>
          <a:p>
            <a:pPr marL="342900" indent="-342900">
              <a:buFont typeface="Arial" panose="020B0604020202020204" pitchFamily="34" charset="0"/>
              <a:buChar char="•"/>
            </a:pPr>
            <a:r>
              <a:rPr lang="en-US" dirty="0"/>
              <a:t>Required before WG ballot can start</a:t>
            </a:r>
          </a:p>
          <a:p>
            <a:pPr marL="342900" indent="-342900">
              <a:buFont typeface="Arial" panose="020B0604020202020204" pitchFamily="34" charset="0"/>
              <a:buChar char="•"/>
            </a:pPr>
            <a:r>
              <a:rPr lang="en-US" dirty="0"/>
              <a:t>Potential to be both interesting and useful</a:t>
            </a:r>
          </a:p>
          <a:p>
            <a:pPr marL="342900" indent="-342900">
              <a:buFont typeface="Arial" panose="020B0604020202020204" pitchFamily="34" charset="0"/>
              <a:buChar char="•"/>
            </a:pPr>
            <a:r>
              <a:rPr lang="en-US" dirty="0"/>
              <a:t>Key word is “assessment”</a:t>
            </a:r>
          </a:p>
          <a:p>
            <a:pPr marL="342900" indent="-342900">
              <a:buFont typeface="Arial" panose="020B0604020202020204" pitchFamily="34" charset="0"/>
              <a:buChar char="•"/>
            </a:pPr>
            <a:r>
              <a:rPr lang="en-US" dirty="0"/>
              <a:t>Must identify frequencies used and what other 802 standards use the same frequencies (minimum requirement)</a:t>
            </a:r>
          </a:p>
          <a:p>
            <a:pPr marL="342900" indent="-342900">
              <a:buFont typeface="Arial" panose="020B0604020202020204" pitchFamily="34" charset="0"/>
              <a:buChar char="•"/>
            </a:pPr>
            <a:r>
              <a:rPr lang="en-US" dirty="0"/>
              <a:t>Should identify features that affect coexistence (good and otherwise)</a:t>
            </a:r>
          </a:p>
          <a:p>
            <a:pPr marL="342900" indent="-342900">
              <a:buFont typeface="Arial" panose="020B0604020202020204" pitchFamily="34" charset="0"/>
              <a:buChar char="•"/>
            </a:pPr>
            <a:r>
              <a:rPr lang="en-US" dirty="0"/>
              <a:t>Can identify need for further work (e.g. coexistence recommendations)</a:t>
            </a:r>
          </a:p>
          <a:p>
            <a:pPr marL="342900" indent="-342900">
              <a:buFont typeface="Arial" panose="020B0604020202020204" pitchFamily="34" charset="0"/>
              <a:buChar char="•"/>
            </a:pPr>
            <a:r>
              <a:rPr lang="en-US" dirty="0"/>
              <a:t>Current status</a:t>
            </a:r>
          </a:p>
          <a:p>
            <a:pPr marL="642938" lvl="1" indent="-342900">
              <a:buFont typeface="Arial" panose="020B0604020202020204" pitchFamily="34" charset="0"/>
              <a:buChar char="•"/>
            </a:pPr>
            <a:r>
              <a:rPr lang="en-US" dirty="0"/>
              <a:t>Rough outline available</a:t>
            </a:r>
          </a:p>
          <a:p>
            <a:pPr marL="642938" lvl="1" indent="-342900">
              <a:buFont typeface="Arial" panose="020B0604020202020204" pitchFamily="34" charset="0"/>
              <a:buChar char="•"/>
            </a:pPr>
            <a:r>
              <a:rPr lang="en-US" dirty="0"/>
              <a:t>Multiple volunteers </a:t>
            </a:r>
          </a:p>
          <a:p>
            <a:pPr marL="342900" indent="-342900">
              <a:buFont typeface="Arial" panose="020B0604020202020204" pitchFamily="34" charset="0"/>
              <a:buChar char="•"/>
            </a:pPr>
            <a:r>
              <a:rPr lang="en-US" dirty="0"/>
              <a:t>Suggestion: work on it via interim TCs and email reflector</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2736D05-B798-4100-3E4B-99D5D3EAADC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41</a:t>
            </a:fld>
            <a:endParaRPr lang="en-US" altLang="en-US"/>
          </a:p>
        </p:txBody>
      </p:sp>
    </p:spTree>
    <p:extLst>
      <p:ext uri="{BB962C8B-B14F-4D97-AF65-F5344CB8AC3E}">
        <p14:creationId xmlns:p14="http://schemas.microsoft.com/office/powerpoint/2010/main" val="26898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42</a:t>
            </a:fld>
            <a:endParaRPr lang="en-US" altLang="en-US"/>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484784"/>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025258"/>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1864447"/>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1847528" y="342900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1775520" y="3429000"/>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1847528" y="386104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60069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06896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513034"/>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398990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463649"/>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50100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dirty="0"/>
              <a:t>Weekly on Tuesday commencing 26-September</a:t>
            </a:r>
          </a:p>
          <a:p>
            <a:r>
              <a:rPr lang="en-US" sz="1800" dirty="0"/>
              <a:t>06:00 PT  (Green)</a:t>
            </a:r>
          </a:p>
          <a:p>
            <a:r>
              <a:rPr lang="en-US" sz="1800" dirty="0"/>
              <a:t>20:00 PT (Orange)</a:t>
            </a: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392329"/>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4327580" y="685801"/>
            <a:ext cx="7032473" cy="754063"/>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43</a:t>
            </a:fld>
            <a:endParaRPr lang="en-US" altLang="en-US">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44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fontScale="92500" lnSpcReduction="20000"/>
          </a:bodyPr>
          <a:lstStyle/>
          <a:p>
            <a:pPr>
              <a:buFont typeface="Arial" panose="020B0604020202020204" pitchFamily="34" charset="0"/>
              <a:buChar char="•"/>
            </a:pPr>
            <a:r>
              <a:rPr lang="en-US" sz="2000" b="1" dirty="0">
                <a:solidFill>
                  <a:srgbClr val="FF0000"/>
                </a:solidFill>
              </a:rPr>
              <a:t>This 802.15 meeting is part of the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0" indent="0"/>
            <a:endParaRPr lang="en-US" sz="2000" dirty="0"/>
          </a:p>
          <a:p>
            <a:pPr marL="0" indent="0" algn="ctr"/>
            <a:r>
              <a:rPr lang="en-US" sz="2400" b="1" dirty="0"/>
              <a:t>Session Information &amp; Registration Website: </a:t>
            </a:r>
          </a:p>
          <a:p>
            <a:pPr marL="0" indent="0" algn="ctr"/>
            <a:r>
              <a:rPr lang="en-US" sz="2400" b="1" dirty="0">
                <a:hlinkClick r:id="rId2"/>
              </a:rPr>
              <a:t>Registration Link</a:t>
            </a:r>
            <a:endParaRPr lang="en-US" sz="2400" b="1"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99107</TotalTime>
  <Words>3164</Words>
  <Application>Microsoft Office PowerPoint</Application>
  <PresentationFormat>Widescreen</PresentationFormat>
  <Paragraphs>459</Paragraphs>
  <Slides>44</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Reminders </vt:lpstr>
      <vt:lpstr>Time Management</vt:lpstr>
      <vt:lpstr>Recap</vt:lpstr>
      <vt:lpstr>5.2.b Scope of the project (As approved): </vt:lpstr>
      <vt:lpstr>Project Schedule (working baseline)</vt:lpstr>
      <vt:lpstr>Schedule Major Milestones</vt:lpstr>
      <vt:lpstr>Completing the Draft</vt:lpstr>
      <vt:lpstr>Overview</vt:lpstr>
      <vt:lpstr>Time-line</vt:lpstr>
      <vt:lpstr>Discussion:  This session</vt:lpstr>
      <vt:lpstr>Comment resolution reports and drafting contributions</vt:lpstr>
      <vt:lpstr>Documents to update the Draft (Draft 0 C)</vt:lpstr>
      <vt:lpstr>Editor’s Corner</vt:lpstr>
      <vt:lpstr>Next Steps</vt:lpstr>
      <vt:lpstr>Target: A Technically Complete Draft</vt:lpstr>
      <vt:lpstr>Completing the Draft</vt:lpstr>
      <vt:lpstr>Next Step Options</vt:lpstr>
      <vt:lpstr>Consideration of Time</vt:lpstr>
      <vt:lpstr>Coexistence Assessment Document</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341</cp:revision>
  <cp:lastPrinted>2000-03-07T00:55:37Z</cp:lastPrinted>
  <dcterms:created xsi:type="dcterms:W3CDTF">2016-01-17T22:48:36Z</dcterms:created>
  <dcterms:modified xsi:type="dcterms:W3CDTF">2023-09-14T18:41:30Z</dcterms:modified>
  <cp:category/>
</cp:coreProperties>
</file>