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9"/>
  </p:notesMasterIdLst>
  <p:sldIdLst>
    <p:sldId id="365" r:id="rId2"/>
    <p:sldId id="2061" r:id="rId3"/>
    <p:sldId id="2062" r:id="rId4"/>
    <p:sldId id="257" r:id="rId5"/>
    <p:sldId id="2023" r:id="rId6"/>
    <p:sldId id="2141411844" r:id="rId7"/>
    <p:sldId id="2141411797" r:id="rId8"/>
    <p:sldId id="2141411831" r:id="rId9"/>
    <p:sldId id="2141411830" r:id="rId10"/>
    <p:sldId id="2141411823" r:id="rId11"/>
    <p:sldId id="350" r:id="rId12"/>
    <p:sldId id="2086971549" r:id="rId13"/>
    <p:sldId id="2141411799" r:id="rId14"/>
    <p:sldId id="2141411802" r:id="rId15"/>
    <p:sldId id="2086971551" r:id="rId16"/>
    <p:sldId id="2046" r:id="rId17"/>
    <p:sldId id="2086971548" r:id="rId18"/>
    <p:sldId id="2141411846" r:id="rId19"/>
    <p:sldId id="2072" r:id="rId20"/>
    <p:sldId id="2141411829" r:id="rId21"/>
    <p:sldId id="2141411836" r:id="rId22"/>
    <p:sldId id="2054" r:id="rId23"/>
    <p:sldId id="2141411843" r:id="rId24"/>
    <p:sldId id="2141411838" r:id="rId25"/>
    <p:sldId id="2141411842" r:id="rId26"/>
    <p:sldId id="2141411839" r:id="rId27"/>
    <p:sldId id="2141411840" r:id="rId28"/>
    <p:sldId id="2141411841" r:id="rId29"/>
    <p:sldId id="2141411824" r:id="rId30"/>
    <p:sldId id="2141411814" r:id="rId31"/>
    <p:sldId id="2141411818" r:id="rId32"/>
    <p:sldId id="2141411847" r:id="rId33"/>
    <p:sldId id="2055" r:id="rId34"/>
    <p:sldId id="2064" r:id="rId35"/>
    <p:sldId id="2065" r:id="rId36"/>
    <p:sldId id="2066" r:id="rId37"/>
    <p:sldId id="2067" r:id="rId38"/>
    <p:sldId id="2068" r:id="rId39"/>
    <p:sldId id="2069" r:id="rId40"/>
    <p:sldId id="2070" r:id="rId41"/>
    <p:sldId id="2071" r:id="rId42"/>
    <p:sldId id="2051" r:id="rId43"/>
    <p:sldId id="2141411825" r:id="rId44"/>
    <p:sldId id="356" r:id="rId45"/>
    <p:sldId id="2063" r:id="rId46"/>
    <p:sldId id="2058" r:id="rId47"/>
    <p:sldId id="2141411832" r:id="rId48"/>
    <p:sldId id="2141411815" r:id="rId49"/>
    <p:sldId id="2141411821" r:id="rId50"/>
    <p:sldId id="2141411811" r:id="rId51"/>
    <p:sldId id="2078" r:id="rId52"/>
    <p:sldId id="2086971547" r:id="rId53"/>
    <p:sldId id="2141411828" r:id="rId54"/>
    <p:sldId id="2141411798" r:id="rId55"/>
    <p:sldId id="360" r:id="rId56"/>
    <p:sldId id="2141411813" r:id="rId57"/>
    <p:sldId id="2141411805" r:id="rId58"/>
    <p:sldId id="2141411820" r:id="rId59"/>
    <p:sldId id="2141411808" r:id="rId60"/>
    <p:sldId id="2075" r:id="rId61"/>
    <p:sldId id="2141411806" r:id="rId62"/>
    <p:sldId id="2141411807" r:id="rId63"/>
    <p:sldId id="2141411809" r:id="rId64"/>
    <p:sldId id="2141411833" r:id="rId65"/>
    <p:sldId id="2141411816" r:id="rId66"/>
    <p:sldId id="2139118166" r:id="rId67"/>
    <p:sldId id="2139118167" r:id="rId6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ibDr64ou9V/j5NhPitf4sow4Nj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EA7218-ABE1-3A3E-9BBA-1096D08776D9}" name="Benjamin Rolfe" initials="BR" userId="2cb8745b51aa14eb" providerId="Windows Live"/>
  <p188:author id="{EF814043-BE2E-5FA2-5C4D-72974A5F4EA7}" name="Clint Powell2" initials="CP2" userId="Clint Powell2" providerId="None"/>
  <p188:author id="{15C58F92-56E1-E5F6-834E-10CC12C75D7A}" name="Phil Beecher" initials="PB" userId="8e59e9d451c39ba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620" autoAdjust="0"/>
  </p:normalViewPr>
  <p:slideViewPr>
    <p:cSldViewPr snapToGrid="0">
      <p:cViewPr varScale="1">
        <p:scale>
          <a:sx n="69" d="100"/>
          <a:sy n="69" d="100"/>
        </p:scale>
        <p:origin x="284" y="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Preface by Edward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6721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Directed question to Riku</a:t>
            </a:r>
          </a:p>
        </p:txBody>
      </p:sp>
      <p:sp>
        <p:nvSpPr>
          <p:cNvPr id="4" name="Slide Number Placeholder 3"/>
          <p:cNvSpPr>
            <a:spLocks noGrp="1"/>
          </p:cNvSpPr>
          <p:nvPr>
            <p:ph type="sldNum" sz="quarter" idx="5"/>
          </p:nvPr>
        </p:nvSpPr>
        <p:spPr/>
        <p:txBody>
          <a:bodyPr/>
          <a:lstStyle/>
          <a:p>
            <a:fld id="{FF20E84C-E577-4CDE-9D11-7821C5071254}" type="slidenum">
              <a:rPr lang="en-US" smtClean="0"/>
              <a:t>10</a:t>
            </a:fld>
            <a:endParaRPr lang="en-US"/>
          </a:p>
        </p:txBody>
      </p:sp>
    </p:spTree>
    <p:extLst>
      <p:ext uri="{BB962C8B-B14F-4D97-AF65-F5344CB8AC3E}">
        <p14:creationId xmlns:p14="http://schemas.microsoft.com/office/powerpoint/2010/main" val="28631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UWB makes other things work better and more efficiently both in terms of spectrum and environmental impact.</a:t>
            </a: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97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what a relay attack is if queried. Explain that prior non-UWB generation does not prevent this.</a:t>
            </a:r>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12</a:t>
            </a:fld>
            <a:endParaRPr lang="en-US" sz="1000"/>
          </a:p>
        </p:txBody>
      </p:sp>
    </p:spTree>
    <p:extLst>
      <p:ext uri="{BB962C8B-B14F-4D97-AF65-F5344CB8AC3E}">
        <p14:creationId xmlns:p14="http://schemas.microsoft.com/office/powerpoint/2010/main" val="76546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Talk to point of very low power, non-harmful emission.</a:t>
            </a: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080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468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15</a:t>
            </a:fld>
            <a:endParaRPr lang="en-US" sz="1000"/>
          </a:p>
        </p:txBody>
      </p:sp>
    </p:spTree>
    <p:extLst>
      <p:ext uri="{BB962C8B-B14F-4D97-AF65-F5344CB8AC3E}">
        <p14:creationId xmlns:p14="http://schemas.microsoft.com/office/powerpoint/2010/main" val="90834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Directed question to Ben</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3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accuracy in real time</a:t>
            </a:r>
          </a:p>
          <a:p>
            <a:r>
              <a:rPr lang="en-US" dirty="0"/>
              <a:t>Very low energy consumption – low environmental (carbon) footprint  (Ref:  Spark slide w/carbon footprint comparing power consumption, latency, etc.)</a:t>
            </a:r>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17</a:t>
            </a:fld>
            <a:endParaRPr lang="en-US" sz="1000"/>
          </a:p>
        </p:txBody>
      </p:sp>
    </p:spTree>
    <p:extLst>
      <p:ext uri="{BB962C8B-B14F-4D97-AF65-F5344CB8AC3E}">
        <p14:creationId xmlns:p14="http://schemas.microsoft.com/office/powerpoint/2010/main" val="263713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078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Wi-Fi, Bluetooth and Cellular </a:t>
            </a:r>
            <a:r>
              <a:rPr lang="en-US" dirty="0" err="1"/>
              <a:t>w.r.t.</a:t>
            </a:r>
            <a:r>
              <a:rPr lang="en-US" dirty="0"/>
              <a:t> the other users.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453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23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Directed question to Dries</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653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Addressing the current regulatory environment by referencing ETSI TR 103 181-3.</a:t>
            </a: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3075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UWB brings new and unique capabilities in the fields of sensing, ranging and location.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693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continue its growth, UWB needs support from administrations.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0907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there are no documented instances of UWB disrupting a licensed service.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7198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Closing by Jim</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927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Relates to maturity and the growth curve.</a:t>
            </a:r>
          </a:p>
          <a:p>
            <a:pPr marL="0" lvl="0" indent="0" algn="l" rtl="0">
              <a:lnSpc>
                <a:spcPct val="100000"/>
              </a:lnSpc>
              <a:spcBef>
                <a:spcPts val="360"/>
              </a:spcBef>
              <a:spcAft>
                <a:spcPts val="0"/>
              </a:spcAft>
              <a:buSzPts val="1400"/>
              <a:buNone/>
            </a:pPr>
            <a:r>
              <a:rPr lang="en-US" dirty="0"/>
              <a:t>The rules for other unlicensed have been revised since 1985 many times.</a:t>
            </a: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2041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6055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3204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Open Q&amp;A Panel Chaired by Edward</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659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7007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444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0604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67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415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9345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9585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1755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9416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5211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569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Intro by Clint</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612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8044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4022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0E84C-E577-4CDE-9D11-7821C5071254}" type="slidenum">
              <a:rPr lang="en-US" smtClean="0"/>
              <a:t>52</a:t>
            </a:fld>
            <a:endParaRPr lang="en-US"/>
          </a:p>
        </p:txBody>
      </p:sp>
    </p:spTree>
    <p:extLst>
      <p:ext uri="{BB962C8B-B14F-4D97-AF65-F5344CB8AC3E}">
        <p14:creationId xmlns:p14="http://schemas.microsoft.com/office/powerpoint/2010/main" val="1812608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4689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356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567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1688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0558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383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13335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5391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1137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787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0166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5905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860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highlight>
                <a:srgbClr val="FFFF00"/>
              </a:highlight>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564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highlight>
                <a:srgbClr val="FFFF00"/>
              </a:highlight>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19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036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991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22"/>
        <p:cNvGrpSpPr/>
        <p:nvPr/>
      </p:nvGrpSpPr>
      <p:grpSpPr>
        <a:xfrm>
          <a:off x="0" y="0"/>
          <a:ext cx="0" cy="0"/>
          <a:chOff x="0" y="0"/>
          <a:chExt cx="0" cy="0"/>
        </a:xfrm>
      </p:grpSpPr>
      <p:sp>
        <p:nvSpPr>
          <p:cNvPr id="23" name="Google Shape;23;p12"/>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SzPts val="1400"/>
              <a:buNone/>
              <a:defRPr sz="2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12"/>
          <p:cNvSpPr/>
          <p:nvPr/>
        </p:nvSpPr>
        <p:spPr>
          <a:xfrm>
            <a:off x="3940097" y="2962556"/>
            <a:ext cx="5203904" cy="854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6" name="Google Shape;26;p12"/>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27" name="Google Shape;27;p12"/>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line Headline, 1- or 2-line Subhead, Content, Photo R">
  <p:cSld name="1-line Headline, 1- or 2-line Subhead, Content, Photo R">
    <p:spTree>
      <p:nvGrpSpPr>
        <p:cNvPr id="1" name="Shape 54"/>
        <p:cNvGrpSpPr/>
        <p:nvPr/>
      </p:nvGrpSpPr>
      <p:grpSpPr>
        <a:xfrm>
          <a:off x="0" y="0"/>
          <a:ext cx="0" cy="0"/>
          <a:chOff x="0" y="0"/>
          <a:chExt cx="0" cy="0"/>
        </a:xfrm>
      </p:grpSpPr>
      <p:sp>
        <p:nvSpPr>
          <p:cNvPr id="55" name="Google Shape;55;p16"/>
          <p:cNvSpPr txBox="1">
            <a:spLocks noGrp="1"/>
          </p:cNvSpPr>
          <p:nvPr>
            <p:ph type="body" idx="1"/>
          </p:nvPr>
        </p:nvSpPr>
        <p:spPr>
          <a:xfrm>
            <a:off x="457206" y="1642945"/>
            <a:ext cx="4003675" cy="28486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a:lvl1pPr>
            <a:lvl2pPr marL="914400" lvl="1" indent="-228600" algn="l">
              <a:lnSpc>
                <a:spcPct val="90000"/>
              </a:lnSpc>
              <a:spcBef>
                <a:spcPts val="450"/>
              </a:spcBef>
              <a:spcAft>
                <a:spcPts val="0"/>
              </a:spcAft>
              <a:buSzPts val="1400"/>
              <a:buNone/>
              <a:defRPr>
                <a:latin typeface="Arial"/>
                <a:ea typeface="Arial"/>
                <a:cs typeface="Arial"/>
                <a:sym typeface="Arial"/>
              </a:defRPr>
            </a:lvl2pPr>
            <a:lvl3pPr marL="1371600" lvl="2" indent="-292100" algn="l">
              <a:lnSpc>
                <a:spcPct val="100000"/>
              </a:lnSpc>
              <a:spcBef>
                <a:spcPts val="300"/>
              </a:spcBef>
              <a:spcAft>
                <a:spcPts val="0"/>
              </a:spcAft>
              <a:buSzPts val="1000"/>
              <a:buChar char="▪"/>
              <a:defRPr>
                <a:latin typeface="Arial"/>
                <a:ea typeface="Arial"/>
                <a:cs typeface="Arial"/>
                <a:sym typeface="Arial"/>
              </a:defRPr>
            </a:lvl3pPr>
            <a:lvl4pPr marL="1828800" lvl="3" indent="-285750" algn="l">
              <a:lnSpc>
                <a:spcPct val="100000"/>
              </a:lnSpc>
              <a:spcBef>
                <a:spcPts val="150"/>
              </a:spcBef>
              <a:spcAft>
                <a:spcPts val="0"/>
              </a:spcAft>
              <a:buClr>
                <a:schemeClr val="dk1"/>
              </a:buClr>
              <a:buSzPts val="900"/>
              <a:buChar char="﹣"/>
              <a:defRPr>
                <a:latin typeface="Arial"/>
                <a:ea typeface="Arial"/>
                <a:cs typeface="Arial"/>
                <a:sym typeface="Arial"/>
              </a:defRPr>
            </a:lvl4pPr>
            <a:lvl5pPr marL="2286000" lvl="4" indent="-285750" algn="l">
              <a:lnSpc>
                <a:spcPct val="100000"/>
              </a:lnSpc>
              <a:spcBef>
                <a:spcPts val="150"/>
              </a:spcBef>
              <a:spcAft>
                <a:spcPts val="0"/>
              </a:spcAft>
              <a:buSzPts val="900"/>
              <a:buChar char="･"/>
              <a:defRPr>
                <a:latin typeface="Arial"/>
                <a:ea typeface="Arial"/>
                <a:cs typeface="Arial"/>
                <a:sym typeface="Aria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56" name="Google Shape;56;p1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6"/>
          <p:cNvSpPr>
            <a:spLocks noGrp="1"/>
          </p:cNvSpPr>
          <p:nvPr>
            <p:ph type="pic" idx="2"/>
          </p:nvPr>
        </p:nvSpPr>
        <p:spPr>
          <a:xfrm>
            <a:off x="4681543" y="1642945"/>
            <a:ext cx="4005257" cy="2848624"/>
          </a:xfrm>
          <a:prstGeom prst="rect">
            <a:avLst/>
          </a:prstGeom>
          <a:solidFill>
            <a:srgbClr val="CCCCCC"/>
          </a:solidFill>
          <a:ln>
            <a:noFill/>
          </a:ln>
        </p:spPr>
      </p:sp>
      <p:pic>
        <p:nvPicPr>
          <p:cNvPr id="58" name="Google Shape;58;p16"/>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59" name="Google Shape;59;p16"/>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60" name="Google Shape;60;p16"/>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1" name="Google Shape;61;p16"/>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1600" b="0" i="0" cap="none">
                <a:solidFill>
                  <a:schemeClr val="dk1"/>
                </a:solidFill>
                <a:latin typeface="Arial"/>
                <a:ea typeface="Arial"/>
                <a:cs typeface="Arial"/>
                <a:sym typeface="Arial"/>
              </a:defRPr>
            </a:lvl1pPr>
            <a:lvl2pPr marL="914400" lvl="1" indent="-228600" algn="l">
              <a:lnSpc>
                <a:spcPct val="90000"/>
              </a:lnSpc>
              <a:spcBef>
                <a:spcPts val="450"/>
              </a:spcBef>
              <a:spcAft>
                <a:spcPts val="0"/>
              </a:spcAft>
              <a:buSzPts val="1400"/>
              <a:buNone/>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150"/>
              </a:spcBef>
              <a:spcAft>
                <a:spcPts val="0"/>
              </a:spcAft>
              <a:buClr>
                <a:schemeClr val="dk1"/>
              </a:buClr>
              <a:buSzPts val="1800"/>
              <a:buChar char="﹣"/>
              <a:defRPr/>
            </a:lvl4pPr>
            <a:lvl5pPr marL="2286000" lvl="4" indent="-342900" algn="l">
              <a:lnSpc>
                <a:spcPct val="100000"/>
              </a:lnSpc>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line Headline, 1- or 2-line Subhead, Content, Photo L">
  <p:cSld name="1-line Headline, 1- or 2-line Subhead, Content, Photo L">
    <p:spTree>
      <p:nvGrpSpPr>
        <p:cNvPr id="1" name="Shape 63"/>
        <p:cNvGrpSpPr/>
        <p:nvPr/>
      </p:nvGrpSpPr>
      <p:grpSpPr>
        <a:xfrm>
          <a:off x="0" y="0"/>
          <a:ext cx="0" cy="0"/>
          <a:chOff x="0" y="0"/>
          <a:chExt cx="0" cy="0"/>
        </a:xfrm>
      </p:grpSpPr>
      <p:sp>
        <p:nvSpPr>
          <p:cNvPr id="64" name="Google Shape;64;p17"/>
          <p:cNvSpPr txBox="1">
            <a:spLocks noGrp="1"/>
          </p:cNvSpPr>
          <p:nvPr>
            <p:ph type="body" idx="1"/>
          </p:nvPr>
        </p:nvSpPr>
        <p:spPr>
          <a:xfrm>
            <a:off x="4683130" y="1635513"/>
            <a:ext cx="4003675" cy="285605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a:lvl1pPr>
            <a:lvl2pPr marL="914400" lvl="1" indent="-228600" algn="l">
              <a:lnSpc>
                <a:spcPct val="90000"/>
              </a:lnSpc>
              <a:spcBef>
                <a:spcPts val="450"/>
              </a:spcBef>
              <a:spcAft>
                <a:spcPts val="0"/>
              </a:spcAft>
              <a:buSzPts val="1400"/>
              <a:buNone/>
              <a:defRPr>
                <a:latin typeface="Arial"/>
                <a:ea typeface="Arial"/>
                <a:cs typeface="Arial"/>
                <a:sym typeface="Arial"/>
              </a:defRPr>
            </a:lvl2pPr>
            <a:lvl3pPr marL="1371600" lvl="2" indent="-292100" algn="l">
              <a:lnSpc>
                <a:spcPct val="100000"/>
              </a:lnSpc>
              <a:spcBef>
                <a:spcPts val="300"/>
              </a:spcBef>
              <a:spcAft>
                <a:spcPts val="0"/>
              </a:spcAft>
              <a:buSzPts val="1000"/>
              <a:buChar char="▪"/>
              <a:defRPr>
                <a:latin typeface="Arial"/>
                <a:ea typeface="Arial"/>
                <a:cs typeface="Arial"/>
                <a:sym typeface="Arial"/>
              </a:defRPr>
            </a:lvl3pPr>
            <a:lvl4pPr marL="1828800" lvl="3" indent="-285750" algn="l">
              <a:lnSpc>
                <a:spcPct val="100000"/>
              </a:lnSpc>
              <a:spcBef>
                <a:spcPts val="150"/>
              </a:spcBef>
              <a:spcAft>
                <a:spcPts val="0"/>
              </a:spcAft>
              <a:buClr>
                <a:schemeClr val="dk1"/>
              </a:buClr>
              <a:buSzPts val="900"/>
              <a:buChar char="﹣"/>
              <a:defRPr>
                <a:latin typeface="Arial"/>
                <a:ea typeface="Arial"/>
                <a:cs typeface="Arial"/>
                <a:sym typeface="Arial"/>
              </a:defRPr>
            </a:lvl4pPr>
            <a:lvl5pPr marL="2286000" lvl="4" indent="-285750" algn="l">
              <a:lnSpc>
                <a:spcPct val="100000"/>
              </a:lnSpc>
              <a:spcBef>
                <a:spcPts val="150"/>
              </a:spcBef>
              <a:spcAft>
                <a:spcPts val="0"/>
              </a:spcAft>
              <a:buSzPts val="900"/>
              <a:buChar char="･"/>
              <a:defRPr>
                <a:latin typeface="Arial"/>
                <a:ea typeface="Arial"/>
                <a:cs typeface="Arial"/>
                <a:sym typeface="Aria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65" name="Google Shape;65;p1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17"/>
          <p:cNvSpPr>
            <a:spLocks noGrp="1"/>
          </p:cNvSpPr>
          <p:nvPr>
            <p:ph type="pic" idx="2"/>
          </p:nvPr>
        </p:nvSpPr>
        <p:spPr>
          <a:xfrm>
            <a:off x="457200" y="1635512"/>
            <a:ext cx="4005072" cy="2856057"/>
          </a:xfrm>
          <a:prstGeom prst="rect">
            <a:avLst/>
          </a:prstGeom>
          <a:solidFill>
            <a:srgbClr val="CCCCCC"/>
          </a:solidFill>
          <a:ln>
            <a:noFill/>
          </a:ln>
        </p:spPr>
      </p:sp>
      <p:pic>
        <p:nvPicPr>
          <p:cNvPr id="67" name="Google Shape;67;p17"/>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68" name="Google Shape;68;p17"/>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69" name="Google Shape;69;p17"/>
          <p:cNvSpPr txBox="1">
            <a:spLocks noGrp="1"/>
          </p:cNvSpPr>
          <p:nvPr>
            <p:ph type="title"/>
          </p:nvPr>
        </p:nvSpPr>
        <p:spPr>
          <a:xfrm>
            <a:off x="457200" y="274640"/>
            <a:ext cx="8229600" cy="53788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17"/>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1600" b="0" i="0" cap="none">
                <a:solidFill>
                  <a:schemeClr val="dk1"/>
                </a:solidFill>
                <a:latin typeface="Arial"/>
                <a:ea typeface="Arial"/>
                <a:cs typeface="Arial"/>
                <a:sym typeface="Arial"/>
              </a:defRPr>
            </a:lvl1pPr>
            <a:lvl2pPr marL="914400" lvl="1" indent="-228600" algn="l">
              <a:lnSpc>
                <a:spcPct val="90000"/>
              </a:lnSpc>
              <a:spcBef>
                <a:spcPts val="450"/>
              </a:spcBef>
              <a:spcAft>
                <a:spcPts val="0"/>
              </a:spcAft>
              <a:buSzPts val="1400"/>
              <a:buNone/>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150"/>
              </a:spcBef>
              <a:spcAft>
                <a:spcPts val="0"/>
              </a:spcAft>
              <a:buClr>
                <a:schemeClr val="dk1"/>
              </a:buClr>
              <a:buSzPts val="1800"/>
              <a:buChar char="﹣"/>
              <a:defRPr/>
            </a:lvl4pPr>
            <a:lvl5pPr marL="2286000" lvl="4" indent="-342900" algn="l">
              <a:lnSpc>
                <a:spcPct val="100000"/>
              </a:lnSpc>
              <a:spcBef>
                <a:spcPts val="150"/>
              </a:spcBef>
              <a:spcAft>
                <a:spcPts val="0"/>
              </a:spcAft>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st Page Thank You" preserve="1" userDrawn="1">
  <p:cSld name="1_Last Page Thank You">
    <p:bg>
      <p:bgPr>
        <a:solidFill>
          <a:schemeClr val="dk1"/>
        </a:solidFill>
        <a:effectLst/>
      </p:bgPr>
    </p:bg>
    <p:spTree>
      <p:nvGrpSpPr>
        <p:cNvPr id="1" name="Shape 84"/>
        <p:cNvGrpSpPr/>
        <p:nvPr/>
      </p:nvGrpSpPr>
      <p:grpSpPr>
        <a:xfrm>
          <a:off x="0" y="0"/>
          <a:ext cx="0" cy="0"/>
          <a:chOff x="0" y="0"/>
          <a:chExt cx="0" cy="0"/>
        </a:xfrm>
      </p:grpSpPr>
      <p:sp>
        <p:nvSpPr>
          <p:cNvPr id="85" name="Google Shape;85;p19"/>
          <p:cNvSpPr/>
          <p:nvPr/>
        </p:nvSpPr>
        <p:spPr>
          <a:xfrm>
            <a:off x="3271839" y="1530582"/>
            <a:ext cx="5872161" cy="84136"/>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86" name="Google Shape;86;p19"/>
          <p:cNvSpPr txBox="1">
            <a:spLocks noGrp="1"/>
          </p:cNvSpPr>
          <p:nvPr>
            <p:ph type="ctrTitle"/>
          </p:nvPr>
        </p:nvSpPr>
        <p:spPr>
          <a:xfrm>
            <a:off x="3271839" y="301241"/>
            <a:ext cx="5039744" cy="111762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SzPts val="1400"/>
              <a:buNone/>
              <a:defRPr sz="2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87" name="Google Shape;87;p19"/>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9"/>
          <p:cNvSpPr txBox="1">
            <a:spLocks noGrp="1"/>
          </p:cNvSpPr>
          <p:nvPr>
            <p:ph type="body" idx="1"/>
          </p:nvPr>
        </p:nvSpPr>
        <p:spPr>
          <a:xfrm>
            <a:off x="3271839" y="1750368"/>
            <a:ext cx="5068887" cy="503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a:solidFill>
                  <a:schemeClr val="lt1"/>
                </a:solidFill>
              </a:defRPr>
            </a:lvl1pPr>
            <a:lvl2pPr marL="914400" lvl="1" indent="-228600" algn="l">
              <a:lnSpc>
                <a:spcPct val="90000"/>
              </a:lnSpc>
              <a:spcBef>
                <a:spcPts val="450"/>
              </a:spcBef>
              <a:spcAft>
                <a:spcPts val="0"/>
              </a:spcAft>
              <a:buSzPts val="1400"/>
              <a:buNone/>
              <a:defRPr sz="900">
                <a:solidFill>
                  <a:schemeClr val="lt1"/>
                </a:solidFill>
              </a:defRPr>
            </a:lvl2pPr>
            <a:lvl3pPr marL="1371600" lvl="2" indent="-280987" algn="l">
              <a:lnSpc>
                <a:spcPct val="100000"/>
              </a:lnSpc>
              <a:spcBef>
                <a:spcPts val="300"/>
              </a:spcBef>
              <a:spcAft>
                <a:spcPts val="0"/>
              </a:spcAft>
              <a:buSzPts val="825"/>
              <a:buChar char="▪"/>
              <a:defRPr sz="825">
                <a:solidFill>
                  <a:schemeClr val="lt1"/>
                </a:solidFill>
              </a:defRPr>
            </a:lvl3pPr>
            <a:lvl4pPr marL="1828800" lvl="3" indent="-276225" algn="l">
              <a:lnSpc>
                <a:spcPct val="100000"/>
              </a:lnSpc>
              <a:spcBef>
                <a:spcPts val="150"/>
              </a:spcBef>
              <a:spcAft>
                <a:spcPts val="0"/>
              </a:spcAft>
              <a:buClr>
                <a:schemeClr val="lt1"/>
              </a:buClr>
              <a:buSzPts val="750"/>
              <a:buChar char="﹣"/>
              <a:defRPr sz="750">
                <a:solidFill>
                  <a:schemeClr val="lt1"/>
                </a:solidFill>
              </a:defRPr>
            </a:lvl4pPr>
            <a:lvl5pPr marL="2286000" lvl="4" indent="-276225" algn="l">
              <a:lnSpc>
                <a:spcPct val="100000"/>
              </a:lnSpc>
              <a:spcBef>
                <a:spcPts val="150"/>
              </a:spcBef>
              <a:spcAft>
                <a:spcPts val="0"/>
              </a:spcAft>
              <a:buSzPts val="750"/>
              <a:buChar char="･"/>
              <a:defRPr sz="750">
                <a:solidFill>
                  <a:schemeClr val="lt1"/>
                </a:solidFil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dirty="0"/>
          </a:p>
        </p:txBody>
      </p:sp>
      <p:pic>
        <p:nvPicPr>
          <p:cNvPr id="89" name="Google Shape;89;p19"/>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90" name="Google Shape;90;p19"/>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 name="Google Shape;85;p19">
            <a:extLst>
              <a:ext uri="{FF2B5EF4-FFF2-40B4-BE49-F238E27FC236}">
                <a16:creationId xmlns:a16="http://schemas.microsoft.com/office/drawing/2014/main" id="{7FE19B18-3D75-1B6D-42D7-71DBF6EFF0BD}"/>
              </a:ext>
            </a:extLst>
          </p:cNvPr>
          <p:cNvSpPr/>
          <p:nvPr userDrawn="1"/>
        </p:nvSpPr>
        <p:spPr>
          <a:xfrm>
            <a:off x="3271839" y="3519791"/>
            <a:ext cx="5872161" cy="84136"/>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3" name="Google Shape;88;p19">
            <a:extLst>
              <a:ext uri="{FF2B5EF4-FFF2-40B4-BE49-F238E27FC236}">
                <a16:creationId xmlns:a16="http://schemas.microsoft.com/office/drawing/2014/main" id="{03F01624-CB70-AB54-968C-8B97A30F12F5}"/>
              </a:ext>
            </a:extLst>
          </p:cNvPr>
          <p:cNvSpPr txBox="1">
            <a:spLocks noGrp="1"/>
          </p:cNvSpPr>
          <p:nvPr>
            <p:ph type="body" idx="13"/>
          </p:nvPr>
        </p:nvSpPr>
        <p:spPr>
          <a:xfrm>
            <a:off x="3271839" y="3739577"/>
            <a:ext cx="5068887" cy="503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a:solidFill>
                  <a:schemeClr val="lt1"/>
                </a:solidFill>
              </a:defRPr>
            </a:lvl1pPr>
            <a:lvl2pPr marL="914400" lvl="1" indent="-228600" algn="l">
              <a:lnSpc>
                <a:spcPct val="90000"/>
              </a:lnSpc>
              <a:spcBef>
                <a:spcPts val="450"/>
              </a:spcBef>
              <a:spcAft>
                <a:spcPts val="0"/>
              </a:spcAft>
              <a:buSzPts val="1400"/>
              <a:buNone/>
              <a:defRPr sz="900">
                <a:solidFill>
                  <a:schemeClr val="lt1"/>
                </a:solidFill>
              </a:defRPr>
            </a:lvl2pPr>
            <a:lvl3pPr marL="1371600" lvl="2" indent="-280987" algn="l">
              <a:lnSpc>
                <a:spcPct val="100000"/>
              </a:lnSpc>
              <a:spcBef>
                <a:spcPts val="300"/>
              </a:spcBef>
              <a:spcAft>
                <a:spcPts val="0"/>
              </a:spcAft>
              <a:buSzPts val="825"/>
              <a:buChar char="▪"/>
              <a:defRPr sz="825">
                <a:solidFill>
                  <a:schemeClr val="lt1"/>
                </a:solidFill>
              </a:defRPr>
            </a:lvl3pPr>
            <a:lvl4pPr marL="1828800" lvl="3" indent="-276225" algn="l">
              <a:lnSpc>
                <a:spcPct val="100000"/>
              </a:lnSpc>
              <a:spcBef>
                <a:spcPts val="150"/>
              </a:spcBef>
              <a:spcAft>
                <a:spcPts val="0"/>
              </a:spcAft>
              <a:buClr>
                <a:schemeClr val="lt1"/>
              </a:buClr>
              <a:buSzPts val="750"/>
              <a:buChar char="﹣"/>
              <a:defRPr sz="750">
                <a:solidFill>
                  <a:schemeClr val="lt1"/>
                </a:solidFill>
              </a:defRPr>
            </a:lvl4pPr>
            <a:lvl5pPr marL="2286000" lvl="4" indent="-276225" algn="l">
              <a:lnSpc>
                <a:spcPct val="100000"/>
              </a:lnSpc>
              <a:spcBef>
                <a:spcPts val="150"/>
              </a:spcBef>
              <a:spcAft>
                <a:spcPts val="0"/>
              </a:spcAft>
              <a:buSzPts val="750"/>
              <a:buChar char="･"/>
              <a:defRPr sz="750">
                <a:solidFill>
                  <a:schemeClr val="lt1"/>
                </a:solidFil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dirty="0"/>
          </a:p>
        </p:txBody>
      </p:sp>
      <p:sp>
        <p:nvSpPr>
          <p:cNvPr id="6" name="Google Shape;88;p19">
            <a:extLst>
              <a:ext uri="{FF2B5EF4-FFF2-40B4-BE49-F238E27FC236}">
                <a16:creationId xmlns:a16="http://schemas.microsoft.com/office/drawing/2014/main" id="{052A27A6-65C9-D25C-2739-4F601BD0E869}"/>
              </a:ext>
            </a:extLst>
          </p:cNvPr>
          <p:cNvSpPr txBox="1">
            <a:spLocks noGrp="1"/>
          </p:cNvSpPr>
          <p:nvPr>
            <p:ph type="body" idx="14"/>
          </p:nvPr>
        </p:nvSpPr>
        <p:spPr>
          <a:xfrm>
            <a:off x="3271839" y="2954052"/>
            <a:ext cx="5068887" cy="503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2000">
                <a:solidFill>
                  <a:schemeClr val="lt1"/>
                </a:solidFill>
              </a:defRPr>
            </a:lvl1pPr>
            <a:lvl2pPr marL="914400" lvl="1" indent="-228600" algn="l">
              <a:lnSpc>
                <a:spcPct val="90000"/>
              </a:lnSpc>
              <a:spcBef>
                <a:spcPts val="450"/>
              </a:spcBef>
              <a:spcAft>
                <a:spcPts val="0"/>
              </a:spcAft>
              <a:buSzPts val="1400"/>
              <a:buNone/>
              <a:defRPr sz="900">
                <a:solidFill>
                  <a:schemeClr val="lt1"/>
                </a:solidFill>
              </a:defRPr>
            </a:lvl2pPr>
            <a:lvl3pPr marL="1371600" lvl="2" indent="-280987" algn="l">
              <a:lnSpc>
                <a:spcPct val="100000"/>
              </a:lnSpc>
              <a:spcBef>
                <a:spcPts val="300"/>
              </a:spcBef>
              <a:spcAft>
                <a:spcPts val="0"/>
              </a:spcAft>
              <a:buSzPts val="825"/>
              <a:buChar char="▪"/>
              <a:defRPr sz="825">
                <a:solidFill>
                  <a:schemeClr val="lt1"/>
                </a:solidFill>
              </a:defRPr>
            </a:lvl3pPr>
            <a:lvl4pPr marL="1828800" lvl="3" indent="-276225" algn="l">
              <a:lnSpc>
                <a:spcPct val="100000"/>
              </a:lnSpc>
              <a:spcBef>
                <a:spcPts val="150"/>
              </a:spcBef>
              <a:spcAft>
                <a:spcPts val="0"/>
              </a:spcAft>
              <a:buClr>
                <a:schemeClr val="lt1"/>
              </a:buClr>
              <a:buSzPts val="750"/>
              <a:buChar char="﹣"/>
              <a:defRPr sz="750">
                <a:solidFill>
                  <a:schemeClr val="lt1"/>
                </a:solidFill>
              </a:defRPr>
            </a:lvl4pPr>
            <a:lvl5pPr marL="2286000" lvl="4" indent="-276225" algn="l">
              <a:lnSpc>
                <a:spcPct val="100000"/>
              </a:lnSpc>
              <a:spcBef>
                <a:spcPts val="150"/>
              </a:spcBef>
              <a:spcAft>
                <a:spcPts val="0"/>
              </a:spcAft>
              <a:buSzPts val="750"/>
              <a:buChar char="･"/>
              <a:defRPr sz="750">
                <a:solidFill>
                  <a:schemeClr val="lt1"/>
                </a:solidFil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8550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ite Title Slide">
  <p:cSld name="White Title Slide">
    <p:spTree>
      <p:nvGrpSpPr>
        <p:cNvPr id="1" name="Shape 92"/>
        <p:cNvGrpSpPr/>
        <p:nvPr/>
      </p:nvGrpSpPr>
      <p:grpSpPr>
        <a:xfrm>
          <a:off x="0" y="0"/>
          <a:ext cx="0" cy="0"/>
          <a:chOff x="0" y="0"/>
          <a:chExt cx="0" cy="0"/>
        </a:xfrm>
      </p:grpSpPr>
      <p:sp>
        <p:nvSpPr>
          <p:cNvPr id="93" name="Google Shape;93;p20"/>
          <p:cNvSpPr/>
          <p:nvPr/>
        </p:nvSpPr>
        <p:spPr>
          <a:xfrm>
            <a:off x="461965" y="3133729"/>
            <a:ext cx="2587625" cy="619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94" name="Google Shape;94;p20"/>
          <p:cNvSpPr txBox="1">
            <a:spLocks noGrp="1"/>
          </p:cNvSpPr>
          <p:nvPr>
            <p:ph type="ctrTitle"/>
          </p:nvPr>
        </p:nvSpPr>
        <p:spPr>
          <a:xfrm>
            <a:off x="457200" y="1293968"/>
            <a:ext cx="5039744" cy="17907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5" name="Google Shape;95;p20"/>
          <p:cNvSpPr txBox="1">
            <a:spLocks noGrp="1"/>
          </p:cNvSpPr>
          <p:nvPr>
            <p:ph type="subTitle" idx="1"/>
          </p:nvPr>
        </p:nvSpPr>
        <p:spPr>
          <a:xfrm>
            <a:off x="460917" y="3500391"/>
            <a:ext cx="5039744" cy="325139"/>
          </a:xfrm>
          <a:prstGeom prst="rect">
            <a:avLst/>
          </a:prstGeom>
          <a:noFill/>
          <a:ln>
            <a:noFill/>
          </a:ln>
        </p:spPr>
        <p:txBody>
          <a:bodyPr spcFirstLastPara="1" wrap="square" lIns="0" tIns="0" rIns="0" bIns="0" anchor="t" anchorCtr="0">
            <a:noAutofit/>
          </a:bodyPr>
          <a:lstStyle>
            <a:lvl1pPr lvl="0" algn="l">
              <a:lnSpc>
                <a:spcPct val="90000"/>
              </a:lnSpc>
              <a:spcBef>
                <a:spcPts val="563"/>
              </a:spcBef>
              <a:spcAft>
                <a:spcPts val="0"/>
              </a:spcAft>
              <a:buClr>
                <a:schemeClr val="dk1"/>
              </a:buClr>
              <a:buSzPts val="1200"/>
              <a:buFont typeface="Arial"/>
              <a:buNone/>
              <a:defRPr sz="1200" b="1" i="0" cap="none">
                <a:solidFill>
                  <a:schemeClr val="dk1"/>
                </a:solidFill>
                <a:latin typeface="Arial"/>
                <a:ea typeface="Arial"/>
                <a:cs typeface="Arial"/>
                <a:sym typeface="Arial"/>
              </a:defRPr>
            </a:lvl1pPr>
            <a:lvl2pPr lvl="1" algn="ctr">
              <a:lnSpc>
                <a:spcPct val="90000"/>
              </a:lnSpc>
              <a:spcBef>
                <a:spcPts val="450"/>
              </a:spcBef>
              <a:spcAft>
                <a:spcPts val="0"/>
              </a:spcAft>
              <a:buClr>
                <a:schemeClr val="dk1"/>
              </a:buClr>
              <a:buSzPts val="1125"/>
              <a:buFont typeface="Arial"/>
              <a:buNone/>
              <a:defRPr sz="1125"/>
            </a:lvl2pPr>
            <a:lvl3pPr lvl="2" algn="ctr">
              <a:lnSpc>
                <a:spcPct val="100000"/>
              </a:lnSpc>
              <a:spcBef>
                <a:spcPts val="300"/>
              </a:spcBef>
              <a:spcAft>
                <a:spcPts val="0"/>
              </a:spcAft>
              <a:buSzPts val="1050"/>
              <a:buNone/>
              <a:defRPr sz="1050"/>
            </a:lvl3pPr>
            <a:lvl4pPr lvl="3" algn="ctr">
              <a:lnSpc>
                <a:spcPct val="100000"/>
              </a:lnSpc>
              <a:spcBef>
                <a:spcPts val="150"/>
              </a:spcBef>
              <a:spcAft>
                <a:spcPts val="0"/>
              </a:spcAft>
              <a:buClr>
                <a:schemeClr val="dk1"/>
              </a:buClr>
              <a:buSzPts val="900"/>
              <a:buNone/>
              <a:defRPr sz="900"/>
            </a:lvl4pPr>
            <a:lvl5pPr lvl="4" algn="ctr">
              <a:lnSpc>
                <a:spcPct val="100000"/>
              </a:lnSpc>
              <a:spcBef>
                <a:spcPts val="150"/>
              </a:spcBef>
              <a:spcAft>
                <a:spcPts val="0"/>
              </a:spcAft>
              <a:buSzPts val="900"/>
              <a:buNone/>
              <a:defRPr sz="900"/>
            </a:lvl5pPr>
            <a:lvl6pPr lvl="5" algn="ctr">
              <a:lnSpc>
                <a:spcPct val="90000"/>
              </a:lnSpc>
              <a:spcBef>
                <a:spcPts val="281"/>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a:endParaRPr/>
          </a:p>
        </p:txBody>
      </p:sp>
      <p:sp>
        <p:nvSpPr>
          <p:cNvPr id="96" name="Google Shape;96;p20"/>
          <p:cNvSpPr txBox="1">
            <a:spLocks noGrp="1"/>
          </p:cNvSpPr>
          <p:nvPr>
            <p:ph type="body" idx="2"/>
          </p:nvPr>
        </p:nvSpPr>
        <p:spPr>
          <a:xfrm>
            <a:off x="457205" y="3825530"/>
            <a:ext cx="5040313" cy="304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563"/>
              </a:spcBef>
              <a:spcAft>
                <a:spcPts val="0"/>
              </a:spcAft>
              <a:buSzPts val="1400"/>
              <a:buNone/>
              <a:defRPr sz="900" b="0">
                <a:solidFill>
                  <a:schemeClr val="dk1"/>
                </a:solidFill>
                <a:latin typeface="Arial"/>
                <a:ea typeface="Arial"/>
                <a:cs typeface="Arial"/>
                <a:sym typeface="Arial"/>
              </a:defRPr>
            </a:lvl1pPr>
            <a:lvl2pPr marL="914400" lvl="1" indent="-228600" algn="l">
              <a:lnSpc>
                <a:spcPct val="90000"/>
              </a:lnSpc>
              <a:spcBef>
                <a:spcPts val="450"/>
              </a:spcBef>
              <a:spcAft>
                <a:spcPts val="0"/>
              </a:spcAft>
              <a:buSzPts val="1400"/>
              <a:buNone/>
              <a:defRPr sz="900">
                <a:solidFill>
                  <a:schemeClr val="lt1"/>
                </a:solidFill>
                <a:latin typeface="Arial"/>
                <a:ea typeface="Arial"/>
                <a:cs typeface="Arial"/>
                <a:sym typeface="Arial"/>
              </a:defRPr>
            </a:lvl2pPr>
            <a:lvl3pPr marL="1371600" lvl="2" indent="-285750" algn="l">
              <a:lnSpc>
                <a:spcPct val="100000"/>
              </a:lnSpc>
              <a:spcBef>
                <a:spcPts val="300"/>
              </a:spcBef>
              <a:spcAft>
                <a:spcPts val="0"/>
              </a:spcAft>
              <a:buSzPts val="900"/>
              <a:buChar char="▪"/>
              <a:defRPr sz="900">
                <a:solidFill>
                  <a:schemeClr val="lt1"/>
                </a:solidFill>
                <a:latin typeface="Arial"/>
                <a:ea typeface="Arial"/>
                <a:cs typeface="Arial"/>
                <a:sym typeface="Arial"/>
              </a:defRPr>
            </a:lvl3pPr>
            <a:lvl4pPr marL="1828800" lvl="3" indent="-285750" algn="l">
              <a:lnSpc>
                <a:spcPct val="100000"/>
              </a:lnSpc>
              <a:spcBef>
                <a:spcPts val="150"/>
              </a:spcBef>
              <a:spcAft>
                <a:spcPts val="0"/>
              </a:spcAft>
              <a:buClr>
                <a:schemeClr val="lt1"/>
              </a:buClr>
              <a:buSzPts val="900"/>
              <a:buChar char="﹣"/>
              <a:defRPr sz="900">
                <a:solidFill>
                  <a:schemeClr val="lt1"/>
                </a:solidFill>
                <a:latin typeface="Arial"/>
                <a:ea typeface="Arial"/>
                <a:cs typeface="Arial"/>
                <a:sym typeface="Arial"/>
              </a:defRPr>
            </a:lvl4pPr>
            <a:lvl5pPr marL="2286000" lvl="4" indent="-285750" algn="l">
              <a:lnSpc>
                <a:spcPct val="100000"/>
              </a:lnSpc>
              <a:spcBef>
                <a:spcPts val="150"/>
              </a:spcBef>
              <a:spcAft>
                <a:spcPts val="0"/>
              </a:spcAft>
              <a:buSzPts val="900"/>
              <a:buChar char="･"/>
              <a:defRPr sz="900">
                <a:solidFill>
                  <a:schemeClr val="lt1"/>
                </a:solidFill>
                <a:latin typeface="Arial"/>
                <a:ea typeface="Arial"/>
                <a:cs typeface="Arial"/>
                <a:sym typeface="Arial"/>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pic>
        <p:nvPicPr>
          <p:cNvPr id="97" name="Google Shape;97;p20"/>
          <p:cNvPicPr preferRelativeResize="0"/>
          <p:nvPr/>
        </p:nvPicPr>
        <p:blipFill rotWithShape="1">
          <a:blip r:embed="rId2">
            <a:alphaModFix/>
          </a:blip>
          <a:srcRect/>
          <a:stretch/>
        </p:blipFill>
        <p:spPr>
          <a:xfrm>
            <a:off x="8115107" y="4681473"/>
            <a:ext cx="550862" cy="160785"/>
          </a:xfrm>
          <a:prstGeom prst="rect">
            <a:avLst/>
          </a:prstGeom>
          <a:noFill/>
          <a:ln>
            <a:noFill/>
          </a:ln>
        </p:spPr>
      </p:pic>
      <p:pic>
        <p:nvPicPr>
          <p:cNvPr id="98" name="Google Shape;98;p20"/>
          <p:cNvPicPr preferRelativeResize="0"/>
          <p:nvPr/>
        </p:nvPicPr>
        <p:blipFill rotWithShape="1">
          <a:blip r:embed="rId3">
            <a:alphaModFix/>
          </a:blip>
          <a:srcRect/>
          <a:stretch/>
        </p:blipFill>
        <p:spPr>
          <a:xfrm>
            <a:off x="338135" y="438925"/>
            <a:ext cx="831286" cy="475475"/>
          </a:xfrm>
          <a:prstGeom prst="rect">
            <a:avLst/>
          </a:prstGeom>
          <a:noFill/>
          <a:ln>
            <a:noFill/>
          </a:ln>
        </p:spPr>
      </p:pic>
      <p:pic>
        <p:nvPicPr>
          <p:cNvPr id="99" name="Google Shape;99;p20"/>
          <p:cNvPicPr preferRelativeResize="0"/>
          <p:nvPr/>
        </p:nvPicPr>
        <p:blipFill rotWithShape="1">
          <a:blip r:embed="rId4">
            <a:alphaModFix/>
          </a:blip>
          <a:srcRect t="19502"/>
          <a:stretch/>
        </p:blipFill>
        <p:spPr>
          <a:xfrm>
            <a:off x="6633779" y="0"/>
            <a:ext cx="2048256" cy="24052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729A4-9357-445E-B424-5650D2A33EA9}"/>
              </a:ext>
            </a:extLst>
          </p:cNvPr>
          <p:cNvSpPr/>
          <p:nvPr userDrawn="1"/>
        </p:nvSpPr>
        <p:spPr>
          <a:xfrm>
            <a:off x="0" y="-1510"/>
            <a:ext cx="9144000" cy="4568205"/>
          </a:xfrm>
          <a:prstGeom prst="rect">
            <a:avLst/>
          </a:prstGeom>
          <a:solidFill>
            <a:srgbClr val="1E263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mj-lt"/>
            </a:endParaRPr>
          </a:p>
        </p:txBody>
      </p:sp>
      <p:pic>
        <p:nvPicPr>
          <p:cNvPr id="6" name="Google Shape;68;p17">
            <a:extLst>
              <a:ext uri="{FF2B5EF4-FFF2-40B4-BE49-F238E27FC236}">
                <a16:creationId xmlns:a16="http://schemas.microsoft.com/office/drawing/2014/main" id="{18378748-D24F-0DA1-2CBB-FD14CDD03975}"/>
              </a:ext>
            </a:extLst>
          </p:cNvPr>
          <p:cNvPicPr preferRelativeResize="0"/>
          <p:nvPr userDrawn="1"/>
        </p:nvPicPr>
        <p:blipFill rotWithShape="1">
          <a:blip r:embed="rId2">
            <a:alphaModFix/>
          </a:blip>
          <a:srcRect/>
          <a:stretch/>
        </p:blipFill>
        <p:spPr>
          <a:xfrm>
            <a:off x="457198" y="4700443"/>
            <a:ext cx="1177135" cy="216189"/>
          </a:xfrm>
          <a:prstGeom prst="rect">
            <a:avLst/>
          </a:prstGeom>
          <a:noFill/>
          <a:ln>
            <a:noFill/>
          </a:ln>
        </p:spPr>
      </p:pic>
      <p:sp>
        <p:nvSpPr>
          <p:cNvPr id="7" name="Google Shape;56;p16">
            <a:extLst>
              <a:ext uri="{FF2B5EF4-FFF2-40B4-BE49-F238E27FC236}">
                <a16:creationId xmlns:a16="http://schemas.microsoft.com/office/drawing/2014/main" id="{DE280FC6-2278-0079-70D3-E97937B438E8}"/>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 name="Google Shape;58;p16">
            <a:extLst>
              <a:ext uri="{FF2B5EF4-FFF2-40B4-BE49-F238E27FC236}">
                <a16:creationId xmlns:a16="http://schemas.microsoft.com/office/drawing/2014/main" id="{39896462-31D0-DF21-3187-586FE156DA08}"/>
              </a:ext>
            </a:extLst>
          </p:cNvPr>
          <p:cNvPicPr preferRelativeResize="0"/>
          <p:nvPr userDrawn="1"/>
        </p:nvPicPr>
        <p:blipFill rotWithShape="1">
          <a:blip r:embed="rId3">
            <a:alphaModFix/>
          </a:blip>
          <a:srcRect/>
          <a:stretch/>
        </p:blipFill>
        <p:spPr>
          <a:xfrm>
            <a:off x="7891272" y="4681473"/>
            <a:ext cx="550862" cy="160785"/>
          </a:xfrm>
          <a:prstGeom prst="rect">
            <a:avLst/>
          </a:prstGeom>
          <a:noFill/>
          <a:ln>
            <a:noFill/>
          </a:ln>
        </p:spPr>
      </p:pic>
    </p:spTree>
    <p:extLst>
      <p:ext uri="{BB962C8B-B14F-4D97-AF65-F5344CB8AC3E}">
        <p14:creationId xmlns:p14="http://schemas.microsoft.com/office/powerpoint/2010/main" val="3252223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Networking Large Headline">
    <p:spTree>
      <p:nvGrpSpPr>
        <p:cNvPr id="1" name=""/>
        <p:cNvGrpSpPr/>
        <p:nvPr/>
      </p:nvGrpSpPr>
      <p:grpSpPr>
        <a:xfrm>
          <a:off x="0" y="0"/>
          <a:ext cx="0" cy="0"/>
          <a:chOff x="0" y="0"/>
          <a:chExt cx="0" cy="0"/>
        </a:xfrm>
      </p:grpSpPr>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3956957" y="954157"/>
            <a:ext cx="4743758" cy="2898371"/>
          </a:xfrm>
          <a:prstGeom prst="rect">
            <a:avLst/>
          </a:prstGeom>
          <a:ln w="25400"/>
          <a:effectLst/>
        </p:spPr>
        <p:txBody>
          <a:bodyPr tIns="91440" bIns="91440" anchor="ctr">
            <a:normAutofit/>
          </a:bodyPr>
          <a:lstStyle>
            <a:lvl1pPr algn="l">
              <a:lnSpc>
                <a:spcPct val="100000"/>
              </a:lnSpc>
              <a:spcBef>
                <a:spcPts val="0"/>
              </a:spcBef>
              <a:defRPr lang="en-US" sz="3825" b="0" kern="1200" cap="none" spc="-38"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9142561" cy="59636"/>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050"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050"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050"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05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050"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2FA28723-837F-4B23-8CE8-02BE47FE281C}"/>
              </a:ext>
            </a:extLst>
          </p:cNvPr>
          <p:cNvSpPr txBox="1">
            <a:spLocks/>
          </p:cNvSpPr>
          <p:nvPr userDrawn="1"/>
        </p:nvSpPr>
        <p:spPr>
          <a:xfrm>
            <a:off x="7736661" y="4847403"/>
            <a:ext cx="447335" cy="208358"/>
          </a:xfrm>
          <a:prstGeom prst="rect">
            <a:avLst/>
          </a:prstGeom>
        </p:spPr>
        <p:txBody>
          <a:bodyPr vert="horz" lIns="51435" tIns="25718" rIns="51435" bIns="25718"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750" b="1" spc="225"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750" b="1" spc="225"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FD25E3D-662E-44DF-8C74-92C87184BB0C}"/>
              </a:ext>
            </a:extLst>
          </p:cNvPr>
          <p:cNvSpPr txBox="1"/>
          <p:nvPr userDrawn="1"/>
        </p:nvSpPr>
        <p:spPr>
          <a:xfrm>
            <a:off x="5835819" y="4813992"/>
            <a:ext cx="1942896" cy="231583"/>
          </a:xfrm>
          <a:prstGeom prst="rect">
            <a:avLst/>
          </a:prstGeom>
          <a:noFill/>
        </p:spPr>
        <p:txBody>
          <a:bodyPr wrap="square" rtlCol="0" anchor="b">
            <a:noAutofit/>
          </a:bodyPr>
          <a:lstStyle/>
          <a:p>
            <a:pPr algn="r"/>
            <a:r>
              <a:rPr lang="en-US" sz="675" b="1" i="0" cap="all" spc="38" baseline="0" dirty="0">
                <a:solidFill>
                  <a:schemeClr val="tx2">
                    <a:lumMod val="90000"/>
                  </a:schemeClr>
                </a:solidFill>
                <a:latin typeface="Arial" panose="020B0604020202020204" pitchFamily="34" charset="0"/>
                <a:cs typeface="Arial" panose="020B0604020202020204" pitchFamily="34" charset="0"/>
              </a:rPr>
              <a:t>Confidential / proprietary</a:t>
            </a:r>
          </a:p>
        </p:txBody>
      </p:sp>
      <p:grpSp>
        <p:nvGrpSpPr>
          <p:cNvPr id="25" name="Group 24">
            <a:extLst>
              <a:ext uri="{FF2B5EF4-FFF2-40B4-BE49-F238E27FC236}">
                <a16:creationId xmlns:a16="http://schemas.microsoft.com/office/drawing/2014/main" id="{55CFFEF0-33F0-4F4C-BE34-F0CE8B9E61E9}"/>
              </a:ext>
            </a:extLst>
          </p:cNvPr>
          <p:cNvGrpSpPr/>
          <p:nvPr userDrawn="1"/>
        </p:nvGrpSpPr>
        <p:grpSpPr>
          <a:xfrm>
            <a:off x="8527217" y="4857160"/>
            <a:ext cx="366752" cy="132104"/>
            <a:chOff x="271463" y="2852738"/>
            <a:chExt cx="3190876" cy="1149350"/>
          </a:xfrm>
        </p:grpSpPr>
        <p:sp>
          <p:nvSpPr>
            <p:cNvPr id="40" name="Freeform 6">
              <a:extLst>
                <a:ext uri="{FF2B5EF4-FFF2-40B4-BE49-F238E27FC236}">
                  <a16:creationId xmlns:a16="http://schemas.microsoft.com/office/drawing/2014/main" id="{BC086BCB-54AC-46CF-A349-82F2CB7DD890}"/>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50"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F622D00E-770D-4828-BB83-AF27DABC282F}"/>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43E01C42-EE25-40F8-84CF-C03046F9A185}"/>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F37FE27F-A44B-48E4-910C-3CA9640096F6}"/>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79D3E226-DE3E-4BD8-98C8-FE8CA53A0FD4}"/>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grpSp>
      <p:pic>
        <p:nvPicPr>
          <p:cNvPr id="2" name="Google Shape;68;p17">
            <a:extLst>
              <a:ext uri="{FF2B5EF4-FFF2-40B4-BE49-F238E27FC236}">
                <a16:creationId xmlns:a16="http://schemas.microsoft.com/office/drawing/2014/main" id="{F37D7338-E2C5-091D-9EEA-657DF1EBDD0D}"/>
              </a:ext>
            </a:extLst>
          </p:cNvPr>
          <p:cNvPicPr preferRelativeResize="0"/>
          <p:nvPr userDrawn="1"/>
        </p:nvPicPr>
        <p:blipFill rotWithShape="1">
          <a:blip r:embed="rId2">
            <a:alphaModFix/>
          </a:blip>
          <a:srcRect/>
          <a:stretch/>
        </p:blipFill>
        <p:spPr>
          <a:xfrm>
            <a:off x="457198" y="4700443"/>
            <a:ext cx="1177135" cy="216189"/>
          </a:xfrm>
          <a:prstGeom prst="rect">
            <a:avLst/>
          </a:prstGeom>
          <a:noFill/>
          <a:ln>
            <a:noFill/>
          </a:ln>
        </p:spPr>
      </p:pic>
      <p:pic>
        <p:nvPicPr>
          <p:cNvPr id="3" name="Google Shape;67;p17">
            <a:extLst>
              <a:ext uri="{FF2B5EF4-FFF2-40B4-BE49-F238E27FC236}">
                <a16:creationId xmlns:a16="http://schemas.microsoft.com/office/drawing/2014/main" id="{8D39AB2C-1E2A-F665-D435-A8DDDCDF7EE7}"/>
              </a:ext>
            </a:extLst>
          </p:cNvPr>
          <p:cNvPicPr preferRelativeResize="0"/>
          <p:nvPr userDrawn="1"/>
        </p:nvPicPr>
        <p:blipFill rotWithShape="1">
          <a:blip r:embed="rId3">
            <a:alphaModFix/>
          </a:blip>
          <a:srcRect/>
          <a:stretch/>
        </p:blipFill>
        <p:spPr>
          <a:xfrm>
            <a:off x="7891272" y="4681473"/>
            <a:ext cx="550862" cy="160785"/>
          </a:xfrm>
          <a:prstGeom prst="rect">
            <a:avLst/>
          </a:prstGeom>
          <a:noFill/>
          <a:ln>
            <a:noFill/>
          </a:ln>
        </p:spPr>
      </p:pic>
    </p:spTree>
    <p:extLst>
      <p:ext uri="{BB962C8B-B14F-4D97-AF65-F5344CB8AC3E}">
        <p14:creationId xmlns:p14="http://schemas.microsoft.com/office/powerpoint/2010/main" val="42309332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296082" y="310548"/>
            <a:ext cx="8590744" cy="490537"/>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6811929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hasCustomPrompt="1"/>
          </p:nvPr>
        </p:nvSpPr>
        <p:spPr bwMode="auto">
          <a:xfrm>
            <a:off x="296081" y="310548"/>
            <a:ext cx="8569314" cy="490537"/>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stStyle>
          <a:p>
            <a:pPr lvl="0"/>
            <a:r>
              <a:rPr lang="en-US" dirty="0"/>
              <a:t>Click to add title here</a:t>
            </a:r>
            <a:br>
              <a:rPr lang="en-US" dirty="0"/>
            </a:br>
            <a:r>
              <a:rPr lang="en-US" dirty="0"/>
              <a:t>second line title</a:t>
            </a:r>
          </a:p>
        </p:txBody>
      </p:sp>
      <p:sp>
        <p:nvSpPr>
          <p:cNvPr id="46" name="Text Placeholder 45"/>
          <p:cNvSpPr>
            <a:spLocks noGrp="1"/>
          </p:cNvSpPr>
          <p:nvPr>
            <p:ph type="body" sz="quarter" idx="10"/>
          </p:nvPr>
        </p:nvSpPr>
        <p:spPr>
          <a:xfrm>
            <a:off x="296081" y="864950"/>
            <a:ext cx="8569314" cy="350043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oogle Shape;68;p17">
            <a:extLst>
              <a:ext uri="{FF2B5EF4-FFF2-40B4-BE49-F238E27FC236}">
                <a16:creationId xmlns:a16="http://schemas.microsoft.com/office/drawing/2014/main" id="{E455ED2C-C192-50F8-CC75-B84507065A68}"/>
              </a:ext>
            </a:extLst>
          </p:cNvPr>
          <p:cNvPicPr preferRelativeResize="0"/>
          <p:nvPr userDrawn="1"/>
        </p:nvPicPr>
        <p:blipFill rotWithShape="1">
          <a:blip r:embed="rId2">
            <a:alphaModFix/>
          </a:blip>
          <a:srcRect/>
          <a:stretch/>
        </p:blipFill>
        <p:spPr>
          <a:xfrm>
            <a:off x="457198" y="4700443"/>
            <a:ext cx="1177135" cy="216189"/>
          </a:xfrm>
          <a:prstGeom prst="rect">
            <a:avLst/>
          </a:prstGeom>
          <a:noFill/>
          <a:ln>
            <a:noFill/>
          </a:ln>
        </p:spPr>
      </p:pic>
    </p:spTree>
    <p:extLst>
      <p:ext uri="{BB962C8B-B14F-4D97-AF65-F5344CB8AC3E}">
        <p14:creationId xmlns:p14="http://schemas.microsoft.com/office/powerpoint/2010/main" val="14420872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563"/>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45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92100" algn="l" rtl="0">
              <a:lnSpc>
                <a:spcPct val="100000"/>
              </a:lnSpc>
              <a:spcBef>
                <a:spcPts val="300"/>
              </a:spcBef>
              <a:spcAft>
                <a:spcPts val="0"/>
              </a:spcAft>
              <a:buClr>
                <a:srgbClr val="4AC9E3"/>
              </a:buClr>
              <a:buSzPts val="1000"/>
              <a:buFont typeface="Noto Sans Symbols"/>
              <a:buChar char="▪"/>
              <a:defRPr sz="1000" b="0" i="0" u="none" strike="noStrike" cap="none">
                <a:solidFill>
                  <a:schemeClr val="dk1"/>
                </a:solidFill>
                <a:latin typeface="Arial"/>
                <a:ea typeface="Arial"/>
                <a:cs typeface="Arial"/>
                <a:sym typeface="Arial"/>
              </a:defRPr>
            </a:lvl3pPr>
            <a:lvl4pPr marL="1828800" marR="0" lvl="3" indent="-285750" algn="l" rtl="0">
              <a:lnSpc>
                <a:spcPct val="100000"/>
              </a:lnSpc>
              <a:spcBef>
                <a:spcPts val="150"/>
              </a:spcBef>
              <a:spcAft>
                <a:spcPts val="0"/>
              </a:spcAft>
              <a:buClr>
                <a:schemeClr val="dk1"/>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150"/>
              </a:spcBef>
              <a:spcAft>
                <a:spcPts val="0"/>
              </a:spcAft>
              <a:buClr>
                <a:srgbClr val="4AC9E3"/>
              </a:buClr>
              <a:buSzPts val="900"/>
              <a:buFont typeface="Merriweather Sans"/>
              <a:buChar char="･"/>
              <a:defRPr sz="900" b="0" i="0" u="none" strike="noStrike" cap="none">
                <a:solidFill>
                  <a:schemeClr val="dk1"/>
                </a:solidFill>
                <a:latin typeface="Arial"/>
                <a:ea typeface="Arial"/>
                <a:cs typeface="Arial"/>
                <a:sym typeface="Arial"/>
              </a:defRPr>
            </a:lvl5pPr>
            <a:lvl6pPr marL="2743200" marR="0" lvl="5"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6pPr>
            <a:lvl7pPr marL="3200400" marR="0" lvl="6"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7pPr>
            <a:lvl8pPr marL="3657600" marR="0" lvl="7"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8pPr>
            <a:lvl9pPr marL="4114800" marR="0" lvl="8" indent="-295275" algn="l" rtl="0">
              <a:lnSpc>
                <a:spcPct val="90000"/>
              </a:lnSpc>
              <a:spcBef>
                <a:spcPts val="281"/>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9" r:id="rId4"/>
    <p:sldLayoutId id="2147483658" r:id="rId5"/>
    <p:sldLayoutId id="2147483663" r:id="rId6"/>
    <p:sldLayoutId id="2147483664" r:id="rId7"/>
    <p:sldLayoutId id="2147483667" r:id="rId8"/>
    <p:sldLayoutId id="21474836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pos="1032">
          <p15:clr>
            <a:srgbClr val="F26B43"/>
          </p15:clr>
        </p15:guide>
        <p15:guide id="4" pos="1176">
          <p15:clr>
            <a:srgbClr val="F26B43"/>
          </p15:clr>
        </p15:guide>
        <p15:guide id="5" pos="1920">
          <p15:clr>
            <a:srgbClr val="F26B43"/>
          </p15:clr>
        </p15:guide>
        <p15:guide id="6" pos="2064">
          <p15:clr>
            <a:srgbClr val="F26B43"/>
          </p15:clr>
        </p15:guide>
        <p15:guide id="7" pos="2808">
          <p15:clr>
            <a:srgbClr val="F26B43"/>
          </p15:clr>
        </p15:guide>
        <p15:guide id="8" pos="2952">
          <p15:clr>
            <a:srgbClr val="F26B43"/>
          </p15:clr>
        </p15:guide>
        <p15:guide id="9" pos="3696">
          <p15:clr>
            <a:srgbClr val="F26B43"/>
          </p15:clr>
        </p15:guide>
        <p15:guide id="10" pos="3840">
          <p15:clr>
            <a:srgbClr val="F26B43"/>
          </p15:clr>
        </p15:guide>
        <p15:guide id="11" pos="4584">
          <p15:clr>
            <a:srgbClr val="F26B43"/>
          </p15:clr>
        </p15:guide>
        <p15:guide id="12" pos="47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in/edwardau" TargetMode="External"/><Relationship Id="rId3" Type="http://schemas.openxmlformats.org/officeDocument/2006/relationships/hyperlink" Target="https://www.linkedin.com/in/clintpowell/" TargetMode="External"/><Relationship Id="rId7" Type="http://schemas.openxmlformats.org/officeDocument/2006/relationships/hyperlink" Target="https://www.linkedin.com/in/rikupirhone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linkedin.com/in/dries-neirynck-09222b23/" TargetMode="External"/><Relationship Id="rId5" Type="http://schemas.openxmlformats.org/officeDocument/2006/relationships/hyperlink" Target="https://www.linkedin.com/in/jimlansford/" TargetMode="External"/><Relationship Id="rId4" Type="http://schemas.openxmlformats.org/officeDocument/2006/relationships/hyperlink" Target="https://www.linkedin.com/in/ben-rolfe-2147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22.xml"/><Relationship Id="rId16" Type="http://schemas.openxmlformats.org/officeDocument/2006/relationships/image" Target="../media/image105.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104.png"/><Relationship Id="rId10" Type="http://schemas.microsoft.com/office/2007/relationships/hdphoto" Target="../media/hdphoto3.wdp"/><Relationship Id="rId4" Type="http://schemas.openxmlformats.org/officeDocument/2006/relationships/image" Target="../media/image96.jpeg"/><Relationship Id="rId9" Type="http://schemas.openxmlformats.org/officeDocument/2006/relationships/image" Target="../media/image99.png"/><Relationship Id="rId1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0.jpeg"/><Relationship Id="rId5" Type="http://schemas.openxmlformats.org/officeDocument/2006/relationships/image" Target="../media/image115.png"/><Relationship Id="rId10" Type="http://schemas.openxmlformats.org/officeDocument/2006/relationships/image" Target="../media/image119.jpeg"/><Relationship Id="rId4" Type="http://schemas.openxmlformats.org/officeDocument/2006/relationships/image" Target="../media/image11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84.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firaconsortium.org/discover/use-case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jpe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16.png"/><Relationship Id="rId7"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jpeg"/><Relationship Id="rId4" Type="http://schemas.openxmlformats.org/officeDocument/2006/relationships/image" Target="../media/image136.png"/><Relationship Id="rId9" Type="http://schemas.openxmlformats.org/officeDocument/2006/relationships/image" Target="../media/image141.jpeg"/></Relationships>
</file>

<file path=ppt/slides/_rels/slide56.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svg"/><Relationship Id="rId3" Type="http://schemas.openxmlformats.org/officeDocument/2006/relationships/image" Target="../media/image143.png"/><Relationship Id="rId7" Type="http://schemas.openxmlformats.org/officeDocument/2006/relationships/image" Target="../media/image146.svg"/><Relationship Id="rId12"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110.png"/><Relationship Id="rId15" Type="http://schemas.openxmlformats.org/officeDocument/2006/relationships/image" Target="../media/image154.tiff"/><Relationship Id="rId10" Type="http://schemas.openxmlformats.org/officeDocument/2006/relationships/image" Target="../media/image149.png"/><Relationship Id="rId4" Type="http://schemas.openxmlformats.org/officeDocument/2006/relationships/image" Target="../media/image144.svg"/><Relationship Id="rId9" Type="http://schemas.openxmlformats.org/officeDocument/2006/relationships/image" Target="../media/image148.svg"/><Relationship Id="rId1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firaconsortium.org/sites/default/files/2020-10/introduction-to-impulse-radio-uwb-seamless-access-systems-102820.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9.emf"/></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2.png"/><Relationship Id="rId3" Type="http://schemas.openxmlformats.org/officeDocument/2006/relationships/image" Target="../media/image164.png"/><Relationship Id="rId7" Type="http://schemas.openxmlformats.org/officeDocument/2006/relationships/image" Target="../media/image106.png"/><Relationship Id="rId12"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7.svg"/><Relationship Id="rId11" Type="http://schemas.openxmlformats.org/officeDocument/2006/relationships/image" Target="../media/image107.png"/><Relationship Id="rId5" Type="http://schemas.openxmlformats.org/officeDocument/2006/relationships/image" Target="../media/image166.png"/><Relationship Id="rId15" Type="http://schemas.openxmlformats.org/officeDocument/2006/relationships/image" Target="../media/image174.svg"/><Relationship Id="rId10" Type="http://schemas.openxmlformats.org/officeDocument/2006/relationships/image" Target="../media/image170.png"/><Relationship Id="rId4" Type="http://schemas.openxmlformats.org/officeDocument/2006/relationships/image" Target="../media/image165.png"/><Relationship Id="rId9" Type="http://schemas.openxmlformats.org/officeDocument/2006/relationships/image" Target="../media/image169.svg"/><Relationship Id="rId14" Type="http://schemas.openxmlformats.org/officeDocument/2006/relationships/image" Target="../media/image17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gif"/><Relationship Id="rId1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9414-1CFD-B77A-7958-130F71B19A1E}"/>
              </a:ext>
            </a:extLst>
          </p:cNvPr>
          <p:cNvSpPr>
            <a:spLocks noGrp="1"/>
          </p:cNvSpPr>
          <p:nvPr>
            <p:ph type="ctrTitle"/>
          </p:nvPr>
        </p:nvSpPr>
        <p:spPr>
          <a:xfrm>
            <a:off x="457199" y="1293968"/>
            <a:ext cx="7570178" cy="1790700"/>
          </a:xfrm>
        </p:spPr>
        <p:txBody>
          <a:bodyPr/>
          <a:lstStyle/>
          <a:p>
            <a:r>
              <a:rPr lang="en-US" dirty="0"/>
              <a:t>Ultra-Wide Band (UWB) and IEEE 802.15™ Activities </a:t>
            </a:r>
          </a:p>
        </p:txBody>
      </p:sp>
      <p:sp>
        <p:nvSpPr>
          <p:cNvPr id="3" name="Subtitle 2">
            <a:extLst>
              <a:ext uri="{FF2B5EF4-FFF2-40B4-BE49-F238E27FC236}">
                <a16:creationId xmlns:a16="http://schemas.microsoft.com/office/drawing/2014/main" id="{B7E510F8-847E-CBC3-5B84-7360B1955425}"/>
              </a:ext>
            </a:extLst>
          </p:cNvPr>
          <p:cNvSpPr>
            <a:spLocks noGrp="1"/>
          </p:cNvSpPr>
          <p:nvPr>
            <p:ph type="subTitle" idx="1"/>
          </p:nvPr>
        </p:nvSpPr>
        <p:spPr>
          <a:xfrm>
            <a:off x="460916" y="3500391"/>
            <a:ext cx="8470019" cy="325139"/>
          </a:xfrm>
        </p:spPr>
        <p:txBody>
          <a:bodyPr/>
          <a:lstStyle/>
          <a:p>
            <a:pPr marL="230188"/>
            <a:r>
              <a:rPr lang="en-US" dirty="0"/>
              <a:t>IEEE 802.15.4</a:t>
            </a:r>
            <a:r>
              <a:rPr lang="en-US" baseline="30000" dirty="0"/>
              <a:t>TM</a:t>
            </a:r>
            <a:r>
              <a:rPr lang="en-US" dirty="0"/>
              <a:t> Ultra-Wide Band: Precisely What is Needed</a:t>
            </a:r>
          </a:p>
        </p:txBody>
      </p:sp>
      <p:sp>
        <p:nvSpPr>
          <p:cNvPr id="4" name="Text Placeholder 3">
            <a:extLst>
              <a:ext uri="{FF2B5EF4-FFF2-40B4-BE49-F238E27FC236}">
                <a16:creationId xmlns:a16="http://schemas.microsoft.com/office/drawing/2014/main" id="{9A076DA1-BE29-E676-2DB3-1DDD9FB51FB5}"/>
              </a:ext>
            </a:extLst>
          </p:cNvPr>
          <p:cNvSpPr>
            <a:spLocks noGrp="1"/>
          </p:cNvSpPr>
          <p:nvPr>
            <p:ph type="body" idx="2"/>
          </p:nvPr>
        </p:nvSpPr>
        <p:spPr>
          <a:xfrm>
            <a:off x="457205" y="3825530"/>
            <a:ext cx="5040313" cy="325139"/>
          </a:xfrm>
        </p:spPr>
        <p:txBody>
          <a:bodyPr/>
          <a:lstStyle/>
          <a:p>
            <a:pPr marL="0" lvl="0" indent="0" algn="l" rtl="0">
              <a:lnSpc>
                <a:spcPct val="90000"/>
              </a:lnSpc>
              <a:spcBef>
                <a:spcPts val="0"/>
              </a:spcBef>
              <a:spcAft>
                <a:spcPts val="0"/>
              </a:spcAft>
              <a:buSzPts val="1400"/>
              <a:buNone/>
            </a:pPr>
            <a:r>
              <a:rPr lang="en-US" dirty="0"/>
              <a:t>July 12</a:t>
            </a:r>
            <a:r>
              <a:rPr lang="en-US" baseline="30000" dirty="0"/>
              <a:t>th</a:t>
            </a:r>
            <a:r>
              <a:rPr lang="en-US" dirty="0"/>
              <a:t>, 2023</a:t>
            </a:r>
          </a:p>
        </p:txBody>
      </p:sp>
    </p:spTree>
    <p:extLst>
      <p:ext uri="{BB962C8B-B14F-4D97-AF65-F5344CB8AC3E}">
        <p14:creationId xmlns:p14="http://schemas.microsoft.com/office/powerpoint/2010/main" val="3935324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11CF-B6DF-4751-8F92-6D54906D78B6}"/>
              </a:ext>
            </a:extLst>
          </p:cNvPr>
          <p:cNvSpPr>
            <a:spLocks noGrp="1"/>
          </p:cNvSpPr>
          <p:nvPr>
            <p:ph type="ctrTitle"/>
          </p:nvPr>
        </p:nvSpPr>
        <p:spPr/>
        <p:txBody>
          <a:bodyPr/>
          <a:lstStyle/>
          <a:p>
            <a:pPr marL="457200" indent="-457200"/>
            <a:r>
              <a:rPr lang="en-US" dirty="0"/>
              <a:t>Q1. What are the Use Cases</a:t>
            </a:r>
            <a:br>
              <a:rPr lang="en-US" dirty="0"/>
            </a:br>
            <a:r>
              <a:rPr lang="en-US" dirty="0"/>
              <a:t>and Value for Users</a:t>
            </a:r>
          </a:p>
        </p:txBody>
      </p:sp>
    </p:spTree>
    <p:extLst>
      <p:ext uri="{BB962C8B-B14F-4D97-AF65-F5344CB8AC3E}">
        <p14:creationId xmlns:p14="http://schemas.microsoft.com/office/powerpoint/2010/main" val="261638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457200" y="836863"/>
            <a:ext cx="3771900" cy="3434773"/>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0"/>
              </a:spcBef>
              <a:spcAft>
                <a:spcPts val="0"/>
              </a:spcAft>
              <a:buSzPts val="1400"/>
              <a:buNone/>
            </a:pPr>
            <a:r>
              <a:rPr lang="en-US" sz="1600" dirty="0"/>
              <a:t>Social Benefits to the Public</a:t>
            </a:r>
          </a:p>
          <a:p>
            <a:pPr marL="0" lvl="0" indent="0" algn="l" rtl="0">
              <a:lnSpc>
                <a:spcPct val="90000"/>
              </a:lnSpc>
              <a:spcBef>
                <a:spcPts val="0"/>
              </a:spcBef>
              <a:spcAft>
                <a:spcPts val="0"/>
              </a:spcAft>
              <a:buSzPts val="1400"/>
              <a:buNone/>
            </a:pPr>
            <a:endParaRPr lang="en-US" dirty="0"/>
          </a:p>
          <a:p>
            <a:pPr marL="1191" lvl="2" indent="0">
              <a:buNone/>
            </a:pPr>
            <a:r>
              <a:rPr lang="en-US" sz="1300" b="1" dirty="0"/>
              <a:t>Automotive (every major auto manufacturer)</a:t>
            </a:r>
          </a:p>
          <a:p>
            <a:pPr marL="95250" lvl="4" indent="0">
              <a:buNone/>
            </a:pPr>
            <a:r>
              <a:rPr lang="en-US" sz="1100" dirty="0"/>
              <a:t>Secure entry</a:t>
            </a:r>
          </a:p>
          <a:p>
            <a:pPr marL="95250" lvl="4" indent="0">
              <a:buNone/>
            </a:pPr>
            <a:r>
              <a:rPr lang="en-US" sz="1100" dirty="0"/>
              <a:t>Occupancy detection</a:t>
            </a:r>
          </a:p>
          <a:p>
            <a:pPr marL="1191" lvl="2" indent="0">
              <a:spcBef>
                <a:spcPts val="600"/>
              </a:spcBef>
              <a:buNone/>
            </a:pPr>
            <a:r>
              <a:rPr lang="en-US" sz="1300" b="1" dirty="0"/>
              <a:t>Consumer </a:t>
            </a:r>
          </a:p>
          <a:p>
            <a:pPr marL="95250" lvl="4" indent="0">
              <a:buNone/>
            </a:pPr>
            <a:r>
              <a:rPr lang="en-US" sz="1100" dirty="0"/>
              <a:t>Locating and finding things</a:t>
            </a:r>
          </a:p>
          <a:p>
            <a:pPr marL="95250" lvl="4" indent="0">
              <a:buNone/>
            </a:pPr>
            <a:r>
              <a:rPr lang="en-US" sz="1100" dirty="0"/>
              <a:t>Enhancing Virtual Reality and Augmented Reality</a:t>
            </a:r>
            <a:br>
              <a:rPr lang="en-US" sz="1100" dirty="0"/>
            </a:br>
            <a:r>
              <a:rPr lang="en-US" sz="1100" dirty="0"/>
              <a:t>  (e.g. high resolution low latency audio)</a:t>
            </a:r>
          </a:p>
          <a:p>
            <a:pPr marL="95250" lvl="4" indent="0">
              <a:buNone/>
            </a:pPr>
            <a:r>
              <a:rPr lang="en-US" sz="1100" dirty="0"/>
              <a:t>Secure access to vehicles &amp; buildings from your phone</a:t>
            </a:r>
          </a:p>
          <a:p>
            <a:pPr marL="1191" lvl="2" indent="0">
              <a:spcBef>
                <a:spcPts val="600"/>
              </a:spcBef>
              <a:buNone/>
            </a:pPr>
            <a:r>
              <a:rPr lang="en-US" sz="1300" b="1" dirty="0"/>
              <a:t>Security, Public Safety, and Convenience</a:t>
            </a:r>
          </a:p>
          <a:p>
            <a:pPr marL="103187" lvl="4" indent="0">
              <a:buNone/>
            </a:pPr>
            <a:r>
              <a:rPr lang="en-US" sz="1100" dirty="0"/>
              <a:t>Secure entry</a:t>
            </a:r>
          </a:p>
          <a:p>
            <a:pPr marL="103187" lvl="4" indent="0">
              <a:buNone/>
            </a:pPr>
            <a:r>
              <a:rPr lang="en-US" sz="1100" dirty="0"/>
              <a:t>Presence detection </a:t>
            </a:r>
          </a:p>
          <a:p>
            <a:pPr marL="103187" lvl="4" indent="0">
              <a:buNone/>
            </a:pPr>
            <a:r>
              <a:rPr lang="en-US" sz="1100" dirty="0"/>
              <a:t>Personnel location and tracking</a:t>
            </a:r>
          </a:p>
          <a:p>
            <a:pPr marL="1191" lvl="2" indent="0">
              <a:spcBef>
                <a:spcPts val="600"/>
              </a:spcBef>
              <a:buNone/>
            </a:pPr>
            <a:r>
              <a:rPr lang="en-US" sz="1300" b="1" dirty="0"/>
              <a:t>Manufacturing</a:t>
            </a:r>
          </a:p>
          <a:p>
            <a:pPr marL="95250" lvl="4" indent="0">
              <a:buNone/>
            </a:pPr>
            <a:r>
              <a:rPr lang="en-US" sz="1100" dirty="0"/>
              <a:t>Locating and Tracking assets and people </a:t>
            </a:r>
          </a:p>
          <a:p>
            <a:pPr marL="1191" lvl="2" indent="0">
              <a:spcBef>
                <a:spcPts val="600"/>
              </a:spcBef>
              <a:buNone/>
            </a:pPr>
            <a:r>
              <a:rPr lang="en-US" sz="1300" b="1" dirty="0"/>
              <a:t>Healthcare</a:t>
            </a:r>
          </a:p>
          <a:p>
            <a:pPr marL="95250" lvl="4" indent="0">
              <a:buNone/>
            </a:pPr>
            <a:r>
              <a:rPr lang="en-US" sz="1100" dirty="0"/>
              <a:t>Locating patients, personnel and equipment</a:t>
            </a:r>
          </a:p>
          <a:p>
            <a:pPr marL="95250" lvl="4" indent="0">
              <a:buNone/>
            </a:pPr>
            <a:r>
              <a:rPr lang="en-US" sz="1100" dirty="0"/>
              <a:t>Contact tracing (infectious disease control)</a:t>
            </a:r>
          </a:p>
        </p:txBody>
      </p:sp>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49" name="Google Shape;149;p6"/>
          <p:cNvSpPr txBox="1">
            <a:spLocks noGrp="1"/>
          </p:cNvSpPr>
          <p:nvPr>
            <p:ph type="title"/>
          </p:nvPr>
        </p:nvSpPr>
        <p:spPr>
          <a:xfrm>
            <a:off x="457200" y="274640"/>
            <a:ext cx="753086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Global Adoption of UWB</a:t>
            </a:r>
            <a:endParaRPr dirty="0"/>
          </a:p>
        </p:txBody>
      </p:sp>
      <p:pic>
        <p:nvPicPr>
          <p:cNvPr id="4" name="Picture 3">
            <a:extLst>
              <a:ext uri="{FF2B5EF4-FFF2-40B4-BE49-F238E27FC236}">
                <a16:creationId xmlns:a16="http://schemas.microsoft.com/office/drawing/2014/main" id="{2F6596DA-047F-4191-9667-4D6A1BF957FF}"/>
              </a:ext>
            </a:extLst>
          </p:cNvPr>
          <p:cNvPicPr>
            <a:picLocks noChangeAspect="1"/>
          </p:cNvPicPr>
          <p:nvPr/>
        </p:nvPicPr>
        <p:blipFill>
          <a:blip r:embed="rId3"/>
          <a:stretch>
            <a:fillRect/>
          </a:stretch>
        </p:blipFill>
        <p:spPr>
          <a:xfrm>
            <a:off x="4099906" y="1187609"/>
            <a:ext cx="4902849" cy="2979505"/>
          </a:xfrm>
          <a:prstGeom prst="rect">
            <a:avLst/>
          </a:prstGeom>
        </p:spPr>
      </p:pic>
      <p:sp>
        <p:nvSpPr>
          <p:cNvPr id="2" name="TextBox 1">
            <a:extLst>
              <a:ext uri="{FF2B5EF4-FFF2-40B4-BE49-F238E27FC236}">
                <a16:creationId xmlns:a16="http://schemas.microsoft.com/office/drawing/2014/main" id="{4C2A82AF-AD2A-CB92-4ACE-356FA352CCF3}"/>
              </a:ext>
            </a:extLst>
          </p:cNvPr>
          <p:cNvSpPr txBox="1"/>
          <p:nvPr/>
        </p:nvSpPr>
        <p:spPr>
          <a:xfrm>
            <a:off x="5538120" y="4271636"/>
            <a:ext cx="2079415" cy="246221"/>
          </a:xfrm>
          <a:prstGeom prst="rect">
            <a:avLst/>
          </a:prstGeom>
          <a:noFill/>
        </p:spPr>
        <p:txBody>
          <a:bodyPr wrap="none" rtlCol="0">
            <a:spAutoFit/>
          </a:bodyPr>
          <a:lstStyle/>
          <a:p>
            <a:r>
              <a:rPr lang="en-US" sz="1000" i="1" dirty="0"/>
              <a:t>Images courtesy of UWB Alliance</a:t>
            </a:r>
          </a:p>
        </p:txBody>
      </p:sp>
    </p:spTree>
    <p:extLst>
      <p:ext uri="{BB962C8B-B14F-4D97-AF65-F5344CB8AC3E}">
        <p14:creationId xmlns:p14="http://schemas.microsoft.com/office/powerpoint/2010/main" val="82501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3">
            <a:extLst>
              <a:ext uri="{FF2B5EF4-FFF2-40B4-BE49-F238E27FC236}">
                <a16:creationId xmlns:a16="http://schemas.microsoft.com/office/drawing/2014/main" id="{18204E97-7BB2-41E4-8673-76C3C537F2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985"/>
          <a:stretch/>
        </p:blipFill>
        <p:spPr>
          <a:xfrm>
            <a:off x="2916141" y="816602"/>
            <a:ext cx="6156298" cy="3420582"/>
          </a:xfrm>
          <a:prstGeom prst="rect">
            <a:avLst/>
          </a:prstGeom>
          <a:noFill/>
        </p:spPr>
      </p:pic>
      <p:sp>
        <p:nvSpPr>
          <p:cNvPr id="4" name="Rectangle 3">
            <a:extLst>
              <a:ext uri="{FF2B5EF4-FFF2-40B4-BE49-F238E27FC236}">
                <a16:creationId xmlns:a16="http://schemas.microsoft.com/office/drawing/2014/main" id="{9A2B6289-60E7-4CA1-8B13-7099615E3614}"/>
              </a:ext>
            </a:extLst>
          </p:cNvPr>
          <p:cNvSpPr/>
          <p:nvPr/>
        </p:nvSpPr>
        <p:spPr>
          <a:xfrm>
            <a:off x="0" y="-118"/>
            <a:ext cx="4025348" cy="4538426"/>
          </a:xfrm>
          <a:prstGeom prst="rect">
            <a:avLst/>
          </a:prstGeom>
          <a:solidFill>
            <a:srgbClr val="1E263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8" name="TextBox 7">
            <a:extLst>
              <a:ext uri="{FF2B5EF4-FFF2-40B4-BE49-F238E27FC236}">
                <a16:creationId xmlns:a16="http://schemas.microsoft.com/office/drawing/2014/main" id="{9C76FAD6-1366-49B6-BC6B-F9499B037F89}"/>
              </a:ext>
            </a:extLst>
          </p:cNvPr>
          <p:cNvSpPr txBox="1"/>
          <p:nvPr/>
        </p:nvSpPr>
        <p:spPr>
          <a:xfrm>
            <a:off x="755426" y="1384785"/>
            <a:ext cx="2890442" cy="2503393"/>
          </a:xfrm>
          <a:prstGeom prst="rect">
            <a:avLst/>
          </a:prstGeom>
          <a:noFill/>
        </p:spPr>
        <p:txBody>
          <a:bodyPr wrap="square" lIns="68580" tIns="34290" rIns="68580" rtlCol="0" anchor="t">
            <a:noAutofit/>
          </a:bodyPr>
          <a:lstStyle/>
          <a:p>
            <a:pPr>
              <a:spcBef>
                <a:spcPts val="2250"/>
              </a:spcBef>
            </a:pPr>
            <a:r>
              <a:rPr lang="en-US" sz="1200" dirty="0">
                <a:solidFill>
                  <a:schemeClr val="bg1"/>
                </a:solidFill>
                <a:latin typeface="Arial" panose="020B0604020202020204" pitchFamily="34" charset="0"/>
                <a:cs typeface="Arial" panose="020B0604020202020204" pitchFamily="34" charset="0"/>
              </a:rPr>
              <a:t>Resistant to relay (theft/security) attacks</a:t>
            </a:r>
          </a:p>
          <a:p>
            <a:pPr>
              <a:spcBef>
                <a:spcPts val="2250"/>
              </a:spcBef>
            </a:pPr>
            <a:r>
              <a:rPr lang="en-US" sz="1200" dirty="0">
                <a:solidFill>
                  <a:schemeClr val="bg1"/>
                </a:solidFill>
                <a:latin typeface="Arial" panose="020B0604020202020204" pitchFamily="34" charset="0"/>
                <a:cs typeface="Arial" panose="020B0604020202020204" pitchFamily="34" charset="0"/>
              </a:rPr>
              <a:t>Robust in every environment</a:t>
            </a:r>
          </a:p>
          <a:p>
            <a:pPr>
              <a:spcBef>
                <a:spcPts val="2250"/>
              </a:spcBef>
            </a:pPr>
            <a:r>
              <a:rPr lang="en-US" sz="1200" dirty="0">
                <a:solidFill>
                  <a:schemeClr val="bg1"/>
                </a:solidFill>
                <a:latin typeface="Arial" panose="020B0604020202020204" pitchFamily="34" charset="0"/>
                <a:cs typeface="Arial" panose="020B0604020202020204" pitchFamily="34" charset="0"/>
              </a:rPr>
              <a:t>Precise key localization</a:t>
            </a:r>
          </a:p>
          <a:p>
            <a:pPr>
              <a:spcBef>
                <a:spcPts val="2250"/>
              </a:spcBef>
            </a:pPr>
            <a:r>
              <a:rPr lang="en-US" sz="1200" dirty="0">
                <a:solidFill>
                  <a:schemeClr val="bg1"/>
                </a:solidFill>
                <a:latin typeface="Arial" panose="020B0604020202020204" pitchFamily="34" charset="0"/>
                <a:cs typeface="Arial" panose="020B0604020202020204" pitchFamily="34" charset="0"/>
              </a:rPr>
              <a:t>Complete freedom of movement </a:t>
            </a:r>
          </a:p>
          <a:p>
            <a:pPr>
              <a:spcBef>
                <a:spcPts val="2250"/>
              </a:spcBef>
            </a:pPr>
            <a:r>
              <a:rPr lang="en-US" sz="1200" dirty="0">
                <a:solidFill>
                  <a:schemeClr val="bg1"/>
                </a:solidFill>
                <a:latin typeface="Arial" panose="020B0604020202020204" pitchFamily="34" charset="0"/>
                <a:cs typeface="Arial" panose="020B0604020202020204" pitchFamily="34" charset="0"/>
              </a:rPr>
              <a:t>Multiple Digital Key use-cases</a:t>
            </a:r>
            <a:endParaRPr lang="en-US" sz="1200" dirty="0">
              <a:solidFill>
                <a:srgbClr val="FF0000"/>
              </a:solidFill>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68062189-1A7A-4D95-B850-E434AF71A9D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02" y="1298441"/>
            <a:ext cx="347025" cy="347024"/>
          </a:xfrm>
          <a:prstGeom prst="rect">
            <a:avLst/>
          </a:prstGeom>
        </p:spPr>
      </p:pic>
      <p:pic>
        <p:nvPicPr>
          <p:cNvPr id="20" name="Graphic 19">
            <a:extLst>
              <a:ext uri="{FF2B5EF4-FFF2-40B4-BE49-F238E27FC236}">
                <a16:creationId xmlns:a16="http://schemas.microsoft.com/office/drawing/2014/main" id="{E9055E35-E435-4CF9-9394-D5E0AC610F2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02" y="1774067"/>
            <a:ext cx="347025" cy="347024"/>
          </a:xfrm>
          <a:prstGeom prst="rect">
            <a:avLst/>
          </a:prstGeom>
        </p:spPr>
      </p:pic>
      <p:pic>
        <p:nvPicPr>
          <p:cNvPr id="21" name="Graphic 20">
            <a:extLst>
              <a:ext uri="{FF2B5EF4-FFF2-40B4-BE49-F238E27FC236}">
                <a16:creationId xmlns:a16="http://schemas.microsoft.com/office/drawing/2014/main" id="{FEF599F2-FD67-4A42-A901-70F8281D937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02" y="2249693"/>
            <a:ext cx="347025" cy="347024"/>
          </a:xfrm>
          <a:prstGeom prst="rect">
            <a:avLst/>
          </a:prstGeom>
        </p:spPr>
      </p:pic>
      <p:pic>
        <p:nvPicPr>
          <p:cNvPr id="22" name="Graphic 21">
            <a:extLst>
              <a:ext uri="{FF2B5EF4-FFF2-40B4-BE49-F238E27FC236}">
                <a16:creationId xmlns:a16="http://schemas.microsoft.com/office/drawing/2014/main" id="{A3D2C4E4-C1A9-4D47-B792-4B0BE0BF757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02" y="2725319"/>
            <a:ext cx="347025" cy="347024"/>
          </a:xfrm>
          <a:prstGeom prst="rect">
            <a:avLst/>
          </a:prstGeom>
        </p:spPr>
      </p:pic>
      <p:pic>
        <p:nvPicPr>
          <p:cNvPr id="23" name="Graphic 22">
            <a:extLst>
              <a:ext uri="{FF2B5EF4-FFF2-40B4-BE49-F238E27FC236}">
                <a16:creationId xmlns:a16="http://schemas.microsoft.com/office/drawing/2014/main" id="{28EE6892-1624-4F86-B5FD-06EEF6349D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5551" y="3200944"/>
            <a:ext cx="347025" cy="347024"/>
          </a:xfrm>
          <a:prstGeom prst="rect">
            <a:avLst/>
          </a:prstGeom>
        </p:spPr>
      </p:pic>
      <p:pic>
        <p:nvPicPr>
          <p:cNvPr id="17" name="Grafik 3">
            <a:extLst>
              <a:ext uri="{FF2B5EF4-FFF2-40B4-BE49-F238E27FC236}">
                <a16:creationId xmlns:a16="http://schemas.microsoft.com/office/drawing/2014/main" id="{6F8F77EE-4653-495D-BA7B-52539850E225}"/>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20867" y="816600"/>
            <a:ext cx="1824866" cy="3638373"/>
          </a:xfrm>
          <a:prstGeom prst="rect">
            <a:avLst/>
          </a:prstGeom>
        </p:spPr>
      </p:pic>
      <p:pic>
        <p:nvPicPr>
          <p:cNvPr id="5" name="Google Shape;67;p17">
            <a:extLst>
              <a:ext uri="{FF2B5EF4-FFF2-40B4-BE49-F238E27FC236}">
                <a16:creationId xmlns:a16="http://schemas.microsoft.com/office/drawing/2014/main" id="{26862B2A-2520-92A6-519C-D171F44F114E}"/>
              </a:ext>
            </a:extLst>
          </p:cNvPr>
          <p:cNvPicPr preferRelativeResize="0"/>
          <p:nvPr/>
        </p:nvPicPr>
        <p:blipFill rotWithShape="1">
          <a:blip r:embed="rId7">
            <a:alphaModFix/>
          </a:blip>
          <a:srcRect/>
          <a:stretch/>
        </p:blipFill>
        <p:spPr>
          <a:xfrm>
            <a:off x="7891272" y="4681473"/>
            <a:ext cx="550862" cy="160785"/>
          </a:xfrm>
          <a:prstGeom prst="rect">
            <a:avLst/>
          </a:prstGeom>
          <a:noFill/>
          <a:ln>
            <a:noFill/>
          </a:ln>
        </p:spPr>
      </p:pic>
      <p:sp>
        <p:nvSpPr>
          <p:cNvPr id="6" name="Google Shape;147;p6">
            <a:extLst>
              <a:ext uri="{FF2B5EF4-FFF2-40B4-BE49-F238E27FC236}">
                <a16:creationId xmlns:a16="http://schemas.microsoft.com/office/drawing/2014/main" id="{82A11BBD-955B-1300-BBD3-7639498E4E2C}"/>
              </a:ext>
            </a:extLst>
          </p:cNvPr>
          <p:cNvSpPr txBox="1">
            <a:spLocks/>
          </p:cNvSpPr>
          <p:nvPr/>
        </p:nvSpPr>
        <p:spPr>
          <a:xfrm>
            <a:off x="8085143" y="4630107"/>
            <a:ext cx="601663" cy="27463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800"/>
            </a:pPr>
            <a:fld id="{00000000-1234-1234-1234-123412341234}" type="slidenum">
              <a:rPr lang="en-US" sz="800" smtClean="0"/>
              <a:pPr algn="r">
                <a:buSzPts val="800"/>
              </a:pPr>
              <a:t>12</a:t>
            </a:fld>
            <a:endParaRPr lang="en-US" dirty="0"/>
          </a:p>
        </p:txBody>
      </p:sp>
      <p:sp>
        <p:nvSpPr>
          <p:cNvPr id="3" name="TextBox 2">
            <a:extLst>
              <a:ext uri="{FF2B5EF4-FFF2-40B4-BE49-F238E27FC236}">
                <a16:creationId xmlns:a16="http://schemas.microsoft.com/office/drawing/2014/main" id="{1D80D3F9-A4BD-C812-7BFD-BB5DB929E852}"/>
              </a:ext>
            </a:extLst>
          </p:cNvPr>
          <p:cNvSpPr txBox="1"/>
          <p:nvPr/>
        </p:nvSpPr>
        <p:spPr>
          <a:xfrm>
            <a:off x="5185878" y="4419430"/>
            <a:ext cx="2148345" cy="246221"/>
          </a:xfrm>
          <a:prstGeom prst="rect">
            <a:avLst/>
          </a:prstGeom>
          <a:noFill/>
        </p:spPr>
        <p:txBody>
          <a:bodyPr wrap="none" rtlCol="0">
            <a:spAutoFit/>
          </a:bodyPr>
          <a:lstStyle/>
          <a:p>
            <a:r>
              <a:rPr lang="en-US" sz="1000" i="1" dirty="0"/>
              <a:t>Content courtesy of NXP and CCC</a:t>
            </a:r>
          </a:p>
        </p:txBody>
      </p:sp>
      <p:sp>
        <p:nvSpPr>
          <p:cNvPr id="7" name="Google Shape;159;p7">
            <a:extLst>
              <a:ext uri="{FF2B5EF4-FFF2-40B4-BE49-F238E27FC236}">
                <a16:creationId xmlns:a16="http://schemas.microsoft.com/office/drawing/2014/main" id="{2BEE6705-CC31-9513-EFF9-CFECF27730F8}"/>
              </a:ext>
            </a:extLst>
          </p:cNvPr>
          <p:cNvSpPr txBox="1">
            <a:spLocks/>
          </p:cNvSpPr>
          <p:nvPr/>
        </p:nvSpPr>
        <p:spPr bwMode="auto">
          <a:xfrm>
            <a:off x="457200" y="274640"/>
            <a:ext cx="6819900" cy="537885"/>
          </a:xfrm>
          <a:prstGeom prst="rect">
            <a:avLst/>
          </a:prstGeom>
          <a:noFill/>
          <a:ln w="9525" algn="ctr">
            <a:noFill/>
            <a:miter lim="800000"/>
            <a:headEnd/>
            <a:tailEnd/>
          </a:ln>
          <a:effectLst/>
        </p:spPr>
        <p:txBody>
          <a:bodyPr spcFirstLastPara="1" vert="horz" wrap="square" lIns="0" tIns="0" rIns="0" bIns="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solidFill>
                  <a:schemeClr val="bg1"/>
                </a:solidFill>
              </a:rPr>
              <a:t>Secure Car Access:  Catalyst </a:t>
            </a:r>
            <a:r>
              <a:rPr lang="en-US" dirty="0"/>
              <a:t>for First Adoption Wave</a:t>
            </a:r>
          </a:p>
        </p:txBody>
      </p:sp>
    </p:spTree>
    <p:extLst>
      <p:ext uri="{BB962C8B-B14F-4D97-AF65-F5344CB8AC3E}">
        <p14:creationId xmlns:p14="http://schemas.microsoft.com/office/powerpoint/2010/main" val="3267058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dirty="0"/>
          </a:p>
        </p:txBody>
      </p:sp>
      <p:pic>
        <p:nvPicPr>
          <p:cNvPr id="2" name="Picture 1">
            <a:extLst>
              <a:ext uri="{FF2B5EF4-FFF2-40B4-BE49-F238E27FC236}">
                <a16:creationId xmlns:a16="http://schemas.microsoft.com/office/drawing/2014/main" id="{59068DAC-BD46-541D-A611-2CA658B8B9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2662" y="10849"/>
            <a:ext cx="3961339" cy="4584262"/>
          </a:xfrm>
          <a:prstGeom prst="rect">
            <a:avLst/>
          </a:prstGeom>
        </p:spPr>
      </p:pic>
      <p:sp>
        <p:nvSpPr>
          <p:cNvPr id="3" name="Rectangle 2">
            <a:extLst>
              <a:ext uri="{FF2B5EF4-FFF2-40B4-BE49-F238E27FC236}">
                <a16:creationId xmlns:a16="http://schemas.microsoft.com/office/drawing/2014/main" id="{DC723A48-04A8-699B-B560-6424535A36DE}"/>
              </a:ext>
            </a:extLst>
          </p:cNvPr>
          <p:cNvSpPr/>
          <p:nvPr/>
        </p:nvSpPr>
        <p:spPr>
          <a:xfrm>
            <a:off x="3427464" y="1"/>
            <a:ext cx="2869512" cy="4594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2"/>
              </a:solidFill>
              <a:latin typeface="+mj-lt"/>
            </a:endParaRPr>
          </a:p>
        </p:txBody>
      </p:sp>
      <p:sp>
        <p:nvSpPr>
          <p:cNvPr id="4" name="Rectangle 3">
            <a:extLst>
              <a:ext uri="{FF2B5EF4-FFF2-40B4-BE49-F238E27FC236}">
                <a16:creationId xmlns:a16="http://schemas.microsoft.com/office/drawing/2014/main" id="{F108D908-F7B8-4ACE-5A29-D897FC7422BC}"/>
              </a:ext>
            </a:extLst>
          </p:cNvPr>
          <p:cNvSpPr/>
          <p:nvPr/>
        </p:nvSpPr>
        <p:spPr>
          <a:xfrm>
            <a:off x="6289827" y="-570"/>
            <a:ext cx="2854173" cy="459568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9" name="Rectangle 18">
            <a:extLst>
              <a:ext uri="{FF2B5EF4-FFF2-40B4-BE49-F238E27FC236}">
                <a16:creationId xmlns:a16="http://schemas.microsoft.com/office/drawing/2014/main" id="{A5191703-1496-C2EF-1B73-DC33A5647263}"/>
              </a:ext>
            </a:extLst>
          </p:cNvPr>
          <p:cNvSpPr/>
          <p:nvPr/>
        </p:nvSpPr>
        <p:spPr>
          <a:xfrm>
            <a:off x="3567723" y="695632"/>
            <a:ext cx="2530288" cy="1369029"/>
          </a:xfrm>
          <a:prstGeom prst="rect">
            <a:avLst/>
          </a:prstGeom>
        </p:spPr>
        <p:txBody>
          <a:bodyPr wrap="square">
            <a:spAutoFit/>
          </a:bodyPr>
          <a:lstStyle/>
          <a:p>
            <a:pPr>
              <a:spcBef>
                <a:spcPts val="225"/>
              </a:spcBef>
            </a:pPr>
            <a:r>
              <a:rPr lang="en-US" sz="1200" b="1" dirty="0">
                <a:solidFill>
                  <a:schemeClr val="tx1"/>
                </a:solidFill>
              </a:rPr>
              <a:t>HIGH MOTION SENSITIVITY </a:t>
            </a:r>
            <a:br>
              <a:rPr lang="en-US" sz="1050" b="1" dirty="0">
                <a:solidFill>
                  <a:schemeClr val="tx1"/>
                </a:solidFill>
              </a:rPr>
            </a:br>
            <a:r>
              <a:rPr lang="en-US" sz="800" dirty="0">
                <a:solidFill>
                  <a:schemeClr val="tx1"/>
                </a:solidFill>
              </a:rPr>
              <a:t>UNMATCHED ACCURACY WITH UWB</a:t>
            </a:r>
          </a:p>
          <a:p>
            <a:pPr>
              <a:spcBef>
                <a:spcPts val="225"/>
              </a:spcBef>
            </a:pPr>
            <a:br>
              <a:rPr lang="en-US" sz="750" dirty="0">
                <a:solidFill>
                  <a:schemeClr val="tx1"/>
                </a:solidFill>
              </a:rPr>
            </a:br>
            <a:endParaRPr lang="en-US" sz="788" dirty="0">
              <a:solidFill>
                <a:schemeClr val="tx1"/>
              </a:solidFill>
            </a:endParaRPr>
          </a:p>
          <a:p>
            <a:pPr>
              <a:spcBef>
                <a:spcPts val="225"/>
              </a:spcBef>
            </a:pPr>
            <a:endParaRPr lang="en-US" sz="375" b="1" dirty="0">
              <a:solidFill>
                <a:schemeClr val="tx1"/>
              </a:solidFill>
            </a:endParaRPr>
          </a:p>
          <a:p>
            <a:pPr>
              <a:spcBef>
                <a:spcPts val="225"/>
              </a:spcBef>
            </a:pPr>
            <a:r>
              <a:rPr lang="en-US" sz="1200" b="1" dirty="0">
                <a:solidFill>
                  <a:schemeClr val="tx1"/>
                </a:solidFill>
              </a:rPr>
              <a:t>LOW POWER EMISSION </a:t>
            </a:r>
            <a:br>
              <a:rPr lang="en-US" sz="1050" b="1" dirty="0">
                <a:solidFill>
                  <a:schemeClr val="tx1"/>
                </a:solidFill>
              </a:rPr>
            </a:br>
            <a:r>
              <a:rPr lang="en-US" sz="800" dirty="0">
                <a:solidFill>
                  <a:schemeClr val="tx1"/>
                </a:solidFill>
              </a:rPr>
              <a:t>THROUGH SHORT PULSE SIGNALS</a:t>
            </a:r>
          </a:p>
          <a:p>
            <a:pPr>
              <a:spcBef>
                <a:spcPts val="225"/>
              </a:spcBef>
            </a:pPr>
            <a:endParaRPr lang="en-US" sz="750" dirty="0">
              <a:solidFill>
                <a:schemeClr val="bg2"/>
              </a:solidFill>
            </a:endParaRPr>
          </a:p>
          <a:p>
            <a:pPr>
              <a:spcBef>
                <a:spcPts val="225"/>
              </a:spcBef>
            </a:pPr>
            <a:br>
              <a:rPr lang="en-US" sz="375" b="1" dirty="0">
                <a:solidFill>
                  <a:schemeClr val="bg2"/>
                </a:solidFill>
              </a:rPr>
            </a:br>
            <a:endParaRPr lang="en-US" sz="375" b="1" dirty="0">
              <a:solidFill>
                <a:schemeClr val="bg2"/>
              </a:solidFill>
            </a:endParaRPr>
          </a:p>
        </p:txBody>
      </p:sp>
      <p:sp>
        <p:nvSpPr>
          <p:cNvPr id="21" name="Text Placeholder 3">
            <a:extLst>
              <a:ext uri="{FF2B5EF4-FFF2-40B4-BE49-F238E27FC236}">
                <a16:creationId xmlns:a16="http://schemas.microsoft.com/office/drawing/2014/main" id="{80F5082D-1200-DFE7-F561-90861EA2AE6E}"/>
              </a:ext>
            </a:extLst>
          </p:cNvPr>
          <p:cNvSpPr txBox="1">
            <a:spLocks/>
          </p:cNvSpPr>
          <p:nvPr/>
        </p:nvSpPr>
        <p:spPr>
          <a:xfrm>
            <a:off x="318616" y="806921"/>
            <a:ext cx="3055490" cy="165772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sz="1200" kern="1200" dirty="0">
                <a:solidFill>
                  <a:schemeClr val="tx1"/>
                </a:solidFill>
              </a:rPr>
              <a:t>A child presence detection system known as Rear Occupant Alert (ROA) is a high interest feature for automobile safety organizations.</a:t>
            </a:r>
          </a:p>
          <a:p>
            <a:pPr>
              <a:spcAft>
                <a:spcPts val="450"/>
              </a:spcAft>
            </a:pPr>
            <a:r>
              <a:rPr lang="en-US" sz="1200" kern="1200" dirty="0">
                <a:solidFill>
                  <a:schemeClr val="tx1"/>
                </a:solidFill>
              </a:rPr>
              <a:t>UWB’s unique sensing capabilities allows devices to detect in-car passenger presence and monitor passenger’s vital signs, such as the respiration rate.</a:t>
            </a:r>
          </a:p>
        </p:txBody>
      </p:sp>
      <p:grpSp>
        <p:nvGrpSpPr>
          <p:cNvPr id="129" name="Group 128">
            <a:extLst>
              <a:ext uri="{FF2B5EF4-FFF2-40B4-BE49-F238E27FC236}">
                <a16:creationId xmlns:a16="http://schemas.microsoft.com/office/drawing/2014/main" id="{84BAE78F-4CCD-F060-0768-2836D35ECF3A}"/>
              </a:ext>
            </a:extLst>
          </p:cNvPr>
          <p:cNvGrpSpPr/>
          <p:nvPr/>
        </p:nvGrpSpPr>
        <p:grpSpPr>
          <a:xfrm>
            <a:off x="6040701" y="1277758"/>
            <a:ext cx="494264" cy="494264"/>
            <a:chOff x="6057769" y="1299415"/>
            <a:chExt cx="494264" cy="494264"/>
          </a:xfrm>
        </p:grpSpPr>
        <p:grpSp>
          <p:nvGrpSpPr>
            <p:cNvPr id="5" name="Group 4">
              <a:extLst>
                <a:ext uri="{FF2B5EF4-FFF2-40B4-BE49-F238E27FC236}">
                  <a16:creationId xmlns:a16="http://schemas.microsoft.com/office/drawing/2014/main" id="{21DABC63-DEDF-966D-49A5-170EBE856836}"/>
                </a:ext>
              </a:extLst>
            </p:cNvPr>
            <p:cNvGrpSpPr/>
            <p:nvPr/>
          </p:nvGrpSpPr>
          <p:grpSpPr>
            <a:xfrm>
              <a:off x="6057769" y="1299415"/>
              <a:ext cx="494264" cy="494264"/>
              <a:chOff x="8030590" y="2314061"/>
              <a:chExt cx="659019" cy="659019"/>
            </a:xfrm>
          </p:grpSpPr>
          <p:sp>
            <p:nvSpPr>
              <p:cNvPr id="6" name="Oval 5">
                <a:extLst>
                  <a:ext uri="{FF2B5EF4-FFF2-40B4-BE49-F238E27FC236}">
                    <a16:creationId xmlns:a16="http://schemas.microsoft.com/office/drawing/2014/main" id="{EC426790-B42F-43BA-0F37-9F383627C370}"/>
                  </a:ext>
                </a:extLst>
              </p:cNvPr>
              <p:cNvSpPr/>
              <p:nvPr/>
            </p:nvSpPr>
            <p:spPr>
              <a:xfrm>
                <a:off x="8041382" y="2322216"/>
                <a:ext cx="636741" cy="63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nvGrpSpPr>
              <p:cNvPr id="7" name="Group 6">
                <a:extLst>
                  <a:ext uri="{FF2B5EF4-FFF2-40B4-BE49-F238E27FC236}">
                    <a16:creationId xmlns:a16="http://schemas.microsoft.com/office/drawing/2014/main" id="{E0566090-D3EE-F379-A6B2-A976CED4D555}"/>
                  </a:ext>
                </a:extLst>
              </p:cNvPr>
              <p:cNvGrpSpPr/>
              <p:nvPr/>
            </p:nvGrpSpPr>
            <p:grpSpPr>
              <a:xfrm>
                <a:off x="8030590" y="2314061"/>
                <a:ext cx="659019" cy="659019"/>
                <a:chOff x="4101113" y="5231234"/>
                <a:chExt cx="952956" cy="952956"/>
              </a:xfrm>
            </p:grpSpPr>
            <p:sp>
              <p:nvSpPr>
                <p:cNvPr id="8" name="Freeform: Shape 7">
                  <a:extLst>
                    <a:ext uri="{FF2B5EF4-FFF2-40B4-BE49-F238E27FC236}">
                      <a16:creationId xmlns:a16="http://schemas.microsoft.com/office/drawing/2014/main" id="{E982FB20-EC65-F9D9-B761-A733E1AF982D}"/>
                    </a:ext>
                  </a:extLst>
                </p:cNvPr>
                <p:cNvSpPr/>
                <p:nvPr/>
              </p:nvSpPr>
              <p:spPr>
                <a:xfrm>
                  <a:off x="4101113" y="5231234"/>
                  <a:ext cx="952956" cy="952956"/>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sp>
              <p:nvSpPr>
                <p:cNvPr id="9" name="Freeform: Shape 8">
                  <a:extLst>
                    <a:ext uri="{FF2B5EF4-FFF2-40B4-BE49-F238E27FC236}">
                      <a16:creationId xmlns:a16="http://schemas.microsoft.com/office/drawing/2014/main" id="{D8E232A1-1FEB-8CE0-DD65-9274FB4DAC76}"/>
                    </a:ext>
                  </a:extLst>
                </p:cNvPr>
                <p:cNvSpPr/>
                <p:nvPr/>
              </p:nvSpPr>
              <p:spPr>
                <a:xfrm>
                  <a:off x="4182394" y="5312515"/>
                  <a:ext cx="790394" cy="790394"/>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grpSp>
        </p:grpSp>
        <p:pic>
          <p:nvPicPr>
            <p:cNvPr id="22" name="Graphic 21">
              <a:extLst>
                <a:ext uri="{FF2B5EF4-FFF2-40B4-BE49-F238E27FC236}">
                  <a16:creationId xmlns:a16="http://schemas.microsoft.com/office/drawing/2014/main" id="{CB2753A5-0188-61ED-4F24-79EB7D458C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20335" y="1448296"/>
              <a:ext cx="192024" cy="192024"/>
            </a:xfrm>
            <a:prstGeom prst="rect">
              <a:avLst/>
            </a:prstGeom>
          </p:spPr>
        </p:pic>
      </p:grpSp>
      <p:sp>
        <p:nvSpPr>
          <p:cNvPr id="23" name="Rectangle 22">
            <a:extLst>
              <a:ext uri="{FF2B5EF4-FFF2-40B4-BE49-F238E27FC236}">
                <a16:creationId xmlns:a16="http://schemas.microsoft.com/office/drawing/2014/main" id="{C27D2C4E-0A80-2F5D-505F-CD20A326AE93}"/>
              </a:ext>
            </a:extLst>
          </p:cNvPr>
          <p:cNvSpPr/>
          <p:nvPr/>
        </p:nvSpPr>
        <p:spPr>
          <a:xfrm>
            <a:off x="209005" y="2592021"/>
            <a:ext cx="5889005" cy="2003090"/>
          </a:xfrm>
          <a:prstGeom prst="rect">
            <a:avLst/>
          </a:prstGeom>
          <a:solidFill>
            <a:schemeClr val="bg2">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4" name="TextBox 23">
            <a:extLst>
              <a:ext uri="{FF2B5EF4-FFF2-40B4-BE49-F238E27FC236}">
                <a16:creationId xmlns:a16="http://schemas.microsoft.com/office/drawing/2014/main" id="{B3AB4A59-297F-9C7C-6BC2-91D88C36AF26}"/>
              </a:ext>
            </a:extLst>
          </p:cNvPr>
          <p:cNvSpPr txBox="1"/>
          <p:nvPr/>
        </p:nvSpPr>
        <p:spPr>
          <a:xfrm>
            <a:off x="2145200" y="3910448"/>
            <a:ext cx="1777616" cy="267518"/>
          </a:xfrm>
          <a:prstGeom prst="rect">
            <a:avLst/>
          </a:prstGeom>
          <a:noFill/>
        </p:spPr>
        <p:txBody>
          <a:bodyPr wrap="square" lIns="68580" tIns="34290" rIns="68580" rtlCol="0" anchor="t">
            <a:noAutofit/>
          </a:bodyPr>
          <a:lstStyle/>
          <a:p>
            <a:pPr algn="ctr">
              <a:spcBef>
                <a:spcPts val="450"/>
              </a:spcBef>
            </a:pPr>
            <a:r>
              <a:rPr lang="en-US" sz="1050" dirty="0">
                <a:latin typeface="Arial" panose="020B0604020202020204" pitchFamily="34" charset="0"/>
                <a:cs typeface="Arial" panose="020B0604020202020204" pitchFamily="34" charset="0"/>
              </a:rPr>
              <a:t>Vital Sign Detection</a:t>
            </a:r>
          </a:p>
        </p:txBody>
      </p:sp>
      <p:sp>
        <p:nvSpPr>
          <p:cNvPr id="25" name="TextBox 24">
            <a:extLst>
              <a:ext uri="{FF2B5EF4-FFF2-40B4-BE49-F238E27FC236}">
                <a16:creationId xmlns:a16="http://schemas.microsoft.com/office/drawing/2014/main" id="{A49C1E28-01E4-8B9C-5C9D-345BE9F4AE5E}"/>
              </a:ext>
            </a:extLst>
          </p:cNvPr>
          <p:cNvSpPr txBox="1"/>
          <p:nvPr/>
        </p:nvSpPr>
        <p:spPr>
          <a:xfrm>
            <a:off x="4024940" y="3910448"/>
            <a:ext cx="1777616" cy="267518"/>
          </a:xfrm>
          <a:prstGeom prst="rect">
            <a:avLst/>
          </a:prstGeom>
          <a:noFill/>
        </p:spPr>
        <p:txBody>
          <a:bodyPr wrap="square" lIns="68580" tIns="34290" rIns="68580" rtlCol="0" anchor="t">
            <a:noAutofit/>
          </a:bodyPr>
          <a:lstStyle/>
          <a:p>
            <a:pPr algn="ctr">
              <a:spcBef>
                <a:spcPts val="450"/>
              </a:spcBef>
            </a:pPr>
            <a:r>
              <a:rPr lang="en-US" sz="1050" dirty="0">
                <a:latin typeface="Arial" panose="020B0604020202020204" pitchFamily="34" charset="0"/>
                <a:cs typeface="Arial" panose="020B0604020202020204" pitchFamily="34" charset="0"/>
              </a:rPr>
              <a:t>Kick Sensor</a:t>
            </a:r>
          </a:p>
        </p:txBody>
      </p:sp>
      <p:sp>
        <p:nvSpPr>
          <p:cNvPr id="26" name="TextBox 25">
            <a:extLst>
              <a:ext uri="{FF2B5EF4-FFF2-40B4-BE49-F238E27FC236}">
                <a16:creationId xmlns:a16="http://schemas.microsoft.com/office/drawing/2014/main" id="{5DB9FDA1-E910-FA55-F73B-B39AC25B7A9A}"/>
              </a:ext>
            </a:extLst>
          </p:cNvPr>
          <p:cNvSpPr txBox="1"/>
          <p:nvPr/>
        </p:nvSpPr>
        <p:spPr>
          <a:xfrm>
            <a:off x="294428" y="3910448"/>
            <a:ext cx="1777616" cy="267518"/>
          </a:xfrm>
          <a:prstGeom prst="rect">
            <a:avLst/>
          </a:prstGeom>
          <a:noFill/>
        </p:spPr>
        <p:txBody>
          <a:bodyPr wrap="square" lIns="68580" tIns="34290" rIns="68580" rtlCol="0" anchor="t">
            <a:noAutofit/>
          </a:bodyPr>
          <a:lstStyle/>
          <a:p>
            <a:pPr algn="ctr">
              <a:spcBef>
                <a:spcPts val="450"/>
              </a:spcBef>
            </a:pPr>
            <a:r>
              <a:rPr lang="en-US" sz="1050" dirty="0">
                <a:latin typeface="Arial" panose="020B0604020202020204" pitchFamily="34" charset="0"/>
                <a:cs typeface="Arial" panose="020B0604020202020204" pitchFamily="34" charset="0"/>
              </a:rPr>
              <a:t>Seat Occupancy Detection </a:t>
            </a:r>
          </a:p>
        </p:txBody>
      </p:sp>
      <p:pic>
        <p:nvPicPr>
          <p:cNvPr id="27" name="Picture 26">
            <a:extLst>
              <a:ext uri="{FF2B5EF4-FFF2-40B4-BE49-F238E27FC236}">
                <a16:creationId xmlns:a16="http://schemas.microsoft.com/office/drawing/2014/main" id="{8F037DCD-DB7C-0289-C099-D4B083AE15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5505" y="2781596"/>
            <a:ext cx="1667202" cy="1050869"/>
          </a:xfrm>
          <a:prstGeom prst="rect">
            <a:avLst/>
          </a:prstGeom>
        </p:spPr>
      </p:pic>
      <p:pic>
        <p:nvPicPr>
          <p:cNvPr id="28" name="Picture 27" descr="A person sitting in a car&#10;&#10;Description automatically generated">
            <a:extLst>
              <a:ext uri="{FF2B5EF4-FFF2-40B4-BE49-F238E27FC236}">
                <a16:creationId xmlns:a16="http://schemas.microsoft.com/office/drawing/2014/main" id="{406DABB7-A9D6-FA29-CCC8-983A24A835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8616" y="2781596"/>
            <a:ext cx="1777616" cy="1048295"/>
          </a:xfrm>
          <a:prstGeom prst="rect">
            <a:avLst/>
          </a:prstGeom>
        </p:spPr>
      </p:pic>
      <p:grpSp>
        <p:nvGrpSpPr>
          <p:cNvPr id="128" name="Group 127">
            <a:extLst>
              <a:ext uri="{FF2B5EF4-FFF2-40B4-BE49-F238E27FC236}">
                <a16:creationId xmlns:a16="http://schemas.microsoft.com/office/drawing/2014/main" id="{68145055-7D62-B46C-EF9C-66BEB0B67E72}"/>
              </a:ext>
            </a:extLst>
          </p:cNvPr>
          <p:cNvGrpSpPr/>
          <p:nvPr/>
        </p:nvGrpSpPr>
        <p:grpSpPr>
          <a:xfrm>
            <a:off x="6042894" y="588053"/>
            <a:ext cx="489878" cy="489878"/>
            <a:chOff x="6059962" y="647682"/>
            <a:chExt cx="489878" cy="489878"/>
          </a:xfrm>
        </p:grpSpPr>
        <p:grpSp>
          <p:nvGrpSpPr>
            <p:cNvPr id="11" name="Group 10">
              <a:extLst>
                <a:ext uri="{FF2B5EF4-FFF2-40B4-BE49-F238E27FC236}">
                  <a16:creationId xmlns:a16="http://schemas.microsoft.com/office/drawing/2014/main" id="{7D70AA60-9EB0-25CB-47D2-03FDC35E12F1}"/>
                </a:ext>
              </a:extLst>
            </p:cNvPr>
            <p:cNvGrpSpPr/>
            <p:nvPr/>
          </p:nvGrpSpPr>
          <p:grpSpPr>
            <a:xfrm>
              <a:off x="6059962" y="647682"/>
              <a:ext cx="489878" cy="489878"/>
              <a:chOff x="8028146" y="1524588"/>
              <a:chExt cx="653170" cy="653170"/>
            </a:xfrm>
          </p:grpSpPr>
          <p:sp>
            <p:nvSpPr>
              <p:cNvPr id="14" name="Oval 13">
                <a:extLst>
                  <a:ext uri="{FF2B5EF4-FFF2-40B4-BE49-F238E27FC236}">
                    <a16:creationId xmlns:a16="http://schemas.microsoft.com/office/drawing/2014/main" id="{C2CB7C2E-1ED4-4754-6E1B-BC8061824092}"/>
                  </a:ext>
                </a:extLst>
              </p:cNvPr>
              <p:cNvSpPr/>
              <p:nvPr/>
            </p:nvSpPr>
            <p:spPr>
              <a:xfrm>
                <a:off x="8041382" y="1533205"/>
                <a:ext cx="636741" cy="63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nvGrpSpPr>
              <p:cNvPr id="15" name="Group 14">
                <a:extLst>
                  <a:ext uri="{FF2B5EF4-FFF2-40B4-BE49-F238E27FC236}">
                    <a16:creationId xmlns:a16="http://schemas.microsoft.com/office/drawing/2014/main" id="{1043E520-C6EE-EA92-9DEB-0E4F1E58644C}"/>
                  </a:ext>
                </a:extLst>
              </p:cNvPr>
              <p:cNvGrpSpPr/>
              <p:nvPr/>
            </p:nvGrpSpPr>
            <p:grpSpPr>
              <a:xfrm>
                <a:off x="8028146" y="1524588"/>
                <a:ext cx="653170" cy="653170"/>
                <a:chOff x="9111343" y="5438671"/>
                <a:chExt cx="854110" cy="854110"/>
              </a:xfrm>
            </p:grpSpPr>
            <p:sp>
              <p:nvSpPr>
                <p:cNvPr id="16" name="Freeform: Shape 15">
                  <a:extLst>
                    <a:ext uri="{FF2B5EF4-FFF2-40B4-BE49-F238E27FC236}">
                      <a16:creationId xmlns:a16="http://schemas.microsoft.com/office/drawing/2014/main" id="{D70D85AC-8838-22B5-3FD3-A3C89A0ED9AD}"/>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sp>
              <p:nvSpPr>
                <p:cNvPr id="17" name="Freeform: Shape 16">
                  <a:extLst>
                    <a:ext uri="{FF2B5EF4-FFF2-40B4-BE49-F238E27FC236}">
                      <a16:creationId xmlns:a16="http://schemas.microsoft.com/office/drawing/2014/main" id="{88857CC5-8843-AB7F-A28A-5D845ECDF9BD}"/>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grpSp>
        </p:grpSp>
        <p:pic>
          <p:nvPicPr>
            <p:cNvPr id="29" name="Graphic 28">
              <a:extLst>
                <a:ext uri="{FF2B5EF4-FFF2-40B4-BE49-F238E27FC236}">
                  <a16:creationId xmlns:a16="http://schemas.microsoft.com/office/drawing/2014/main" id="{7D0B823A-3A38-CA68-445F-DB96A00F30A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68949" y="762392"/>
              <a:ext cx="270969" cy="270969"/>
            </a:xfrm>
            <a:prstGeom prst="rect">
              <a:avLst/>
            </a:prstGeom>
          </p:spPr>
        </p:pic>
      </p:grpSp>
      <p:sp>
        <p:nvSpPr>
          <p:cNvPr id="30" name="Rectangle 29">
            <a:extLst>
              <a:ext uri="{FF2B5EF4-FFF2-40B4-BE49-F238E27FC236}">
                <a16:creationId xmlns:a16="http://schemas.microsoft.com/office/drawing/2014/main" id="{A82CC744-B6BF-3CCB-CA7B-F112EDA7B177}"/>
              </a:ext>
            </a:extLst>
          </p:cNvPr>
          <p:cNvSpPr/>
          <p:nvPr/>
        </p:nvSpPr>
        <p:spPr>
          <a:xfrm>
            <a:off x="4024939" y="2780348"/>
            <a:ext cx="1844672" cy="10482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de-DE" sz="1050" dirty="0">
              <a:solidFill>
                <a:schemeClr val="bg1"/>
              </a:solidFill>
              <a:latin typeface="+mj-lt"/>
            </a:endParaRPr>
          </a:p>
        </p:txBody>
      </p:sp>
      <p:pic>
        <p:nvPicPr>
          <p:cNvPr id="31" name="Picture 30">
            <a:extLst>
              <a:ext uri="{FF2B5EF4-FFF2-40B4-BE49-F238E27FC236}">
                <a16:creationId xmlns:a16="http://schemas.microsoft.com/office/drawing/2014/main" id="{E9391357-80DC-D549-0BA9-125CF55A233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01982" y="2781595"/>
            <a:ext cx="1867630" cy="1048434"/>
          </a:xfrm>
          <a:prstGeom prst="rect">
            <a:avLst/>
          </a:prstGeom>
        </p:spPr>
      </p:pic>
      <p:sp>
        <p:nvSpPr>
          <p:cNvPr id="18" name="Google Shape;159;p7">
            <a:extLst>
              <a:ext uri="{FF2B5EF4-FFF2-40B4-BE49-F238E27FC236}">
                <a16:creationId xmlns:a16="http://schemas.microsoft.com/office/drawing/2014/main" id="{4E3A94BD-DB5D-A22B-9646-913EAEDE1DA4}"/>
              </a:ext>
            </a:extLst>
          </p:cNvPr>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r>
              <a:rPr lang="en-US" dirty="0"/>
              <a:t>Automotive: In-cabin UWB Sensing</a:t>
            </a:r>
          </a:p>
        </p:txBody>
      </p:sp>
    </p:spTree>
    <p:extLst>
      <p:ext uri="{BB962C8B-B14F-4D97-AF65-F5344CB8AC3E}">
        <p14:creationId xmlns:p14="http://schemas.microsoft.com/office/powerpoint/2010/main" val="73459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dirty="0"/>
          </a:p>
        </p:txBody>
      </p:sp>
      <p:sp>
        <p:nvSpPr>
          <p:cNvPr id="5" name="Freeform: Shape 4">
            <a:extLst>
              <a:ext uri="{FF2B5EF4-FFF2-40B4-BE49-F238E27FC236}">
                <a16:creationId xmlns:a16="http://schemas.microsoft.com/office/drawing/2014/main" id="{A358C1FC-576E-01AB-B2C4-DFEB6A200431}"/>
              </a:ext>
            </a:extLst>
          </p:cNvPr>
          <p:cNvSpPr/>
          <p:nvPr/>
        </p:nvSpPr>
        <p:spPr>
          <a:xfrm>
            <a:off x="2922958" y="840018"/>
            <a:ext cx="1595057" cy="3337700"/>
          </a:xfrm>
          <a:custGeom>
            <a:avLst/>
            <a:gdLst>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 name="connsiteX0" fmla="*/ 0 w 1833562"/>
              <a:gd name="connsiteY0" fmla="*/ 795338 h 4891088"/>
              <a:gd name="connsiteX1" fmla="*/ 0 w 1833562"/>
              <a:gd name="connsiteY1" fmla="*/ 4048125 h 4891088"/>
              <a:gd name="connsiteX2" fmla="*/ 1833562 w 1833562"/>
              <a:gd name="connsiteY2" fmla="*/ 4891088 h 4891088"/>
              <a:gd name="connsiteX3" fmla="*/ 1833562 w 1833562"/>
              <a:gd name="connsiteY3" fmla="*/ 0 h 4891088"/>
              <a:gd name="connsiteX4" fmla="*/ 0 w 1833562"/>
              <a:gd name="connsiteY4" fmla="*/ 795338 h 489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562" h="4891088">
                <a:moveTo>
                  <a:pt x="0" y="795338"/>
                </a:moveTo>
                <a:lnTo>
                  <a:pt x="0" y="4048125"/>
                </a:lnTo>
                <a:cubicBezTo>
                  <a:pt x="806450" y="4210050"/>
                  <a:pt x="1112837" y="4348162"/>
                  <a:pt x="1833562" y="4891088"/>
                </a:cubicBezTo>
                <a:lnTo>
                  <a:pt x="1833562" y="0"/>
                </a:lnTo>
                <a:cubicBezTo>
                  <a:pt x="1179512" y="455613"/>
                  <a:pt x="644525" y="677863"/>
                  <a:pt x="0" y="795338"/>
                </a:cubicBezTo>
                <a:close/>
              </a:path>
            </a:pathLst>
          </a:custGeom>
          <a:gradFill>
            <a:gsLst>
              <a:gs pos="0">
                <a:schemeClr val="accent2">
                  <a:alpha val="45000"/>
                </a:schemeClr>
              </a:gs>
              <a:gs pos="81000">
                <a:schemeClr val="accent2">
                  <a:alpha val="69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endParaRPr lang="en-US" sz="1050" dirty="0">
              <a:solidFill>
                <a:schemeClr val="bg1"/>
              </a:solidFill>
              <a:latin typeface="+mj-lt"/>
            </a:endParaRPr>
          </a:p>
        </p:txBody>
      </p:sp>
      <p:sp>
        <p:nvSpPr>
          <p:cNvPr id="6" name="Rectangle 5">
            <a:extLst>
              <a:ext uri="{FF2B5EF4-FFF2-40B4-BE49-F238E27FC236}">
                <a16:creationId xmlns:a16="http://schemas.microsoft.com/office/drawing/2014/main" id="{EBADB1E6-4370-7177-64A6-6F79BF717ED9}"/>
              </a:ext>
            </a:extLst>
          </p:cNvPr>
          <p:cNvSpPr/>
          <p:nvPr/>
        </p:nvSpPr>
        <p:spPr>
          <a:xfrm>
            <a:off x="4517944" y="770785"/>
            <a:ext cx="4167151" cy="3529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7" name="Trapezoid 8">
            <a:extLst>
              <a:ext uri="{FF2B5EF4-FFF2-40B4-BE49-F238E27FC236}">
                <a16:creationId xmlns:a16="http://schemas.microsoft.com/office/drawing/2014/main" id="{9C82A946-0B4E-BB88-8359-CC9C716A94B9}"/>
              </a:ext>
            </a:extLst>
          </p:cNvPr>
          <p:cNvSpPr/>
          <p:nvPr/>
        </p:nvSpPr>
        <p:spPr>
          <a:xfrm rot="16200000">
            <a:off x="2671863" y="2440090"/>
            <a:ext cx="3522052" cy="172968"/>
          </a:xfrm>
          <a:custGeom>
            <a:avLst/>
            <a:gdLst>
              <a:gd name="connsiteX0" fmla="*/ 0 w 3515673"/>
              <a:gd name="connsiteY0" fmla="*/ 446233 h 446233"/>
              <a:gd name="connsiteX1" fmla="*/ 111558 w 3515673"/>
              <a:gd name="connsiteY1" fmla="*/ 0 h 446233"/>
              <a:gd name="connsiteX2" fmla="*/ 3404115 w 3515673"/>
              <a:gd name="connsiteY2" fmla="*/ 0 h 446233"/>
              <a:gd name="connsiteX3" fmla="*/ 3515673 w 3515673"/>
              <a:gd name="connsiteY3" fmla="*/ 446233 h 446233"/>
              <a:gd name="connsiteX4" fmla="*/ 0 w 3515673"/>
              <a:gd name="connsiteY4" fmla="*/ 446233 h 446233"/>
              <a:gd name="connsiteX0" fmla="*/ 0 w 3774980"/>
              <a:gd name="connsiteY0" fmla="*/ 446233 h 446233"/>
              <a:gd name="connsiteX1" fmla="*/ 111558 w 3774980"/>
              <a:gd name="connsiteY1" fmla="*/ 0 h 446233"/>
              <a:gd name="connsiteX2" fmla="*/ 3404115 w 3774980"/>
              <a:gd name="connsiteY2" fmla="*/ 0 h 446233"/>
              <a:gd name="connsiteX3" fmla="*/ 3774980 w 3774980"/>
              <a:gd name="connsiteY3" fmla="*/ 446233 h 446233"/>
              <a:gd name="connsiteX4" fmla="*/ 0 w 3774980"/>
              <a:gd name="connsiteY4" fmla="*/ 446233 h 446233"/>
              <a:gd name="connsiteX0" fmla="*/ 0 w 4030877"/>
              <a:gd name="connsiteY0" fmla="*/ 446233 h 446233"/>
              <a:gd name="connsiteX1" fmla="*/ 367455 w 4030877"/>
              <a:gd name="connsiteY1" fmla="*/ 0 h 446233"/>
              <a:gd name="connsiteX2" fmla="*/ 3660012 w 4030877"/>
              <a:gd name="connsiteY2" fmla="*/ 0 h 446233"/>
              <a:gd name="connsiteX3" fmla="*/ 4030877 w 4030877"/>
              <a:gd name="connsiteY3" fmla="*/ 446233 h 446233"/>
              <a:gd name="connsiteX4" fmla="*/ 0 w 4030877"/>
              <a:gd name="connsiteY4" fmla="*/ 446233 h 4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0877" h="446233">
                <a:moveTo>
                  <a:pt x="0" y="446233"/>
                </a:moveTo>
                <a:lnTo>
                  <a:pt x="367455" y="0"/>
                </a:lnTo>
                <a:lnTo>
                  <a:pt x="3660012" y="0"/>
                </a:lnTo>
                <a:lnTo>
                  <a:pt x="4030877" y="446233"/>
                </a:lnTo>
                <a:lnTo>
                  <a:pt x="0" y="446233"/>
                </a:lnTo>
                <a:close/>
              </a:path>
            </a:pathLst>
          </a:custGeom>
          <a:solidFill>
            <a:srgbClr val="2089CA"/>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0" name="Rectangle 9">
            <a:extLst>
              <a:ext uri="{FF2B5EF4-FFF2-40B4-BE49-F238E27FC236}">
                <a16:creationId xmlns:a16="http://schemas.microsoft.com/office/drawing/2014/main" id="{B7143EC4-36E0-2AD2-9BF6-149C05DF3C32}"/>
              </a:ext>
            </a:extLst>
          </p:cNvPr>
          <p:cNvSpPr/>
          <p:nvPr/>
        </p:nvSpPr>
        <p:spPr>
          <a:xfrm>
            <a:off x="390064" y="1390996"/>
            <a:ext cx="1292610" cy="2182140"/>
          </a:xfrm>
          <a:prstGeom prst="rect">
            <a:avLst/>
          </a:prstGeom>
          <a:solidFill>
            <a:srgbClr val="1E80BC"/>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tx1"/>
              </a:solidFill>
              <a:latin typeface="+mj-lt"/>
            </a:endParaRPr>
          </a:p>
        </p:txBody>
      </p:sp>
      <p:sp>
        <p:nvSpPr>
          <p:cNvPr id="13" name="Rectangle 12">
            <a:extLst>
              <a:ext uri="{FF2B5EF4-FFF2-40B4-BE49-F238E27FC236}">
                <a16:creationId xmlns:a16="http://schemas.microsoft.com/office/drawing/2014/main" id="{D095759E-6DC1-9D3A-B7F0-C27493AA9BCE}"/>
              </a:ext>
            </a:extLst>
          </p:cNvPr>
          <p:cNvSpPr/>
          <p:nvPr/>
        </p:nvSpPr>
        <p:spPr>
          <a:xfrm>
            <a:off x="1677395" y="1311844"/>
            <a:ext cx="1625748" cy="23519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pic>
        <p:nvPicPr>
          <p:cNvPr id="18" name="Graphic 17">
            <a:extLst>
              <a:ext uri="{FF2B5EF4-FFF2-40B4-BE49-F238E27FC236}">
                <a16:creationId xmlns:a16="http://schemas.microsoft.com/office/drawing/2014/main" id="{D259EE7D-D57D-159C-5EF8-268CE966488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6486" y="1526027"/>
            <a:ext cx="562533" cy="562533"/>
          </a:xfrm>
          <a:prstGeom prst="rect">
            <a:avLst/>
          </a:prstGeom>
        </p:spPr>
      </p:pic>
      <p:sp>
        <p:nvSpPr>
          <p:cNvPr id="21" name="Rectangle 20">
            <a:extLst>
              <a:ext uri="{FF2B5EF4-FFF2-40B4-BE49-F238E27FC236}">
                <a16:creationId xmlns:a16="http://schemas.microsoft.com/office/drawing/2014/main" id="{1F00F470-CE17-4F0B-E742-88605AEAA485}"/>
              </a:ext>
            </a:extLst>
          </p:cNvPr>
          <p:cNvSpPr/>
          <p:nvPr/>
        </p:nvSpPr>
        <p:spPr>
          <a:xfrm>
            <a:off x="502398" y="2313498"/>
            <a:ext cx="958370" cy="369332"/>
          </a:xfrm>
          <a:prstGeom prst="rect">
            <a:avLst/>
          </a:prstGeom>
          <a:ln>
            <a:noFill/>
          </a:ln>
        </p:spPr>
        <p:txBody>
          <a:bodyPr wrap="square">
            <a:spAutoFit/>
          </a:bodyPr>
          <a:lstStyle/>
          <a:p>
            <a:pPr lvl="0">
              <a:defRPr/>
            </a:pPr>
            <a:r>
              <a:rPr lang="en-US" sz="900" b="1" cap="all" dirty="0">
                <a:solidFill>
                  <a:schemeClr val="tx1"/>
                </a:solidFill>
                <a:latin typeface="Arial" panose="020B0604020202020204" pitchFamily="34" charset="0"/>
              </a:rPr>
              <a:t>Secure car </a:t>
            </a:r>
            <a:br>
              <a:rPr lang="en-US" sz="900" b="1" cap="all" dirty="0">
                <a:solidFill>
                  <a:schemeClr val="tx1"/>
                </a:solidFill>
                <a:latin typeface="Arial" panose="020B0604020202020204" pitchFamily="34" charset="0"/>
              </a:rPr>
            </a:br>
            <a:r>
              <a:rPr lang="en-US" sz="900" b="1" cap="all" dirty="0">
                <a:solidFill>
                  <a:schemeClr val="tx1"/>
                </a:solidFill>
                <a:latin typeface="Arial" panose="020B0604020202020204" pitchFamily="34" charset="0"/>
              </a:rPr>
              <a:t>access</a:t>
            </a:r>
            <a:endParaRPr lang="en-US" sz="900" b="1" dirty="0">
              <a:solidFill>
                <a:schemeClr val="tx1"/>
              </a:solidFill>
              <a:latin typeface="Arial" panose="020B0604020202020204" pitchFamily="34" charset="0"/>
            </a:endParaRPr>
          </a:p>
        </p:txBody>
      </p:sp>
      <p:sp>
        <p:nvSpPr>
          <p:cNvPr id="22" name="Rectangle 21">
            <a:extLst>
              <a:ext uri="{FF2B5EF4-FFF2-40B4-BE49-F238E27FC236}">
                <a16:creationId xmlns:a16="http://schemas.microsoft.com/office/drawing/2014/main" id="{1CCCB86C-B1B2-F173-4FF4-378E612EB6D4}"/>
              </a:ext>
            </a:extLst>
          </p:cNvPr>
          <p:cNvSpPr/>
          <p:nvPr/>
        </p:nvSpPr>
        <p:spPr>
          <a:xfrm>
            <a:off x="493767" y="2243790"/>
            <a:ext cx="1035368" cy="11259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tx1"/>
              </a:solidFill>
              <a:latin typeface="+mj-lt"/>
            </a:endParaRPr>
          </a:p>
        </p:txBody>
      </p:sp>
      <p:sp>
        <p:nvSpPr>
          <p:cNvPr id="23" name="Rectangle 22">
            <a:extLst>
              <a:ext uri="{FF2B5EF4-FFF2-40B4-BE49-F238E27FC236}">
                <a16:creationId xmlns:a16="http://schemas.microsoft.com/office/drawing/2014/main" id="{146A45C5-79A4-063F-5213-8A15B6000177}"/>
              </a:ext>
            </a:extLst>
          </p:cNvPr>
          <p:cNvSpPr/>
          <p:nvPr/>
        </p:nvSpPr>
        <p:spPr>
          <a:xfrm>
            <a:off x="335788" y="1444477"/>
            <a:ext cx="1292610" cy="276999"/>
          </a:xfrm>
          <a:prstGeom prst="rect">
            <a:avLst/>
          </a:prstGeom>
        </p:spPr>
        <p:txBody>
          <a:bodyPr wrap="square">
            <a:spAutoFit/>
          </a:bodyPr>
          <a:lstStyle/>
          <a:p>
            <a:pPr lvl="0">
              <a:defRPr/>
            </a:pPr>
            <a:r>
              <a:rPr lang="en-US" sz="1200" b="1" cap="all" dirty="0">
                <a:solidFill>
                  <a:schemeClr val="tx1"/>
                </a:solidFill>
                <a:latin typeface="Arial" panose="020B0604020202020204" pitchFamily="34" charset="0"/>
              </a:rPr>
              <a:t>Automotive</a:t>
            </a:r>
            <a:endParaRPr lang="en-US" sz="1050" b="1" cap="all" dirty="0">
              <a:solidFill>
                <a:schemeClr val="tx1"/>
              </a:solidFill>
              <a:latin typeface="Arial" panose="020B0604020202020204" pitchFamily="34" charset="0"/>
            </a:endParaRPr>
          </a:p>
        </p:txBody>
      </p:sp>
      <p:sp>
        <p:nvSpPr>
          <p:cNvPr id="24" name="Rectangle 23">
            <a:extLst>
              <a:ext uri="{FF2B5EF4-FFF2-40B4-BE49-F238E27FC236}">
                <a16:creationId xmlns:a16="http://schemas.microsoft.com/office/drawing/2014/main" id="{E47E2A9C-3A7E-D064-E4C1-22AD1A411638}"/>
              </a:ext>
            </a:extLst>
          </p:cNvPr>
          <p:cNvSpPr/>
          <p:nvPr/>
        </p:nvSpPr>
        <p:spPr>
          <a:xfrm>
            <a:off x="1789444" y="2313498"/>
            <a:ext cx="1374853" cy="507831"/>
          </a:xfrm>
          <a:prstGeom prst="rect">
            <a:avLst/>
          </a:prstGeom>
        </p:spPr>
        <p:txBody>
          <a:bodyPr wrap="square">
            <a:spAutoFit/>
          </a:bodyPr>
          <a:lstStyle/>
          <a:p>
            <a:pPr lvl="0">
              <a:defRPr/>
            </a:pPr>
            <a:r>
              <a:rPr lang="en-US" sz="900" b="1" cap="all" dirty="0">
                <a:solidFill>
                  <a:schemeClr val="tx1"/>
                </a:solidFill>
                <a:latin typeface="Arial" panose="020B0604020202020204" pitchFamily="34" charset="0"/>
              </a:rPr>
              <a:t>spatial awareness for mobile devices</a:t>
            </a:r>
            <a:endParaRPr lang="en-US" sz="900" b="1" dirty="0">
              <a:solidFill>
                <a:schemeClr val="tx1"/>
              </a:solidFill>
              <a:latin typeface="Arial" panose="020B0604020202020204" pitchFamily="34" charset="0"/>
            </a:endParaRPr>
          </a:p>
        </p:txBody>
      </p:sp>
      <p:sp>
        <p:nvSpPr>
          <p:cNvPr id="25" name="Rectangle 24">
            <a:extLst>
              <a:ext uri="{FF2B5EF4-FFF2-40B4-BE49-F238E27FC236}">
                <a16:creationId xmlns:a16="http://schemas.microsoft.com/office/drawing/2014/main" id="{951A39D9-9362-D36F-D36E-76A6EFDDE138}"/>
              </a:ext>
            </a:extLst>
          </p:cNvPr>
          <p:cNvSpPr/>
          <p:nvPr/>
        </p:nvSpPr>
        <p:spPr>
          <a:xfrm>
            <a:off x="1800465" y="2243790"/>
            <a:ext cx="1374853" cy="11259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6" name="Rectangle 25">
            <a:extLst>
              <a:ext uri="{FF2B5EF4-FFF2-40B4-BE49-F238E27FC236}">
                <a16:creationId xmlns:a16="http://schemas.microsoft.com/office/drawing/2014/main" id="{313EE3A4-9E51-4F83-6E9E-D88B29BDE7C1}"/>
              </a:ext>
            </a:extLst>
          </p:cNvPr>
          <p:cNvSpPr/>
          <p:nvPr/>
        </p:nvSpPr>
        <p:spPr>
          <a:xfrm>
            <a:off x="1812924" y="1441306"/>
            <a:ext cx="949715" cy="276999"/>
          </a:xfrm>
          <a:prstGeom prst="rect">
            <a:avLst/>
          </a:prstGeom>
        </p:spPr>
        <p:txBody>
          <a:bodyPr wrap="square">
            <a:spAutoFit/>
          </a:bodyPr>
          <a:lstStyle/>
          <a:p>
            <a:pPr lvl="0">
              <a:defRPr/>
            </a:pPr>
            <a:r>
              <a:rPr lang="en-US" sz="1200" b="1" cap="all" dirty="0">
                <a:solidFill>
                  <a:schemeClr val="tx1"/>
                </a:solidFill>
                <a:latin typeface="Arial" panose="020B0604020202020204" pitchFamily="34" charset="0"/>
              </a:rPr>
              <a:t>MOBILE</a:t>
            </a:r>
            <a:endParaRPr lang="en-US" sz="1125" b="1" cap="all" dirty="0">
              <a:solidFill>
                <a:schemeClr val="tx1"/>
              </a:solidFill>
              <a:latin typeface="Arial" panose="020B0604020202020204" pitchFamily="34" charset="0"/>
            </a:endParaRPr>
          </a:p>
        </p:txBody>
      </p:sp>
      <p:sp>
        <p:nvSpPr>
          <p:cNvPr id="27" name="Rectangle 26">
            <a:extLst>
              <a:ext uri="{FF2B5EF4-FFF2-40B4-BE49-F238E27FC236}">
                <a16:creationId xmlns:a16="http://schemas.microsoft.com/office/drawing/2014/main" id="{F6C97320-4AA5-BB6F-BBF1-68F5E2BCE0B3}"/>
              </a:ext>
            </a:extLst>
          </p:cNvPr>
          <p:cNvSpPr/>
          <p:nvPr/>
        </p:nvSpPr>
        <p:spPr>
          <a:xfrm>
            <a:off x="1783685" y="2847938"/>
            <a:ext cx="1374853" cy="461665"/>
          </a:xfrm>
          <a:prstGeom prst="rect">
            <a:avLst/>
          </a:prstGeom>
        </p:spPr>
        <p:txBody>
          <a:bodyPr wrap="square">
            <a:spAutoFit/>
          </a:bodyPr>
          <a:lstStyle/>
          <a:p>
            <a:pPr lvl="0">
              <a:defRPr/>
            </a:pPr>
            <a:r>
              <a:rPr lang="en-US" sz="800" b="1" cap="all" dirty="0">
                <a:solidFill>
                  <a:schemeClr val="tx1"/>
                </a:solidFill>
                <a:latin typeface="Arial" panose="020B0604020202020204" pitchFamily="34" charset="0"/>
              </a:rPr>
              <a:t>UWB is an extension of the</a:t>
            </a:r>
            <a:br>
              <a:rPr lang="en-US" sz="800" b="1" cap="all" dirty="0">
                <a:solidFill>
                  <a:schemeClr val="tx1"/>
                </a:solidFill>
                <a:latin typeface="Arial" panose="020B0604020202020204" pitchFamily="34" charset="0"/>
              </a:rPr>
            </a:br>
            <a:r>
              <a:rPr lang="en-US" sz="800" b="1" cap="all" dirty="0">
                <a:solidFill>
                  <a:schemeClr val="tx1"/>
                </a:solidFill>
                <a:latin typeface="Arial" panose="020B0604020202020204" pitchFamily="34" charset="0"/>
              </a:rPr>
              <a:t>mobile wallet</a:t>
            </a:r>
          </a:p>
        </p:txBody>
      </p:sp>
      <p:pic>
        <p:nvPicPr>
          <p:cNvPr id="28" name="Graphic 27">
            <a:extLst>
              <a:ext uri="{FF2B5EF4-FFF2-40B4-BE49-F238E27FC236}">
                <a16:creationId xmlns:a16="http://schemas.microsoft.com/office/drawing/2014/main" id="{0536436B-7891-27CC-E9A6-D46A53B345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3157" y="1455050"/>
            <a:ext cx="628612" cy="813499"/>
          </a:xfrm>
          <a:prstGeom prst="rect">
            <a:avLst/>
          </a:prstGeom>
        </p:spPr>
      </p:pic>
      <p:sp>
        <p:nvSpPr>
          <p:cNvPr id="29" name="Rectangle 28">
            <a:extLst>
              <a:ext uri="{FF2B5EF4-FFF2-40B4-BE49-F238E27FC236}">
                <a16:creationId xmlns:a16="http://schemas.microsoft.com/office/drawing/2014/main" id="{57DC4B8A-BEBF-7E36-A5C4-56F5BF500648}"/>
              </a:ext>
            </a:extLst>
          </p:cNvPr>
          <p:cNvSpPr/>
          <p:nvPr/>
        </p:nvSpPr>
        <p:spPr>
          <a:xfrm>
            <a:off x="3360283" y="1251270"/>
            <a:ext cx="949715" cy="276999"/>
          </a:xfrm>
          <a:prstGeom prst="rect">
            <a:avLst/>
          </a:prstGeom>
        </p:spPr>
        <p:txBody>
          <a:bodyPr wrap="square">
            <a:spAutoFit/>
          </a:bodyPr>
          <a:lstStyle/>
          <a:p>
            <a:pPr lvl="0" algn="ctr">
              <a:defRPr/>
            </a:pPr>
            <a:r>
              <a:rPr lang="en-US" sz="1200" b="1" cap="all" dirty="0">
                <a:solidFill>
                  <a:schemeClr val="tx1"/>
                </a:solidFill>
                <a:latin typeface="Arial" panose="020B0604020202020204" pitchFamily="34" charset="0"/>
              </a:rPr>
              <a:t>IoT</a:t>
            </a:r>
            <a:endParaRPr lang="en-US" sz="1125" b="1" cap="all" dirty="0">
              <a:solidFill>
                <a:schemeClr val="tx1"/>
              </a:solidFill>
              <a:latin typeface="Arial" panose="020B0604020202020204" pitchFamily="34" charset="0"/>
            </a:endParaRPr>
          </a:p>
        </p:txBody>
      </p:sp>
      <p:sp>
        <p:nvSpPr>
          <p:cNvPr id="30" name="Rectangle 29">
            <a:extLst>
              <a:ext uri="{FF2B5EF4-FFF2-40B4-BE49-F238E27FC236}">
                <a16:creationId xmlns:a16="http://schemas.microsoft.com/office/drawing/2014/main" id="{66E4678B-863B-9C6C-9E50-981D901EB7F4}"/>
              </a:ext>
            </a:extLst>
          </p:cNvPr>
          <p:cNvSpPr/>
          <p:nvPr/>
        </p:nvSpPr>
        <p:spPr>
          <a:xfrm>
            <a:off x="3345428" y="2163205"/>
            <a:ext cx="1023874" cy="923330"/>
          </a:xfrm>
          <a:prstGeom prst="rect">
            <a:avLst/>
          </a:prstGeom>
        </p:spPr>
        <p:txBody>
          <a:bodyPr wrap="square">
            <a:spAutoFit/>
          </a:bodyPr>
          <a:lstStyle/>
          <a:p>
            <a:pPr lvl="0">
              <a:defRPr/>
            </a:pPr>
            <a:r>
              <a:rPr lang="en-US" sz="900" b="1" cap="all" dirty="0">
                <a:solidFill>
                  <a:schemeClr val="tx1"/>
                </a:solidFill>
                <a:latin typeface="Arial" panose="020B0604020202020204" pitchFamily="34" charset="0"/>
              </a:rPr>
              <a:t>Integration of UWB into mobile devices unlocks IoT devices</a:t>
            </a:r>
          </a:p>
        </p:txBody>
      </p:sp>
      <p:grpSp>
        <p:nvGrpSpPr>
          <p:cNvPr id="31" name="Group 30">
            <a:extLst>
              <a:ext uri="{FF2B5EF4-FFF2-40B4-BE49-F238E27FC236}">
                <a16:creationId xmlns:a16="http://schemas.microsoft.com/office/drawing/2014/main" id="{95CA757E-EFEF-41B0-DC28-C903D17B2414}"/>
              </a:ext>
            </a:extLst>
          </p:cNvPr>
          <p:cNvGrpSpPr/>
          <p:nvPr/>
        </p:nvGrpSpPr>
        <p:grpSpPr>
          <a:xfrm>
            <a:off x="4629084" y="882205"/>
            <a:ext cx="2145143" cy="3242784"/>
            <a:chOff x="5910382" y="1224502"/>
            <a:chExt cx="4869023" cy="4325508"/>
          </a:xfrm>
          <a:solidFill>
            <a:srgbClr val="3993CB"/>
          </a:solidFill>
        </p:grpSpPr>
        <p:sp>
          <p:nvSpPr>
            <p:cNvPr id="128" name="Rectangle 127">
              <a:extLst>
                <a:ext uri="{FF2B5EF4-FFF2-40B4-BE49-F238E27FC236}">
                  <a16:creationId xmlns:a16="http://schemas.microsoft.com/office/drawing/2014/main" id="{DA64529B-BAED-08AD-893A-F42A67055537}"/>
                </a:ext>
              </a:extLst>
            </p:cNvPr>
            <p:cNvSpPr/>
            <p:nvPr/>
          </p:nvSpPr>
          <p:spPr>
            <a:xfrm>
              <a:off x="5910382" y="1224502"/>
              <a:ext cx="4869023" cy="141294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29" name="Rectangle 128">
              <a:extLst>
                <a:ext uri="{FF2B5EF4-FFF2-40B4-BE49-F238E27FC236}">
                  <a16:creationId xmlns:a16="http://schemas.microsoft.com/office/drawing/2014/main" id="{9CBFA234-F89E-E560-63EC-142E50EF2F23}"/>
                </a:ext>
              </a:extLst>
            </p:cNvPr>
            <p:cNvSpPr/>
            <p:nvPr/>
          </p:nvSpPr>
          <p:spPr>
            <a:xfrm>
              <a:off x="5910382" y="2680785"/>
              <a:ext cx="4869023" cy="141294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30" name="Rectangle 129">
              <a:extLst>
                <a:ext uri="{FF2B5EF4-FFF2-40B4-BE49-F238E27FC236}">
                  <a16:creationId xmlns:a16="http://schemas.microsoft.com/office/drawing/2014/main" id="{A24A5391-BAF3-B3B3-BA91-A85C29AE8C1F}"/>
                </a:ext>
              </a:extLst>
            </p:cNvPr>
            <p:cNvSpPr/>
            <p:nvPr/>
          </p:nvSpPr>
          <p:spPr>
            <a:xfrm>
              <a:off x="5910382" y="4137069"/>
              <a:ext cx="4869023" cy="141294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sp>
        <p:nvSpPr>
          <p:cNvPr id="131" name="Rectangle 130">
            <a:extLst>
              <a:ext uri="{FF2B5EF4-FFF2-40B4-BE49-F238E27FC236}">
                <a16:creationId xmlns:a16="http://schemas.microsoft.com/office/drawing/2014/main" id="{34F0FE3E-8268-EF9D-2B6C-98C662218CEE}"/>
              </a:ext>
            </a:extLst>
          </p:cNvPr>
          <p:cNvSpPr/>
          <p:nvPr/>
        </p:nvSpPr>
        <p:spPr>
          <a:xfrm>
            <a:off x="5339051" y="1194953"/>
            <a:ext cx="1269310" cy="707886"/>
          </a:xfrm>
          <a:prstGeom prst="rect">
            <a:avLst/>
          </a:prstGeom>
        </p:spPr>
        <p:txBody>
          <a:bodyPr wrap="square">
            <a:spAutoFit/>
          </a:bodyPr>
          <a:lstStyle/>
          <a:p>
            <a:pPr lvl="0">
              <a:defRPr/>
            </a:pPr>
            <a:r>
              <a:rPr lang="en-US" sz="800" b="1" cap="all" dirty="0">
                <a:solidFill>
                  <a:schemeClr val="tx1"/>
                </a:solidFill>
                <a:latin typeface="Arial" panose="020B0604020202020204" pitchFamily="34" charset="0"/>
              </a:rPr>
              <a:t>Find my item</a:t>
            </a:r>
          </a:p>
          <a:p>
            <a:pPr lvl="0">
              <a:defRPr/>
            </a:pPr>
            <a:r>
              <a:rPr lang="en-US" sz="800" b="1" cap="all" dirty="0">
                <a:solidFill>
                  <a:schemeClr val="tx1"/>
                </a:solidFill>
                <a:latin typeface="Arial" panose="020B0604020202020204" pitchFamily="34" charset="0"/>
              </a:rPr>
              <a:t>Hands free access</a:t>
            </a:r>
          </a:p>
          <a:p>
            <a:pPr lvl="0">
              <a:defRPr/>
            </a:pPr>
            <a:r>
              <a:rPr lang="en-US" sz="800" b="1" cap="all" dirty="0">
                <a:solidFill>
                  <a:schemeClr val="tx1"/>
                </a:solidFill>
                <a:latin typeface="Arial" panose="020B0604020202020204" pitchFamily="34" charset="0"/>
              </a:rPr>
              <a:t>Home control</a:t>
            </a:r>
          </a:p>
          <a:p>
            <a:pPr lvl="0">
              <a:defRPr/>
            </a:pPr>
            <a:r>
              <a:rPr lang="en-US" sz="800" b="1" cap="all" dirty="0">
                <a:solidFill>
                  <a:schemeClr val="tx1"/>
                </a:solidFill>
                <a:latin typeface="Arial" panose="020B0604020202020204" pitchFamily="34" charset="0"/>
              </a:rPr>
              <a:t>Gaming</a:t>
            </a:r>
          </a:p>
        </p:txBody>
      </p:sp>
      <p:sp>
        <p:nvSpPr>
          <p:cNvPr id="132" name="Rectangle 131">
            <a:extLst>
              <a:ext uri="{FF2B5EF4-FFF2-40B4-BE49-F238E27FC236}">
                <a16:creationId xmlns:a16="http://schemas.microsoft.com/office/drawing/2014/main" id="{36EC7F61-DD70-04E4-8549-8A97F161A5A2}"/>
              </a:ext>
            </a:extLst>
          </p:cNvPr>
          <p:cNvSpPr/>
          <p:nvPr/>
        </p:nvSpPr>
        <p:spPr>
          <a:xfrm>
            <a:off x="5313973" y="2054773"/>
            <a:ext cx="1644269" cy="430887"/>
          </a:xfrm>
          <a:prstGeom prst="rect">
            <a:avLst/>
          </a:prstGeom>
        </p:spPr>
        <p:txBody>
          <a:bodyPr wrap="square">
            <a:spAutoFit/>
          </a:bodyPr>
          <a:lstStyle/>
          <a:p>
            <a:pPr lvl="0">
              <a:defRPr/>
            </a:pPr>
            <a:r>
              <a:rPr lang="en-US" sz="1100" b="1" cap="all" dirty="0">
                <a:solidFill>
                  <a:schemeClr val="tx1"/>
                </a:solidFill>
                <a:latin typeface="Arial" panose="020B0604020202020204" pitchFamily="34" charset="0"/>
              </a:rPr>
              <a:t>Smart </a:t>
            </a:r>
            <a:br>
              <a:rPr lang="en-US" sz="1100" b="1" cap="all" dirty="0">
                <a:solidFill>
                  <a:schemeClr val="tx1"/>
                </a:solidFill>
                <a:latin typeface="Arial" panose="020B0604020202020204" pitchFamily="34" charset="0"/>
              </a:rPr>
            </a:br>
            <a:r>
              <a:rPr lang="en-US" sz="1100" b="1" cap="all" dirty="0">
                <a:solidFill>
                  <a:schemeClr val="tx1"/>
                </a:solidFill>
                <a:latin typeface="Arial" panose="020B0604020202020204" pitchFamily="34" charset="0"/>
              </a:rPr>
              <a:t>enterprises</a:t>
            </a:r>
            <a:endParaRPr lang="en-US" sz="1100" b="1" dirty="0">
              <a:solidFill>
                <a:schemeClr val="tx1"/>
              </a:solidFill>
              <a:latin typeface="Arial" panose="020B0604020202020204" pitchFamily="34" charset="0"/>
            </a:endParaRPr>
          </a:p>
        </p:txBody>
      </p:sp>
      <p:sp>
        <p:nvSpPr>
          <p:cNvPr id="133" name="Rectangle 132">
            <a:extLst>
              <a:ext uri="{FF2B5EF4-FFF2-40B4-BE49-F238E27FC236}">
                <a16:creationId xmlns:a16="http://schemas.microsoft.com/office/drawing/2014/main" id="{53726B53-39CB-6F8A-9AC3-63DB64B6BFD5}"/>
              </a:ext>
            </a:extLst>
          </p:cNvPr>
          <p:cNvSpPr/>
          <p:nvPr/>
        </p:nvSpPr>
        <p:spPr>
          <a:xfrm>
            <a:off x="5320763" y="2449944"/>
            <a:ext cx="1534251" cy="461665"/>
          </a:xfrm>
          <a:prstGeom prst="rect">
            <a:avLst/>
          </a:prstGeom>
        </p:spPr>
        <p:txBody>
          <a:bodyPr wrap="square">
            <a:spAutoFit/>
          </a:bodyPr>
          <a:lstStyle/>
          <a:p>
            <a:pPr lvl="0">
              <a:defRPr/>
            </a:pPr>
            <a:r>
              <a:rPr lang="en-US" sz="800" b="1" cap="all" dirty="0">
                <a:solidFill>
                  <a:schemeClr val="tx1"/>
                </a:solidFill>
                <a:latin typeface="Arial" panose="020B0604020202020204" pitchFamily="34" charset="0"/>
              </a:rPr>
              <a:t>Access</a:t>
            </a:r>
          </a:p>
          <a:p>
            <a:pPr lvl="0">
              <a:defRPr/>
            </a:pPr>
            <a:r>
              <a:rPr lang="en-US" sz="800" b="1" cap="all" dirty="0">
                <a:solidFill>
                  <a:schemeClr val="tx1"/>
                </a:solidFill>
                <a:latin typeface="Arial" panose="020B0604020202020204" pitchFamily="34" charset="0"/>
              </a:rPr>
              <a:t>Indoor navigation</a:t>
            </a:r>
          </a:p>
          <a:p>
            <a:pPr lvl="0">
              <a:defRPr/>
            </a:pPr>
            <a:r>
              <a:rPr lang="en-US" sz="800" b="1" cap="all" dirty="0">
                <a:solidFill>
                  <a:schemeClr val="tx1"/>
                </a:solidFill>
                <a:latin typeface="Arial" panose="020B0604020202020204" pitchFamily="34" charset="0"/>
              </a:rPr>
              <a:t>Factory automation</a:t>
            </a:r>
          </a:p>
        </p:txBody>
      </p:sp>
      <p:sp>
        <p:nvSpPr>
          <p:cNvPr id="134" name="Rectangle 133">
            <a:extLst>
              <a:ext uri="{FF2B5EF4-FFF2-40B4-BE49-F238E27FC236}">
                <a16:creationId xmlns:a16="http://schemas.microsoft.com/office/drawing/2014/main" id="{D4CF7A92-E2E8-D74B-8831-49CEEDA02E4E}"/>
              </a:ext>
            </a:extLst>
          </p:cNvPr>
          <p:cNvSpPr/>
          <p:nvPr/>
        </p:nvSpPr>
        <p:spPr>
          <a:xfrm>
            <a:off x="5311620" y="3143915"/>
            <a:ext cx="1372390" cy="261610"/>
          </a:xfrm>
          <a:prstGeom prst="rect">
            <a:avLst/>
          </a:prstGeom>
        </p:spPr>
        <p:txBody>
          <a:bodyPr wrap="square">
            <a:spAutoFit/>
          </a:bodyPr>
          <a:lstStyle/>
          <a:p>
            <a:pPr lvl="0">
              <a:defRPr/>
            </a:pPr>
            <a:r>
              <a:rPr lang="en-US" sz="1100" b="1" cap="all" dirty="0">
                <a:solidFill>
                  <a:schemeClr val="tx1"/>
                </a:solidFill>
                <a:latin typeface="Arial" panose="020B0604020202020204" pitchFamily="34" charset="0"/>
              </a:rPr>
              <a:t>Smart retail</a:t>
            </a:r>
            <a:endParaRPr lang="en-US" sz="1100" b="1" dirty="0">
              <a:solidFill>
                <a:schemeClr val="tx1"/>
              </a:solidFill>
              <a:latin typeface="Arial" panose="020B0604020202020204" pitchFamily="34" charset="0"/>
            </a:endParaRPr>
          </a:p>
        </p:txBody>
      </p:sp>
      <p:sp>
        <p:nvSpPr>
          <p:cNvPr id="135" name="Rectangle 134">
            <a:extLst>
              <a:ext uri="{FF2B5EF4-FFF2-40B4-BE49-F238E27FC236}">
                <a16:creationId xmlns:a16="http://schemas.microsoft.com/office/drawing/2014/main" id="{1A22E0C0-0224-ECF7-2A4E-135424C50F9D}"/>
              </a:ext>
            </a:extLst>
          </p:cNvPr>
          <p:cNvSpPr/>
          <p:nvPr/>
        </p:nvSpPr>
        <p:spPr>
          <a:xfrm>
            <a:off x="5323117" y="3379399"/>
            <a:ext cx="1888438" cy="461665"/>
          </a:xfrm>
          <a:prstGeom prst="rect">
            <a:avLst/>
          </a:prstGeom>
        </p:spPr>
        <p:txBody>
          <a:bodyPr wrap="square">
            <a:spAutoFit/>
          </a:bodyPr>
          <a:lstStyle/>
          <a:p>
            <a:pPr lvl="0">
              <a:defRPr/>
            </a:pPr>
            <a:r>
              <a:rPr lang="en-US" sz="800" b="1" cap="all" dirty="0">
                <a:solidFill>
                  <a:schemeClr val="tx1"/>
                </a:solidFill>
                <a:latin typeface="Arial" panose="020B0604020202020204" pitchFamily="34" charset="0"/>
              </a:rPr>
              <a:t>RTL Services</a:t>
            </a:r>
          </a:p>
          <a:p>
            <a:pPr lvl="0">
              <a:defRPr/>
            </a:pPr>
            <a:r>
              <a:rPr lang="en-US" sz="800" b="1" cap="all" dirty="0">
                <a:solidFill>
                  <a:schemeClr val="tx1"/>
                </a:solidFill>
                <a:latin typeface="Arial" panose="020B0604020202020204" pitchFamily="34" charset="0"/>
              </a:rPr>
              <a:t>Asset tracking</a:t>
            </a:r>
          </a:p>
          <a:p>
            <a:pPr lvl="0">
              <a:defRPr/>
            </a:pPr>
            <a:r>
              <a:rPr lang="en-US" sz="800" b="1" cap="all" dirty="0">
                <a:solidFill>
                  <a:schemeClr val="tx1"/>
                </a:solidFill>
                <a:latin typeface="Arial" panose="020B0604020202020204" pitchFamily="34" charset="0"/>
              </a:rPr>
              <a:t>Hands free payment</a:t>
            </a:r>
          </a:p>
        </p:txBody>
      </p:sp>
      <p:pic>
        <p:nvPicPr>
          <p:cNvPr id="136" name="Graphic 135">
            <a:extLst>
              <a:ext uri="{FF2B5EF4-FFF2-40B4-BE49-F238E27FC236}">
                <a16:creationId xmlns:a16="http://schemas.microsoft.com/office/drawing/2014/main" id="{59E59871-46E2-02C7-DB6E-8D49E65275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15141" y="2240350"/>
            <a:ext cx="588623" cy="588623"/>
          </a:xfrm>
          <a:prstGeom prst="rect">
            <a:avLst/>
          </a:prstGeom>
        </p:spPr>
      </p:pic>
      <p:grpSp>
        <p:nvGrpSpPr>
          <p:cNvPr id="137" name="Group 136">
            <a:extLst>
              <a:ext uri="{FF2B5EF4-FFF2-40B4-BE49-F238E27FC236}">
                <a16:creationId xmlns:a16="http://schemas.microsoft.com/office/drawing/2014/main" id="{CD8694DD-74EB-D85A-C72E-2C581F85A80B}"/>
              </a:ext>
            </a:extLst>
          </p:cNvPr>
          <p:cNvGrpSpPr/>
          <p:nvPr/>
        </p:nvGrpSpPr>
        <p:grpSpPr>
          <a:xfrm>
            <a:off x="4809691" y="1235325"/>
            <a:ext cx="473996" cy="423317"/>
            <a:chOff x="10042965" y="536777"/>
            <a:chExt cx="252413" cy="225426"/>
          </a:xfrm>
          <a:solidFill>
            <a:schemeClr val="bg1"/>
          </a:solidFill>
        </p:grpSpPr>
        <p:sp>
          <p:nvSpPr>
            <p:cNvPr id="138" name="Freeform 1526">
              <a:extLst>
                <a:ext uri="{FF2B5EF4-FFF2-40B4-BE49-F238E27FC236}">
                  <a16:creationId xmlns:a16="http://schemas.microsoft.com/office/drawing/2014/main" id="{0DAEC4ED-AB86-464D-BF43-114E9EE39182}"/>
                </a:ext>
              </a:extLst>
            </p:cNvPr>
            <p:cNvSpPr>
              <a:spLocks/>
            </p:cNvSpPr>
            <p:nvPr/>
          </p:nvSpPr>
          <p:spPr bwMode="auto">
            <a:xfrm>
              <a:off x="10176315" y="692352"/>
              <a:ext cx="19050" cy="19050"/>
            </a:xfrm>
            <a:custGeom>
              <a:avLst/>
              <a:gdLst>
                <a:gd name="T0" fmla="*/ 4 w 35"/>
                <a:gd name="T1" fmla="*/ 36 h 36"/>
                <a:gd name="T2" fmla="*/ 31 w 35"/>
                <a:gd name="T3" fmla="*/ 36 h 36"/>
                <a:gd name="T4" fmla="*/ 35 w 35"/>
                <a:gd name="T5" fmla="*/ 32 h 36"/>
                <a:gd name="T6" fmla="*/ 35 w 35"/>
                <a:gd name="T7" fmla="*/ 5 h 36"/>
                <a:gd name="T8" fmla="*/ 31 w 35"/>
                <a:gd name="T9" fmla="*/ 0 h 36"/>
                <a:gd name="T10" fmla="*/ 4 w 35"/>
                <a:gd name="T11" fmla="*/ 0 h 36"/>
                <a:gd name="T12" fmla="*/ 0 w 35"/>
                <a:gd name="T13" fmla="*/ 5 h 36"/>
                <a:gd name="T14" fmla="*/ 0 w 35"/>
                <a:gd name="T15" fmla="*/ 32 h 36"/>
                <a:gd name="T16" fmla="*/ 4 w 3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4" y="36"/>
                  </a:moveTo>
                  <a:cubicBezTo>
                    <a:pt x="31" y="36"/>
                    <a:pt x="31" y="36"/>
                    <a:pt x="31" y="36"/>
                  </a:cubicBezTo>
                  <a:cubicBezTo>
                    <a:pt x="33" y="36"/>
                    <a:pt x="35" y="34"/>
                    <a:pt x="35" y="32"/>
                  </a:cubicBezTo>
                  <a:cubicBezTo>
                    <a:pt x="35" y="5"/>
                    <a:pt x="35" y="5"/>
                    <a:pt x="35" y="5"/>
                  </a:cubicBezTo>
                  <a:cubicBezTo>
                    <a:pt x="35" y="2"/>
                    <a:pt x="33" y="0"/>
                    <a:pt x="31" y="0"/>
                  </a:cubicBezTo>
                  <a:cubicBezTo>
                    <a:pt x="4" y="0"/>
                    <a:pt x="4" y="0"/>
                    <a:pt x="4" y="0"/>
                  </a:cubicBezTo>
                  <a:cubicBezTo>
                    <a:pt x="2" y="0"/>
                    <a:pt x="0" y="2"/>
                    <a:pt x="0" y="5"/>
                  </a:cubicBezTo>
                  <a:cubicBezTo>
                    <a:pt x="0" y="32"/>
                    <a:pt x="0" y="32"/>
                    <a:pt x="0" y="32"/>
                  </a:cubicBezTo>
                  <a:cubicBezTo>
                    <a:pt x="0" y="34"/>
                    <a:pt x="2" y="36"/>
                    <a:pt x="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39" name="Freeform 1527">
              <a:extLst>
                <a:ext uri="{FF2B5EF4-FFF2-40B4-BE49-F238E27FC236}">
                  <a16:creationId xmlns:a16="http://schemas.microsoft.com/office/drawing/2014/main" id="{C5BFD37A-EE3F-A951-F534-6F8699CA14A9}"/>
                </a:ext>
              </a:extLst>
            </p:cNvPr>
            <p:cNvSpPr>
              <a:spLocks noEditPoints="1"/>
            </p:cNvSpPr>
            <p:nvPr/>
          </p:nvSpPr>
          <p:spPr bwMode="auto">
            <a:xfrm>
              <a:off x="10096940" y="636790"/>
              <a:ext cx="141288" cy="125413"/>
            </a:xfrm>
            <a:custGeom>
              <a:avLst/>
              <a:gdLst>
                <a:gd name="T0" fmla="*/ 256 w 260"/>
                <a:gd name="T1" fmla="*/ 97 h 233"/>
                <a:gd name="T2" fmla="*/ 254 w 260"/>
                <a:gd name="T3" fmla="*/ 99 h 233"/>
                <a:gd name="T4" fmla="*/ 256 w 260"/>
                <a:gd name="T5" fmla="*/ 97 h 233"/>
                <a:gd name="T6" fmla="*/ 143 w 260"/>
                <a:gd name="T7" fmla="*/ 6 h 233"/>
                <a:gd name="T8" fmla="*/ 117 w 260"/>
                <a:gd name="T9" fmla="*/ 6 h 233"/>
                <a:gd name="T10" fmla="*/ 53 w 260"/>
                <a:gd name="T11" fmla="*/ 57 h 233"/>
                <a:gd name="T12" fmla="*/ 53 w 260"/>
                <a:gd name="T13" fmla="*/ 38 h 233"/>
                <a:gd name="T14" fmla="*/ 46 w 260"/>
                <a:gd name="T15" fmla="*/ 29 h 233"/>
                <a:gd name="T16" fmla="*/ 36 w 260"/>
                <a:gd name="T17" fmla="*/ 29 h 233"/>
                <a:gd name="T18" fmla="*/ 28 w 260"/>
                <a:gd name="T19" fmla="*/ 38 h 233"/>
                <a:gd name="T20" fmla="*/ 28 w 260"/>
                <a:gd name="T21" fmla="*/ 78 h 233"/>
                <a:gd name="T22" fmla="*/ 4 w 260"/>
                <a:gd name="T23" fmla="*/ 97 h 233"/>
                <a:gd name="T24" fmla="*/ 2 w 260"/>
                <a:gd name="T25" fmla="*/ 110 h 233"/>
                <a:gd name="T26" fmla="*/ 9 w 260"/>
                <a:gd name="T27" fmla="*/ 117 h 233"/>
                <a:gd name="T28" fmla="*/ 21 w 260"/>
                <a:gd name="T29" fmla="*/ 118 h 233"/>
                <a:gd name="T30" fmla="*/ 28 w 260"/>
                <a:gd name="T31" fmla="*/ 113 h 233"/>
                <a:gd name="T32" fmla="*/ 28 w 260"/>
                <a:gd name="T33" fmla="*/ 220 h 233"/>
                <a:gd name="T34" fmla="*/ 41 w 260"/>
                <a:gd name="T35" fmla="*/ 233 h 233"/>
                <a:gd name="T36" fmla="*/ 219 w 260"/>
                <a:gd name="T37" fmla="*/ 233 h 233"/>
                <a:gd name="T38" fmla="*/ 232 w 260"/>
                <a:gd name="T39" fmla="*/ 220 h 233"/>
                <a:gd name="T40" fmla="*/ 232 w 260"/>
                <a:gd name="T41" fmla="*/ 113 h 233"/>
                <a:gd name="T42" fmla="*/ 239 w 260"/>
                <a:gd name="T43" fmla="*/ 118 h 233"/>
                <a:gd name="T44" fmla="*/ 251 w 260"/>
                <a:gd name="T45" fmla="*/ 117 h 233"/>
                <a:gd name="T46" fmla="*/ 257 w 260"/>
                <a:gd name="T47" fmla="*/ 109 h 233"/>
                <a:gd name="T48" fmla="*/ 256 w 260"/>
                <a:gd name="T49" fmla="*/ 97 h 233"/>
                <a:gd name="T50" fmla="*/ 206 w 260"/>
                <a:gd name="T51" fmla="*/ 207 h 233"/>
                <a:gd name="T52" fmla="*/ 53 w 260"/>
                <a:gd name="T53" fmla="*/ 207 h 233"/>
                <a:gd name="T54" fmla="*/ 53 w 260"/>
                <a:gd name="T55" fmla="*/ 92 h 233"/>
                <a:gd name="T56" fmla="*/ 130 w 260"/>
                <a:gd name="T57" fmla="*/ 31 h 233"/>
                <a:gd name="T58" fmla="*/ 206 w 260"/>
                <a:gd name="T59" fmla="*/ 92 h 233"/>
                <a:gd name="T60" fmla="*/ 206 w 260"/>
                <a:gd name="T61" fmla="*/ 20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0" h="233">
                  <a:moveTo>
                    <a:pt x="256" y="97"/>
                  </a:moveTo>
                  <a:cubicBezTo>
                    <a:pt x="254" y="99"/>
                    <a:pt x="254" y="99"/>
                    <a:pt x="254" y="99"/>
                  </a:cubicBezTo>
                  <a:cubicBezTo>
                    <a:pt x="256" y="97"/>
                    <a:pt x="256" y="97"/>
                    <a:pt x="256" y="97"/>
                  </a:cubicBezTo>
                  <a:cubicBezTo>
                    <a:pt x="143" y="6"/>
                    <a:pt x="143" y="6"/>
                    <a:pt x="143" y="6"/>
                  </a:cubicBezTo>
                  <a:cubicBezTo>
                    <a:pt x="135" y="0"/>
                    <a:pt x="124" y="0"/>
                    <a:pt x="117" y="6"/>
                  </a:cubicBezTo>
                  <a:cubicBezTo>
                    <a:pt x="53" y="57"/>
                    <a:pt x="53" y="57"/>
                    <a:pt x="53" y="57"/>
                  </a:cubicBezTo>
                  <a:cubicBezTo>
                    <a:pt x="53" y="38"/>
                    <a:pt x="53" y="38"/>
                    <a:pt x="53" y="38"/>
                  </a:cubicBezTo>
                  <a:cubicBezTo>
                    <a:pt x="53" y="33"/>
                    <a:pt x="51" y="29"/>
                    <a:pt x="46" y="29"/>
                  </a:cubicBezTo>
                  <a:cubicBezTo>
                    <a:pt x="36" y="29"/>
                    <a:pt x="36" y="29"/>
                    <a:pt x="36" y="29"/>
                  </a:cubicBezTo>
                  <a:cubicBezTo>
                    <a:pt x="31" y="29"/>
                    <a:pt x="28" y="33"/>
                    <a:pt x="28" y="38"/>
                  </a:cubicBezTo>
                  <a:cubicBezTo>
                    <a:pt x="28" y="78"/>
                    <a:pt x="28" y="78"/>
                    <a:pt x="28" y="78"/>
                  </a:cubicBezTo>
                  <a:cubicBezTo>
                    <a:pt x="4" y="97"/>
                    <a:pt x="4" y="97"/>
                    <a:pt x="4" y="97"/>
                  </a:cubicBezTo>
                  <a:cubicBezTo>
                    <a:pt x="0" y="100"/>
                    <a:pt x="0" y="106"/>
                    <a:pt x="2" y="110"/>
                  </a:cubicBezTo>
                  <a:cubicBezTo>
                    <a:pt x="9" y="117"/>
                    <a:pt x="9" y="117"/>
                    <a:pt x="9" y="117"/>
                  </a:cubicBezTo>
                  <a:cubicBezTo>
                    <a:pt x="12" y="121"/>
                    <a:pt x="17" y="121"/>
                    <a:pt x="21" y="118"/>
                  </a:cubicBezTo>
                  <a:cubicBezTo>
                    <a:pt x="28" y="113"/>
                    <a:pt x="28" y="113"/>
                    <a:pt x="28" y="113"/>
                  </a:cubicBezTo>
                  <a:cubicBezTo>
                    <a:pt x="28" y="220"/>
                    <a:pt x="28" y="220"/>
                    <a:pt x="28" y="220"/>
                  </a:cubicBezTo>
                  <a:cubicBezTo>
                    <a:pt x="28" y="227"/>
                    <a:pt x="34" y="233"/>
                    <a:pt x="41" y="233"/>
                  </a:cubicBezTo>
                  <a:cubicBezTo>
                    <a:pt x="219" y="233"/>
                    <a:pt x="219" y="233"/>
                    <a:pt x="219" y="233"/>
                  </a:cubicBezTo>
                  <a:cubicBezTo>
                    <a:pt x="226" y="233"/>
                    <a:pt x="232" y="227"/>
                    <a:pt x="232" y="220"/>
                  </a:cubicBezTo>
                  <a:cubicBezTo>
                    <a:pt x="232" y="113"/>
                    <a:pt x="232" y="113"/>
                    <a:pt x="232" y="113"/>
                  </a:cubicBezTo>
                  <a:cubicBezTo>
                    <a:pt x="239" y="118"/>
                    <a:pt x="239" y="118"/>
                    <a:pt x="239" y="118"/>
                  </a:cubicBezTo>
                  <a:cubicBezTo>
                    <a:pt x="243" y="121"/>
                    <a:pt x="248" y="121"/>
                    <a:pt x="251" y="117"/>
                  </a:cubicBezTo>
                  <a:cubicBezTo>
                    <a:pt x="257" y="109"/>
                    <a:pt x="257" y="109"/>
                    <a:pt x="257" y="109"/>
                  </a:cubicBezTo>
                  <a:cubicBezTo>
                    <a:pt x="260" y="106"/>
                    <a:pt x="260" y="100"/>
                    <a:pt x="256" y="97"/>
                  </a:cubicBezTo>
                  <a:close/>
                  <a:moveTo>
                    <a:pt x="206" y="207"/>
                  </a:moveTo>
                  <a:cubicBezTo>
                    <a:pt x="53" y="207"/>
                    <a:pt x="53" y="207"/>
                    <a:pt x="53" y="207"/>
                  </a:cubicBezTo>
                  <a:cubicBezTo>
                    <a:pt x="53" y="92"/>
                    <a:pt x="53" y="92"/>
                    <a:pt x="53" y="92"/>
                  </a:cubicBezTo>
                  <a:cubicBezTo>
                    <a:pt x="130" y="31"/>
                    <a:pt x="130" y="31"/>
                    <a:pt x="130" y="31"/>
                  </a:cubicBezTo>
                  <a:cubicBezTo>
                    <a:pt x="206" y="92"/>
                    <a:pt x="206" y="92"/>
                    <a:pt x="206" y="92"/>
                  </a:cubicBezTo>
                  <a:lnTo>
                    <a:pt x="206"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0" name="Freeform 1528">
              <a:extLst>
                <a:ext uri="{FF2B5EF4-FFF2-40B4-BE49-F238E27FC236}">
                  <a16:creationId xmlns:a16="http://schemas.microsoft.com/office/drawing/2014/main" id="{BCD2D193-E788-3E15-602A-2681A955B899}"/>
                </a:ext>
              </a:extLst>
            </p:cNvPr>
            <p:cNvSpPr>
              <a:spLocks/>
            </p:cNvSpPr>
            <p:nvPr/>
          </p:nvSpPr>
          <p:spPr bwMode="auto">
            <a:xfrm>
              <a:off x="10227115" y="619327"/>
              <a:ext cx="11113" cy="7938"/>
            </a:xfrm>
            <a:custGeom>
              <a:avLst/>
              <a:gdLst>
                <a:gd name="T0" fmla="*/ 18 w 22"/>
                <a:gd name="T1" fmla="*/ 0 h 15"/>
                <a:gd name="T2" fmla="*/ 18 w 22"/>
                <a:gd name="T3" fmla="*/ 0 h 15"/>
                <a:gd name="T4" fmla="*/ 16 w 22"/>
                <a:gd name="T5" fmla="*/ 1 h 15"/>
                <a:gd name="T6" fmla="*/ 2 w 22"/>
                <a:gd name="T7" fmla="*/ 7 h 15"/>
                <a:gd name="T8" fmla="*/ 0 w 22"/>
                <a:gd name="T9" fmla="*/ 10 h 15"/>
                <a:gd name="T10" fmla="*/ 1 w 22"/>
                <a:gd name="T11" fmla="*/ 13 h 15"/>
                <a:gd name="T12" fmla="*/ 3 w 22"/>
                <a:gd name="T13" fmla="*/ 15 h 15"/>
                <a:gd name="T14" fmla="*/ 4 w 22"/>
                <a:gd name="T15" fmla="*/ 15 h 15"/>
                <a:gd name="T16" fmla="*/ 6 w 22"/>
                <a:gd name="T17" fmla="*/ 15 h 15"/>
                <a:gd name="T18" fmla="*/ 19 w 22"/>
                <a:gd name="T19" fmla="*/ 8 h 15"/>
                <a:gd name="T20" fmla="*/ 22 w 22"/>
                <a:gd name="T21" fmla="*/ 6 h 15"/>
                <a:gd name="T22" fmla="*/ 21 w 22"/>
                <a:gd name="T23" fmla="*/ 3 h 15"/>
                <a:gd name="T24" fmla="*/ 18 w 22"/>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5">
                  <a:moveTo>
                    <a:pt x="18" y="0"/>
                  </a:moveTo>
                  <a:cubicBezTo>
                    <a:pt x="18" y="0"/>
                    <a:pt x="18" y="0"/>
                    <a:pt x="18" y="0"/>
                  </a:cubicBezTo>
                  <a:cubicBezTo>
                    <a:pt x="17" y="0"/>
                    <a:pt x="16" y="0"/>
                    <a:pt x="16" y="1"/>
                  </a:cubicBezTo>
                  <a:cubicBezTo>
                    <a:pt x="2" y="7"/>
                    <a:pt x="2" y="7"/>
                    <a:pt x="2" y="7"/>
                  </a:cubicBezTo>
                  <a:cubicBezTo>
                    <a:pt x="1" y="8"/>
                    <a:pt x="1" y="9"/>
                    <a:pt x="0" y="10"/>
                  </a:cubicBezTo>
                  <a:cubicBezTo>
                    <a:pt x="0" y="11"/>
                    <a:pt x="0" y="12"/>
                    <a:pt x="1" y="13"/>
                  </a:cubicBezTo>
                  <a:cubicBezTo>
                    <a:pt x="1" y="14"/>
                    <a:pt x="2" y="15"/>
                    <a:pt x="3" y="15"/>
                  </a:cubicBezTo>
                  <a:cubicBezTo>
                    <a:pt x="3" y="15"/>
                    <a:pt x="4" y="15"/>
                    <a:pt x="4" y="15"/>
                  </a:cubicBezTo>
                  <a:cubicBezTo>
                    <a:pt x="5" y="15"/>
                    <a:pt x="6" y="15"/>
                    <a:pt x="6" y="15"/>
                  </a:cubicBezTo>
                  <a:cubicBezTo>
                    <a:pt x="19" y="8"/>
                    <a:pt x="19" y="8"/>
                    <a:pt x="19" y="8"/>
                  </a:cubicBezTo>
                  <a:cubicBezTo>
                    <a:pt x="20" y="8"/>
                    <a:pt x="21" y="7"/>
                    <a:pt x="22" y="6"/>
                  </a:cubicBezTo>
                  <a:cubicBezTo>
                    <a:pt x="22" y="5"/>
                    <a:pt x="22" y="4"/>
                    <a:pt x="21" y="3"/>
                  </a:cubicBezTo>
                  <a:cubicBezTo>
                    <a:pt x="21"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1" name="Freeform 1529">
              <a:extLst>
                <a:ext uri="{FF2B5EF4-FFF2-40B4-BE49-F238E27FC236}">
                  <a16:creationId xmlns:a16="http://schemas.microsoft.com/office/drawing/2014/main" id="{C7565670-DCE1-DEB8-ABE8-68E7724F0A9C}"/>
                </a:ext>
              </a:extLst>
            </p:cNvPr>
            <p:cNvSpPr>
              <a:spLocks/>
            </p:cNvSpPr>
            <p:nvPr/>
          </p:nvSpPr>
          <p:spPr bwMode="auto">
            <a:xfrm>
              <a:off x="10227115" y="587577"/>
              <a:ext cx="11113" cy="7938"/>
            </a:xfrm>
            <a:custGeom>
              <a:avLst/>
              <a:gdLst>
                <a:gd name="T0" fmla="*/ 19 w 22"/>
                <a:gd name="T1" fmla="*/ 7 h 15"/>
                <a:gd name="T2" fmla="*/ 6 w 22"/>
                <a:gd name="T3" fmla="*/ 1 h 15"/>
                <a:gd name="T4" fmla="*/ 3 w 22"/>
                <a:gd name="T5" fmla="*/ 1 h 15"/>
                <a:gd name="T6" fmla="*/ 1 w 22"/>
                <a:gd name="T7" fmla="*/ 3 h 15"/>
                <a:gd name="T8" fmla="*/ 2 w 22"/>
                <a:gd name="T9" fmla="*/ 8 h 15"/>
                <a:gd name="T10" fmla="*/ 16 w 22"/>
                <a:gd name="T11" fmla="*/ 15 h 15"/>
                <a:gd name="T12" fmla="*/ 18 w 22"/>
                <a:gd name="T13" fmla="*/ 15 h 15"/>
                <a:gd name="T14" fmla="*/ 22 w 22"/>
                <a:gd name="T15" fmla="*/ 11 h 15"/>
                <a:gd name="T16" fmla="*/ 19 w 22"/>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9" y="7"/>
                  </a:moveTo>
                  <a:cubicBezTo>
                    <a:pt x="6" y="1"/>
                    <a:pt x="6" y="1"/>
                    <a:pt x="6" y="1"/>
                  </a:cubicBezTo>
                  <a:cubicBezTo>
                    <a:pt x="5" y="0"/>
                    <a:pt x="4" y="0"/>
                    <a:pt x="3" y="1"/>
                  </a:cubicBezTo>
                  <a:cubicBezTo>
                    <a:pt x="2" y="1"/>
                    <a:pt x="1" y="2"/>
                    <a:pt x="1" y="3"/>
                  </a:cubicBezTo>
                  <a:cubicBezTo>
                    <a:pt x="0" y="5"/>
                    <a:pt x="0" y="7"/>
                    <a:pt x="2" y="8"/>
                  </a:cubicBezTo>
                  <a:cubicBezTo>
                    <a:pt x="16" y="15"/>
                    <a:pt x="16" y="15"/>
                    <a:pt x="16" y="15"/>
                  </a:cubicBezTo>
                  <a:cubicBezTo>
                    <a:pt x="16" y="15"/>
                    <a:pt x="17" y="15"/>
                    <a:pt x="18" y="15"/>
                  </a:cubicBezTo>
                  <a:cubicBezTo>
                    <a:pt x="20" y="15"/>
                    <a:pt x="22" y="14"/>
                    <a:pt x="22" y="11"/>
                  </a:cubicBezTo>
                  <a:cubicBezTo>
                    <a:pt x="22" y="10"/>
                    <a:pt x="21" y="8"/>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2" name="Freeform 1530">
              <a:extLst>
                <a:ext uri="{FF2B5EF4-FFF2-40B4-BE49-F238E27FC236}">
                  <a16:creationId xmlns:a16="http://schemas.microsoft.com/office/drawing/2014/main" id="{C1ED49BB-C887-9DEF-CE8E-D7DC459481EB}"/>
                </a:ext>
              </a:extLst>
            </p:cNvPr>
            <p:cNvSpPr>
              <a:spLocks/>
            </p:cNvSpPr>
            <p:nvPr/>
          </p:nvSpPr>
          <p:spPr bwMode="auto">
            <a:xfrm>
              <a:off x="10222352" y="605040"/>
              <a:ext cx="12700" cy="4763"/>
            </a:xfrm>
            <a:custGeom>
              <a:avLst/>
              <a:gdLst>
                <a:gd name="T0" fmla="*/ 5 w 22"/>
                <a:gd name="T1" fmla="*/ 8 h 8"/>
                <a:gd name="T2" fmla="*/ 18 w 22"/>
                <a:gd name="T3" fmla="*/ 8 h 8"/>
                <a:gd name="T4" fmla="*/ 22 w 22"/>
                <a:gd name="T5" fmla="*/ 4 h 8"/>
                <a:gd name="T6" fmla="*/ 18 w 22"/>
                <a:gd name="T7" fmla="*/ 0 h 8"/>
                <a:gd name="T8" fmla="*/ 5 w 22"/>
                <a:gd name="T9" fmla="*/ 0 h 8"/>
                <a:gd name="T10" fmla="*/ 0 w 22"/>
                <a:gd name="T11" fmla="*/ 4 h 8"/>
                <a:gd name="T12" fmla="*/ 5 w 2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5" y="8"/>
                  </a:moveTo>
                  <a:cubicBezTo>
                    <a:pt x="18" y="8"/>
                    <a:pt x="18" y="8"/>
                    <a:pt x="18" y="8"/>
                  </a:cubicBezTo>
                  <a:cubicBezTo>
                    <a:pt x="20" y="8"/>
                    <a:pt x="22" y="6"/>
                    <a:pt x="22" y="4"/>
                  </a:cubicBezTo>
                  <a:cubicBezTo>
                    <a:pt x="22" y="2"/>
                    <a:pt x="20" y="0"/>
                    <a:pt x="18" y="0"/>
                  </a:cubicBezTo>
                  <a:cubicBezTo>
                    <a:pt x="5" y="0"/>
                    <a:pt x="5" y="0"/>
                    <a:pt x="5" y="0"/>
                  </a:cubicBezTo>
                  <a:cubicBezTo>
                    <a:pt x="2" y="0"/>
                    <a:pt x="0" y="2"/>
                    <a:pt x="0" y="4"/>
                  </a:cubicBezTo>
                  <a:cubicBezTo>
                    <a:pt x="0" y="6"/>
                    <a:pt x="2" y="8"/>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3" name="Freeform 1531">
              <a:extLst>
                <a:ext uri="{FF2B5EF4-FFF2-40B4-BE49-F238E27FC236}">
                  <a16:creationId xmlns:a16="http://schemas.microsoft.com/office/drawing/2014/main" id="{FEAC5831-012F-38F0-3474-D1A2B5F57160}"/>
                </a:ext>
              </a:extLst>
            </p:cNvPr>
            <p:cNvSpPr>
              <a:spLocks/>
            </p:cNvSpPr>
            <p:nvPr/>
          </p:nvSpPr>
          <p:spPr bwMode="auto">
            <a:xfrm>
              <a:off x="10281090" y="587577"/>
              <a:ext cx="11113" cy="7938"/>
            </a:xfrm>
            <a:custGeom>
              <a:avLst/>
              <a:gdLst>
                <a:gd name="T0" fmla="*/ 4 w 22"/>
                <a:gd name="T1" fmla="*/ 15 h 15"/>
                <a:gd name="T2" fmla="*/ 4 w 22"/>
                <a:gd name="T3" fmla="*/ 15 h 15"/>
                <a:gd name="T4" fmla="*/ 6 w 22"/>
                <a:gd name="T5" fmla="*/ 15 h 15"/>
                <a:gd name="T6" fmla="*/ 19 w 22"/>
                <a:gd name="T7" fmla="*/ 8 h 15"/>
                <a:gd name="T8" fmla="*/ 21 w 22"/>
                <a:gd name="T9" fmla="*/ 6 h 15"/>
                <a:gd name="T10" fmla="*/ 21 w 22"/>
                <a:gd name="T11" fmla="*/ 3 h 15"/>
                <a:gd name="T12" fmla="*/ 19 w 22"/>
                <a:gd name="T13" fmla="*/ 1 h 15"/>
                <a:gd name="T14" fmla="*/ 15 w 22"/>
                <a:gd name="T15" fmla="*/ 1 h 15"/>
                <a:gd name="T16" fmla="*/ 2 w 22"/>
                <a:gd name="T17" fmla="*/ 7 h 15"/>
                <a:gd name="T18" fmla="*/ 0 w 22"/>
                <a:gd name="T19" fmla="*/ 10 h 15"/>
                <a:gd name="T20" fmla="*/ 0 w 22"/>
                <a:gd name="T21" fmla="*/ 13 h 15"/>
                <a:gd name="T22" fmla="*/ 4 w 22"/>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4" y="15"/>
                  </a:moveTo>
                  <a:cubicBezTo>
                    <a:pt x="4" y="15"/>
                    <a:pt x="4" y="15"/>
                    <a:pt x="4" y="15"/>
                  </a:cubicBezTo>
                  <a:cubicBezTo>
                    <a:pt x="5" y="15"/>
                    <a:pt x="5" y="15"/>
                    <a:pt x="6" y="15"/>
                  </a:cubicBezTo>
                  <a:cubicBezTo>
                    <a:pt x="19" y="8"/>
                    <a:pt x="19" y="8"/>
                    <a:pt x="19" y="8"/>
                  </a:cubicBezTo>
                  <a:cubicBezTo>
                    <a:pt x="20" y="8"/>
                    <a:pt x="21" y="7"/>
                    <a:pt x="21" y="6"/>
                  </a:cubicBezTo>
                  <a:cubicBezTo>
                    <a:pt x="22" y="5"/>
                    <a:pt x="22" y="4"/>
                    <a:pt x="21" y="3"/>
                  </a:cubicBezTo>
                  <a:cubicBezTo>
                    <a:pt x="21" y="2"/>
                    <a:pt x="20" y="1"/>
                    <a:pt x="19" y="1"/>
                  </a:cubicBezTo>
                  <a:cubicBezTo>
                    <a:pt x="18" y="0"/>
                    <a:pt x="16" y="0"/>
                    <a:pt x="15" y="1"/>
                  </a:cubicBezTo>
                  <a:cubicBezTo>
                    <a:pt x="2" y="7"/>
                    <a:pt x="2" y="7"/>
                    <a:pt x="2" y="7"/>
                  </a:cubicBezTo>
                  <a:cubicBezTo>
                    <a:pt x="1" y="8"/>
                    <a:pt x="0" y="9"/>
                    <a:pt x="0" y="10"/>
                  </a:cubicBezTo>
                  <a:cubicBezTo>
                    <a:pt x="0" y="11"/>
                    <a:pt x="0" y="12"/>
                    <a:pt x="0" y="13"/>
                  </a:cubicBezTo>
                  <a:cubicBezTo>
                    <a:pt x="1" y="15"/>
                    <a:pt x="2" y="15"/>
                    <a:pt x="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4" name="Freeform 1532">
              <a:extLst>
                <a:ext uri="{FF2B5EF4-FFF2-40B4-BE49-F238E27FC236}">
                  <a16:creationId xmlns:a16="http://schemas.microsoft.com/office/drawing/2014/main" id="{13A6ACB5-8DF4-0109-CD96-02B9D8074818}"/>
                </a:ext>
              </a:extLst>
            </p:cNvPr>
            <p:cNvSpPr>
              <a:spLocks/>
            </p:cNvSpPr>
            <p:nvPr/>
          </p:nvSpPr>
          <p:spPr bwMode="auto">
            <a:xfrm>
              <a:off x="10284265" y="605040"/>
              <a:ext cx="11113" cy="4763"/>
            </a:xfrm>
            <a:custGeom>
              <a:avLst/>
              <a:gdLst>
                <a:gd name="T0" fmla="*/ 18 w 22"/>
                <a:gd name="T1" fmla="*/ 0 h 8"/>
                <a:gd name="T2" fmla="*/ 5 w 22"/>
                <a:gd name="T3" fmla="*/ 0 h 8"/>
                <a:gd name="T4" fmla="*/ 0 w 22"/>
                <a:gd name="T5" fmla="*/ 4 h 8"/>
                <a:gd name="T6" fmla="*/ 5 w 22"/>
                <a:gd name="T7" fmla="*/ 8 h 8"/>
                <a:gd name="T8" fmla="*/ 18 w 22"/>
                <a:gd name="T9" fmla="*/ 8 h 8"/>
                <a:gd name="T10" fmla="*/ 22 w 22"/>
                <a:gd name="T11" fmla="*/ 4 h 8"/>
                <a:gd name="T12" fmla="*/ 18 w 2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18" y="0"/>
                  </a:moveTo>
                  <a:cubicBezTo>
                    <a:pt x="5" y="0"/>
                    <a:pt x="5" y="0"/>
                    <a:pt x="5" y="0"/>
                  </a:cubicBezTo>
                  <a:cubicBezTo>
                    <a:pt x="2" y="0"/>
                    <a:pt x="0" y="2"/>
                    <a:pt x="0" y="4"/>
                  </a:cubicBezTo>
                  <a:cubicBezTo>
                    <a:pt x="0" y="6"/>
                    <a:pt x="2" y="8"/>
                    <a:pt x="5" y="8"/>
                  </a:cubicBezTo>
                  <a:cubicBezTo>
                    <a:pt x="18" y="8"/>
                    <a:pt x="18" y="8"/>
                    <a:pt x="18" y="8"/>
                  </a:cubicBezTo>
                  <a:cubicBezTo>
                    <a:pt x="20" y="8"/>
                    <a:pt x="22" y="6"/>
                    <a:pt x="22" y="4"/>
                  </a:cubicBezTo>
                  <a:cubicBezTo>
                    <a:pt x="22" y="2"/>
                    <a:pt x="20"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5" name="Freeform 1533">
              <a:extLst>
                <a:ext uri="{FF2B5EF4-FFF2-40B4-BE49-F238E27FC236}">
                  <a16:creationId xmlns:a16="http://schemas.microsoft.com/office/drawing/2014/main" id="{37F14802-377C-71C2-A904-69E3D684EB19}"/>
                </a:ext>
              </a:extLst>
            </p:cNvPr>
            <p:cNvSpPr>
              <a:spLocks/>
            </p:cNvSpPr>
            <p:nvPr/>
          </p:nvSpPr>
          <p:spPr bwMode="auto">
            <a:xfrm>
              <a:off x="10281090" y="619327"/>
              <a:ext cx="11113" cy="7938"/>
            </a:xfrm>
            <a:custGeom>
              <a:avLst/>
              <a:gdLst>
                <a:gd name="T0" fmla="*/ 19 w 22"/>
                <a:gd name="T1" fmla="*/ 7 h 15"/>
                <a:gd name="T2" fmla="*/ 6 w 22"/>
                <a:gd name="T3" fmla="*/ 1 h 15"/>
                <a:gd name="T4" fmla="*/ 3 w 22"/>
                <a:gd name="T5" fmla="*/ 0 h 15"/>
                <a:gd name="T6" fmla="*/ 0 w 22"/>
                <a:gd name="T7" fmla="*/ 3 h 15"/>
                <a:gd name="T8" fmla="*/ 0 w 22"/>
                <a:gd name="T9" fmla="*/ 6 h 15"/>
                <a:gd name="T10" fmla="*/ 2 w 22"/>
                <a:gd name="T11" fmla="*/ 8 h 15"/>
                <a:gd name="T12" fmla="*/ 15 w 22"/>
                <a:gd name="T13" fmla="*/ 15 h 15"/>
                <a:gd name="T14" fmla="*/ 17 w 22"/>
                <a:gd name="T15" fmla="*/ 15 h 15"/>
                <a:gd name="T16" fmla="*/ 19 w 22"/>
                <a:gd name="T17" fmla="*/ 15 h 15"/>
                <a:gd name="T18" fmla="*/ 21 w 22"/>
                <a:gd name="T19" fmla="*/ 13 h 15"/>
                <a:gd name="T20" fmla="*/ 21 w 22"/>
                <a:gd name="T21" fmla="*/ 10 h 15"/>
                <a:gd name="T22" fmla="*/ 19 w 22"/>
                <a:gd name="T2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19" y="7"/>
                  </a:moveTo>
                  <a:cubicBezTo>
                    <a:pt x="6" y="1"/>
                    <a:pt x="6" y="1"/>
                    <a:pt x="6" y="1"/>
                  </a:cubicBezTo>
                  <a:cubicBezTo>
                    <a:pt x="5" y="0"/>
                    <a:pt x="4" y="0"/>
                    <a:pt x="3" y="0"/>
                  </a:cubicBezTo>
                  <a:cubicBezTo>
                    <a:pt x="2" y="1"/>
                    <a:pt x="1" y="2"/>
                    <a:pt x="0" y="3"/>
                  </a:cubicBezTo>
                  <a:cubicBezTo>
                    <a:pt x="0" y="4"/>
                    <a:pt x="0" y="5"/>
                    <a:pt x="0" y="6"/>
                  </a:cubicBezTo>
                  <a:cubicBezTo>
                    <a:pt x="0" y="7"/>
                    <a:pt x="1" y="8"/>
                    <a:pt x="2" y="8"/>
                  </a:cubicBezTo>
                  <a:cubicBezTo>
                    <a:pt x="15" y="15"/>
                    <a:pt x="15" y="15"/>
                    <a:pt x="15" y="15"/>
                  </a:cubicBezTo>
                  <a:cubicBezTo>
                    <a:pt x="16" y="15"/>
                    <a:pt x="17" y="15"/>
                    <a:pt x="17" y="15"/>
                  </a:cubicBezTo>
                  <a:cubicBezTo>
                    <a:pt x="18" y="15"/>
                    <a:pt x="18" y="15"/>
                    <a:pt x="19" y="15"/>
                  </a:cubicBezTo>
                  <a:cubicBezTo>
                    <a:pt x="20" y="15"/>
                    <a:pt x="21" y="14"/>
                    <a:pt x="21" y="13"/>
                  </a:cubicBezTo>
                  <a:cubicBezTo>
                    <a:pt x="22" y="12"/>
                    <a:pt x="22" y="11"/>
                    <a:pt x="21" y="10"/>
                  </a:cubicBezTo>
                  <a:cubicBezTo>
                    <a:pt x="21" y="9"/>
                    <a:pt x="20" y="8"/>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6" name="Freeform 1534">
              <a:extLst>
                <a:ext uri="{FF2B5EF4-FFF2-40B4-BE49-F238E27FC236}">
                  <a16:creationId xmlns:a16="http://schemas.microsoft.com/office/drawing/2014/main" id="{0DDD3CBD-2A23-D490-1D03-4A280C721B16}"/>
                </a:ext>
              </a:extLst>
            </p:cNvPr>
            <p:cNvSpPr>
              <a:spLocks noEditPoints="1"/>
            </p:cNvSpPr>
            <p:nvPr/>
          </p:nvSpPr>
          <p:spPr bwMode="auto">
            <a:xfrm>
              <a:off x="10238227" y="587577"/>
              <a:ext cx="41275" cy="57150"/>
            </a:xfrm>
            <a:custGeom>
              <a:avLst/>
              <a:gdLst>
                <a:gd name="T0" fmla="*/ 62 w 76"/>
                <a:gd name="T1" fmla="*/ 10 h 108"/>
                <a:gd name="T2" fmla="*/ 38 w 76"/>
                <a:gd name="T3" fmla="*/ 0 h 108"/>
                <a:gd name="T4" fmla="*/ 38 w 76"/>
                <a:gd name="T5" fmla="*/ 0 h 108"/>
                <a:gd name="T6" fmla="*/ 11 w 76"/>
                <a:gd name="T7" fmla="*/ 11 h 108"/>
                <a:gd name="T8" fmla="*/ 0 w 76"/>
                <a:gd name="T9" fmla="*/ 38 h 108"/>
                <a:gd name="T10" fmla="*/ 10 w 76"/>
                <a:gd name="T11" fmla="*/ 62 h 108"/>
                <a:gd name="T12" fmla="*/ 20 w 76"/>
                <a:gd name="T13" fmla="*/ 81 h 108"/>
                <a:gd name="T14" fmla="*/ 20 w 76"/>
                <a:gd name="T15" fmla="*/ 97 h 108"/>
                <a:gd name="T16" fmla="*/ 21 w 76"/>
                <a:gd name="T17" fmla="*/ 99 h 108"/>
                <a:gd name="T18" fmla="*/ 26 w 76"/>
                <a:gd name="T19" fmla="*/ 107 h 108"/>
                <a:gd name="T20" fmla="*/ 30 w 76"/>
                <a:gd name="T21" fmla="*/ 108 h 108"/>
                <a:gd name="T22" fmla="*/ 46 w 76"/>
                <a:gd name="T23" fmla="*/ 108 h 108"/>
                <a:gd name="T24" fmla="*/ 46 w 76"/>
                <a:gd name="T25" fmla="*/ 108 h 108"/>
                <a:gd name="T26" fmla="*/ 49 w 76"/>
                <a:gd name="T27" fmla="*/ 107 h 108"/>
                <a:gd name="T28" fmla="*/ 55 w 76"/>
                <a:gd name="T29" fmla="*/ 99 h 108"/>
                <a:gd name="T30" fmla="*/ 55 w 76"/>
                <a:gd name="T31" fmla="*/ 97 h 108"/>
                <a:gd name="T32" fmla="*/ 55 w 76"/>
                <a:gd name="T33" fmla="*/ 81 h 108"/>
                <a:gd name="T34" fmla="*/ 66 w 76"/>
                <a:gd name="T35" fmla="*/ 62 h 108"/>
                <a:gd name="T36" fmla="*/ 75 w 76"/>
                <a:gd name="T37" fmla="*/ 35 h 108"/>
                <a:gd name="T38" fmla="*/ 62 w 76"/>
                <a:gd name="T39" fmla="*/ 10 h 108"/>
                <a:gd name="T40" fmla="*/ 23 w 76"/>
                <a:gd name="T41" fmla="*/ 39 h 108"/>
                <a:gd name="T42" fmla="*/ 19 w 76"/>
                <a:gd name="T43" fmla="*/ 43 h 108"/>
                <a:gd name="T44" fmla="*/ 15 w 76"/>
                <a:gd name="T45" fmla="*/ 39 h 108"/>
                <a:gd name="T46" fmla="*/ 39 w 76"/>
                <a:gd name="T47" fmla="*/ 15 h 108"/>
                <a:gd name="T48" fmla="*/ 39 w 76"/>
                <a:gd name="T49" fmla="*/ 15 h 108"/>
                <a:gd name="T50" fmla="*/ 43 w 76"/>
                <a:gd name="T51" fmla="*/ 19 h 108"/>
                <a:gd name="T52" fmla="*/ 39 w 76"/>
                <a:gd name="T53" fmla="*/ 23 h 108"/>
                <a:gd name="T54" fmla="*/ 23 w 76"/>
                <a:gd name="T55" fmla="*/ 39 h 108"/>
                <a:gd name="T56" fmla="*/ 47 w 76"/>
                <a:gd name="T57" fmla="*/ 95 h 108"/>
                <a:gd name="T58" fmla="*/ 44 w 76"/>
                <a:gd name="T59" fmla="*/ 100 h 108"/>
                <a:gd name="T60" fmla="*/ 32 w 76"/>
                <a:gd name="T61" fmla="*/ 100 h 108"/>
                <a:gd name="T62" fmla="*/ 29 w 76"/>
                <a:gd name="T63" fmla="*/ 95 h 108"/>
                <a:gd name="T64" fmla="*/ 29 w 76"/>
                <a:gd name="T65" fmla="*/ 95 h 108"/>
                <a:gd name="T66" fmla="*/ 47 w 76"/>
                <a:gd name="T67" fmla="*/ 95 h 108"/>
                <a:gd name="T68" fmla="*/ 47 w 76"/>
                <a:gd name="T69" fmla="*/ 87 h 108"/>
                <a:gd name="T70" fmla="*/ 29 w 76"/>
                <a:gd name="T71" fmla="*/ 87 h 108"/>
                <a:gd name="T72" fmla="*/ 29 w 76"/>
                <a:gd name="T73" fmla="*/ 82 h 108"/>
                <a:gd name="T74" fmla="*/ 47 w 76"/>
                <a:gd name="T75" fmla="*/ 82 h 108"/>
                <a:gd name="T76" fmla="*/ 47 w 76"/>
                <a:gd name="T77" fmla="*/ 8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6" h="108">
                  <a:moveTo>
                    <a:pt x="62" y="10"/>
                  </a:moveTo>
                  <a:cubicBezTo>
                    <a:pt x="56" y="4"/>
                    <a:pt x="47" y="0"/>
                    <a:pt x="38" y="0"/>
                  </a:cubicBezTo>
                  <a:cubicBezTo>
                    <a:pt x="38" y="0"/>
                    <a:pt x="38" y="0"/>
                    <a:pt x="38" y="0"/>
                  </a:cubicBezTo>
                  <a:cubicBezTo>
                    <a:pt x="28" y="0"/>
                    <a:pt x="18" y="4"/>
                    <a:pt x="11" y="11"/>
                  </a:cubicBezTo>
                  <a:cubicBezTo>
                    <a:pt x="4" y="18"/>
                    <a:pt x="0" y="28"/>
                    <a:pt x="0" y="38"/>
                  </a:cubicBezTo>
                  <a:cubicBezTo>
                    <a:pt x="0" y="47"/>
                    <a:pt x="4" y="56"/>
                    <a:pt x="10" y="62"/>
                  </a:cubicBezTo>
                  <a:cubicBezTo>
                    <a:pt x="15" y="68"/>
                    <a:pt x="20" y="78"/>
                    <a:pt x="20" y="81"/>
                  </a:cubicBezTo>
                  <a:cubicBezTo>
                    <a:pt x="20" y="97"/>
                    <a:pt x="20" y="97"/>
                    <a:pt x="20" y="97"/>
                  </a:cubicBezTo>
                  <a:cubicBezTo>
                    <a:pt x="20" y="97"/>
                    <a:pt x="21" y="98"/>
                    <a:pt x="21" y="99"/>
                  </a:cubicBezTo>
                  <a:cubicBezTo>
                    <a:pt x="26" y="107"/>
                    <a:pt x="26" y="107"/>
                    <a:pt x="26" y="107"/>
                  </a:cubicBezTo>
                  <a:cubicBezTo>
                    <a:pt x="27" y="108"/>
                    <a:pt x="28" y="108"/>
                    <a:pt x="30" y="108"/>
                  </a:cubicBezTo>
                  <a:cubicBezTo>
                    <a:pt x="46" y="108"/>
                    <a:pt x="46" y="108"/>
                    <a:pt x="46" y="108"/>
                  </a:cubicBezTo>
                  <a:cubicBezTo>
                    <a:pt x="46" y="108"/>
                    <a:pt x="46" y="108"/>
                    <a:pt x="46" y="108"/>
                  </a:cubicBezTo>
                  <a:cubicBezTo>
                    <a:pt x="47" y="108"/>
                    <a:pt x="49" y="108"/>
                    <a:pt x="49" y="107"/>
                  </a:cubicBezTo>
                  <a:cubicBezTo>
                    <a:pt x="55" y="99"/>
                    <a:pt x="55" y="99"/>
                    <a:pt x="55" y="99"/>
                  </a:cubicBezTo>
                  <a:cubicBezTo>
                    <a:pt x="55" y="98"/>
                    <a:pt x="55" y="97"/>
                    <a:pt x="55" y="97"/>
                  </a:cubicBezTo>
                  <a:cubicBezTo>
                    <a:pt x="55" y="81"/>
                    <a:pt x="55" y="81"/>
                    <a:pt x="55" y="81"/>
                  </a:cubicBezTo>
                  <a:cubicBezTo>
                    <a:pt x="56" y="78"/>
                    <a:pt x="61" y="68"/>
                    <a:pt x="66" y="62"/>
                  </a:cubicBezTo>
                  <a:cubicBezTo>
                    <a:pt x="73" y="55"/>
                    <a:pt x="76" y="45"/>
                    <a:pt x="75" y="35"/>
                  </a:cubicBezTo>
                  <a:cubicBezTo>
                    <a:pt x="74" y="25"/>
                    <a:pt x="70" y="16"/>
                    <a:pt x="62" y="10"/>
                  </a:cubicBezTo>
                  <a:close/>
                  <a:moveTo>
                    <a:pt x="23" y="39"/>
                  </a:moveTo>
                  <a:cubicBezTo>
                    <a:pt x="23" y="41"/>
                    <a:pt x="21" y="43"/>
                    <a:pt x="19" y="43"/>
                  </a:cubicBezTo>
                  <a:cubicBezTo>
                    <a:pt x="17" y="43"/>
                    <a:pt x="15" y="41"/>
                    <a:pt x="15" y="39"/>
                  </a:cubicBezTo>
                  <a:cubicBezTo>
                    <a:pt x="15" y="26"/>
                    <a:pt x="26" y="15"/>
                    <a:pt x="39" y="15"/>
                  </a:cubicBezTo>
                  <a:cubicBezTo>
                    <a:pt x="39" y="15"/>
                    <a:pt x="39" y="15"/>
                    <a:pt x="39" y="15"/>
                  </a:cubicBezTo>
                  <a:cubicBezTo>
                    <a:pt x="41" y="15"/>
                    <a:pt x="43" y="17"/>
                    <a:pt x="43" y="19"/>
                  </a:cubicBezTo>
                  <a:cubicBezTo>
                    <a:pt x="43" y="21"/>
                    <a:pt x="41" y="23"/>
                    <a:pt x="39" y="23"/>
                  </a:cubicBezTo>
                  <a:cubicBezTo>
                    <a:pt x="30" y="23"/>
                    <a:pt x="23" y="30"/>
                    <a:pt x="23" y="39"/>
                  </a:cubicBezTo>
                  <a:close/>
                  <a:moveTo>
                    <a:pt x="47" y="95"/>
                  </a:moveTo>
                  <a:cubicBezTo>
                    <a:pt x="44" y="100"/>
                    <a:pt x="44" y="100"/>
                    <a:pt x="44" y="100"/>
                  </a:cubicBezTo>
                  <a:cubicBezTo>
                    <a:pt x="32" y="100"/>
                    <a:pt x="32" y="100"/>
                    <a:pt x="32" y="100"/>
                  </a:cubicBezTo>
                  <a:cubicBezTo>
                    <a:pt x="29" y="95"/>
                    <a:pt x="29" y="95"/>
                    <a:pt x="29" y="95"/>
                  </a:cubicBezTo>
                  <a:cubicBezTo>
                    <a:pt x="29" y="95"/>
                    <a:pt x="29" y="95"/>
                    <a:pt x="29" y="95"/>
                  </a:cubicBezTo>
                  <a:cubicBezTo>
                    <a:pt x="47" y="95"/>
                    <a:pt x="47" y="95"/>
                    <a:pt x="47" y="95"/>
                  </a:cubicBezTo>
                  <a:close/>
                  <a:moveTo>
                    <a:pt x="47" y="87"/>
                  </a:moveTo>
                  <a:cubicBezTo>
                    <a:pt x="29" y="87"/>
                    <a:pt x="29" y="87"/>
                    <a:pt x="29" y="87"/>
                  </a:cubicBezTo>
                  <a:cubicBezTo>
                    <a:pt x="29" y="82"/>
                    <a:pt x="29" y="82"/>
                    <a:pt x="29" y="82"/>
                  </a:cubicBezTo>
                  <a:cubicBezTo>
                    <a:pt x="47" y="82"/>
                    <a:pt x="47" y="82"/>
                    <a:pt x="47" y="82"/>
                  </a:cubicBezTo>
                  <a:lnTo>
                    <a:pt x="47"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8" name="Freeform 1535">
              <a:extLst>
                <a:ext uri="{FF2B5EF4-FFF2-40B4-BE49-F238E27FC236}">
                  <a16:creationId xmlns:a16="http://schemas.microsoft.com/office/drawing/2014/main" id="{BE64A407-4D99-5087-7DB5-C89E1BB6F05E}"/>
                </a:ext>
              </a:extLst>
            </p:cNvPr>
            <p:cNvSpPr>
              <a:spLocks noEditPoints="1"/>
            </p:cNvSpPr>
            <p:nvPr/>
          </p:nvSpPr>
          <p:spPr bwMode="auto">
            <a:xfrm>
              <a:off x="10042965" y="582815"/>
              <a:ext cx="53975" cy="61913"/>
            </a:xfrm>
            <a:custGeom>
              <a:avLst/>
              <a:gdLst>
                <a:gd name="T0" fmla="*/ 88 w 100"/>
                <a:gd name="T1" fmla="*/ 49 h 114"/>
                <a:gd name="T2" fmla="*/ 86 w 100"/>
                <a:gd name="T3" fmla="*/ 49 h 114"/>
                <a:gd name="T4" fmla="*/ 86 w 100"/>
                <a:gd name="T5" fmla="*/ 37 h 114"/>
                <a:gd name="T6" fmla="*/ 84 w 100"/>
                <a:gd name="T7" fmla="*/ 24 h 114"/>
                <a:gd name="T8" fmla="*/ 50 w 100"/>
                <a:gd name="T9" fmla="*/ 0 h 114"/>
                <a:gd name="T10" fmla="*/ 25 w 100"/>
                <a:gd name="T11" fmla="*/ 11 h 114"/>
                <a:gd name="T12" fmla="*/ 16 w 100"/>
                <a:gd name="T13" fmla="*/ 24 h 114"/>
                <a:gd name="T14" fmla="*/ 14 w 100"/>
                <a:gd name="T15" fmla="*/ 36 h 114"/>
                <a:gd name="T16" fmla="*/ 14 w 100"/>
                <a:gd name="T17" fmla="*/ 49 h 114"/>
                <a:gd name="T18" fmla="*/ 12 w 100"/>
                <a:gd name="T19" fmla="*/ 49 h 114"/>
                <a:gd name="T20" fmla="*/ 0 w 100"/>
                <a:gd name="T21" fmla="*/ 61 h 114"/>
                <a:gd name="T22" fmla="*/ 0 w 100"/>
                <a:gd name="T23" fmla="*/ 103 h 114"/>
                <a:gd name="T24" fmla="*/ 12 w 100"/>
                <a:gd name="T25" fmla="*/ 114 h 114"/>
                <a:gd name="T26" fmla="*/ 88 w 100"/>
                <a:gd name="T27" fmla="*/ 114 h 114"/>
                <a:gd name="T28" fmla="*/ 100 w 100"/>
                <a:gd name="T29" fmla="*/ 103 h 114"/>
                <a:gd name="T30" fmla="*/ 100 w 100"/>
                <a:gd name="T31" fmla="*/ 61 h 114"/>
                <a:gd name="T32" fmla="*/ 88 w 100"/>
                <a:gd name="T33" fmla="*/ 49 h 114"/>
                <a:gd name="T34" fmla="*/ 55 w 100"/>
                <a:gd name="T35" fmla="*/ 85 h 114"/>
                <a:gd name="T36" fmla="*/ 55 w 100"/>
                <a:gd name="T37" fmla="*/ 90 h 114"/>
                <a:gd name="T38" fmla="*/ 50 w 100"/>
                <a:gd name="T39" fmla="*/ 95 h 114"/>
                <a:gd name="T40" fmla="*/ 45 w 100"/>
                <a:gd name="T41" fmla="*/ 90 h 114"/>
                <a:gd name="T42" fmla="*/ 45 w 100"/>
                <a:gd name="T43" fmla="*/ 85 h 114"/>
                <a:gd name="T44" fmla="*/ 41 w 100"/>
                <a:gd name="T45" fmla="*/ 78 h 114"/>
                <a:gd name="T46" fmla="*/ 50 w 100"/>
                <a:gd name="T47" fmla="*/ 69 h 114"/>
                <a:gd name="T48" fmla="*/ 59 w 100"/>
                <a:gd name="T49" fmla="*/ 78 h 114"/>
                <a:gd name="T50" fmla="*/ 55 w 100"/>
                <a:gd name="T51" fmla="*/ 85 h 114"/>
                <a:gd name="T52" fmla="*/ 77 w 100"/>
                <a:gd name="T53" fmla="*/ 49 h 114"/>
                <a:gd name="T54" fmla="*/ 23 w 100"/>
                <a:gd name="T55" fmla="*/ 49 h 114"/>
                <a:gd name="T56" fmla="*/ 23 w 100"/>
                <a:gd name="T57" fmla="*/ 36 h 114"/>
                <a:gd name="T58" fmla="*/ 50 w 100"/>
                <a:gd name="T59" fmla="*/ 10 h 114"/>
                <a:gd name="T60" fmla="*/ 77 w 100"/>
                <a:gd name="T61" fmla="*/ 36 h 114"/>
                <a:gd name="T62" fmla="*/ 77 w 100"/>
                <a:gd name="T63" fmla="*/ 4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14">
                  <a:moveTo>
                    <a:pt x="88" y="49"/>
                  </a:moveTo>
                  <a:cubicBezTo>
                    <a:pt x="86" y="49"/>
                    <a:pt x="86" y="49"/>
                    <a:pt x="86" y="49"/>
                  </a:cubicBezTo>
                  <a:cubicBezTo>
                    <a:pt x="86" y="49"/>
                    <a:pt x="86" y="41"/>
                    <a:pt x="86" y="37"/>
                  </a:cubicBezTo>
                  <a:cubicBezTo>
                    <a:pt x="86" y="30"/>
                    <a:pt x="84" y="24"/>
                    <a:pt x="84" y="24"/>
                  </a:cubicBezTo>
                  <a:cubicBezTo>
                    <a:pt x="79" y="10"/>
                    <a:pt x="66" y="1"/>
                    <a:pt x="50" y="0"/>
                  </a:cubicBezTo>
                  <a:cubicBezTo>
                    <a:pt x="41" y="0"/>
                    <a:pt x="32" y="4"/>
                    <a:pt x="25" y="11"/>
                  </a:cubicBezTo>
                  <a:cubicBezTo>
                    <a:pt x="21" y="15"/>
                    <a:pt x="18" y="19"/>
                    <a:pt x="16" y="24"/>
                  </a:cubicBezTo>
                  <a:cubicBezTo>
                    <a:pt x="16" y="24"/>
                    <a:pt x="14" y="28"/>
                    <a:pt x="14" y="36"/>
                  </a:cubicBezTo>
                  <a:cubicBezTo>
                    <a:pt x="14" y="49"/>
                    <a:pt x="14" y="49"/>
                    <a:pt x="14" y="49"/>
                  </a:cubicBezTo>
                  <a:cubicBezTo>
                    <a:pt x="12" y="49"/>
                    <a:pt x="12" y="49"/>
                    <a:pt x="12" y="49"/>
                  </a:cubicBezTo>
                  <a:cubicBezTo>
                    <a:pt x="5" y="49"/>
                    <a:pt x="0" y="54"/>
                    <a:pt x="0" y="61"/>
                  </a:cubicBezTo>
                  <a:cubicBezTo>
                    <a:pt x="0" y="103"/>
                    <a:pt x="0" y="103"/>
                    <a:pt x="0" y="103"/>
                  </a:cubicBezTo>
                  <a:cubicBezTo>
                    <a:pt x="0" y="109"/>
                    <a:pt x="5" y="114"/>
                    <a:pt x="12" y="114"/>
                  </a:cubicBezTo>
                  <a:cubicBezTo>
                    <a:pt x="88" y="114"/>
                    <a:pt x="88" y="114"/>
                    <a:pt x="88" y="114"/>
                  </a:cubicBezTo>
                  <a:cubicBezTo>
                    <a:pt x="95" y="114"/>
                    <a:pt x="100" y="109"/>
                    <a:pt x="100" y="103"/>
                  </a:cubicBezTo>
                  <a:cubicBezTo>
                    <a:pt x="100" y="61"/>
                    <a:pt x="100" y="61"/>
                    <a:pt x="100" y="61"/>
                  </a:cubicBezTo>
                  <a:cubicBezTo>
                    <a:pt x="100" y="54"/>
                    <a:pt x="95" y="49"/>
                    <a:pt x="88" y="49"/>
                  </a:cubicBezTo>
                  <a:close/>
                  <a:moveTo>
                    <a:pt x="55" y="85"/>
                  </a:moveTo>
                  <a:cubicBezTo>
                    <a:pt x="55" y="90"/>
                    <a:pt x="55" y="90"/>
                    <a:pt x="55" y="90"/>
                  </a:cubicBezTo>
                  <a:cubicBezTo>
                    <a:pt x="55" y="92"/>
                    <a:pt x="53" y="95"/>
                    <a:pt x="50" y="95"/>
                  </a:cubicBezTo>
                  <a:cubicBezTo>
                    <a:pt x="48" y="95"/>
                    <a:pt x="45" y="92"/>
                    <a:pt x="45" y="90"/>
                  </a:cubicBezTo>
                  <a:cubicBezTo>
                    <a:pt x="45" y="85"/>
                    <a:pt x="45" y="85"/>
                    <a:pt x="45" y="85"/>
                  </a:cubicBezTo>
                  <a:cubicBezTo>
                    <a:pt x="43" y="84"/>
                    <a:pt x="41" y="81"/>
                    <a:pt x="41" y="78"/>
                  </a:cubicBezTo>
                  <a:cubicBezTo>
                    <a:pt x="41" y="73"/>
                    <a:pt x="45" y="69"/>
                    <a:pt x="50" y="69"/>
                  </a:cubicBezTo>
                  <a:cubicBezTo>
                    <a:pt x="55" y="69"/>
                    <a:pt x="59" y="73"/>
                    <a:pt x="59" y="78"/>
                  </a:cubicBezTo>
                  <a:cubicBezTo>
                    <a:pt x="59" y="81"/>
                    <a:pt x="57" y="84"/>
                    <a:pt x="55" y="85"/>
                  </a:cubicBezTo>
                  <a:close/>
                  <a:moveTo>
                    <a:pt x="77" y="49"/>
                  </a:moveTo>
                  <a:cubicBezTo>
                    <a:pt x="23" y="49"/>
                    <a:pt x="23" y="49"/>
                    <a:pt x="23" y="49"/>
                  </a:cubicBezTo>
                  <a:cubicBezTo>
                    <a:pt x="23" y="36"/>
                    <a:pt x="23" y="36"/>
                    <a:pt x="23" y="36"/>
                  </a:cubicBezTo>
                  <a:cubicBezTo>
                    <a:pt x="23" y="22"/>
                    <a:pt x="35" y="10"/>
                    <a:pt x="50" y="10"/>
                  </a:cubicBezTo>
                  <a:cubicBezTo>
                    <a:pt x="65" y="10"/>
                    <a:pt x="77" y="22"/>
                    <a:pt x="77" y="36"/>
                  </a:cubicBezTo>
                  <a:lnTo>
                    <a:pt x="7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49" name="Freeform 1536">
              <a:extLst>
                <a:ext uri="{FF2B5EF4-FFF2-40B4-BE49-F238E27FC236}">
                  <a16:creationId xmlns:a16="http://schemas.microsoft.com/office/drawing/2014/main" id="{8A0166E2-640A-86A6-F0A1-1FC6F6D3F490}"/>
                </a:ext>
              </a:extLst>
            </p:cNvPr>
            <p:cNvSpPr>
              <a:spLocks noEditPoints="1"/>
            </p:cNvSpPr>
            <p:nvPr/>
          </p:nvSpPr>
          <p:spPr bwMode="auto">
            <a:xfrm>
              <a:off x="10131865" y="536777"/>
              <a:ext cx="71438" cy="66675"/>
            </a:xfrm>
            <a:custGeom>
              <a:avLst/>
              <a:gdLst>
                <a:gd name="T0" fmla="*/ 2 w 132"/>
                <a:gd name="T1" fmla="*/ 62 h 125"/>
                <a:gd name="T2" fmla="*/ 19 w 132"/>
                <a:gd name="T3" fmla="*/ 73 h 125"/>
                <a:gd name="T4" fmla="*/ 15 w 132"/>
                <a:gd name="T5" fmla="*/ 94 h 125"/>
                <a:gd name="T6" fmla="*/ 16 w 132"/>
                <a:gd name="T7" fmla="*/ 97 h 125"/>
                <a:gd name="T8" fmla="*/ 20 w 132"/>
                <a:gd name="T9" fmla="*/ 98 h 125"/>
                <a:gd name="T10" fmla="*/ 40 w 132"/>
                <a:gd name="T11" fmla="*/ 94 h 125"/>
                <a:gd name="T12" fmla="*/ 52 w 132"/>
                <a:gd name="T13" fmla="*/ 112 h 125"/>
                <a:gd name="T14" fmla="*/ 55 w 132"/>
                <a:gd name="T15" fmla="*/ 113 h 125"/>
                <a:gd name="T16" fmla="*/ 58 w 132"/>
                <a:gd name="T17" fmla="*/ 112 h 125"/>
                <a:gd name="T18" fmla="*/ 70 w 132"/>
                <a:gd name="T19" fmla="*/ 94 h 125"/>
                <a:gd name="T20" fmla="*/ 77 w 132"/>
                <a:gd name="T21" fmla="*/ 96 h 125"/>
                <a:gd name="T22" fmla="*/ 77 w 132"/>
                <a:gd name="T23" fmla="*/ 98 h 125"/>
                <a:gd name="T24" fmla="*/ 104 w 132"/>
                <a:gd name="T25" fmla="*/ 125 h 125"/>
                <a:gd name="T26" fmla="*/ 132 w 132"/>
                <a:gd name="T27" fmla="*/ 98 h 125"/>
                <a:gd name="T28" fmla="*/ 124 w 132"/>
                <a:gd name="T29" fmla="*/ 79 h 125"/>
                <a:gd name="T30" fmla="*/ 124 w 132"/>
                <a:gd name="T31" fmla="*/ 19 h 125"/>
                <a:gd name="T32" fmla="*/ 104 w 132"/>
                <a:gd name="T33" fmla="*/ 0 h 125"/>
                <a:gd name="T34" fmla="*/ 85 w 132"/>
                <a:gd name="T35" fmla="*/ 19 h 125"/>
                <a:gd name="T36" fmla="*/ 85 w 132"/>
                <a:gd name="T37" fmla="*/ 20 h 125"/>
                <a:gd name="T38" fmla="*/ 70 w 132"/>
                <a:gd name="T39" fmla="*/ 23 h 125"/>
                <a:gd name="T40" fmla="*/ 58 w 132"/>
                <a:gd name="T41" fmla="*/ 5 h 125"/>
                <a:gd name="T42" fmla="*/ 52 w 132"/>
                <a:gd name="T43" fmla="*/ 5 h 125"/>
                <a:gd name="T44" fmla="*/ 40 w 132"/>
                <a:gd name="T45" fmla="*/ 23 h 125"/>
                <a:gd name="T46" fmla="*/ 20 w 132"/>
                <a:gd name="T47" fmla="*/ 19 h 125"/>
                <a:gd name="T48" fmla="*/ 16 w 132"/>
                <a:gd name="T49" fmla="*/ 20 h 125"/>
                <a:gd name="T50" fmla="*/ 15 w 132"/>
                <a:gd name="T51" fmla="*/ 23 h 125"/>
                <a:gd name="T52" fmla="*/ 19 w 132"/>
                <a:gd name="T53" fmla="*/ 44 h 125"/>
                <a:gd name="T54" fmla="*/ 2 w 132"/>
                <a:gd name="T55" fmla="*/ 55 h 125"/>
                <a:gd name="T56" fmla="*/ 0 w 132"/>
                <a:gd name="T57" fmla="*/ 58 h 125"/>
                <a:gd name="T58" fmla="*/ 2 w 132"/>
                <a:gd name="T59" fmla="*/ 62 h 125"/>
                <a:gd name="T60" fmla="*/ 99 w 132"/>
                <a:gd name="T61" fmla="*/ 89 h 125"/>
                <a:gd name="T62" fmla="*/ 99 w 132"/>
                <a:gd name="T63" fmla="*/ 20 h 125"/>
                <a:gd name="T64" fmla="*/ 104 w 132"/>
                <a:gd name="T65" fmla="*/ 16 h 125"/>
                <a:gd name="T66" fmla="*/ 108 w 132"/>
                <a:gd name="T67" fmla="*/ 20 h 125"/>
                <a:gd name="T68" fmla="*/ 108 w 132"/>
                <a:gd name="T69" fmla="*/ 89 h 125"/>
                <a:gd name="T70" fmla="*/ 114 w 132"/>
                <a:gd name="T71" fmla="*/ 98 h 125"/>
                <a:gd name="T72" fmla="*/ 104 w 132"/>
                <a:gd name="T73" fmla="*/ 108 h 125"/>
                <a:gd name="T74" fmla="*/ 94 w 132"/>
                <a:gd name="T75" fmla="*/ 98 h 125"/>
                <a:gd name="T76" fmla="*/ 99 w 132"/>
                <a:gd name="T77" fmla="*/ 89 h 125"/>
                <a:gd name="T78" fmla="*/ 56 w 132"/>
                <a:gd name="T79" fmla="*/ 39 h 125"/>
                <a:gd name="T80" fmla="*/ 75 w 132"/>
                <a:gd name="T81" fmla="*/ 58 h 125"/>
                <a:gd name="T82" fmla="*/ 56 w 132"/>
                <a:gd name="T83" fmla="*/ 78 h 125"/>
                <a:gd name="T84" fmla="*/ 37 w 132"/>
                <a:gd name="T85" fmla="*/ 58 h 125"/>
                <a:gd name="T86" fmla="*/ 56 w 132"/>
                <a:gd name="T87"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25">
                  <a:moveTo>
                    <a:pt x="2" y="62"/>
                  </a:moveTo>
                  <a:cubicBezTo>
                    <a:pt x="19" y="73"/>
                    <a:pt x="19" y="73"/>
                    <a:pt x="19" y="73"/>
                  </a:cubicBezTo>
                  <a:cubicBezTo>
                    <a:pt x="15" y="94"/>
                    <a:pt x="15" y="94"/>
                    <a:pt x="15" y="94"/>
                  </a:cubicBezTo>
                  <a:cubicBezTo>
                    <a:pt x="15" y="95"/>
                    <a:pt x="15" y="96"/>
                    <a:pt x="16" y="97"/>
                  </a:cubicBezTo>
                  <a:cubicBezTo>
                    <a:pt x="17" y="98"/>
                    <a:pt x="18" y="99"/>
                    <a:pt x="20" y="98"/>
                  </a:cubicBezTo>
                  <a:cubicBezTo>
                    <a:pt x="40" y="94"/>
                    <a:pt x="40" y="94"/>
                    <a:pt x="40" y="94"/>
                  </a:cubicBezTo>
                  <a:cubicBezTo>
                    <a:pt x="52" y="112"/>
                    <a:pt x="52" y="112"/>
                    <a:pt x="52" y="112"/>
                  </a:cubicBezTo>
                  <a:cubicBezTo>
                    <a:pt x="52" y="113"/>
                    <a:pt x="54" y="113"/>
                    <a:pt x="55" y="113"/>
                  </a:cubicBezTo>
                  <a:cubicBezTo>
                    <a:pt x="56" y="113"/>
                    <a:pt x="57" y="113"/>
                    <a:pt x="58" y="112"/>
                  </a:cubicBezTo>
                  <a:cubicBezTo>
                    <a:pt x="70" y="94"/>
                    <a:pt x="70" y="94"/>
                    <a:pt x="70" y="94"/>
                  </a:cubicBezTo>
                  <a:cubicBezTo>
                    <a:pt x="77" y="96"/>
                    <a:pt x="77" y="96"/>
                    <a:pt x="77" y="96"/>
                  </a:cubicBezTo>
                  <a:cubicBezTo>
                    <a:pt x="77" y="96"/>
                    <a:pt x="77" y="97"/>
                    <a:pt x="77" y="98"/>
                  </a:cubicBezTo>
                  <a:cubicBezTo>
                    <a:pt x="77" y="113"/>
                    <a:pt x="89" y="125"/>
                    <a:pt x="104" y="125"/>
                  </a:cubicBezTo>
                  <a:cubicBezTo>
                    <a:pt x="119" y="125"/>
                    <a:pt x="132" y="113"/>
                    <a:pt x="132" y="98"/>
                  </a:cubicBezTo>
                  <a:cubicBezTo>
                    <a:pt x="132" y="90"/>
                    <a:pt x="129" y="84"/>
                    <a:pt x="124" y="79"/>
                  </a:cubicBezTo>
                  <a:cubicBezTo>
                    <a:pt x="124" y="19"/>
                    <a:pt x="124" y="19"/>
                    <a:pt x="124" y="19"/>
                  </a:cubicBezTo>
                  <a:cubicBezTo>
                    <a:pt x="124" y="8"/>
                    <a:pt x="115" y="0"/>
                    <a:pt x="104" y="0"/>
                  </a:cubicBezTo>
                  <a:cubicBezTo>
                    <a:pt x="93" y="0"/>
                    <a:pt x="85" y="8"/>
                    <a:pt x="85" y="19"/>
                  </a:cubicBezTo>
                  <a:cubicBezTo>
                    <a:pt x="85" y="20"/>
                    <a:pt x="85" y="20"/>
                    <a:pt x="85" y="20"/>
                  </a:cubicBezTo>
                  <a:cubicBezTo>
                    <a:pt x="70" y="23"/>
                    <a:pt x="70" y="23"/>
                    <a:pt x="70" y="23"/>
                  </a:cubicBezTo>
                  <a:cubicBezTo>
                    <a:pt x="58" y="5"/>
                    <a:pt x="58" y="5"/>
                    <a:pt x="58" y="5"/>
                  </a:cubicBezTo>
                  <a:cubicBezTo>
                    <a:pt x="57" y="3"/>
                    <a:pt x="53" y="3"/>
                    <a:pt x="52" y="5"/>
                  </a:cubicBezTo>
                  <a:cubicBezTo>
                    <a:pt x="40" y="23"/>
                    <a:pt x="40" y="23"/>
                    <a:pt x="40" y="23"/>
                  </a:cubicBezTo>
                  <a:cubicBezTo>
                    <a:pt x="20" y="19"/>
                    <a:pt x="20" y="19"/>
                    <a:pt x="20" y="19"/>
                  </a:cubicBezTo>
                  <a:cubicBezTo>
                    <a:pt x="18" y="18"/>
                    <a:pt x="17" y="19"/>
                    <a:pt x="16" y="20"/>
                  </a:cubicBezTo>
                  <a:cubicBezTo>
                    <a:pt x="15" y="21"/>
                    <a:pt x="15" y="22"/>
                    <a:pt x="15" y="23"/>
                  </a:cubicBezTo>
                  <a:cubicBezTo>
                    <a:pt x="19" y="44"/>
                    <a:pt x="19" y="44"/>
                    <a:pt x="19" y="44"/>
                  </a:cubicBezTo>
                  <a:cubicBezTo>
                    <a:pt x="2" y="55"/>
                    <a:pt x="2" y="55"/>
                    <a:pt x="2" y="55"/>
                  </a:cubicBezTo>
                  <a:cubicBezTo>
                    <a:pt x="1" y="56"/>
                    <a:pt x="0" y="57"/>
                    <a:pt x="0" y="58"/>
                  </a:cubicBezTo>
                  <a:cubicBezTo>
                    <a:pt x="0" y="60"/>
                    <a:pt x="1" y="61"/>
                    <a:pt x="2" y="62"/>
                  </a:cubicBezTo>
                  <a:close/>
                  <a:moveTo>
                    <a:pt x="99" y="89"/>
                  </a:moveTo>
                  <a:cubicBezTo>
                    <a:pt x="99" y="20"/>
                    <a:pt x="99" y="20"/>
                    <a:pt x="99" y="20"/>
                  </a:cubicBezTo>
                  <a:cubicBezTo>
                    <a:pt x="99" y="18"/>
                    <a:pt x="101" y="16"/>
                    <a:pt x="104" y="16"/>
                  </a:cubicBezTo>
                  <a:cubicBezTo>
                    <a:pt x="106" y="16"/>
                    <a:pt x="108" y="18"/>
                    <a:pt x="108" y="20"/>
                  </a:cubicBezTo>
                  <a:cubicBezTo>
                    <a:pt x="108" y="89"/>
                    <a:pt x="108" y="89"/>
                    <a:pt x="108" y="89"/>
                  </a:cubicBezTo>
                  <a:cubicBezTo>
                    <a:pt x="112" y="91"/>
                    <a:pt x="114" y="94"/>
                    <a:pt x="114" y="98"/>
                  </a:cubicBezTo>
                  <a:cubicBezTo>
                    <a:pt x="114" y="104"/>
                    <a:pt x="110" y="108"/>
                    <a:pt x="104" y="108"/>
                  </a:cubicBezTo>
                  <a:cubicBezTo>
                    <a:pt x="98" y="108"/>
                    <a:pt x="94" y="104"/>
                    <a:pt x="94" y="98"/>
                  </a:cubicBezTo>
                  <a:cubicBezTo>
                    <a:pt x="94" y="94"/>
                    <a:pt x="96" y="91"/>
                    <a:pt x="99" y="89"/>
                  </a:cubicBezTo>
                  <a:close/>
                  <a:moveTo>
                    <a:pt x="56" y="39"/>
                  </a:moveTo>
                  <a:cubicBezTo>
                    <a:pt x="67" y="39"/>
                    <a:pt x="75" y="48"/>
                    <a:pt x="75" y="58"/>
                  </a:cubicBezTo>
                  <a:cubicBezTo>
                    <a:pt x="75" y="69"/>
                    <a:pt x="67" y="78"/>
                    <a:pt x="56" y="78"/>
                  </a:cubicBezTo>
                  <a:cubicBezTo>
                    <a:pt x="46" y="78"/>
                    <a:pt x="37" y="69"/>
                    <a:pt x="37" y="58"/>
                  </a:cubicBezTo>
                  <a:cubicBezTo>
                    <a:pt x="37" y="48"/>
                    <a:pt x="46" y="39"/>
                    <a:pt x="5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grpSp>
        <p:nvGrpSpPr>
          <p:cNvPr id="150" name="Group 149">
            <a:extLst>
              <a:ext uri="{FF2B5EF4-FFF2-40B4-BE49-F238E27FC236}">
                <a16:creationId xmlns:a16="http://schemas.microsoft.com/office/drawing/2014/main" id="{77897025-1770-BDD8-C975-9BFD1B58638E}"/>
              </a:ext>
            </a:extLst>
          </p:cNvPr>
          <p:cNvGrpSpPr/>
          <p:nvPr/>
        </p:nvGrpSpPr>
        <p:grpSpPr>
          <a:xfrm>
            <a:off x="4898304" y="3401909"/>
            <a:ext cx="289712" cy="325096"/>
            <a:chOff x="3615531" y="5242081"/>
            <a:chExt cx="207963" cy="233363"/>
          </a:xfrm>
          <a:solidFill>
            <a:schemeClr val="bg1"/>
          </a:solidFill>
        </p:grpSpPr>
        <p:sp>
          <p:nvSpPr>
            <p:cNvPr id="151" name="Oval 1155">
              <a:extLst>
                <a:ext uri="{FF2B5EF4-FFF2-40B4-BE49-F238E27FC236}">
                  <a16:creationId xmlns:a16="http://schemas.microsoft.com/office/drawing/2014/main" id="{B2A7B6AE-1658-5EE7-13E6-08AC6F11F40C}"/>
                </a:ext>
              </a:extLst>
            </p:cNvPr>
            <p:cNvSpPr>
              <a:spLocks noChangeArrowheads="1"/>
            </p:cNvSpPr>
            <p:nvPr/>
          </p:nvSpPr>
          <p:spPr bwMode="auto">
            <a:xfrm>
              <a:off x="3674269" y="5430993"/>
              <a:ext cx="238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52" name="Oval 1156">
              <a:extLst>
                <a:ext uri="{FF2B5EF4-FFF2-40B4-BE49-F238E27FC236}">
                  <a16:creationId xmlns:a16="http://schemas.microsoft.com/office/drawing/2014/main" id="{FD5BA9F1-A1CE-6489-0330-AD3C43AAF563}"/>
                </a:ext>
              </a:extLst>
            </p:cNvPr>
            <p:cNvSpPr>
              <a:spLocks noChangeArrowheads="1"/>
            </p:cNvSpPr>
            <p:nvPr/>
          </p:nvSpPr>
          <p:spPr bwMode="auto">
            <a:xfrm>
              <a:off x="3740944" y="5277006"/>
              <a:ext cx="14288"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53" name="Freeform 1157">
              <a:extLst>
                <a:ext uri="{FF2B5EF4-FFF2-40B4-BE49-F238E27FC236}">
                  <a16:creationId xmlns:a16="http://schemas.microsoft.com/office/drawing/2014/main" id="{083C6E3C-C412-323E-2D38-14591CA600E3}"/>
                </a:ext>
              </a:extLst>
            </p:cNvPr>
            <p:cNvSpPr>
              <a:spLocks/>
            </p:cNvSpPr>
            <p:nvPr/>
          </p:nvSpPr>
          <p:spPr bwMode="auto">
            <a:xfrm>
              <a:off x="3737769" y="5297643"/>
              <a:ext cx="22225" cy="39688"/>
            </a:xfrm>
            <a:custGeom>
              <a:avLst/>
              <a:gdLst>
                <a:gd name="T0" fmla="*/ 11 w 14"/>
                <a:gd name="T1" fmla="*/ 0 h 25"/>
                <a:gd name="T2" fmla="*/ 0 w 14"/>
                <a:gd name="T3" fmla="*/ 0 h 25"/>
                <a:gd name="T4" fmla="*/ 0 w 14"/>
                <a:gd name="T5" fmla="*/ 6 h 25"/>
                <a:gd name="T6" fmla="*/ 3 w 14"/>
                <a:gd name="T7" fmla="*/ 6 h 25"/>
                <a:gd name="T8" fmla="*/ 3 w 14"/>
                <a:gd name="T9" fmla="*/ 19 h 25"/>
                <a:gd name="T10" fmla="*/ 0 w 14"/>
                <a:gd name="T11" fmla="*/ 19 h 25"/>
                <a:gd name="T12" fmla="*/ 0 w 14"/>
                <a:gd name="T13" fmla="*/ 25 h 25"/>
                <a:gd name="T14" fmla="*/ 14 w 14"/>
                <a:gd name="T15" fmla="*/ 25 h 25"/>
                <a:gd name="T16" fmla="*/ 14 w 14"/>
                <a:gd name="T17" fmla="*/ 25 h 25"/>
                <a:gd name="T18" fmla="*/ 14 w 14"/>
                <a:gd name="T19" fmla="*/ 19 h 25"/>
                <a:gd name="T20" fmla="*/ 11 w 14"/>
                <a:gd name="T21" fmla="*/ 19 h 25"/>
                <a:gd name="T22" fmla="*/ 11 w 14"/>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5">
                  <a:moveTo>
                    <a:pt x="11" y="0"/>
                  </a:moveTo>
                  <a:lnTo>
                    <a:pt x="0" y="0"/>
                  </a:lnTo>
                  <a:lnTo>
                    <a:pt x="0" y="6"/>
                  </a:lnTo>
                  <a:lnTo>
                    <a:pt x="3" y="6"/>
                  </a:lnTo>
                  <a:lnTo>
                    <a:pt x="3" y="19"/>
                  </a:lnTo>
                  <a:lnTo>
                    <a:pt x="0" y="19"/>
                  </a:lnTo>
                  <a:lnTo>
                    <a:pt x="0" y="25"/>
                  </a:lnTo>
                  <a:lnTo>
                    <a:pt x="14" y="25"/>
                  </a:lnTo>
                  <a:lnTo>
                    <a:pt x="14" y="25"/>
                  </a:lnTo>
                  <a:lnTo>
                    <a:pt x="14" y="19"/>
                  </a:lnTo>
                  <a:lnTo>
                    <a:pt x="11" y="19"/>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54" name="Freeform 1158">
              <a:extLst>
                <a:ext uri="{FF2B5EF4-FFF2-40B4-BE49-F238E27FC236}">
                  <a16:creationId xmlns:a16="http://schemas.microsoft.com/office/drawing/2014/main" id="{D769270D-663E-47FB-EF78-8FF77DAC4982}"/>
                </a:ext>
              </a:extLst>
            </p:cNvPr>
            <p:cNvSpPr>
              <a:spLocks noEditPoints="1"/>
            </p:cNvSpPr>
            <p:nvPr/>
          </p:nvSpPr>
          <p:spPr bwMode="auto">
            <a:xfrm>
              <a:off x="3615531" y="5242081"/>
              <a:ext cx="207963" cy="233363"/>
            </a:xfrm>
            <a:custGeom>
              <a:avLst/>
              <a:gdLst>
                <a:gd name="T0" fmla="*/ 384 w 384"/>
                <a:gd name="T1" fmla="*/ 123 h 435"/>
                <a:gd name="T2" fmla="*/ 245 w 384"/>
                <a:gd name="T3" fmla="*/ 0 h 435"/>
                <a:gd name="T4" fmla="*/ 165 w 384"/>
                <a:gd name="T5" fmla="*/ 23 h 435"/>
                <a:gd name="T6" fmla="*/ 40 w 384"/>
                <a:gd name="T7" fmla="*/ 23 h 435"/>
                <a:gd name="T8" fmla="*/ 0 w 384"/>
                <a:gd name="T9" fmla="*/ 62 h 435"/>
                <a:gd name="T10" fmla="*/ 0 w 384"/>
                <a:gd name="T11" fmla="*/ 396 h 435"/>
                <a:gd name="T12" fmla="*/ 40 w 384"/>
                <a:gd name="T13" fmla="*/ 435 h 435"/>
                <a:gd name="T14" fmla="*/ 219 w 384"/>
                <a:gd name="T15" fmla="*/ 435 h 435"/>
                <a:gd name="T16" fmla="*/ 258 w 384"/>
                <a:gd name="T17" fmla="*/ 396 h 435"/>
                <a:gd name="T18" fmla="*/ 258 w 384"/>
                <a:gd name="T19" fmla="*/ 246 h 435"/>
                <a:gd name="T20" fmla="*/ 384 w 384"/>
                <a:gd name="T21" fmla="*/ 123 h 435"/>
                <a:gd name="T22" fmla="*/ 219 w 384"/>
                <a:gd name="T23" fmla="*/ 408 h 435"/>
                <a:gd name="T24" fmla="*/ 40 w 384"/>
                <a:gd name="T25" fmla="*/ 408 h 435"/>
                <a:gd name="T26" fmla="*/ 28 w 384"/>
                <a:gd name="T27" fmla="*/ 396 h 435"/>
                <a:gd name="T28" fmla="*/ 28 w 384"/>
                <a:gd name="T29" fmla="*/ 62 h 435"/>
                <a:gd name="T30" fmla="*/ 40 w 384"/>
                <a:gd name="T31" fmla="*/ 51 h 435"/>
                <a:gd name="T32" fmla="*/ 134 w 384"/>
                <a:gd name="T33" fmla="*/ 51 h 435"/>
                <a:gd name="T34" fmla="*/ 120 w 384"/>
                <a:gd name="T35" fmla="*/ 70 h 435"/>
                <a:gd name="T36" fmla="*/ 48 w 384"/>
                <a:gd name="T37" fmla="*/ 70 h 435"/>
                <a:gd name="T38" fmla="*/ 48 w 384"/>
                <a:gd name="T39" fmla="*/ 336 h 435"/>
                <a:gd name="T40" fmla="*/ 211 w 384"/>
                <a:gd name="T41" fmla="*/ 336 h 435"/>
                <a:gd name="T42" fmla="*/ 211 w 384"/>
                <a:gd name="T43" fmla="*/ 243 h 435"/>
                <a:gd name="T44" fmla="*/ 231 w 384"/>
                <a:gd name="T45" fmla="*/ 246 h 435"/>
                <a:gd name="T46" fmla="*/ 231 w 384"/>
                <a:gd name="T47" fmla="*/ 396 h 435"/>
                <a:gd name="T48" fmla="*/ 219 w 384"/>
                <a:gd name="T49" fmla="*/ 408 h 435"/>
                <a:gd name="T50" fmla="*/ 114 w 384"/>
                <a:gd name="T51" fmla="*/ 225 h 435"/>
                <a:gd name="T52" fmla="*/ 128 w 384"/>
                <a:gd name="T53" fmla="*/ 238 h 435"/>
                <a:gd name="T54" fmla="*/ 177 w 384"/>
                <a:gd name="T55" fmla="*/ 231 h 435"/>
                <a:gd name="T56" fmla="*/ 184 w 384"/>
                <a:gd name="T57" fmla="*/ 234 h 435"/>
                <a:gd name="T58" fmla="*/ 184 w 384"/>
                <a:gd name="T59" fmla="*/ 309 h 435"/>
                <a:gd name="T60" fmla="*/ 74 w 384"/>
                <a:gd name="T61" fmla="*/ 309 h 435"/>
                <a:gd name="T62" fmla="*/ 74 w 384"/>
                <a:gd name="T63" fmla="*/ 97 h 435"/>
                <a:gd name="T64" fmla="*/ 110 w 384"/>
                <a:gd name="T65" fmla="*/ 97 h 435"/>
                <a:gd name="T66" fmla="*/ 107 w 384"/>
                <a:gd name="T67" fmla="*/ 124 h 435"/>
                <a:gd name="T68" fmla="*/ 132 w 384"/>
                <a:gd name="T69" fmla="*/ 195 h 435"/>
                <a:gd name="T70" fmla="*/ 121 w 384"/>
                <a:gd name="T71" fmla="*/ 207 h 435"/>
                <a:gd name="T72" fmla="*/ 121 w 384"/>
                <a:gd name="T73" fmla="*/ 207 h 435"/>
                <a:gd name="T74" fmla="*/ 114 w 384"/>
                <a:gd name="T75" fmla="*/ 225 h 435"/>
                <a:gd name="T76" fmla="*/ 245 w 384"/>
                <a:gd name="T77" fmla="*/ 220 h 435"/>
                <a:gd name="T78" fmla="*/ 184 w 384"/>
                <a:gd name="T79" fmla="*/ 204 h 435"/>
                <a:gd name="T80" fmla="*/ 177 w 384"/>
                <a:gd name="T81" fmla="*/ 202 h 435"/>
                <a:gd name="T82" fmla="*/ 170 w 384"/>
                <a:gd name="T83" fmla="*/ 204 h 435"/>
                <a:gd name="T84" fmla="*/ 154 w 384"/>
                <a:gd name="T85" fmla="*/ 211 h 435"/>
                <a:gd name="T86" fmla="*/ 160 w 384"/>
                <a:gd name="T87" fmla="*/ 197 h 435"/>
                <a:gd name="T88" fmla="*/ 158 w 384"/>
                <a:gd name="T89" fmla="*/ 184 h 435"/>
                <a:gd name="T90" fmla="*/ 133 w 384"/>
                <a:gd name="T91" fmla="*/ 124 h 435"/>
                <a:gd name="T92" fmla="*/ 245 w 384"/>
                <a:gd name="T93" fmla="*/ 27 h 435"/>
                <a:gd name="T94" fmla="*/ 358 w 384"/>
                <a:gd name="T95" fmla="*/ 123 h 435"/>
                <a:gd name="T96" fmla="*/ 245 w 384"/>
                <a:gd name="T97" fmla="*/ 22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4" h="435">
                  <a:moveTo>
                    <a:pt x="384" y="123"/>
                  </a:moveTo>
                  <a:cubicBezTo>
                    <a:pt x="384" y="56"/>
                    <a:pt x="322" y="0"/>
                    <a:pt x="245" y="0"/>
                  </a:cubicBezTo>
                  <a:cubicBezTo>
                    <a:pt x="216" y="0"/>
                    <a:pt x="188" y="9"/>
                    <a:pt x="165" y="23"/>
                  </a:cubicBezTo>
                  <a:cubicBezTo>
                    <a:pt x="40" y="23"/>
                    <a:pt x="40" y="23"/>
                    <a:pt x="40" y="23"/>
                  </a:cubicBezTo>
                  <a:cubicBezTo>
                    <a:pt x="18" y="23"/>
                    <a:pt x="0" y="41"/>
                    <a:pt x="0" y="62"/>
                  </a:cubicBezTo>
                  <a:cubicBezTo>
                    <a:pt x="0" y="396"/>
                    <a:pt x="0" y="396"/>
                    <a:pt x="0" y="396"/>
                  </a:cubicBezTo>
                  <a:cubicBezTo>
                    <a:pt x="0" y="418"/>
                    <a:pt x="18" y="435"/>
                    <a:pt x="40" y="435"/>
                  </a:cubicBezTo>
                  <a:cubicBezTo>
                    <a:pt x="219" y="435"/>
                    <a:pt x="219" y="435"/>
                    <a:pt x="219" y="435"/>
                  </a:cubicBezTo>
                  <a:cubicBezTo>
                    <a:pt x="241" y="435"/>
                    <a:pt x="258" y="418"/>
                    <a:pt x="258" y="396"/>
                  </a:cubicBezTo>
                  <a:cubicBezTo>
                    <a:pt x="258" y="246"/>
                    <a:pt x="258" y="246"/>
                    <a:pt x="258" y="246"/>
                  </a:cubicBezTo>
                  <a:cubicBezTo>
                    <a:pt x="329" y="240"/>
                    <a:pt x="384" y="188"/>
                    <a:pt x="384" y="123"/>
                  </a:cubicBezTo>
                  <a:close/>
                  <a:moveTo>
                    <a:pt x="219" y="408"/>
                  </a:moveTo>
                  <a:cubicBezTo>
                    <a:pt x="40" y="408"/>
                    <a:pt x="40" y="408"/>
                    <a:pt x="40" y="408"/>
                  </a:cubicBezTo>
                  <a:cubicBezTo>
                    <a:pt x="33" y="408"/>
                    <a:pt x="28" y="402"/>
                    <a:pt x="28" y="396"/>
                  </a:cubicBezTo>
                  <a:cubicBezTo>
                    <a:pt x="28" y="62"/>
                    <a:pt x="28" y="62"/>
                    <a:pt x="28" y="62"/>
                  </a:cubicBezTo>
                  <a:cubicBezTo>
                    <a:pt x="28" y="56"/>
                    <a:pt x="33" y="51"/>
                    <a:pt x="40" y="51"/>
                  </a:cubicBezTo>
                  <a:cubicBezTo>
                    <a:pt x="134" y="51"/>
                    <a:pt x="134" y="51"/>
                    <a:pt x="134" y="51"/>
                  </a:cubicBezTo>
                  <a:cubicBezTo>
                    <a:pt x="129" y="57"/>
                    <a:pt x="124" y="63"/>
                    <a:pt x="120" y="70"/>
                  </a:cubicBezTo>
                  <a:cubicBezTo>
                    <a:pt x="48" y="70"/>
                    <a:pt x="48" y="70"/>
                    <a:pt x="48" y="70"/>
                  </a:cubicBezTo>
                  <a:cubicBezTo>
                    <a:pt x="48" y="336"/>
                    <a:pt x="48" y="336"/>
                    <a:pt x="48" y="336"/>
                  </a:cubicBezTo>
                  <a:cubicBezTo>
                    <a:pt x="211" y="336"/>
                    <a:pt x="211" y="336"/>
                    <a:pt x="211" y="336"/>
                  </a:cubicBezTo>
                  <a:cubicBezTo>
                    <a:pt x="211" y="243"/>
                    <a:pt x="211" y="243"/>
                    <a:pt x="211" y="243"/>
                  </a:cubicBezTo>
                  <a:cubicBezTo>
                    <a:pt x="217" y="244"/>
                    <a:pt x="224" y="245"/>
                    <a:pt x="231" y="246"/>
                  </a:cubicBezTo>
                  <a:cubicBezTo>
                    <a:pt x="231" y="396"/>
                    <a:pt x="231" y="396"/>
                    <a:pt x="231" y="396"/>
                  </a:cubicBezTo>
                  <a:cubicBezTo>
                    <a:pt x="231" y="402"/>
                    <a:pt x="226" y="408"/>
                    <a:pt x="219" y="408"/>
                  </a:cubicBezTo>
                  <a:close/>
                  <a:moveTo>
                    <a:pt x="114" y="225"/>
                  </a:moveTo>
                  <a:cubicBezTo>
                    <a:pt x="115" y="232"/>
                    <a:pt x="121" y="237"/>
                    <a:pt x="128" y="238"/>
                  </a:cubicBezTo>
                  <a:cubicBezTo>
                    <a:pt x="138" y="239"/>
                    <a:pt x="158" y="240"/>
                    <a:pt x="177" y="231"/>
                  </a:cubicBezTo>
                  <a:cubicBezTo>
                    <a:pt x="180" y="232"/>
                    <a:pt x="182" y="233"/>
                    <a:pt x="184" y="234"/>
                  </a:cubicBezTo>
                  <a:cubicBezTo>
                    <a:pt x="184" y="309"/>
                    <a:pt x="184" y="309"/>
                    <a:pt x="184" y="309"/>
                  </a:cubicBezTo>
                  <a:cubicBezTo>
                    <a:pt x="74" y="309"/>
                    <a:pt x="74" y="309"/>
                    <a:pt x="74" y="309"/>
                  </a:cubicBezTo>
                  <a:cubicBezTo>
                    <a:pt x="74" y="97"/>
                    <a:pt x="74" y="97"/>
                    <a:pt x="74" y="97"/>
                  </a:cubicBezTo>
                  <a:cubicBezTo>
                    <a:pt x="110" y="97"/>
                    <a:pt x="110" y="97"/>
                    <a:pt x="110" y="97"/>
                  </a:cubicBezTo>
                  <a:cubicBezTo>
                    <a:pt x="108" y="105"/>
                    <a:pt x="107" y="114"/>
                    <a:pt x="107" y="124"/>
                  </a:cubicBezTo>
                  <a:cubicBezTo>
                    <a:pt x="107" y="149"/>
                    <a:pt x="116" y="174"/>
                    <a:pt x="132" y="195"/>
                  </a:cubicBezTo>
                  <a:cubicBezTo>
                    <a:pt x="129" y="200"/>
                    <a:pt x="126" y="204"/>
                    <a:pt x="121" y="207"/>
                  </a:cubicBezTo>
                  <a:cubicBezTo>
                    <a:pt x="121" y="207"/>
                    <a:pt x="121" y="207"/>
                    <a:pt x="121" y="207"/>
                  </a:cubicBezTo>
                  <a:cubicBezTo>
                    <a:pt x="115" y="211"/>
                    <a:pt x="112" y="218"/>
                    <a:pt x="114" y="225"/>
                  </a:cubicBezTo>
                  <a:close/>
                  <a:moveTo>
                    <a:pt x="245" y="220"/>
                  </a:moveTo>
                  <a:cubicBezTo>
                    <a:pt x="223" y="220"/>
                    <a:pt x="202" y="215"/>
                    <a:pt x="184" y="204"/>
                  </a:cubicBezTo>
                  <a:cubicBezTo>
                    <a:pt x="182" y="203"/>
                    <a:pt x="180" y="202"/>
                    <a:pt x="177" y="202"/>
                  </a:cubicBezTo>
                  <a:cubicBezTo>
                    <a:pt x="175" y="202"/>
                    <a:pt x="173" y="203"/>
                    <a:pt x="170" y="204"/>
                  </a:cubicBezTo>
                  <a:cubicBezTo>
                    <a:pt x="165" y="208"/>
                    <a:pt x="159" y="210"/>
                    <a:pt x="154" y="211"/>
                  </a:cubicBezTo>
                  <a:cubicBezTo>
                    <a:pt x="156" y="207"/>
                    <a:pt x="159" y="202"/>
                    <a:pt x="160" y="197"/>
                  </a:cubicBezTo>
                  <a:cubicBezTo>
                    <a:pt x="162" y="193"/>
                    <a:pt x="161" y="187"/>
                    <a:pt x="158" y="184"/>
                  </a:cubicBezTo>
                  <a:cubicBezTo>
                    <a:pt x="142" y="166"/>
                    <a:pt x="133" y="146"/>
                    <a:pt x="133" y="124"/>
                  </a:cubicBezTo>
                  <a:cubicBezTo>
                    <a:pt x="133" y="70"/>
                    <a:pt x="184" y="27"/>
                    <a:pt x="245" y="27"/>
                  </a:cubicBezTo>
                  <a:cubicBezTo>
                    <a:pt x="307" y="27"/>
                    <a:pt x="358" y="70"/>
                    <a:pt x="358" y="123"/>
                  </a:cubicBezTo>
                  <a:cubicBezTo>
                    <a:pt x="358" y="177"/>
                    <a:pt x="307" y="220"/>
                    <a:pt x="245"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sp>
        <p:nvSpPr>
          <p:cNvPr id="155" name="Rectangle 154">
            <a:extLst>
              <a:ext uri="{FF2B5EF4-FFF2-40B4-BE49-F238E27FC236}">
                <a16:creationId xmlns:a16="http://schemas.microsoft.com/office/drawing/2014/main" id="{23FB9484-1B4E-BE3E-1209-672B767790C6}"/>
              </a:ext>
            </a:extLst>
          </p:cNvPr>
          <p:cNvSpPr/>
          <p:nvPr/>
        </p:nvSpPr>
        <p:spPr>
          <a:xfrm>
            <a:off x="5320763" y="953211"/>
            <a:ext cx="1333059" cy="261610"/>
          </a:xfrm>
          <a:prstGeom prst="rect">
            <a:avLst/>
          </a:prstGeom>
        </p:spPr>
        <p:txBody>
          <a:bodyPr wrap="square">
            <a:spAutoFit/>
          </a:bodyPr>
          <a:lstStyle/>
          <a:p>
            <a:pPr lvl="0">
              <a:defRPr/>
            </a:pPr>
            <a:r>
              <a:rPr lang="en-US" sz="1100" b="1" cap="all" dirty="0">
                <a:solidFill>
                  <a:schemeClr val="tx1"/>
                </a:solidFill>
                <a:latin typeface="Arial" panose="020B0604020202020204" pitchFamily="34" charset="0"/>
              </a:rPr>
              <a:t>Smart home</a:t>
            </a:r>
            <a:endParaRPr lang="en-US" sz="1100" b="1" dirty="0">
              <a:solidFill>
                <a:schemeClr val="tx1"/>
              </a:solidFill>
              <a:latin typeface="Arial" panose="020B0604020202020204" pitchFamily="34" charset="0"/>
            </a:endParaRPr>
          </a:p>
        </p:txBody>
      </p:sp>
      <p:sp>
        <p:nvSpPr>
          <p:cNvPr id="156" name="Rectangle 155">
            <a:extLst>
              <a:ext uri="{FF2B5EF4-FFF2-40B4-BE49-F238E27FC236}">
                <a16:creationId xmlns:a16="http://schemas.microsoft.com/office/drawing/2014/main" id="{E95D8A4C-3260-6971-8EC5-4C5866B9FB53}"/>
              </a:ext>
            </a:extLst>
          </p:cNvPr>
          <p:cNvSpPr/>
          <p:nvPr/>
        </p:nvSpPr>
        <p:spPr>
          <a:xfrm>
            <a:off x="6863197" y="1016658"/>
            <a:ext cx="1640771" cy="2780191"/>
          </a:xfrm>
          <a:prstGeom prst="rect">
            <a:avLst/>
          </a:prstGeom>
          <a:solidFill>
            <a:srgbClr val="3993C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57" name="Rectangle 156">
            <a:extLst>
              <a:ext uri="{FF2B5EF4-FFF2-40B4-BE49-F238E27FC236}">
                <a16:creationId xmlns:a16="http://schemas.microsoft.com/office/drawing/2014/main" id="{173E4AB3-356E-2B6F-B621-265ED5ADAD47}"/>
              </a:ext>
            </a:extLst>
          </p:cNvPr>
          <p:cNvSpPr/>
          <p:nvPr/>
        </p:nvSpPr>
        <p:spPr>
          <a:xfrm>
            <a:off x="6968390" y="1076525"/>
            <a:ext cx="1430384" cy="461665"/>
          </a:xfrm>
          <a:prstGeom prst="rect">
            <a:avLst/>
          </a:prstGeom>
        </p:spPr>
        <p:txBody>
          <a:bodyPr wrap="square">
            <a:spAutoFit/>
          </a:bodyPr>
          <a:lstStyle/>
          <a:p>
            <a:pPr lvl="0" algn="ctr">
              <a:defRPr/>
            </a:pPr>
            <a:r>
              <a:rPr lang="en-US" sz="1200" b="1" cap="all" dirty="0">
                <a:solidFill>
                  <a:schemeClr val="tx1"/>
                </a:solidFill>
                <a:latin typeface="Arial" panose="020B0604020202020204" pitchFamily="34" charset="0"/>
              </a:rPr>
              <a:t>3</a:t>
            </a:r>
            <a:r>
              <a:rPr lang="en-US" sz="1200" b="1" cap="all" baseline="30000" dirty="0">
                <a:solidFill>
                  <a:schemeClr val="tx1"/>
                </a:solidFill>
                <a:latin typeface="Arial" panose="020B0604020202020204" pitchFamily="34" charset="0"/>
              </a:rPr>
              <a:t>rd</a:t>
            </a:r>
            <a:r>
              <a:rPr lang="en-US" sz="1200" b="1" cap="all" dirty="0">
                <a:solidFill>
                  <a:schemeClr val="tx1"/>
                </a:solidFill>
                <a:latin typeface="Arial" panose="020B0604020202020204" pitchFamily="34" charset="0"/>
              </a:rPr>
              <a:t> party</a:t>
            </a:r>
            <a:br>
              <a:rPr lang="en-US" sz="1200" b="1" cap="all" dirty="0">
                <a:solidFill>
                  <a:schemeClr val="tx1"/>
                </a:solidFill>
                <a:latin typeface="Arial" panose="020B0604020202020204" pitchFamily="34" charset="0"/>
              </a:rPr>
            </a:br>
            <a:r>
              <a:rPr lang="en-US" sz="1200" b="1" cap="all" dirty="0" err="1">
                <a:solidFill>
                  <a:schemeClr val="tx1"/>
                </a:solidFill>
                <a:latin typeface="Arial" panose="020B0604020202020204" pitchFamily="34" charset="0"/>
              </a:rPr>
              <a:t>uwb</a:t>
            </a:r>
            <a:r>
              <a:rPr lang="en-US" sz="1200" b="1" cap="all" dirty="0">
                <a:solidFill>
                  <a:schemeClr val="tx1"/>
                </a:solidFill>
                <a:latin typeface="Arial" panose="020B0604020202020204" pitchFamily="34" charset="0"/>
              </a:rPr>
              <a:t> devices</a:t>
            </a:r>
            <a:endParaRPr lang="en-US" sz="1200" b="1" dirty="0">
              <a:solidFill>
                <a:schemeClr val="tx1"/>
              </a:solidFill>
              <a:latin typeface="Arial" panose="020B0604020202020204" pitchFamily="34" charset="0"/>
            </a:endParaRPr>
          </a:p>
        </p:txBody>
      </p:sp>
      <p:sp>
        <p:nvSpPr>
          <p:cNvPr id="158" name="Rectangle: Rounded Corners 157">
            <a:extLst>
              <a:ext uri="{FF2B5EF4-FFF2-40B4-BE49-F238E27FC236}">
                <a16:creationId xmlns:a16="http://schemas.microsoft.com/office/drawing/2014/main" id="{1D8DC4F1-E61C-1337-B6F9-343F2C693E08}"/>
              </a:ext>
            </a:extLst>
          </p:cNvPr>
          <p:cNvSpPr>
            <a:spLocks noChangeAspect="1"/>
          </p:cNvSpPr>
          <p:nvPr/>
        </p:nvSpPr>
        <p:spPr>
          <a:xfrm>
            <a:off x="6972793" y="1563246"/>
            <a:ext cx="1430384" cy="2154115"/>
          </a:xfrm>
          <a:prstGeom prst="roundRect">
            <a:avLst>
              <a:gd name="adj" fmla="val 283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nvGrpSpPr>
          <p:cNvPr id="159" name="Group 158">
            <a:extLst>
              <a:ext uri="{FF2B5EF4-FFF2-40B4-BE49-F238E27FC236}">
                <a16:creationId xmlns:a16="http://schemas.microsoft.com/office/drawing/2014/main" id="{537E1970-3F6B-E073-F6C9-45554C0F2486}"/>
              </a:ext>
            </a:extLst>
          </p:cNvPr>
          <p:cNvGrpSpPr>
            <a:grpSpLocks noChangeAspect="1"/>
          </p:cNvGrpSpPr>
          <p:nvPr/>
        </p:nvGrpSpPr>
        <p:grpSpPr>
          <a:xfrm>
            <a:off x="7303796" y="1779565"/>
            <a:ext cx="262583" cy="338741"/>
            <a:chOff x="8339931" y="5259543"/>
            <a:chExt cx="206375" cy="204788"/>
          </a:xfrm>
          <a:solidFill>
            <a:schemeClr val="accent1"/>
          </a:solidFill>
        </p:grpSpPr>
        <p:sp>
          <p:nvSpPr>
            <p:cNvPr id="160" name="Freeform 1152">
              <a:extLst>
                <a:ext uri="{FF2B5EF4-FFF2-40B4-BE49-F238E27FC236}">
                  <a16:creationId xmlns:a16="http://schemas.microsoft.com/office/drawing/2014/main" id="{23497447-F667-29BF-EFB2-A63FAF45E9C3}"/>
                </a:ext>
              </a:extLst>
            </p:cNvPr>
            <p:cNvSpPr>
              <a:spLocks/>
            </p:cNvSpPr>
            <p:nvPr/>
          </p:nvSpPr>
          <p:spPr bwMode="auto">
            <a:xfrm>
              <a:off x="8344694" y="5361143"/>
              <a:ext cx="34925" cy="103188"/>
            </a:xfrm>
            <a:custGeom>
              <a:avLst/>
              <a:gdLst>
                <a:gd name="T0" fmla="*/ 29 w 66"/>
                <a:gd name="T1" fmla="*/ 1 h 192"/>
                <a:gd name="T2" fmla="*/ 28 w 66"/>
                <a:gd name="T3" fmla="*/ 0 h 192"/>
                <a:gd name="T4" fmla="*/ 0 w 66"/>
                <a:gd name="T5" fmla="*/ 0 h 192"/>
                <a:gd name="T6" fmla="*/ 0 w 66"/>
                <a:gd name="T7" fmla="*/ 2 h 192"/>
                <a:gd name="T8" fmla="*/ 39 w 66"/>
                <a:gd name="T9" fmla="*/ 60 h 192"/>
                <a:gd name="T10" fmla="*/ 39 w 66"/>
                <a:gd name="T11" fmla="*/ 184 h 192"/>
                <a:gd name="T12" fmla="*/ 46 w 66"/>
                <a:gd name="T13" fmla="*/ 192 h 192"/>
                <a:gd name="T14" fmla="*/ 58 w 66"/>
                <a:gd name="T15" fmla="*/ 192 h 192"/>
                <a:gd name="T16" fmla="*/ 66 w 66"/>
                <a:gd name="T17" fmla="*/ 184 h 192"/>
                <a:gd name="T18" fmla="*/ 66 w 66"/>
                <a:gd name="T19" fmla="*/ 48 h 192"/>
                <a:gd name="T20" fmla="*/ 57 w 66"/>
                <a:gd name="T21" fmla="*/ 41 h 192"/>
                <a:gd name="T22" fmla="*/ 29 w 66"/>
                <a:gd name="T23" fmla="*/ 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92">
                  <a:moveTo>
                    <a:pt x="29" y="1"/>
                  </a:moveTo>
                  <a:cubicBezTo>
                    <a:pt x="28" y="0"/>
                    <a:pt x="28" y="0"/>
                    <a:pt x="28" y="0"/>
                  </a:cubicBezTo>
                  <a:cubicBezTo>
                    <a:pt x="0" y="0"/>
                    <a:pt x="0" y="0"/>
                    <a:pt x="0" y="0"/>
                  </a:cubicBezTo>
                  <a:cubicBezTo>
                    <a:pt x="0" y="2"/>
                    <a:pt x="0" y="2"/>
                    <a:pt x="0" y="2"/>
                  </a:cubicBezTo>
                  <a:cubicBezTo>
                    <a:pt x="8" y="24"/>
                    <a:pt x="22" y="44"/>
                    <a:pt x="39" y="60"/>
                  </a:cubicBezTo>
                  <a:cubicBezTo>
                    <a:pt x="39" y="184"/>
                    <a:pt x="39" y="184"/>
                    <a:pt x="39" y="184"/>
                  </a:cubicBezTo>
                  <a:cubicBezTo>
                    <a:pt x="39" y="189"/>
                    <a:pt x="42" y="192"/>
                    <a:pt x="46" y="192"/>
                  </a:cubicBezTo>
                  <a:cubicBezTo>
                    <a:pt x="58" y="192"/>
                    <a:pt x="58" y="192"/>
                    <a:pt x="58" y="192"/>
                  </a:cubicBezTo>
                  <a:cubicBezTo>
                    <a:pt x="62" y="192"/>
                    <a:pt x="66" y="189"/>
                    <a:pt x="66" y="184"/>
                  </a:cubicBezTo>
                  <a:cubicBezTo>
                    <a:pt x="66" y="48"/>
                    <a:pt x="66" y="48"/>
                    <a:pt x="66" y="48"/>
                  </a:cubicBezTo>
                  <a:cubicBezTo>
                    <a:pt x="57" y="41"/>
                    <a:pt x="57" y="41"/>
                    <a:pt x="57" y="41"/>
                  </a:cubicBezTo>
                  <a:cubicBezTo>
                    <a:pt x="45" y="30"/>
                    <a:pt x="36" y="17"/>
                    <a:pt x="2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1" name="Freeform 1153">
              <a:extLst>
                <a:ext uri="{FF2B5EF4-FFF2-40B4-BE49-F238E27FC236}">
                  <a16:creationId xmlns:a16="http://schemas.microsoft.com/office/drawing/2014/main" id="{71E1E158-C906-FE80-B9A2-8A5DB5894D36}"/>
                </a:ext>
              </a:extLst>
            </p:cNvPr>
            <p:cNvSpPr>
              <a:spLocks/>
            </p:cNvSpPr>
            <p:nvPr/>
          </p:nvSpPr>
          <p:spPr bwMode="auto">
            <a:xfrm>
              <a:off x="8455819" y="5373843"/>
              <a:ext cx="77788" cy="90488"/>
            </a:xfrm>
            <a:custGeom>
              <a:avLst/>
              <a:gdLst>
                <a:gd name="T0" fmla="*/ 70 w 144"/>
                <a:gd name="T1" fmla="*/ 73 h 169"/>
                <a:gd name="T2" fmla="*/ 48 w 144"/>
                <a:gd name="T3" fmla="*/ 95 h 169"/>
                <a:gd name="T4" fmla="*/ 0 w 144"/>
                <a:gd name="T5" fmla="*/ 95 h 169"/>
                <a:gd name="T6" fmla="*/ 0 w 144"/>
                <a:gd name="T7" fmla="*/ 161 h 169"/>
                <a:gd name="T8" fmla="*/ 7 w 144"/>
                <a:gd name="T9" fmla="*/ 169 h 169"/>
                <a:gd name="T10" fmla="*/ 19 w 144"/>
                <a:gd name="T11" fmla="*/ 169 h 169"/>
                <a:gd name="T12" fmla="*/ 26 w 144"/>
                <a:gd name="T13" fmla="*/ 161 h 169"/>
                <a:gd name="T14" fmla="*/ 26 w 144"/>
                <a:gd name="T15" fmla="*/ 122 h 169"/>
                <a:gd name="T16" fmla="*/ 48 w 144"/>
                <a:gd name="T17" fmla="*/ 122 h 169"/>
                <a:gd name="T18" fmla="*/ 97 w 144"/>
                <a:gd name="T19" fmla="*/ 73 h 169"/>
                <a:gd name="T20" fmla="*/ 97 w 144"/>
                <a:gd name="T21" fmla="*/ 27 h 169"/>
                <a:gd name="T22" fmla="*/ 119 w 144"/>
                <a:gd name="T23" fmla="*/ 27 h 169"/>
                <a:gd name="T24" fmla="*/ 144 w 144"/>
                <a:gd name="T25" fmla="*/ 2 h 169"/>
                <a:gd name="T26" fmla="*/ 144 w 144"/>
                <a:gd name="T27" fmla="*/ 0 h 169"/>
                <a:gd name="T28" fmla="*/ 70 w 144"/>
                <a:gd name="T29" fmla="*/ 0 h 169"/>
                <a:gd name="T30" fmla="*/ 70 w 144"/>
                <a:gd name="T31" fmla="*/ 7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69">
                  <a:moveTo>
                    <a:pt x="70" y="73"/>
                  </a:moveTo>
                  <a:cubicBezTo>
                    <a:pt x="70" y="85"/>
                    <a:pt x="61" y="95"/>
                    <a:pt x="48" y="95"/>
                  </a:cubicBezTo>
                  <a:cubicBezTo>
                    <a:pt x="0" y="95"/>
                    <a:pt x="0" y="95"/>
                    <a:pt x="0" y="95"/>
                  </a:cubicBezTo>
                  <a:cubicBezTo>
                    <a:pt x="0" y="161"/>
                    <a:pt x="0" y="161"/>
                    <a:pt x="0" y="161"/>
                  </a:cubicBezTo>
                  <a:cubicBezTo>
                    <a:pt x="0" y="166"/>
                    <a:pt x="3" y="169"/>
                    <a:pt x="7" y="169"/>
                  </a:cubicBezTo>
                  <a:cubicBezTo>
                    <a:pt x="19" y="169"/>
                    <a:pt x="19" y="169"/>
                    <a:pt x="19" y="169"/>
                  </a:cubicBezTo>
                  <a:cubicBezTo>
                    <a:pt x="23" y="169"/>
                    <a:pt x="26" y="166"/>
                    <a:pt x="26" y="161"/>
                  </a:cubicBezTo>
                  <a:cubicBezTo>
                    <a:pt x="26" y="122"/>
                    <a:pt x="26" y="122"/>
                    <a:pt x="26" y="122"/>
                  </a:cubicBezTo>
                  <a:cubicBezTo>
                    <a:pt x="48" y="122"/>
                    <a:pt x="48" y="122"/>
                    <a:pt x="48" y="122"/>
                  </a:cubicBezTo>
                  <a:cubicBezTo>
                    <a:pt x="75" y="122"/>
                    <a:pt x="97" y="100"/>
                    <a:pt x="97" y="73"/>
                  </a:cubicBezTo>
                  <a:cubicBezTo>
                    <a:pt x="97" y="27"/>
                    <a:pt x="97" y="27"/>
                    <a:pt x="97" y="27"/>
                  </a:cubicBezTo>
                  <a:cubicBezTo>
                    <a:pt x="119" y="27"/>
                    <a:pt x="119" y="27"/>
                    <a:pt x="119" y="27"/>
                  </a:cubicBezTo>
                  <a:cubicBezTo>
                    <a:pt x="133" y="27"/>
                    <a:pt x="144" y="16"/>
                    <a:pt x="144" y="2"/>
                  </a:cubicBezTo>
                  <a:cubicBezTo>
                    <a:pt x="144" y="0"/>
                    <a:pt x="144" y="0"/>
                    <a:pt x="144" y="0"/>
                  </a:cubicBezTo>
                  <a:cubicBezTo>
                    <a:pt x="70" y="0"/>
                    <a:pt x="70" y="0"/>
                    <a:pt x="70" y="0"/>
                  </a:cubicBezTo>
                  <a:lnTo>
                    <a:pt x="7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2" name="Freeform 1154">
              <a:extLst>
                <a:ext uri="{FF2B5EF4-FFF2-40B4-BE49-F238E27FC236}">
                  <a16:creationId xmlns:a16="http://schemas.microsoft.com/office/drawing/2014/main" id="{35EF7620-A52C-C7F7-E5DA-B685ADA19A18}"/>
                </a:ext>
              </a:extLst>
            </p:cNvPr>
            <p:cNvSpPr>
              <a:spLocks noEditPoints="1"/>
            </p:cNvSpPr>
            <p:nvPr/>
          </p:nvSpPr>
          <p:spPr bwMode="auto">
            <a:xfrm>
              <a:off x="8339931" y="5259543"/>
              <a:ext cx="206375" cy="103188"/>
            </a:xfrm>
            <a:custGeom>
              <a:avLst/>
              <a:gdLst>
                <a:gd name="T0" fmla="*/ 356 w 381"/>
                <a:gd name="T1" fmla="*/ 47 h 192"/>
                <a:gd name="T2" fmla="*/ 285 w 381"/>
                <a:gd name="T3" fmla="*/ 47 h 192"/>
                <a:gd name="T4" fmla="*/ 161 w 381"/>
                <a:gd name="T5" fmla="*/ 0 h 192"/>
                <a:gd name="T6" fmla="*/ 20 w 381"/>
                <a:gd name="T7" fmla="*/ 72 h 192"/>
                <a:gd name="T8" fmla="*/ 0 w 381"/>
                <a:gd name="T9" fmla="*/ 96 h 192"/>
                <a:gd name="T10" fmla="*/ 0 w 381"/>
                <a:gd name="T11" fmla="*/ 143 h 192"/>
                <a:gd name="T12" fmla="*/ 25 w 381"/>
                <a:gd name="T13" fmla="*/ 168 h 192"/>
                <a:gd name="T14" fmla="*/ 161 w 381"/>
                <a:gd name="T15" fmla="*/ 168 h 192"/>
                <a:gd name="T16" fmla="*/ 162 w 381"/>
                <a:gd name="T17" fmla="*/ 168 h 192"/>
                <a:gd name="T18" fmla="*/ 218 w 381"/>
                <a:gd name="T19" fmla="*/ 192 h 192"/>
                <a:gd name="T20" fmla="*/ 356 w 381"/>
                <a:gd name="T21" fmla="*/ 192 h 192"/>
                <a:gd name="T22" fmla="*/ 381 w 381"/>
                <a:gd name="T23" fmla="*/ 167 h 192"/>
                <a:gd name="T24" fmla="*/ 381 w 381"/>
                <a:gd name="T25" fmla="*/ 72 h 192"/>
                <a:gd name="T26" fmla="*/ 356 w 381"/>
                <a:gd name="T27" fmla="*/ 47 h 192"/>
                <a:gd name="T28" fmla="*/ 214 w 381"/>
                <a:gd name="T29" fmla="*/ 73 h 192"/>
                <a:gd name="T30" fmla="*/ 283 w 381"/>
                <a:gd name="T31" fmla="*/ 73 h 192"/>
                <a:gd name="T32" fmla="*/ 283 w 381"/>
                <a:gd name="T33" fmla="*/ 165 h 192"/>
                <a:gd name="T34" fmla="*/ 214 w 381"/>
                <a:gd name="T35" fmla="*/ 165 h 192"/>
                <a:gd name="T36" fmla="*/ 168 w 381"/>
                <a:gd name="T37" fmla="*/ 119 h 192"/>
                <a:gd name="T38" fmla="*/ 214 w 381"/>
                <a:gd name="T39" fmla="*/ 73 h 192"/>
                <a:gd name="T40" fmla="*/ 243 w 381"/>
                <a:gd name="T41" fmla="*/ 47 h 192"/>
                <a:gd name="T42" fmla="*/ 214 w 381"/>
                <a:gd name="T43" fmla="*/ 47 h 192"/>
                <a:gd name="T44" fmla="*/ 161 w 381"/>
                <a:gd name="T45" fmla="*/ 71 h 192"/>
                <a:gd name="T46" fmla="*/ 54 w 381"/>
                <a:gd name="T47" fmla="*/ 71 h 192"/>
                <a:gd name="T48" fmla="*/ 161 w 381"/>
                <a:gd name="T49" fmla="*/ 26 h 192"/>
                <a:gd name="T50" fmla="*/ 243 w 381"/>
                <a:gd name="T51" fmla="*/ 47 h 192"/>
                <a:gd name="T52" fmla="*/ 142 w 381"/>
                <a:gd name="T53" fmla="*/ 123 h 192"/>
                <a:gd name="T54" fmla="*/ 146 w 381"/>
                <a:gd name="T55" fmla="*/ 142 h 192"/>
                <a:gd name="T56" fmla="*/ 26 w 381"/>
                <a:gd name="T57" fmla="*/ 142 h 192"/>
                <a:gd name="T58" fmla="*/ 26 w 381"/>
                <a:gd name="T59" fmla="*/ 97 h 192"/>
                <a:gd name="T60" fmla="*/ 145 w 381"/>
                <a:gd name="T61" fmla="*/ 97 h 192"/>
                <a:gd name="T62" fmla="*/ 142 w 381"/>
                <a:gd name="T63" fmla="*/ 123 h 192"/>
                <a:gd name="T64" fmla="*/ 354 w 381"/>
                <a:gd name="T65" fmla="*/ 73 h 192"/>
                <a:gd name="T66" fmla="*/ 354 w 381"/>
                <a:gd name="T67" fmla="*/ 165 h 192"/>
                <a:gd name="T68" fmla="*/ 310 w 381"/>
                <a:gd name="T69" fmla="*/ 165 h 192"/>
                <a:gd name="T70" fmla="*/ 310 w 381"/>
                <a:gd name="T71" fmla="*/ 73 h 192"/>
                <a:gd name="T72" fmla="*/ 354 w 381"/>
                <a:gd name="T73" fmla="*/ 7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1" h="192">
                  <a:moveTo>
                    <a:pt x="356" y="47"/>
                  </a:moveTo>
                  <a:cubicBezTo>
                    <a:pt x="285" y="47"/>
                    <a:pt x="285" y="47"/>
                    <a:pt x="285" y="47"/>
                  </a:cubicBezTo>
                  <a:cubicBezTo>
                    <a:pt x="256" y="17"/>
                    <a:pt x="223" y="0"/>
                    <a:pt x="161" y="0"/>
                  </a:cubicBezTo>
                  <a:cubicBezTo>
                    <a:pt x="99" y="0"/>
                    <a:pt x="47" y="27"/>
                    <a:pt x="20" y="72"/>
                  </a:cubicBezTo>
                  <a:cubicBezTo>
                    <a:pt x="8" y="74"/>
                    <a:pt x="0" y="84"/>
                    <a:pt x="0" y="96"/>
                  </a:cubicBezTo>
                  <a:cubicBezTo>
                    <a:pt x="0" y="143"/>
                    <a:pt x="0" y="143"/>
                    <a:pt x="0" y="143"/>
                  </a:cubicBezTo>
                  <a:cubicBezTo>
                    <a:pt x="0" y="157"/>
                    <a:pt x="11" y="168"/>
                    <a:pt x="25" y="168"/>
                  </a:cubicBezTo>
                  <a:cubicBezTo>
                    <a:pt x="161" y="168"/>
                    <a:pt x="161" y="168"/>
                    <a:pt x="161" y="168"/>
                  </a:cubicBezTo>
                  <a:cubicBezTo>
                    <a:pt x="161" y="168"/>
                    <a:pt x="162" y="168"/>
                    <a:pt x="162" y="168"/>
                  </a:cubicBezTo>
                  <a:cubicBezTo>
                    <a:pt x="177" y="183"/>
                    <a:pt x="197" y="192"/>
                    <a:pt x="218" y="192"/>
                  </a:cubicBezTo>
                  <a:cubicBezTo>
                    <a:pt x="356" y="192"/>
                    <a:pt x="356" y="192"/>
                    <a:pt x="356" y="192"/>
                  </a:cubicBezTo>
                  <a:cubicBezTo>
                    <a:pt x="370" y="192"/>
                    <a:pt x="381" y="180"/>
                    <a:pt x="381" y="167"/>
                  </a:cubicBezTo>
                  <a:cubicBezTo>
                    <a:pt x="381" y="72"/>
                    <a:pt x="381" y="72"/>
                    <a:pt x="381" y="72"/>
                  </a:cubicBezTo>
                  <a:cubicBezTo>
                    <a:pt x="381" y="58"/>
                    <a:pt x="370" y="47"/>
                    <a:pt x="356" y="47"/>
                  </a:cubicBezTo>
                  <a:close/>
                  <a:moveTo>
                    <a:pt x="214" y="73"/>
                  </a:moveTo>
                  <a:cubicBezTo>
                    <a:pt x="283" y="73"/>
                    <a:pt x="283" y="73"/>
                    <a:pt x="283" y="73"/>
                  </a:cubicBezTo>
                  <a:cubicBezTo>
                    <a:pt x="283" y="165"/>
                    <a:pt x="283" y="165"/>
                    <a:pt x="283" y="165"/>
                  </a:cubicBezTo>
                  <a:cubicBezTo>
                    <a:pt x="214" y="165"/>
                    <a:pt x="214" y="165"/>
                    <a:pt x="214" y="165"/>
                  </a:cubicBezTo>
                  <a:cubicBezTo>
                    <a:pt x="189" y="165"/>
                    <a:pt x="168" y="145"/>
                    <a:pt x="168" y="119"/>
                  </a:cubicBezTo>
                  <a:cubicBezTo>
                    <a:pt x="168" y="94"/>
                    <a:pt x="189" y="73"/>
                    <a:pt x="214" y="73"/>
                  </a:cubicBezTo>
                  <a:close/>
                  <a:moveTo>
                    <a:pt x="243" y="47"/>
                  </a:moveTo>
                  <a:cubicBezTo>
                    <a:pt x="214" y="47"/>
                    <a:pt x="214" y="47"/>
                    <a:pt x="214" y="47"/>
                  </a:cubicBezTo>
                  <a:cubicBezTo>
                    <a:pt x="194" y="47"/>
                    <a:pt x="175" y="56"/>
                    <a:pt x="161" y="71"/>
                  </a:cubicBezTo>
                  <a:cubicBezTo>
                    <a:pt x="54" y="71"/>
                    <a:pt x="54" y="71"/>
                    <a:pt x="54" y="71"/>
                  </a:cubicBezTo>
                  <a:cubicBezTo>
                    <a:pt x="77" y="42"/>
                    <a:pt x="124" y="26"/>
                    <a:pt x="161" y="26"/>
                  </a:cubicBezTo>
                  <a:cubicBezTo>
                    <a:pt x="197" y="26"/>
                    <a:pt x="222" y="33"/>
                    <a:pt x="243" y="47"/>
                  </a:cubicBezTo>
                  <a:close/>
                  <a:moveTo>
                    <a:pt x="142" y="123"/>
                  </a:moveTo>
                  <a:cubicBezTo>
                    <a:pt x="142" y="129"/>
                    <a:pt x="143" y="135"/>
                    <a:pt x="146" y="142"/>
                  </a:cubicBezTo>
                  <a:cubicBezTo>
                    <a:pt x="26" y="142"/>
                    <a:pt x="26" y="142"/>
                    <a:pt x="26" y="142"/>
                  </a:cubicBezTo>
                  <a:cubicBezTo>
                    <a:pt x="26" y="97"/>
                    <a:pt x="26" y="97"/>
                    <a:pt x="26" y="97"/>
                  </a:cubicBezTo>
                  <a:cubicBezTo>
                    <a:pt x="145" y="97"/>
                    <a:pt x="145" y="97"/>
                    <a:pt x="145" y="97"/>
                  </a:cubicBezTo>
                  <a:cubicBezTo>
                    <a:pt x="142" y="106"/>
                    <a:pt x="141" y="114"/>
                    <a:pt x="142" y="123"/>
                  </a:cubicBezTo>
                  <a:close/>
                  <a:moveTo>
                    <a:pt x="354" y="73"/>
                  </a:moveTo>
                  <a:cubicBezTo>
                    <a:pt x="354" y="165"/>
                    <a:pt x="354" y="165"/>
                    <a:pt x="354" y="165"/>
                  </a:cubicBezTo>
                  <a:cubicBezTo>
                    <a:pt x="310" y="165"/>
                    <a:pt x="310" y="165"/>
                    <a:pt x="310" y="165"/>
                  </a:cubicBezTo>
                  <a:cubicBezTo>
                    <a:pt x="310" y="73"/>
                    <a:pt x="310" y="73"/>
                    <a:pt x="310" y="73"/>
                  </a:cubicBezTo>
                  <a:lnTo>
                    <a:pt x="35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pic>
        <p:nvPicPr>
          <p:cNvPr id="163" name="Graphic 162">
            <a:extLst>
              <a:ext uri="{FF2B5EF4-FFF2-40B4-BE49-F238E27FC236}">
                <a16:creationId xmlns:a16="http://schemas.microsoft.com/office/drawing/2014/main" id="{92D8E3F5-DDB4-3DB5-01EA-91E5F19794D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74020" y="2127597"/>
            <a:ext cx="647700" cy="647700"/>
          </a:xfrm>
          <a:prstGeom prst="rect">
            <a:avLst/>
          </a:prstGeom>
        </p:spPr>
      </p:pic>
      <p:grpSp>
        <p:nvGrpSpPr>
          <p:cNvPr id="164" name="Group 163">
            <a:extLst>
              <a:ext uri="{FF2B5EF4-FFF2-40B4-BE49-F238E27FC236}">
                <a16:creationId xmlns:a16="http://schemas.microsoft.com/office/drawing/2014/main" id="{49297340-C238-3F0E-01BC-3882FE11A7ED}"/>
              </a:ext>
            </a:extLst>
          </p:cNvPr>
          <p:cNvGrpSpPr>
            <a:grpSpLocks noChangeAspect="1"/>
          </p:cNvGrpSpPr>
          <p:nvPr/>
        </p:nvGrpSpPr>
        <p:grpSpPr>
          <a:xfrm>
            <a:off x="7290891" y="3252860"/>
            <a:ext cx="240441" cy="312575"/>
            <a:chOff x="5345552" y="552652"/>
            <a:chExt cx="188913" cy="188913"/>
          </a:xfrm>
          <a:solidFill>
            <a:schemeClr val="accent1"/>
          </a:solidFill>
        </p:grpSpPr>
        <p:sp>
          <p:nvSpPr>
            <p:cNvPr id="165" name="Freeform 1294">
              <a:extLst>
                <a:ext uri="{FF2B5EF4-FFF2-40B4-BE49-F238E27FC236}">
                  <a16:creationId xmlns:a16="http://schemas.microsoft.com/office/drawing/2014/main" id="{ECBF37BD-F72D-5F72-EEA1-51189F7E9183}"/>
                </a:ext>
              </a:extLst>
            </p:cNvPr>
            <p:cNvSpPr>
              <a:spLocks noEditPoints="1"/>
            </p:cNvSpPr>
            <p:nvPr/>
          </p:nvSpPr>
          <p:spPr bwMode="auto">
            <a:xfrm>
              <a:off x="5345552" y="552652"/>
              <a:ext cx="188913" cy="130175"/>
            </a:xfrm>
            <a:custGeom>
              <a:avLst/>
              <a:gdLst>
                <a:gd name="T0" fmla="*/ 338 w 351"/>
                <a:gd name="T1" fmla="*/ 0 h 242"/>
                <a:gd name="T2" fmla="*/ 14 w 351"/>
                <a:gd name="T3" fmla="*/ 0 h 242"/>
                <a:gd name="T4" fmla="*/ 0 w 351"/>
                <a:gd name="T5" fmla="*/ 13 h 242"/>
                <a:gd name="T6" fmla="*/ 0 w 351"/>
                <a:gd name="T7" fmla="*/ 56 h 242"/>
                <a:gd name="T8" fmla="*/ 14 w 351"/>
                <a:gd name="T9" fmla="*/ 69 h 242"/>
                <a:gd name="T10" fmla="*/ 87 w 351"/>
                <a:gd name="T11" fmla="*/ 69 h 242"/>
                <a:gd name="T12" fmla="*/ 87 w 351"/>
                <a:gd name="T13" fmla="*/ 129 h 242"/>
                <a:gd name="T14" fmla="*/ 30 w 351"/>
                <a:gd name="T15" fmla="*/ 129 h 242"/>
                <a:gd name="T16" fmla="*/ 41 w 351"/>
                <a:gd name="T17" fmla="*/ 86 h 242"/>
                <a:gd name="T18" fmla="*/ 14 w 351"/>
                <a:gd name="T19" fmla="*/ 86 h 242"/>
                <a:gd name="T20" fmla="*/ 1 w 351"/>
                <a:gd name="T21" fmla="*/ 139 h 242"/>
                <a:gd name="T22" fmla="*/ 2 w 351"/>
                <a:gd name="T23" fmla="*/ 149 h 242"/>
                <a:gd name="T24" fmla="*/ 10 w 351"/>
                <a:gd name="T25" fmla="*/ 155 h 242"/>
                <a:gd name="T26" fmla="*/ 14 w 351"/>
                <a:gd name="T27" fmla="*/ 156 h 242"/>
                <a:gd name="T28" fmla="*/ 87 w 351"/>
                <a:gd name="T29" fmla="*/ 156 h 242"/>
                <a:gd name="T30" fmla="*/ 87 w 351"/>
                <a:gd name="T31" fmla="*/ 175 h 242"/>
                <a:gd name="T32" fmla="*/ 68 w 351"/>
                <a:gd name="T33" fmla="*/ 194 h 242"/>
                <a:gd name="T34" fmla="*/ 30 w 351"/>
                <a:gd name="T35" fmla="*/ 194 h 242"/>
                <a:gd name="T36" fmla="*/ 36 w 351"/>
                <a:gd name="T37" fmla="*/ 173 h 242"/>
                <a:gd name="T38" fmla="*/ 9 w 351"/>
                <a:gd name="T39" fmla="*/ 173 h 242"/>
                <a:gd name="T40" fmla="*/ 1 w 351"/>
                <a:gd name="T41" fmla="*/ 204 h 242"/>
                <a:gd name="T42" fmla="*/ 2 w 351"/>
                <a:gd name="T43" fmla="*/ 214 h 242"/>
                <a:gd name="T44" fmla="*/ 10 w 351"/>
                <a:gd name="T45" fmla="*/ 220 h 242"/>
                <a:gd name="T46" fmla="*/ 14 w 351"/>
                <a:gd name="T47" fmla="*/ 221 h 242"/>
                <a:gd name="T48" fmla="*/ 68 w 351"/>
                <a:gd name="T49" fmla="*/ 221 h 242"/>
                <a:gd name="T50" fmla="*/ 100 w 351"/>
                <a:gd name="T51" fmla="*/ 242 h 242"/>
                <a:gd name="T52" fmla="*/ 112 w 351"/>
                <a:gd name="T53" fmla="*/ 240 h 242"/>
                <a:gd name="T54" fmla="*/ 131 w 351"/>
                <a:gd name="T55" fmla="*/ 223 h 242"/>
                <a:gd name="T56" fmla="*/ 133 w 351"/>
                <a:gd name="T57" fmla="*/ 196 h 242"/>
                <a:gd name="T58" fmla="*/ 113 w 351"/>
                <a:gd name="T59" fmla="*/ 175 h 242"/>
                <a:gd name="T60" fmla="*/ 113 w 351"/>
                <a:gd name="T61" fmla="*/ 69 h 242"/>
                <a:gd name="T62" fmla="*/ 338 w 351"/>
                <a:gd name="T63" fmla="*/ 69 h 242"/>
                <a:gd name="T64" fmla="*/ 351 w 351"/>
                <a:gd name="T65" fmla="*/ 56 h 242"/>
                <a:gd name="T66" fmla="*/ 351 w 351"/>
                <a:gd name="T67" fmla="*/ 13 h 242"/>
                <a:gd name="T68" fmla="*/ 338 w 351"/>
                <a:gd name="T69" fmla="*/ 0 h 242"/>
                <a:gd name="T70" fmla="*/ 92 w 351"/>
                <a:gd name="T71" fmla="*/ 207 h 242"/>
                <a:gd name="T72" fmla="*/ 100 w 351"/>
                <a:gd name="T73" fmla="*/ 199 h 242"/>
                <a:gd name="T74" fmla="*/ 108 w 351"/>
                <a:gd name="T75" fmla="*/ 207 h 242"/>
                <a:gd name="T76" fmla="*/ 100 w 351"/>
                <a:gd name="T77" fmla="*/ 216 h 242"/>
                <a:gd name="T78" fmla="*/ 92 w 351"/>
                <a:gd name="T79" fmla="*/ 207 h 242"/>
                <a:gd name="T80" fmla="*/ 325 w 351"/>
                <a:gd name="T81" fmla="*/ 26 h 242"/>
                <a:gd name="T82" fmla="*/ 325 w 351"/>
                <a:gd name="T83" fmla="*/ 43 h 242"/>
                <a:gd name="T84" fmla="*/ 27 w 351"/>
                <a:gd name="T85" fmla="*/ 43 h 242"/>
                <a:gd name="T86" fmla="*/ 27 w 351"/>
                <a:gd name="T87" fmla="*/ 26 h 242"/>
                <a:gd name="T88" fmla="*/ 325 w 351"/>
                <a:gd name="T89" fmla="*/ 2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1" h="242">
                  <a:moveTo>
                    <a:pt x="338" y="0"/>
                  </a:moveTo>
                  <a:cubicBezTo>
                    <a:pt x="14" y="0"/>
                    <a:pt x="14" y="0"/>
                    <a:pt x="14" y="0"/>
                  </a:cubicBezTo>
                  <a:cubicBezTo>
                    <a:pt x="6" y="0"/>
                    <a:pt x="0" y="6"/>
                    <a:pt x="0" y="13"/>
                  </a:cubicBezTo>
                  <a:cubicBezTo>
                    <a:pt x="0" y="56"/>
                    <a:pt x="0" y="56"/>
                    <a:pt x="0" y="56"/>
                  </a:cubicBezTo>
                  <a:cubicBezTo>
                    <a:pt x="0" y="63"/>
                    <a:pt x="6" y="69"/>
                    <a:pt x="14" y="69"/>
                  </a:cubicBezTo>
                  <a:cubicBezTo>
                    <a:pt x="87" y="69"/>
                    <a:pt x="87" y="69"/>
                    <a:pt x="87" y="69"/>
                  </a:cubicBezTo>
                  <a:cubicBezTo>
                    <a:pt x="87" y="129"/>
                    <a:pt x="87" y="129"/>
                    <a:pt x="87" y="129"/>
                  </a:cubicBezTo>
                  <a:cubicBezTo>
                    <a:pt x="30" y="129"/>
                    <a:pt x="30" y="129"/>
                    <a:pt x="30" y="129"/>
                  </a:cubicBezTo>
                  <a:cubicBezTo>
                    <a:pt x="41" y="86"/>
                    <a:pt x="41" y="86"/>
                    <a:pt x="41" y="86"/>
                  </a:cubicBezTo>
                  <a:cubicBezTo>
                    <a:pt x="14" y="86"/>
                    <a:pt x="14" y="86"/>
                    <a:pt x="14" y="86"/>
                  </a:cubicBezTo>
                  <a:cubicBezTo>
                    <a:pt x="1" y="139"/>
                    <a:pt x="1" y="139"/>
                    <a:pt x="1" y="139"/>
                  </a:cubicBezTo>
                  <a:cubicBezTo>
                    <a:pt x="0" y="143"/>
                    <a:pt x="0" y="146"/>
                    <a:pt x="2" y="149"/>
                  </a:cubicBezTo>
                  <a:cubicBezTo>
                    <a:pt x="4" y="152"/>
                    <a:pt x="7" y="155"/>
                    <a:pt x="10" y="155"/>
                  </a:cubicBezTo>
                  <a:cubicBezTo>
                    <a:pt x="11" y="156"/>
                    <a:pt x="12" y="156"/>
                    <a:pt x="14" y="156"/>
                  </a:cubicBezTo>
                  <a:cubicBezTo>
                    <a:pt x="87" y="156"/>
                    <a:pt x="87" y="156"/>
                    <a:pt x="87" y="156"/>
                  </a:cubicBezTo>
                  <a:cubicBezTo>
                    <a:pt x="87" y="175"/>
                    <a:pt x="87" y="175"/>
                    <a:pt x="87" y="175"/>
                  </a:cubicBezTo>
                  <a:cubicBezTo>
                    <a:pt x="78" y="179"/>
                    <a:pt x="71" y="186"/>
                    <a:pt x="68" y="194"/>
                  </a:cubicBezTo>
                  <a:cubicBezTo>
                    <a:pt x="30" y="194"/>
                    <a:pt x="30" y="194"/>
                    <a:pt x="30" y="194"/>
                  </a:cubicBezTo>
                  <a:cubicBezTo>
                    <a:pt x="36" y="173"/>
                    <a:pt x="36" y="173"/>
                    <a:pt x="36" y="173"/>
                  </a:cubicBezTo>
                  <a:cubicBezTo>
                    <a:pt x="9" y="173"/>
                    <a:pt x="9" y="173"/>
                    <a:pt x="9" y="173"/>
                  </a:cubicBezTo>
                  <a:cubicBezTo>
                    <a:pt x="1" y="204"/>
                    <a:pt x="1" y="204"/>
                    <a:pt x="1" y="204"/>
                  </a:cubicBezTo>
                  <a:cubicBezTo>
                    <a:pt x="0" y="208"/>
                    <a:pt x="0" y="211"/>
                    <a:pt x="2" y="214"/>
                  </a:cubicBezTo>
                  <a:cubicBezTo>
                    <a:pt x="4" y="217"/>
                    <a:pt x="7" y="219"/>
                    <a:pt x="10" y="220"/>
                  </a:cubicBezTo>
                  <a:cubicBezTo>
                    <a:pt x="11" y="221"/>
                    <a:pt x="12" y="221"/>
                    <a:pt x="14" y="221"/>
                  </a:cubicBezTo>
                  <a:cubicBezTo>
                    <a:pt x="68" y="221"/>
                    <a:pt x="68" y="221"/>
                    <a:pt x="68" y="221"/>
                  </a:cubicBezTo>
                  <a:cubicBezTo>
                    <a:pt x="73" y="234"/>
                    <a:pt x="86" y="242"/>
                    <a:pt x="100" y="242"/>
                  </a:cubicBezTo>
                  <a:cubicBezTo>
                    <a:pt x="104" y="242"/>
                    <a:pt x="108" y="242"/>
                    <a:pt x="112" y="240"/>
                  </a:cubicBezTo>
                  <a:cubicBezTo>
                    <a:pt x="120" y="237"/>
                    <a:pt x="127" y="231"/>
                    <a:pt x="131" y="223"/>
                  </a:cubicBezTo>
                  <a:cubicBezTo>
                    <a:pt x="135" y="214"/>
                    <a:pt x="136" y="205"/>
                    <a:pt x="133" y="196"/>
                  </a:cubicBezTo>
                  <a:cubicBezTo>
                    <a:pt x="129" y="187"/>
                    <a:pt x="122" y="179"/>
                    <a:pt x="113" y="175"/>
                  </a:cubicBezTo>
                  <a:cubicBezTo>
                    <a:pt x="113" y="69"/>
                    <a:pt x="113" y="69"/>
                    <a:pt x="113" y="69"/>
                  </a:cubicBezTo>
                  <a:cubicBezTo>
                    <a:pt x="338" y="69"/>
                    <a:pt x="338" y="69"/>
                    <a:pt x="338" y="69"/>
                  </a:cubicBezTo>
                  <a:cubicBezTo>
                    <a:pt x="345" y="69"/>
                    <a:pt x="351" y="63"/>
                    <a:pt x="351" y="56"/>
                  </a:cubicBezTo>
                  <a:cubicBezTo>
                    <a:pt x="351" y="13"/>
                    <a:pt x="351" y="13"/>
                    <a:pt x="351" y="13"/>
                  </a:cubicBezTo>
                  <a:cubicBezTo>
                    <a:pt x="351" y="6"/>
                    <a:pt x="345" y="0"/>
                    <a:pt x="338" y="0"/>
                  </a:cubicBezTo>
                  <a:close/>
                  <a:moveTo>
                    <a:pt x="92" y="207"/>
                  </a:moveTo>
                  <a:cubicBezTo>
                    <a:pt x="92" y="203"/>
                    <a:pt x="95" y="199"/>
                    <a:pt x="100" y="199"/>
                  </a:cubicBezTo>
                  <a:cubicBezTo>
                    <a:pt x="105" y="199"/>
                    <a:pt x="108" y="203"/>
                    <a:pt x="108" y="207"/>
                  </a:cubicBezTo>
                  <a:cubicBezTo>
                    <a:pt x="108" y="212"/>
                    <a:pt x="105" y="216"/>
                    <a:pt x="100" y="216"/>
                  </a:cubicBezTo>
                  <a:cubicBezTo>
                    <a:pt x="95" y="216"/>
                    <a:pt x="92" y="212"/>
                    <a:pt x="92" y="207"/>
                  </a:cubicBezTo>
                  <a:close/>
                  <a:moveTo>
                    <a:pt x="325" y="26"/>
                  </a:moveTo>
                  <a:cubicBezTo>
                    <a:pt x="325" y="43"/>
                    <a:pt x="325" y="43"/>
                    <a:pt x="325" y="43"/>
                  </a:cubicBezTo>
                  <a:cubicBezTo>
                    <a:pt x="27" y="43"/>
                    <a:pt x="27" y="43"/>
                    <a:pt x="27" y="43"/>
                  </a:cubicBezTo>
                  <a:cubicBezTo>
                    <a:pt x="27" y="26"/>
                    <a:pt x="27" y="26"/>
                    <a:pt x="27" y="26"/>
                  </a:cubicBezTo>
                  <a:lnTo>
                    <a:pt x="32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6" name="Freeform 1295">
              <a:extLst>
                <a:ext uri="{FF2B5EF4-FFF2-40B4-BE49-F238E27FC236}">
                  <a16:creationId xmlns:a16="http://schemas.microsoft.com/office/drawing/2014/main" id="{BFE29168-38AD-AE99-94F3-84519D228117}"/>
                </a:ext>
              </a:extLst>
            </p:cNvPr>
            <p:cNvSpPr>
              <a:spLocks/>
            </p:cNvSpPr>
            <p:nvPr/>
          </p:nvSpPr>
          <p:spPr bwMode="auto">
            <a:xfrm>
              <a:off x="5345552" y="681240"/>
              <a:ext cx="188913" cy="25400"/>
            </a:xfrm>
            <a:custGeom>
              <a:avLst/>
              <a:gdLst>
                <a:gd name="T0" fmla="*/ 343 w 351"/>
                <a:gd name="T1" fmla="*/ 0 h 47"/>
                <a:gd name="T2" fmla="*/ 315 w 351"/>
                <a:gd name="T3" fmla="*/ 0 h 47"/>
                <a:gd name="T4" fmla="*/ 321 w 351"/>
                <a:gd name="T5" fmla="*/ 21 h 47"/>
                <a:gd name="T6" fmla="*/ 30 w 351"/>
                <a:gd name="T7" fmla="*/ 21 h 47"/>
                <a:gd name="T8" fmla="*/ 36 w 351"/>
                <a:gd name="T9" fmla="*/ 0 h 47"/>
                <a:gd name="T10" fmla="*/ 9 w 351"/>
                <a:gd name="T11" fmla="*/ 0 h 47"/>
                <a:gd name="T12" fmla="*/ 1 w 351"/>
                <a:gd name="T13" fmla="*/ 31 h 47"/>
                <a:gd name="T14" fmla="*/ 2 w 351"/>
                <a:gd name="T15" fmla="*/ 41 h 47"/>
                <a:gd name="T16" fmla="*/ 10 w 351"/>
                <a:gd name="T17" fmla="*/ 47 h 47"/>
                <a:gd name="T18" fmla="*/ 14 w 351"/>
                <a:gd name="T19" fmla="*/ 47 h 47"/>
                <a:gd name="T20" fmla="*/ 338 w 351"/>
                <a:gd name="T21" fmla="*/ 47 h 47"/>
                <a:gd name="T22" fmla="*/ 347 w 351"/>
                <a:gd name="T23" fmla="*/ 44 h 47"/>
                <a:gd name="T24" fmla="*/ 351 w 351"/>
                <a:gd name="T25" fmla="*/ 34 h 47"/>
                <a:gd name="T26" fmla="*/ 350 w 351"/>
                <a:gd name="T27" fmla="*/ 31 h 47"/>
                <a:gd name="T28" fmla="*/ 343 w 351"/>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47">
                  <a:moveTo>
                    <a:pt x="343" y="0"/>
                  </a:moveTo>
                  <a:cubicBezTo>
                    <a:pt x="315" y="0"/>
                    <a:pt x="315" y="0"/>
                    <a:pt x="315" y="0"/>
                  </a:cubicBezTo>
                  <a:cubicBezTo>
                    <a:pt x="321" y="21"/>
                    <a:pt x="321" y="21"/>
                    <a:pt x="321" y="21"/>
                  </a:cubicBezTo>
                  <a:cubicBezTo>
                    <a:pt x="30" y="21"/>
                    <a:pt x="30" y="21"/>
                    <a:pt x="30" y="21"/>
                  </a:cubicBezTo>
                  <a:cubicBezTo>
                    <a:pt x="36" y="0"/>
                    <a:pt x="36" y="0"/>
                    <a:pt x="36" y="0"/>
                  </a:cubicBezTo>
                  <a:cubicBezTo>
                    <a:pt x="9" y="0"/>
                    <a:pt x="9" y="0"/>
                    <a:pt x="9" y="0"/>
                  </a:cubicBezTo>
                  <a:cubicBezTo>
                    <a:pt x="1" y="31"/>
                    <a:pt x="1" y="31"/>
                    <a:pt x="1" y="31"/>
                  </a:cubicBezTo>
                  <a:cubicBezTo>
                    <a:pt x="0" y="35"/>
                    <a:pt x="0" y="38"/>
                    <a:pt x="2" y="41"/>
                  </a:cubicBezTo>
                  <a:cubicBezTo>
                    <a:pt x="4" y="44"/>
                    <a:pt x="7" y="46"/>
                    <a:pt x="10" y="47"/>
                  </a:cubicBezTo>
                  <a:cubicBezTo>
                    <a:pt x="11" y="47"/>
                    <a:pt x="12" y="47"/>
                    <a:pt x="14" y="47"/>
                  </a:cubicBezTo>
                  <a:cubicBezTo>
                    <a:pt x="338" y="47"/>
                    <a:pt x="338" y="47"/>
                    <a:pt x="338" y="47"/>
                  </a:cubicBezTo>
                  <a:cubicBezTo>
                    <a:pt x="341" y="47"/>
                    <a:pt x="345" y="46"/>
                    <a:pt x="347" y="44"/>
                  </a:cubicBezTo>
                  <a:cubicBezTo>
                    <a:pt x="350" y="41"/>
                    <a:pt x="351" y="38"/>
                    <a:pt x="351" y="34"/>
                  </a:cubicBezTo>
                  <a:cubicBezTo>
                    <a:pt x="351" y="33"/>
                    <a:pt x="351" y="32"/>
                    <a:pt x="350" y="31"/>
                  </a:cubicBezTo>
                  <a:lnTo>
                    <a:pt x="3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7" name="Freeform 1296">
              <a:extLst>
                <a:ext uri="{FF2B5EF4-FFF2-40B4-BE49-F238E27FC236}">
                  <a16:creationId xmlns:a16="http://schemas.microsoft.com/office/drawing/2014/main" id="{C671617A-3AAF-15FF-0EBD-BE994A32AFF3}"/>
                </a:ext>
              </a:extLst>
            </p:cNvPr>
            <p:cNvSpPr>
              <a:spLocks/>
            </p:cNvSpPr>
            <p:nvPr/>
          </p:nvSpPr>
          <p:spPr bwMode="auto">
            <a:xfrm>
              <a:off x="5345552" y="714577"/>
              <a:ext cx="188913" cy="26988"/>
            </a:xfrm>
            <a:custGeom>
              <a:avLst/>
              <a:gdLst>
                <a:gd name="T0" fmla="*/ 343 w 351"/>
                <a:gd name="T1" fmla="*/ 0 h 48"/>
                <a:gd name="T2" fmla="*/ 315 w 351"/>
                <a:gd name="T3" fmla="*/ 0 h 48"/>
                <a:gd name="T4" fmla="*/ 321 w 351"/>
                <a:gd name="T5" fmla="*/ 22 h 48"/>
                <a:gd name="T6" fmla="*/ 30 w 351"/>
                <a:gd name="T7" fmla="*/ 22 h 48"/>
                <a:gd name="T8" fmla="*/ 36 w 351"/>
                <a:gd name="T9" fmla="*/ 0 h 48"/>
                <a:gd name="T10" fmla="*/ 9 w 351"/>
                <a:gd name="T11" fmla="*/ 0 h 48"/>
                <a:gd name="T12" fmla="*/ 1 w 351"/>
                <a:gd name="T13" fmla="*/ 32 h 48"/>
                <a:gd name="T14" fmla="*/ 2 w 351"/>
                <a:gd name="T15" fmla="*/ 42 h 48"/>
                <a:gd name="T16" fmla="*/ 10 w 351"/>
                <a:gd name="T17" fmla="*/ 48 h 48"/>
                <a:gd name="T18" fmla="*/ 14 w 351"/>
                <a:gd name="T19" fmla="*/ 48 h 48"/>
                <a:gd name="T20" fmla="*/ 338 w 351"/>
                <a:gd name="T21" fmla="*/ 48 h 48"/>
                <a:gd name="T22" fmla="*/ 347 w 351"/>
                <a:gd name="T23" fmla="*/ 44 h 48"/>
                <a:gd name="T24" fmla="*/ 351 w 351"/>
                <a:gd name="T25" fmla="*/ 35 h 48"/>
                <a:gd name="T26" fmla="*/ 350 w 351"/>
                <a:gd name="T27" fmla="*/ 32 h 48"/>
                <a:gd name="T28" fmla="*/ 343 w 351"/>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48">
                  <a:moveTo>
                    <a:pt x="343" y="0"/>
                  </a:moveTo>
                  <a:cubicBezTo>
                    <a:pt x="315" y="0"/>
                    <a:pt x="315" y="0"/>
                    <a:pt x="315" y="0"/>
                  </a:cubicBezTo>
                  <a:cubicBezTo>
                    <a:pt x="321" y="22"/>
                    <a:pt x="321" y="22"/>
                    <a:pt x="321" y="22"/>
                  </a:cubicBezTo>
                  <a:cubicBezTo>
                    <a:pt x="30" y="22"/>
                    <a:pt x="30" y="22"/>
                    <a:pt x="30" y="22"/>
                  </a:cubicBezTo>
                  <a:cubicBezTo>
                    <a:pt x="36" y="0"/>
                    <a:pt x="36" y="0"/>
                    <a:pt x="36" y="0"/>
                  </a:cubicBezTo>
                  <a:cubicBezTo>
                    <a:pt x="9" y="0"/>
                    <a:pt x="9" y="0"/>
                    <a:pt x="9" y="0"/>
                  </a:cubicBezTo>
                  <a:cubicBezTo>
                    <a:pt x="1" y="32"/>
                    <a:pt x="1" y="32"/>
                    <a:pt x="1" y="32"/>
                  </a:cubicBezTo>
                  <a:cubicBezTo>
                    <a:pt x="0" y="35"/>
                    <a:pt x="0" y="39"/>
                    <a:pt x="2" y="42"/>
                  </a:cubicBezTo>
                  <a:cubicBezTo>
                    <a:pt x="4" y="45"/>
                    <a:pt x="7" y="47"/>
                    <a:pt x="10" y="48"/>
                  </a:cubicBezTo>
                  <a:cubicBezTo>
                    <a:pt x="11" y="48"/>
                    <a:pt x="12" y="48"/>
                    <a:pt x="14" y="48"/>
                  </a:cubicBezTo>
                  <a:cubicBezTo>
                    <a:pt x="338" y="48"/>
                    <a:pt x="338" y="48"/>
                    <a:pt x="338" y="48"/>
                  </a:cubicBezTo>
                  <a:cubicBezTo>
                    <a:pt x="341" y="48"/>
                    <a:pt x="345" y="47"/>
                    <a:pt x="347" y="44"/>
                  </a:cubicBezTo>
                  <a:cubicBezTo>
                    <a:pt x="350" y="42"/>
                    <a:pt x="351" y="39"/>
                    <a:pt x="351" y="35"/>
                  </a:cubicBezTo>
                  <a:cubicBezTo>
                    <a:pt x="351" y="34"/>
                    <a:pt x="351" y="33"/>
                    <a:pt x="350" y="32"/>
                  </a:cubicBezTo>
                  <a:lnTo>
                    <a:pt x="3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8" name="Freeform 1297">
              <a:extLst>
                <a:ext uri="{FF2B5EF4-FFF2-40B4-BE49-F238E27FC236}">
                  <a16:creationId xmlns:a16="http://schemas.microsoft.com/office/drawing/2014/main" id="{DA9B214D-B4FD-A702-4ABF-7298A607D9F6}"/>
                </a:ext>
              </a:extLst>
            </p:cNvPr>
            <p:cNvSpPr>
              <a:spLocks/>
            </p:cNvSpPr>
            <p:nvPr/>
          </p:nvSpPr>
          <p:spPr bwMode="auto">
            <a:xfrm>
              <a:off x="5426515" y="646315"/>
              <a:ext cx="107950" cy="25400"/>
            </a:xfrm>
            <a:custGeom>
              <a:avLst/>
              <a:gdLst>
                <a:gd name="T0" fmla="*/ 193 w 201"/>
                <a:gd name="T1" fmla="*/ 0 h 48"/>
                <a:gd name="T2" fmla="*/ 165 w 201"/>
                <a:gd name="T3" fmla="*/ 0 h 48"/>
                <a:gd name="T4" fmla="*/ 171 w 201"/>
                <a:gd name="T5" fmla="*/ 21 h 48"/>
                <a:gd name="T6" fmla="*/ 0 w 201"/>
                <a:gd name="T7" fmla="*/ 21 h 48"/>
                <a:gd name="T8" fmla="*/ 1 w 201"/>
                <a:gd name="T9" fmla="*/ 24 h 48"/>
                <a:gd name="T10" fmla="*/ 1 w 201"/>
                <a:gd name="T11" fmla="*/ 45 h 48"/>
                <a:gd name="T12" fmla="*/ 0 w 201"/>
                <a:gd name="T13" fmla="*/ 48 h 48"/>
                <a:gd name="T14" fmla="*/ 188 w 201"/>
                <a:gd name="T15" fmla="*/ 48 h 48"/>
                <a:gd name="T16" fmla="*/ 197 w 201"/>
                <a:gd name="T17" fmla="*/ 44 h 48"/>
                <a:gd name="T18" fmla="*/ 201 w 201"/>
                <a:gd name="T19" fmla="*/ 34 h 48"/>
                <a:gd name="T20" fmla="*/ 200 w 201"/>
                <a:gd name="T21" fmla="*/ 31 h 48"/>
                <a:gd name="T22" fmla="*/ 193 w 20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48">
                  <a:moveTo>
                    <a:pt x="193" y="0"/>
                  </a:moveTo>
                  <a:cubicBezTo>
                    <a:pt x="165" y="0"/>
                    <a:pt x="165" y="0"/>
                    <a:pt x="165" y="0"/>
                  </a:cubicBezTo>
                  <a:cubicBezTo>
                    <a:pt x="171" y="21"/>
                    <a:pt x="171" y="21"/>
                    <a:pt x="171" y="21"/>
                  </a:cubicBezTo>
                  <a:cubicBezTo>
                    <a:pt x="0" y="21"/>
                    <a:pt x="0" y="21"/>
                    <a:pt x="0" y="21"/>
                  </a:cubicBezTo>
                  <a:cubicBezTo>
                    <a:pt x="1" y="24"/>
                    <a:pt x="1" y="24"/>
                    <a:pt x="1" y="24"/>
                  </a:cubicBezTo>
                  <a:cubicBezTo>
                    <a:pt x="2" y="31"/>
                    <a:pt x="2" y="38"/>
                    <a:pt x="1" y="45"/>
                  </a:cubicBezTo>
                  <a:cubicBezTo>
                    <a:pt x="0" y="48"/>
                    <a:pt x="0" y="48"/>
                    <a:pt x="0" y="48"/>
                  </a:cubicBezTo>
                  <a:cubicBezTo>
                    <a:pt x="188" y="48"/>
                    <a:pt x="188" y="48"/>
                    <a:pt x="188" y="48"/>
                  </a:cubicBezTo>
                  <a:cubicBezTo>
                    <a:pt x="191" y="48"/>
                    <a:pt x="195" y="46"/>
                    <a:pt x="197" y="44"/>
                  </a:cubicBezTo>
                  <a:cubicBezTo>
                    <a:pt x="200" y="41"/>
                    <a:pt x="201" y="38"/>
                    <a:pt x="201" y="34"/>
                  </a:cubicBezTo>
                  <a:cubicBezTo>
                    <a:pt x="201" y="33"/>
                    <a:pt x="201" y="32"/>
                    <a:pt x="200" y="31"/>
                  </a:cubicBezTo>
                  <a:lnTo>
                    <a:pt x="1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69" name="Freeform 1298">
              <a:extLst>
                <a:ext uri="{FF2B5EF4-FFF2-40B4-BE49-F238E27FC236}">
                  <a16:creationId xmlns:a16="http://schemas.microsoft.com/office/drawing/2014/main" id="{DDE94BD6-D157-CD9C-24BC-F1BD0DDB6EF5}"/>
                </a:ext>
              </a:extLst>
            </p:cNvPr>
            <p:cNvSpPr>
              <a:spLocks/>
            </p:cNvSpPr>
            <p:nvPr/>
          </p:nvSpPr>
          <p:spPr bwMode="auto">
            <a:xfrm>
              <a:off x="5415402" y="598690"/>
              <a:ext cx="119063" cy="38100"/>
            </a:xfrm>
            <a:custGeom>
              <a:avLst/>
              <a:gdLst>
                <a:gd name="T0" fmla="*/ 207 w 221"/>
                <a:gd name="T1" fmla="*/ 0 h 70"/>
                <a:gd name="T2" fmla="*/ 180 w 221"/>
                <a:gd name="T3" fmla="*/ 0 h 70"/>
                <a:gd name="T4" fmla="*/ 191 w 221"/>
                <a:gd name="T5" fmla="*/ 43 h 70"/>
                <a:gd name="T6" fmla="*/ 0 w 221"/>
                <a:gd name="T7" fmla="*/ 43 h 70"/>
                <a:gd name="T8" fmla="*/ 0 w 221"/>
                <a:gd name="T9" fmla="*/ 70 h 70"/>
                <a:gd name="T10" fmla="*/ 208 w 221"/>
                <a:gd name="T11" fmla="*/ 70 h 70"/>
                <a:gd name="T12" fmla="*/ 217 w 221"/>
                <a:gd name="T13" fmla="*/ 66 h 70"/>
                <a:gd name="T14" fmla="*/ 221 w 221"/>
                <a:gd name="T15" fmla="*/ 57 h 70"/>
                <a:gd name="T16" fmla="*/ 220 w 221"/>
                <a:gd name="T17" fmla="*/ 53 h 70"/>
                <a:gd name="T18" fmla="*/ 207 w 221"/>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70">
                  <a:moveTo>
                    <a:pt x="207" y="0"/>
                  </a:moveTo>
                  <a:cubicBezTo>
                    <a:pt x="180" y="0"/>
                    <a:pt x="180" y="0"/>
                    <a:pt x="180" y="0"/>
                  </a:cubicBezTo>
                  <a:cubicBezTo>
                    <a:pt x="191" y="43"/>
                    <a:pt x="191" y="43"/>
                    <a:pt x="191" y="43"/>
                  </a:cubicBezTo>
                  <a:cubicBezTo>
                    <a:pt x="0" y="43"/>
                    <a:pt x="0" y="43"/>
                    <a:pt x="0" y="43"/>
                  </a:cubicBezTo>
                  <a:cubicBezTo>
                    <a:pt x="0" y="70"/>
                    <a:pt x="0" y="70"/>
                    <a:pt x="0" y="70"/>
                  </a:cubicBezTo>
                  <a:cubicBezTo>
                    <a:pt x="208" y="70"/>
                    <a:pt x="208" y="70"/>
                    <a:pt x="208" y="70"/>
                  </a:cubicBezTo>
                  <a:cubicBezTo>
                    <a:pt x="211" y="70"/>
                    <a:pt x="215" y="68"/>
                    <a:pt x="217" y="66"/>
                  </a:cubicBezTo>
                  <a:cubicBezTo>
                    <a:pt x="220" y="63"/>
                    <a:pt x="221" y="60"/>
                    <a:pt x="221" y="57"/>
                  </a:cubicBezTo>
                  <a:cubicBezTo>
                    <a:pt x="221" y="56"/>
                    <a:pt x="221" y="54"/>
                    <a:pt x="220" y="53"/>
                  </a:cubicBezTo>
                  <a:lnTo>
                    <a:pt x="2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grpSp>
        <p:nvGrpSpPr>
          <p:cNvPr id="170" name="Group 169">
            <a:extLst>
              <a:ext uri="{FF2B5EF4-FFF2-40B4-BE49-F238E27FC236}">
                <a16:creationId xmlns:a16="http://schemas.microsoft.com/office/drawing/2014/main" id="{BFC92AB7-EEE3-9DB9-03AE-23B2F16BF176}"/>
              </a:ext>
            </a:extLst>
          </p:cNvPr>
          <p:cNvGrpSpPr/>
          <p:nvPr/>
        </p:nvGrpSpPr>
        <p:grpSpPr>
          <a:xfrm>
            <a:off x="7227842" y="2745836"/>
            <a:ext cx="339201" cy="342131"/>
            <a:chOff x="7075927" y="539952"/>
            <a:chExt cx="276226" cy="214313"/>
          </a:xfrm>
          <a:solidFill>
            <a:schemeClr val="accent1"/>
          </a:solidFill>
        </p:grpSpPr>
        <p:sp>
          <p:nvSpPr>
            <p:cNvPr id="171" name="Freeform 1321">
              <a:extLst>
                <a:ext uri="{FF2B5EF4-FFF2-40B4-BE49-F238E27FC236}">
                  <a16:creationId xmlns:a16="http://schemas.microsoft.com/office/drawing/2014/main" id="{F79C4859-988A-245E-8869-1655E6EB1462}"/>
                </a:ext>
              </a:extLst>
            </p:cNvPr>
            <p:cNvSpPr>
              <a:spLocks noEditPoints="1"/>
            </p:cNvSpPr>
            <p:nvPr/>
          </p:nvSpPr>
          <p:spPr bwMode="auto">
            <a:xfrm>
              <a:off x="7150540" y="539952"/>
              <a:ext cx="125413" cy="214313"/>
            </a:xfrm>
            <a:custGeom>
              <a:avLst/>
              <a:gdLst>
                <a:gd name="T0" fmla="*/ 115 w 231"/>
                <a:gd name="T1" fmla="*/ 0 h 398"/>
                <a:gd name="T2" fmla="*/ 38 w 231"/>
                <a:gd name="T3" fmla="*/ 13 h 398"/>
                <a:gd name="T4" fmla="*/ 0 w 231"/>
                <a:gd name="T5" fmla="*/ 55 h 398"/>
                <a:gd name="T6" fmla="*/ 0 w 231"/>
                <a:gd name="T7" fmla="*/ 344 h 398"/>
                <a:gd name="T8" fmla="*/ 115 w 231"/>
                <a:gd name="T9" fmla="*/ 398 h 398"/>
                <a:gd name="T10" fmla="*/ 193 w 231"/>
                <a:gd name="T11" fmla="*/ 385 h 398"/>
                <a:gd name="T12" fmla="*/ 231 w 231"/>
                <a:gd name="T13" fmla="*/ 344 h 398"/>
                <a:gd name="T14" fmla="*/ 231 w 231"/>
                <a:gd name="T15" fmla="*/ 55 h 398"/>
                <a:gd name="T16" fmla="*/ 115 w 231"/>
                <a:gd name="T17" fmla="*/ 0 h 398"/>
                <a:gd name="T18" fmla="*/ 205 w 231"/>
                <a:gd name="T19" fmla="*/ 344 h 398"/>
                <a:gd name="T20" fmla="*/ 115 w 231"/>
                <a:gd name="T21" fmla="*/ 371 h 398"/>
                <a:gd name="T22" fmla="*/ 26 w 231"/>
                <a:gd name="T23" fmla="*/ 344 h 398"/>
                <a:gd name="T24" fmla="*/ 26 w 231"/>
                <a:gd name="T25" fmla="*/ 90 h 398"/>
                <a:gd name="T26" fmla="*/ 115 w 231"/>
                <a:gd name="T27" fmla="*/ 109 h 398"/>
                <a:gd name="T28" fmla="*/ 193 w 231"/>
                <a:gd name="T29" fmla="*/ 96 h 398"/>
                <a:gd name="T30" fmla="*/ 205 w 231"/>
                <a:gd name="T31" fmla="*/ 90 h 398"/>
                <a:gd name="T32" fmla="*/ 205 w 231"/>
                <a:gd name="T33" fmla="*/ 344 h 398"/>
                <a:gd name="T34" fmla="*/ 115 w 231"/>
                <a:gd name="T35" fmla="*/ 82 h 398"/>
                <a:gd name="T36" fmla="*/ 26 w 231"/>
                <a:gd name="T37" fmla="*/ 55 h 398"/>
                <a:gd name="T38" fmla="*/ 115 w 231"/>
                <a:gd name="T39" fmla="*/ 27 h 398"/>
                <a:gd name="T40" fmla="*/ 205 w 231"/>
                <a:gd name="T41" fmla="*/ 55 h 398"/>
                <a:gd name="T42" fmla="*/ 115 w 231"/>
                <a:gd name="T43" fmla="*/ 8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1" h="398">
                  <a:moveTo>
                    <a:pt x="115" y="0"/>
                  </a:moveTo>
                  <a:cubicBezTo>
                    <a:pt x="86" y="0"/>
                    <a:pt x="59" y="5"/>
                    <a:pt x="38" y="13"/>
                  </a:cubicBezTo>
                  <a:cubicBezTo>
                    <a:pt x="5" y="27"/>
                    <a:pt x="0" y="45"/>
                    <a:pt x="0" y="55"/>
                  </a:cubicBezTo>
                  <a:cubicBezTo>
                    <a:pt x="0" y="344"/>
                    <a:pt x="0" y="344"/>
                    <a:pt x="0" y="344"/>
                  </a:cubicBezTo>
                  <a:cubicBezTo>
                    <a:pt x="0" y="379"/>
                    <a:pt x="58" y="398"/>
                    <a:pt x="115" y="398"/>
                  </a:cubicBezTo>
                  <a:cubicBezTo>
                    <a:pt x="144" y="398"/>
                    <a:pt x="172" y="393"/>
                    <a:pt x="193" y="385"/>
                  </a:cubicBezTo>
                  <a:cubicBezTo>
                    <a:pt x="226" y="371"/>
                    <a:pt x="231" y="353"/>
                    <a:pt x="231" y="344"/>
                  </a:cubicBezTo>
                  <a:cubicBezTo>
                    <a:pt x="231" y="55"/>
                    <a:pt x="231" y="55"/>
                    <a:pt x="231" y="55"/>
                  </a:cubicBezTo>
                  <a:cubicBezTo>
                    <a:pt x="231" y="19"/>
                    <a:pt x="173" y="0"/>
                    <a:pt x="115" y="0"/>
                  </a:cubicBezTo>
                  <a:close/>
                  <a:moveTo>
                    <a:pt x="205" y="344"/>
                  </a:moveTo>
                  <a:cubicBezTo>
                    <a:pt x="205" y="352"/>
                    <a:pt x="174" y="371"/>
                    <a:pt x="115" y="371"/>
                  </a:cubicBezTo>
                  <a:cubicBezTo>
                    <a:pt x="57" y="371"/>
                    <a:pt x="26" y="352"/>
                    <a:pt x="26" y="344"/>
                  </a:cubicBezTo>
                  <a:cubicBezTo>
                    <a:pt x="26" y="90"/>
                    <a:pt x="26" y="90"/>
                    <a:pt x="26" y="90"/>
                  </a:cubicBezTo>
                  <a:cubicBezTo>
                    <a:pt x="49" y="103"/>
                    <a:pt x="82" y="109"/>
                    <a:pt x="115" y="109"/>
                  </a:cubicBezTo>
                  <a:cubicBezTo>
                    <a:pt x="144" y="109"/>
                    <a:pt x="172" y="104"/>
                    <a:pt x="193" y="96"/>
                  </a:cubicBezTo>
                  <a:cubicBezTo>
                    <a:pt x="197" y="94"/>
                    <a:pt x="201" y="92"/>
                    <a:pt x="205" y="90"/>
                  </a:cubicBezTo>
                  <a:lnTo>
                    <a:pt x="205" y="344"/>
                  </a:lnTo>
                  <a:close/>
                  <a:moveTo>
                    <a:pt x="115" y="82"/>
                  </a:moveTo>
                  <a:cubicBezTo>
                    <a:pt x="57" y="82"/>
                    <a:pt x="26" y="63"/>
                    <a:pt x="26" y="55"/>
                  </a:cubicBezTo>
                  <a:cubicBezTo>
                    <a:pt x="26" y="46"/>
                    <a:pt x="57" y="27"/>
                    <a:pt x="115" y="27"/>
                  </a:cubicBezTo>
                  <a:cubicBezTo>
                    <a:pt x="174" y="27"/>
                    <a:pt x="205" y="46"/>
                    <a:pt x="205" y="55"/>
                  </a:cubicBezTo>
                  <a:cubicBezTo>
                    <a:pt x="205" y="63"/>
                    <a:pt x="174" y="82"/>
                    <a:pt x="11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2" name="Freeform 1322">
              <a:extLst>
                <a:ext uri="{FF2B5EF4-FFF2-40B4-BE49-F238E27FC236}">
                  <a16:creationId xmlns:a16="http://schemas.microsoft.com/office/drawing/2014/main" id="{A70A4E0D-CB70-2AF0-B449-7E0956F7F0F8}"/>
                </a:ext>
              </a:extLst>
            </p:cNvPr>
            <p:cNvSpPr>
              <a:spLocks/>
            </p:cNvSpPr>
            <p:nvPr/>
          </p:nvSpPr>
          <p:spPr bwMode="auto">
            <a:xfrm>
              <a:off x="7075927" y="593927"/>
              <a:ext cx="31750" cy="106363"/>
            </a:xfrm>
            <a:custGeom>
              <a:avLst/>
              <a:gdLst>
                <a:gd name="T0" fmla="*/ 26 w 60"/>
                <a:gd name="T1" fmla="*/ 98 h 197"/>
                <a:gd name="T2" fmla="*/ 56 w 60"/>
                <a:gd name="T3" fmla="*/ 21 h 197"/>
                <a:gd name="T4" fmla="*/ 57 w 60"/>
                <a:gd name="T5" fmla="*/ 9 h 197"/>
                <a:gd name="T6" fmla="*/ 56 w 60"/>
                <a:gd name="T7" fmla="*/ 8 h 197"/>
                <a:gd name="T8" fmla="*/ 50 w 60"/>
                <a:gd name="T9" fmla="*/ 2 h 197"/>
                <a:gd name="T10" fmla="*/ 50 w 60"/>
                <a:gd name="T11" fmla="*/ 2 h 197"/>
                <a:gd name="T12" fmla="*/ 43 w 60"/>
                <a:gd name="T13" fmla="*/ 0 h 197"/>
                <a:gd name="T14" fmla="*/ 37 w 60"/>
                <a:gd name="T15" fmla="*/ 3 h 197"/>
                <a:gd name="T16" fmla="*/ 0 w 60"/>
                <a:gd name="T17" fmla="*/ 98 h 197"/>
                <a:gd name="T18" fmla="*/ 37 w 60"/>
                <a:gd name="T19" fmla="*/ 193 h 197"/>
                <a:gd name="T20" fmla="*/ 37 w 60"/>
                <a:gd name="T21" fmla="*/ 194 h 197"/>
                <a:gd name="T22" fmla="*/ 50 w 60"/>
                <a:gd name="T23" fmla="*/ 194 h 197"/>
                <a:gd name="T24" fmla="*/ 56 w 60"/>
                <a:gd name="T25" fmla="*/ 188 h 197"/>
                <a:gd name="T26" fmla="*/ 56 w 60"/>
                <a:gd name="T27" fmla="*/ 188 h 197"/>
                <a:gd name="T28" fmla="*/ 56 w 60"/>
                <a:gd name="T29" fmla="*/ 175 h 197"/>
                <a:gd name="T30" fmla="*/ 26 w 60"/>
                <a:gd name="T31" fmla="*/ 9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97">
                  <a:moveTo>
                    <a:pt x="26" y="98"/>
                  </a:moveTo>
                  <a:cubicBezTo>
                    <a:pt x="26" y="69"/>
                    <a:pt x="37" y="42"/>
                    <a:pt x="56" y="21"/>
                  </a:cubicBezTo>
                  <a:cubicBezTo>
                    <a:pt x="59" y="18"/>
                    <a:pt x="60" y="13"/>
                    <a:pt x="57" y="9"/>
                  </a:cubicBezTo>
                  <a:cubicBezTo>
                    <a:pt x="57" y="9"/>
                    <a:pt x="56" y="8"/>
                    <a:pt x="56" y="8"/>
                  </a:cubicBezTo>
                  <a:cubicBezTo>
                    <a:pt x="50" y="2"/>
                    <a:pt x="50" y="2"/>
                    <a:pt x="50" y="2"/>
                  </a:cubicBezTo>
                  <a:cubicBezTo>
                    <a:pt x="50" y="2"/>
                    <a:pt x="50" y="2"/>
                    <a:pt x="50" y="2"/>
                  </a:cubicBezTo>
                  <a:cubicBezTo>
                    <a:pt x="48" y="1"/>
                    <a:pt x="46" y="0"/>
                    <a:pt x="43" y="0"/>
                  </a:cubicBezTo>
                  <a:cubicBezTo>
                    <a:pt x="41" y="0"/>
                    <a:pt x="39" y="1"/>
                    <a:pt x="37" y="3"/>
                  </a:cubicBezTo>
                  <a:cubicBezTo>
                    <a:pt x="13" y="29"/>
                    <a:pt x="0" y="62"/>
                    <a:pt x="0" y="98"/>
                  </a:cubicBezTo>
                  <a:cubicBezTo>
                    <a:pt x="0" y="134"/>
                    <a:pt x="13" y="168"/>
                    <a:pt x="37" y="193"/>
                  </a:cubicBezTo>
                  <a:cubicBezTo>
                    <a:pt x="37" y="194"/>
                    <a:pt x="37" y="194"/>
                    <a:pt x="37" y="194"/>
                  </a:cubicBezTo>
                  <a:cubicBezTo>
                    <a:pt x="41" y="197"/>
                    <a:pt x="47" y="197"/>
                    <a:pt x="50" y="194"/>
                  </a:cubicBezTo>
                  <a:cubicBezTo>
                    <a:pt x="56" y="188"/>
                    <a:pt x="56" y="188"/>
                    <a:pt x="56" y="188"/>
                  </a:cubicBezTo>
                  <a:cubicBezTo>
                    <a:pt x="56" y="188"/>
                    <a:pt x="56" y="188"/>
                    <a:pt x="56" y="188"/>
                  </a:cubicBezTo>
                  <a:cubicBezTo>
                    <a:pt x="60" y="184"/>
                    <a:pt x="60" y="179"/>
                    <a:pt x="56" y="175"/>
                  </a:cubicBezTo>
                  <a:cubicBezTo>
                    <a:pt x="37" y="154"/>
                    <a:pt x="26" y="127"/>
                    <a:pt x="26"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3" name="Freeform 1323">
              <a:extLst>
                <a:ext uri="{FF2B5EF4-FFF2-40B4-BE49-F238E27FC236}">
                  <a16:creationId xmlns:a16="http://schemas.microsoft.com/office/drawing/2014/main" id="{82B7425B-F2B0-8569-8943-4843A741128B}"/>
                </a:ext>
              </a:extLst>
            </p:cNvPr>
            <p:cNvSpPr>
              <a:spLocks/>
            </p:cNvSpPr>
            <p:nvPr/>
          </p:nvSpPr>
          <p:spPr bwMode="auto">
            <a:xfrm>
              <a:off x="7099740" y="611390"/>
              <a:ext cx="30163" cy="71438"/>
            </a:xfrm>
            <a:custGeom>
              <a:avLst/>
              <a:gdLst>
                <a:gd name="T0" fmla="*/ 51 w 54"/>
                <a:gd name="T1" fmla="*/ 22 h 132"/>
                <a:gd name="T2" fmla="*/ 51 w 54"/>
                <a:gd name="T3" fmla="*/ 10 h 132"/>
                <a:gd name="T4" fmla="*/ 51 w 54"/>
                <a:gd name="T5" fmla="*/ 9 h 132"/>
                <a:gd name="T6" fmla="*/ 45 w 54"/>
                <a:gd name="T7" fmla="*/ 4 h 132"/>
                <a:gd name="T8" fmla="*/ 45 w 54"/>
                <a:gd name="T9" fmla="*/ 3 h 132"/>
                <a:gd name="T10" fmla="*/ 31 w 54"/>
                <a:gd name="T11" fmla="*/ 4 h 132"/>
                <a:gd name="T12" fmla="*/ 31 w 54"/>
                <a:gd name="T13" fmla="*/ 128 h 132"/>
                <a:gd name="T14" fmla="*/ 32 w 54"/>
                <a:gd name="T15" fmla="*/ 128 h 132"/>
                <a:gd name="T16" fmla="*/ 45 w 54"/>
                <a:gd name="T17" fmla="*/ 128 h 132"/>
                <a:gd name="T18" fmla="*/ 51 w 54"/>
                <a:gd name="T19" fmla="*/ 123 h 132"/>
                <a:gd name="T20" fmla="*/ 51 w 54"/>
                <a:gd name="T21" fmla="*/ 122 h 132"/>
                <a:gd name="T22" fmla="*/ 51 w 54"/>
                <a:gd name="T23" fmla="*/ 110 h 132"/>
                <a:gd name="T24" fmla="*/ 51 w 54"/>
                <a:gd name="T25" fmla="*/ 2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32">
                  <a:moveTo>
                    <a:pt x="51" y="22"/>
                  </a:moveTo>
                  <a:cubicBezTo>
                    <a:pt x="54" y="19"/>
                    <a:pt x="54" y="14"/>
                    <a:pt x="51" y="10"/>
                  </a:cubicBezTo>
                  <a:cubicBezTo>
                    <a:pt x="51" y="10"/>
                    <a:pt x="51" y="10"/>
                    <a:pt x="51" y="9"/>
                  </a:cubicBezTo>
                  <a:cubicBezTo>
                    <a:pt x="45" y="4"/>
                    <a:pt x="45" y="4"/>
                    <a:pt x="45" y="4"/>
                  </a:cubicBezTo>
                  <a:cubicBezTo>
                    <a:pt x="45" y="4"/>
                    <a:pt x="45" y="4"/>
                    <a:pt x="45" y="3"/>
                  </a:cubicBezTo>
                  <a:cubicBezTo>
                    <a:pt x="41" y="0"/>
                    <a:pt x="35" y="0"/>
                    <a:pt x="31" y="4"/>
                  </a:cubicBezTo>
                  <a:cubicBezTo>
                    <a:pt x="0" y="39"/>
                    <a:pt x="0" y="93"/>
                    <a:pt x="31" y="128"/>
                  </a:cubicBezTo>
                  <a:cubicBezTo>
                    <a:pt x="32" y="128"/>
                    <a:pt x="32" y="128"/>
                    <a:pt x="32" y="128"/>
                  </a:cubicBezTo>
                  <a:cubicBezTo>
                    <a:pt x="36" y="132"/>
                    <a:pt x="42" y="132"/>
                    <a:pt x="45" y="128"/>
                  </a:cubicBezTo>
                  <a:cubicBezTo>
                    <a:pt x="51" y="123"/>
                    <a:pt x="51" y="123"/>
                    <a:pt x="51" y="123"/>
                  </a:cubicBezTo>
                  <a:cubicBezTo>
                    <a:pt x="51" y="122"/>
                    <a:pt x="51" y="122"/>
                    <a:pt x="51" y="122"/>
                  </a:cubicBezTo>
                  <a:cubicBezTo>
                    <a:pt x="54" y="118"/>
                    <a:pt x="54" y="113"/>
                    <a:pt x="51" y="110"/>
                  </a:cubicBezTo>
                  <a:cubicBezTo>
                    <a:pt x="29" y="85"/>
                    <a:pt x="29" y="47"/>
                    <a:pt x="5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4" name="Freeform 1324">
              <a:extLst>
                <a:ext uri="{FF2B5EF4-FFF2-40B4-BE49-F238E27FC236}">
                  <a16:creationId xmlns:a16="http://schemas.microsoft.com/office/drawing/2014/main" id="{AF05E35B-F849-FEF6-051D-4329E9AF3250}"/>
                </a:ext>
              </a:extLst>
            </p:cNvPr>
            <p:cNvSpPr>
              <a:spLocks/>
            </p:cNvSpPr>
            <p:nvPr/>
          </p:nvSpPr>
          <p:spPr bwMode="auto">
            <a:xfrm>
              <a:off x="7318815" y="593927"/>
              <a:ext cx="33338" cy="106363"/>
            </a:xfrm>
            <a:custGeom>
              <a:avLst/>
              <a:gdLst>
                <a:gd name="T0" fmla="*/ 23 w 60"/>
                <a:gd name="T1" fmla="*/ 3 h 197"/>
                <a:gd name="T2" fmla="*/ 16 w 60"/>
                <a:gd name="T3" fmla="*/ 0 h 197"/>
                <a:gd name="T4" fmla="*/ 10 w 60"/>
                <a:gd name="T5" fmla="*/ 2 h 197"/>
                <a:gd name="T6" fmla="*/ 9 w 60"/>
                <a:gd name="T7" fmla="*/ 2 h 197"/>
                <a:gd name="T8" fmla="*/ 4 w 60"/>
                <a:gd name="T9" fmla="*/ 8 h 197"/>
                <a:gd name="T10" fmla="*/ 3 w 60"/>
                <a:gd name="T11" fmla="*/ 9 h 197"/>
                <a:gd name="T12" fmla="*/ 4 w 60"/>
                <a:gd name="T13" fmla="*/ 21 h 197"/>
                <a:gd name="T14" fmla="*/ 34 w 60"/>
                <a:gd name="T15" fmla="*/ 98 h 197"/>
                <a:gd name="T16" fmla="*/ 4 w 60"/>
                <a:gd name="T17" fmla="*/ 175 h 197"/>
                <a:gd name="T18" fmla="*/ 4 w 60"/>
                <a:gd name="T19" fmla="*/ 188 h 197"/>
                <a:gd name="T20" fmla="*/ 4 w 60"/>
                <a:gd name="T21" fmla="*/ 188 h 197"/>
                <a:gd name="T22" fmla="*/ 9 w 60"/>
                <a:gd name="T23" fmla="*/ 194 h 197"/>
                <a:gd name="T24" fmla="*/ 23 w 60"/>
                <a:gd name="T25" fmla="*/ 194 h 197"/>
                <a:gd name="T26" fmla="*/ 23 w 60"/>
                <a:gd name="T27" fmla="*/ 193 h 197"/>
                <a:gd name="T28" fmla="*/ 60 w 60"/>
                <a:gd name="T29" fmla="*/ 98 h 197"/>
                <a:gd name="T30" fmla="*/ 23 w 60"/>
                <a:gd name="T31"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97">
                  <a:moveTo>
                    <a:pt x="23" y="3"/>
                  </a:moveTo>
                  <a:cubicBezTo>
                    <a:pt x="21" y="1"/>
                    <a:pt x="19" y="0"/>
                    <a:pt x="16" y="0"/>
                  </a:cubicBezTo>
                  <a:cubicBezTo>
                    <a:pt x="14" y="0"/>
                    <a:pt x="11" y="1"/>
                    <a:pt x="10" y="2"/>
                  </a:cubicBezTo>
                  <a:cubicBezTo>
                    <a:pt x="10" y="2"/>
                    <a:pt x="9" y="2"/>
                    <a:pt x="9" y="2"/>
                  </a:cubicBezTo>
                  <a:cubicBezTo>
                    <a:pt x="4" y="8"/>
                    <a:pt x="4" y="8"/>
                    <a:pt x="4" y="8"/>
                  </a:cubicBezTo>
                  <a:cubicBezTo>
                    <a:pt x="3" y="8"/>
                    <a:pt x="3" y="9"/>
                    <a:pt x="3" y="9"/>
                  </a:cubicBezTo>
                  <a:cubicBezTo>
                    <a:pt x="0" y="13"/>
                    <a:pt x="1" y="18"/>
                    <a:pt x="4" y="21"/>
                  </a:cubicBezTo>
                  <a:cubicBezTo>
                    <a:pt x="23" y="42"/>
                    <a:pt x="34" y="69"/>
                    <a:pt x="34" y="98"/>
                  </a:cubicBezTo>
                  <a:cubicBezTo>
                    <a:pt x="34" y="127"/>
                    <a:pt x="23" y="154"/>
                    <a:pt x="4" y="175"/>
                  </a:cubicBezTo>
                  <a:cubicBezTo>
                    <a:pt x="0" y="179"/>
                    <a:pt x="0" y="184"/>
                    <a:pt x="4" y="188"/>
                  </a:cubicBezTo>
                  <a:cubicBezTo>
                    <a:pt x="4" y="188"/>
                    <a:pt x="4" y="188"/>
                    <a:pt x="4" y="188"/>
                  </a:cubicBezTo>
                  <a:cubicBezTo>
                    <a:pt x="9" y="194"/>
                    <a:pt x="9" y="194"/>
                    <a:pt x="9" y="194"/>
                  </a:cubicBezTo>
                  <a:cubicBezTo>
                    <a:pt x="13" y="197"/>
                    <a:pt x="19" y="197"/>
                    <a:pt x="23" y="194"/>
                  </a:cubicBezTo>
                  <a:cubicBezTo>
                    <a:pt x="23" y="194"/>
                    <a:pt x="23" y="194"/>
                    <a:pt x="23" y="193"/>
                  </a:cubicBezTo>
                  <a:cubicBezTo>
                    <a:pt x="47" y="168"/>
                    <a:pt x="60" y="134"/>
                    <a:pt x="60" y="98"/>
                  </a:cubicBezTo>
                  <a:cubicBezTo>
                    <a:pt x="60" y="62"/>
                    <a:pt x="47" y="29"/>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5" name="Freeform 1325">
              <a:extLst>
                <a:ext uri="{FF2B5EF4-FFF2-40B4-BE49-F238E27FC236}">
                  <a16:creationId xmlns:a16="http://schemas.microsoft.com/office/drawing/2014/main" id="{9AE82EE9-538E-F4B0-0B82-13B73E2C737D}"/>
                </a:ext>
              </a:extLst>
            </p:cNvPr>
            <p:cNvSpPr>
              <a:spLocks/>
            </p:cNvSpPr>
            <p:nvPr/>
          </p:nvSpPr>
          <p:spPr bwMode="auto">
            <a:xfrm>
              <a:off x="7298177" y="611390"/>
              <a:ext cx="28575" cy="71438"/>
            </a:xfrm>
            <a:custGeom>
              <a:avLst/>
              <a:gdLst>
                <a:gd name="T0" fmla="*/ 23 w 54"/>
                <a:gd name="T1" fmla="*/ 4 h 132"/>
                <a:gd name="T2" fmla="*/ 9 w 54"/>
                <a:gd name="T3" fmla="*/ 3 h 132"/>
                <a:gd name="T4" fmla="*/ 9 w 54"/>
                <a:gd name="T5" fmla="*/ 4 h 132"/>
                <a:gd name="T6" fmla="*/ 3 w 54"/>
                <a:gd name="T7" fmla="*/ 9 h 132"/>
                <a:gd name="T8" fmla="*/ 2 w 54"/>
                <a:gd name="T9" fmla="*/ 10 h 132"/>
                <a:gd name="T10" fmla="*/ 3 w 54"/>
                <a:gd name="T11" fmla="*/ 22 h 132"/>
                <a:gd name="T12" fmla="*/ 3 w 54"/>
                <a:gd name="T13" fmla="*/ 110 h 132"/>
                <a:gd name="T14" fmla="*/ 3 w 54"/>
                <a:gd name="T15" fmla="*/ 122 h 132"/>
                <a:gd name="T16" fmla="*/ 3 w 54"/>
                <a:gd name="T17" fmla="*/ 123 h 132"/>
                <a:gd name="T18" fmla="*/ 9 w 54"/>
                <a:gd name="T19" fmla="*/ 128 h 132"/>
                <a:gd name="T20" fmla="*/ 22 w 54"/>
                <a:gd name="T21" fmla="*/ 128 h 132"/>
                <a:gd name="T22" fmla="*/ 22 w 54"/>
                <a:gd name="T23" fmla="*/ 128 h 132"/>
                <a:gd name="T24" fmla="*/ 23 w 54"/>
                <a:gd name="T25"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32">
                  <a:moveTo>
                    <a:pt x="23" y="4"/>
                  </a:moveTo>
                  <a:cubicBezTo>
                    <a:pt x="19" y="0"/>
                    <a:pt x="13" y="0"/>
                    <a:pt x="9" y="3"/>
                  </a:cubicBezTo>
                  <a:cubicBezTo>
                    <a:pt x="9" y="4"/>
                    <a:pt x="9" y="4"/>
                    <a:pt x="9" y="4"/>
                  </a:cubicBezTo>
                  <a:cubicBezTo>
                    <a:pt x="3" y="9"/>
                    <a:pt x="3" y="9"/>
                    <a:pt x="3" y="9"/>
                  </a:cubicBezTo>
                  <a:cubicBezTo>
                    <a:pt x="3" y="10"/>
                    <a:pt x="3" y="10"/>
                    <a:pt x="2" y="10"/>
                  </a:cubicBezTo>
                  <a:cubicBezTo>
                    <a:pt x="0" y="14"/>
                    <a:pt x="0" y="19"/>
                    <a:pt x="3" y="22"/>
                  </a:cubicBezTo>
                  <a:cubicBezTo>
                    <a:pt x="25" y="47"/>
                    <a:pt x="25" y="85"/>
                    <a:pt x="3" y="110"/>
                  </a:cubicBezTo>
                  <a:cubicBezTo>
                    <a:pt x="0" y="113"/>
                    <a:pt x="0" y="118"/>
                    <a:pt x="3" y="122"/>
                  </a:cubicBezTo>
                  <a:cubicBezTo>
                    <a:pt x="3" y="122"/>
                    <a:pt x="3" y="122"/>
                    <a:pt x="3" y="123"/>
                  </a:cubicBezTo>
                  <a:cubicBezTo>
                    <a:pt x="9" y="128"/>
                    <a:pt x="9" y="128"/>
                    <a:pt x="9" y="128"/>
                  </a:cubicBezTo>
                  <a:cubicBezTo>
                    <a:pt x="12" y="132"/>
                    <a:pt x="18" y="132"/>
                    <a:pt x="22" y="128"/>
                  </a:cubicBezTo>
                  <a:cubicBezTo>
                    <a:pt x="22" y="128"/>
                    <a:pt x="22" y="128"/>
                    <a:pt x="22" y="128"/>
                  </a:cubicBezTo>
                  <a:cubicBezTo>
                    <a:pt x="54" y="93"/>
                    <a:pt x="54" y="39"/>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6" name="Oval 1326">
              <a:extLst>
                <a:ext uri="{FF2B5EF4-FFF2-40B4-BE49-F238E27FC236}">
                  <a16:creationId xmlns:a16="http://schemas.microsoft.com/office/drawing/2014/main" id="{AF5A7837-4D74-1D74-228F-0E4367A03700}"/>
                </a:ext>
              </a:extLst>
            </p:cNvPr>
            <p:cNvSpPr>
              <a:spLocks noChangeArrowheads="1"/>
            </p:cNvSpPr>
            <p:nvPr/>
          </p:nvSpPr>
          <p:spPr bwMode="auto">
            <a:xfrm>
              <a:off x="7206102" y="559002"/>
              <a:ext cx="14288"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7" name="Oval 1327">
              <a:extLst>
                <a:ext uri="{FF2B5EF4-FFF2-40B4-BE49-F238E27FC236}">
                  <a16:creationId xmlns:a16="http://schemas.microsoft.com/office/drawing/2014/main" id="{F784C165-42D9-0023-3B6B-F54341764B3A}"/>
                </a:ext>
              </a:extLst>
            </p:cNvPr>
            <p:cNvSpPr>
              <a:spLocks noChangeArrowheads="1"/>
            </p:cNvSpPr>
            <p:nvPr/>
          </p:nvSpPr>
          <p:spPr bwMode="auto">
            <a:xfrm>
              <a:off x="7231502" y="565352"/>
              <a:ext cx="14288"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8" name="Oval 1328">
              <a:extLst>
                <a:ext uri="{FF2B5EF4-FFF2-40B4-BE49-F238E27FC236}">
                  <a16:creationId xmlns:a16="http://schemas.microsoft.com/office/drawing/2014/main" id="{8108ABFB-4B69-3BC7-A7A1-33C203668EEE}"/>
                </a:ext>
              </a:extLst>
            </p:cNvPr>
            <p:cNvSpPr>
              <a:spLocks noChangeArrowheads="1"/>
            </p:cNvSpPr>
            <p:nvPr/>
          </p:nvSpPr>
          <p:spPr bwMode="auto">
            <a:xfrm>
              <a:off x="7180702" y="565352"/>
              <a:ext cx="14288"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79" name="Oval 1329">
              <a:extLst>
                <a:ext uri="{FF2B5EF4-FFF2-40B4-BE49-F238E27FC236}">
                  <a16:creationId xmlns:a16="http://schemas.microsoft.com/office/drawing/2014/main" id="{4001F740-66E7-2413-E732-B8A5DAE4921A}"/>
                </a:ext>
              </a:extLst>
            </p:cNvPr>
            <p:cNvSpPr>
              <a:spLocks noChangeArrowheads="1"/>
            </p:cNvSpPr>
            <p:nvPr/>
          </p:nvSpPr>
          <p:spPr bwMode="auto">
            <a:xfrm>
              <a:off x="7206102" y="573290"/>
              <a:ext cx="14288"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grpSp>
        <p:nvGrpSpPr>
          <p:cNvPr id="180" name="Group 179">
            <a:extLst>
              <a:ext uri="{FF2B5EF4-FFF2-40B4-BE49-F238E27FC236}">
                <a16:creationId xmlns:a16="http://schemas.microsoft.com/office/drawing/2014/main" id="{0A9D7011-4A20-A030-8626-5206D0218A6F}"/>
              </a:ext>
            </a:extLst>
          </p:cNvPr>
          <p:cNvGrpSpPr>
            <a:grpSpLocks noChangeAspect="1"/>
          </p:cNvGrpSpPr>
          <p:nvPr/>
        </p:nvGrpSpPr>
        <p:grpSpPr>
          <a:xfrm>
            <a:off x="7883076" y="3236441"/>
            <a:ext cx="325059" cy="338628"/>
            <a:chOff x="5910702" y="565352"/>
            <a:chExt cx="239713" cy="192088"/>
          </a:xfrm>
          <a:solidFill>
            <a:schemeClr val="accent1"/>
          </a:solidFill>
        </p:grpSpPr>
        <p:sp>
          <p:nvSpPr>
            <p:cNvPr id="181" name="Freeform 1271">
              <a:extLst>
                <a:ext uri="{FF2B5EF4-FFF2-40B4-BE49-F238E27FC236}">
                  <a16:creationId xmlns:a16="http://schemas.microsoft.com/office/drawing/2014/main" id="{0FEE54DA-63D6-B2DA-4550-A841C67C3AE3}"/>
                </a:ext>
              </a:extLst>
            </p:cNvPr>
            <p:cNvSpPr>
              <a:spLocks/>
            </p:cNvSpPr>
            <p:nvPr/>
          </p:nvSpPr>
          <p:spPr bwMode="auto">
            <a:xfrm>
              <a:off x="5923402" y="671715"/>
              <a:ext cx="38100" cy="26988"/>
            </a:xfrm>
            <a:custGeom>
              <a:avLst/>
              <a:gdLst>
                <a:gd name="T0" fmla="*/ 58 w 72"/>
                <a:gd name="T1" fmla="*/ 0 h 50"/>
                <a:gd name="T2" fmla="*/ 58 w 72"/>
                <a:gd name="T3" fmla="*/ 0 h 50"/>
                <a:gd name="T4" fmla="*/ 58 w 72"/>
                <a:gd name="T5" fmla="*/ 0 h 50"/>
                <a:gd name="T6" fmla="*/ 51 w 72"/>
                <a:gd name="T7" fmla="*/ 2 h 50"/>
                <a:gd name="T8" fmla="*/ 8 w 72"/>
                <a:gd name="T9" fmla="*/ 24 h 50"/>
                <a:gd name="T10" fmla="*/ 1 w 72"/>
                <a:gd name="T11" fmla="*/ 32 h 50"/>
                <a:gd name="T12" fmla="*/ 2 w 72"/>
                <a:gd name="T13" fmla="*/ 42 h 50"/>
                <a:gd name="T14" fmla="*/ 9 w 72"/>
                <a:gd name="T15" fmla="*/ 49 h 50"/>
                <a:gd name="T16" fmla="*/ 14 w 72"/>
                <a:gd name="T17" fmla="*/ 50 h 50"/>
                <a:gd name="T18" fmla="*/ 20 w 72"/>
                <a:gd name="T19" fmla="*/ 48 h 50"/>
                <a:gd name="T20" fmla="*/ 64 w 72"/>
                <a:gd name="T21" fmla="*/ 27 h 50"/>
                <a:gd name="T22" fmla="*/ 71 w 72"/>
                <a:gd name="T23" fmla="*/ 19 h 50"/>
                <a:gd name="T24" fmla="*/ 70 w 72"/>
                <a:gd name="T25" fmla="*/ 8 h 50"/>
                <a:gd name="T26" fmla="*/ 58 w 72"/>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0">
                  <a:moveTo>
                    <a:pt x="58" y="0"/>
                  </a:moveTo>
                  <a:cubicBezTo>
                    <a:pt x="58" y="0"/>
                    <a:pt x="58" y="0"/>
                    <a:pt x="58" y="0"/>
                  </a:cubicBezTo>
                  <a:cubicBezTo>
                    <a:pt x="58" y="0"/>
                    <a:pt x="58" y="0"/>
                    <a:pt x="58" y="0"/>
                  </a:cubicBezTo>
                  <a:cubicBezTo>
                    <a:pt x="55" y="0"/>
                    <a:pt x="53" y="1"/>
                    <a:pt x="51" y="2"/>
                  </a:cubicBezTo>
                  <a:cubicBezTo>
                    <a:pt x="8" y="24"/>
                    <a:pt x="8" y="24"/>
                    <a:pt x="8" y="24"/>
                  </a:cubicBezTo>
                  <a:cubicBezTo>
                    <a:pt x="4" y="25"/>
                    <a:pt x="2" y="28"/>
                    <a:pt x="1" y="32"/>
                  </a:cubicBezTo>
                  <a:cubicBezTo>
                    <a:pt x="0" y="35"/>
                    <a:pt x="0" y="39"/>
                    <a:pt x="2" y="42"/>
                  </a:cubicBezTo>
                  <a:cubicBezTo>
                    <a:pt x="3" y="46"/>
                    <a:pt x="6" y="48"/>
                    <a:pt x="9" y="49"/>
                  </a:cubicBezTo>
                  <a:cubicBezTo>
                    <a:pt x="11" y="50"/>
                    <a:pt x="12" y="50"/>
                    <a:pt x="14" y="50"/>
                  </a:cubicBezTo>
                  <a:cubicBezTo>
                    <a:pt x="16" y="50"/>
                    <a:pt x="18" y="49"/>
                    <a:pt x="20" y="48"/>
                  </a:cubicBezTo>
                  <a:cubicBezTo>
                    <a:pt x="64" y="27"/>
                    <a:pt x="64" y="27"/>
                    <a:pt x="64" y="27"/>
                  </a:cubicBezTo>
                  <a:cubicBezTo>
                    <a:pt x="67" y="25"/>
                    <a:pt x="70" y="22"/>
                    <a:pt x="71" y="19"/>
                  </a:cubicBezTo>
                  <a:cubicBezTo>
                    <a:pt x="72" y="15"/>
                    <a:pt x="72" y="11"/>
                    <a:pt x="70" y="8"/>
                  </a:cubicBezTo>
                  <a:cubicBezTo>
                    <a:pt x="68" y="3"/>
                    <a:pt x="63"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2" name="Freeform 1272">
              <a:extLst>
                <a:ext uri="{FF2B5EF4-FFF2-40B4-BE49-F238E27FC236}">
                  <a16:creationId xmlns:a16="http://schemas.microsoft.com/office/drawing/2014/main" id="{B986BF55-0A93-5262-3E4F-1BDBA7A30611}"/>
                </a:ext>
              </a:extLst>
            </p:cNvPr>
            <p:cNvSpPr>
              <a:spLocks/>
            </p:cNvSpPr>
            <p:nvPr/>
          </p:nvSpPr>
          <p:spPr bwMode="auto">
            <a:xfrm>
              <a:off x="5921815" y="565352"/>
              <a:ext cx="39688" cy="26988"/>
            </a:xfrm>
            <a:custGeom>
              <a:avLst/>
              <a:gdLst>
                <a:gd name="T0" fmla="*/ 10 w 73"/>
                <a:gd name="T1" fmla="*/ 27 h 50"/>
                <a:gd name="T2" fmla="*/ 53 w 73"/>
                <a:gd name="T3" fmla="*/ 48 h 50"/>
                <a:gd name="T4" fmla="*/ 60 w 73"/>
                <a:gd name="T5" fmla="*/ 50 h 50"/>
                <a:gd name="T6" fmla="*/ 60 w 73"/>
                <a:gd name="T7" fmla="*/ 50 h 50"/>
                <a:gd name="T8" fmla="*/ 73 w 73"/>
                <a:gd name="T9" fmla="*/ 36 h 50"/>
                <a:gd name="T10" fmla="*/ 66 w 73"/>
                <a:gd name="T11" fmla="*/ 24 h 50"/>
                <a:gd name="T12" fmla="*/ 22 w 73"/>
                <a:gd name="T13" fmla="*/ 2 h 50"/>
                <a:gd name="T14" fmla="*/ 11 w 73"/>
                <a:gd name="T15" fmla="*/ 1 h 50"/>
                <a:gd name="T16" fmla="*/ 4 w 73"/>
                <a:gd name="T17" fmla="*/ 8 h 50"/>
                <a:gd name="T18" fmla="*/ 10 w 73"/>
                <a:gd name="T1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0">
                  <a:moveTo>
                    <a:pt x="10" y="27"/>
                  </a:moveTo>
                  <a:cubicBezTo>
                    <a:pt x="53" y="48"/>
                    <a:pt x="53" y="48"/>
                    <a:pt x="53" y="48"/>
                  </a:cubicBezTo>
                  <a:cubicBezTo>
                    <a:pt x="55" y="49"/>
                    <a:pt x="57" y="50"/>
                    <a:pt x="60" y="50"/>
                  </a:cubicBezTo>
                  <a:cubicBezTo>
                    <a:pt x="60" y="50"/>
                    <a:pt x="60" y="50"/>
                    <a:pt x="60" y="50"/>
                  </a:cubicBezTo>
                  <a:cubicBezTo>
                    <a:pt x="67" y="50"/>
                    <a:pt x="73" y="44"/>
                    <a:pt x="73" y="36"/>
                  </a:cubicBezTo>
                  <a:cubicBezTo>
                    <a:pt x="73" y="31"/>
                    <a:pt x="71" y="26"/>
                    <a:pt x="66" y="24"/>
                  </a:cubicBezTo>
                  <a:cubicBezTo>
                    <a:pt x="22" y="2"/>
                    <a:pt x="22" y="2"/>
                    <a:pt x="22" y="2"/>
                  </a:cubicBezTo>
                  <a:cubicBezTo>
                    <a:pt x="19" y="0"/>
                    <a:pt x="15" y="0"/>
                    <a:pt x="11" y="1"/>
                  </a:cubicBezTo>
                  <a:cubicBezTo>
                    <a:pt x="8" y="2"/>
                    <a:pt x="5" y="5"/>
                    <a:pt x="4" y="8"/>
                  </a:cubicBezTo>
                  <a:cubicBezTo>
                    <a:pt x="0" y="15"/>
                    <a:pt x="3" y="23"/>
                    <a:pt x="1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3" name="Freeform 1273">
              <a:extLst>
                <a:ext uri="{FF2B5EF4-FFF2-40B4-BE49-F238E27FC236}">
                  <a16:creationId xmlns:a16="http://schemas.microsoft.com/office/drawing/2014/main" id="{D59D4C55-6D5A-1F18-9BC2-9F649CFA6697}"/>
                </a:ext>
              </a:extLst>
            </p:cNvPr>
            <p:cNvSpPr>
              <a:spLocks/>
            </p:cNvSpPr>
            <p:nvPr/>
          </p:nvSpPr>
          <p:spPr bwMode="auto">
            <a:xfrm>
              <a:off x="5910702" y="624090"/>
              <a:ext cx="39688" cy="15875"/>
            </a:xfrm>
            <a:custGeom>
              <a:avLst/>
              <a:gdLst>
                <a:gd name="T0" fmla="*/ 72 w 72"/>
                <a:gd name="T1" fmla="*/ 14 h 27"/>
                <a:gd name="T2" fmla="*/ 58 w 72"/>
                <a:gd name="T3" fmla="*/ 0 h 27"/>
                <a:gd name="T4" fmla="*/ 14 w 72"/>
                <a:gd name="T5" fmla="*/ 0 h 27"/>
                <a:gd name="T6" fmla="*/ 0 w 72"/>
                <a:gd name="T7" fmla="*/ 14 h 27"/>
                <a:gd name="T8" fmla="*/ 14 w 72"/>
                <a:gd name="T9" fmla="*/ 27 h 27"/>
                <a:gd name="T10" fmla="*/ 58 w 72"/>
                <a:gd name="T11" fmla="*/ 27 h 27"/>
                <a:gd name="T12" fmla="*/ 72 w 72"/>
                <a:gd name="T13" fmla="*/ 14 h 27"/>
              </a:gdLst>
              <a:ahLst/>
              <a:cxnLst>
                <a:cxn ang="0">
                  <a:pos x="T0" y="T1"/>
                </a:cxn>
                <a:cxn ang="0">
                  <a:pos x="T2" y="T3"/>
                </a:cxn>
                <a:cxn ang="0">
                  <a:pos x="T4" y="T5"/>
                </a:cxn>
                <a:cxn ang="0">
                  <a:pos x="T6" y="T7"/>
                </a:cxn>
                <a:cxn ang="0">
                  <a:pos x="T8" y="T9"/>
                </a:cxn>
                <a:cxn ang="0">
                  <a:pos x="T10" y="T11"/>
                </a:cxn>
                <a:cxn ang="0">
                  <a:pos x="T12" y="T13"/>
                </a:cxn>
              </a:cxnLst>
              <a:rect l="0" t="0" r="r" b="b"/>
              <a:pathLst>
                <a:path w="72" h="27">
                  <a:moveTo>
                    <a:pt x="72" y="14"/>
                  </a:moveTo>
                  <a:cubicBezTo>
                    <a:pt x="72" y="6"/>
                    <a:pt x="65" y="0"/>
                    <a:pt x="58" y="0"/>
                  </a:cubicBezTo>
                  <a:cubicBezTo>
                    <a:pt x="14" y="0"/>
                    <a:pt x="14" y="0"/>
                    <a:pt x="14" y="0"/>
                  </a:cubicBezTo>
                  <a:cubicBezTo>
                    <a:pt x="6" y="0"/>
                    <a:pt x="0" y="6"/>
                    <a:pt x="0" y="14"/>
                  </a:cubicBezTo>
                  <a:cubicBezTo>
                    <a:pt x="0" y="21"/>
                    <a:pt x="6" y="27"/>
                    <a:pt x="14" y="27"/>
                  </a:cubicBezTo>
                  <a:cubicBezTo>
                    <a:pt x="58" y="27"/>
                    <a:pt x="58" y="27"/>
                    <a:pt x="58" y="27"/>
                  </a:cubicBezTo>
                  <a:cubicBezTo>
                    <a:pt x="65" y="27"/>
                    <a:pt x="72" y="21"/>
                    <a:pt x="7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4" name="Freeform 1274">
              <a:extLst>
                <a:ext uri="{FF2B5EF4-FFF2-40B4-BE49-F238E27FC236}">
                  <a16:creationId xmlns:a16="http://schemas.microsoft.com/office/drawing/2014/main" id="{EA2BC1A8-089E-9201-CC5F-B35B0EE0D474}"/>
                </a:ext>
              </a:extLst>
            </p:cNvPr>
            <p:cNvSpPr>
              <a:spLocks/>
            </p:cNvSpPr>
            <p:nvPr/>
          </p:nvSpPr>
          <p:spPr bwMode="auto">
            <a:xfrm>
              <a:off x="6101202" y="565352"/>
              <a:ext cx="38100" cy="26988"/>
            </a:xfrm>
            <a:custGeom>
              <a:avLst/>
              <a:gdLst>
                <a:gd name="T0" fmla="*/ 14 w 72"/>
                <a:gd name="T1" fmla="*/ 50 h 50"/>
                <a:gd name="T2" fmla="*/ 14 w 72"/>
                <a:gd name="T3" fmla="*/ 50 h 50"/>
                <a:gd name="T4" fmla="*/ 20 w 72"/>
                <a:gd name="T5" fmla="*/ 48 h 50"/>
                <a:gd name="T6" fmla="*/ 64 w 72"/>
                <a:gd name="T7" fmla="*/ 27 h 50"/>
                <a:gd name="T8" fmla="*/ 71 w 72"/>
                <a:gd name="T9" fmla="*/ 19 h 50"/>
                <a:gd name="T10" fmla="*/ 70 w 72"/>
                <a:gd name="T11" fmla="*/ 8 h 50"/>
                <a:gd name="T12" fmla="*/ 62 w 72"/>
                <a:gd name="T13" fmla="*/ 1 h 50"/>
                <a:gd name="T14" fmla="*/ 52 w 72"/>
                <a:gd name="T15" fmla="*/ 2 h 50"/>
                <a:gd name="T16" fmla="*/ 8 w 72"/>
                <a:gd name="T17" fmla="*/ 24 h 50"/>
                <a:gd name="T18" fmla="*/ 1 w 72"/>
                <a:gd name="T19" fmla="*/ 32 h 50"/>
                <a:gd name="T20" fmla="*/ 2 w 72"/>
                <a:gd name="T21" fmla="*/ 42 h 50"/>
                <a:gd name="T22" fmla="*/ 14 w 72"/>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50">
                  <a:moveTo>
                    <a:pt x="14" y="50"/>
                  </a:moveTo>
                  <a:cubicBezTo>
                    <a:pt x="14" y="50"/>
                    <a:pt x="14" y="50"/>
                    <a:pt x="14" y="50"/>
                  </a:cubicBezTo>
                  <a:cubicBezTo>
                    <a:pt x="16" y="50"/>
                    <a:pt x="18" y="49"/>
                    <a:pt x="20" y="48"/>
                  </a:cubicBezTo>
                  <a:cubicBezTo>
                    <a:pt x="64" y="27"/>
                    <a:pt x="64" y="27"/>
                    <a:pt x="64" y="27"/>
                  </a:cubicBezTo>
                  <a:cubicBezTo>
                    <a:pt x="67" y="25"/>
                    <a:pt x="70" y="22"/>
                    <a:pt x="71" y="19"/>
                  </a:cubicBezTo>
                  <a:cubicBezTo>
                    <a:pt x="72" y="15"/>
                    <a:pt x="72" y="11"/>
                    <a:pt x="70" y="8"/>
                  </a:cubicBezTo>
                  <a:cubicBezTo>
                    <a:pt x="69" y="5"/>
                    <a:pt x="66" y="2"/>
                    <a:pt x="62" y="1"/>
                  </a:cubicBezTo>
                  <a:cubicBezTo>
                    <a:pt x="59" y="0"/>
                    <a:pt x="55" y="0"/>
                    <a:pt x="52" y="2"/>
                  </a:cubicBezTo>
                  <a:cubicBezTo>
                    <a:pt x="8" y="24"/>
                    <a:pt x="8" y="24"/>
                    <a:pt x="8" y="24"/>
                  </a:cubicBezTo>
                  <a:cubicBezTo>
                    <a:pt x="5" y="25"/>
                    <a:pt x="2" y="28"/>
                    <a:pt x="1" y="32"/>
                  </a:cubicBezTo>
                  <a:cubicBezTo>
                    <a:pt x="0" y="35"/>
                    <a:pt x="0" y="39"/>
                    <a:pt x="2" y="42"/>
                  </a:cubicBezTo>
                  <a:cubicBezTo>
                    <a:pt x="4" y="47"/>
                    <a:pt x="9" y="50"/>
                    <a:pt x="1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5" name="Freeform 1275">
              <a:extLst>
                <a:ext uri="{FF2B5EF4-FFF2-40B4-BE49-F238E27FC236}">
                  <a16:creationId xmlns:a16="http://schemas.microsoft.com/office/drawing/2014/main" id="{F9A51186-3837-B2E0-BDD9-4C5A25F16939}"/>
                </a:ext>
              </a:extLst>
            </p:cNvPr>
            <p:cNvSpPr>
              <a:spLocks/>
            </p:cNvSpPr>
            <p:nvPr/>
          </p:nvSpPr>
          <p:spPr bwMode="auto">
            <a:xfrm>
              <a:off x="6112315" y="624090"/>
              <a:ext cx="38100" cy="15875"/>
            </a:xfrm>
            <a:custGeom>
              <a:avLst/>
              <a:gdLst>
                <a:gd name="T0" fmla="*/ 58 w 72"/>
                <a:gd name="T1" fmla="*/ 0 h 27"/>
                <a:gd name="T2" fmla="*/ 14 w 72"/>
                <a:gd name="T3" fmla="*/ 0 h 27"/>
                <a:gd name="T4" fmla="*/ 0 w 72"/>
                <a:gd name="T5" fmla="*/ 14 h 27"/>
                <a:gd name="T6" fmla="*/ 14 w 72"/>
                <a:gd name="T7" fmla="*/ 27 h 27"/>
                <a:gd name="T8" fmla="*/ 58 w 72"/>
                <a:gd name="T9" fmla="*/ 27 h 27"/>
                <a:gd name="T10" fmla="*/ 72 w 72"/>
                <a:gd name="T11" fmla="*/ 14 h 27"/>
                <a:gd name="T12" fmla="*/ 58 w 7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72" h="27">
                  <a:moveTo>
                    <a:pt x="58" y="0"/>
                  </a:moveTo>
                  <a:cubicBezTo>
                    <a:pt x="14" y="0"/>
                    <a:pt x="14" y="0"/>
                    <a:pt x="14" y="0"/>
                  </a:cubicBezTo>
                  <a:cubicBezTo>
                    <a:pt x="6" y="0"/>
                    <a:pt x="0" y="6"/>
                    <a:pt x="0" y="14"/>
                  </a:cubicBezTo>
                  <a:cubicBezTo>
                    <a:pt x="0" y="21"/>
                    <a:pt x="6" y="27"/>
                    <a:pt x="14" y="27"/>
                  </a:cubicBezTo>
                  <a:cubicBezTo>
                    <a:pt x="58" y="27"/>
                    <a:pt x="58" y="27"/>
                    <a:pt x="58" y="27"/>
                  </a:cubicBezTo>
                  <a:cubicBezTo>
                    <a:pt x="65" y="27"/>
                    <a:pt x="72" y="21"/>
                    <a:pt x="72" y="14"/>
                  </a:cubicBezTo>
                  <a:cubicBezTo>
                    <a:pt x="72" y="6"/>
                    <a:pt x="65"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6" name="Freeform 1276">
              <a:extLst>
                <a:ext uri="{FF2B5EF4-FFF2-40B4-BE49-F238E27FC236}">
                  <a16:creationId xmlns:a16="http://schemas.microsoft.com/office/drawing/2014/main" id="{9AC076DE-1972-9DDC-3E61-9603FD0E9666}"/>
                </a:ext>
              </a:extLst>
            </p:cNvPr>
            <p:cNvSpPr>
              <a:spLocks/>
            </p:cNvSpPr>
            <p:nvPr/>
          </p:nvSpPr>
          <p:spPr bwMode="auto">
            <a:xfrm>
              <a:off x="5990077" y="590752"/>
              <a:ext cx="50800" cy="50800"/>
            </a:xfrm>
            <a:custGeom>
              <a:avLst/>
              <a:gdLst>
                <a:gd name="T0" fmla="*/ 80 w 94"/>
                <a:gd name="T1" fmla="*/ 0 h 94"/>
                <a:gd name="T2" fmla="*/ 80 w 94"/>
                <a:gd name="T3" fmla="*/ 0 h 94"/>
                <a:gd name="T4" fmla="*/ 0 w 94"/>
                <a:gd name="T5" fmla="*/ 80 h 94"/>
                <a:gd name="T6" fmla="*/ 14 w 94"/>
                <a:gd name="T7" fmla="*/ 94 h 94"/>
                <a:gd name="T8" fmla="*/ 28 w 94"/>
                <a:gd name="T9" fmla="*/ 80 h 94"/>
                <a:gd name="T10" fmla="*/ 80 w 94"/>
                <a:gd name="T11" fmla="*/ 28 h 94"/>
                <a:gd name="T12" fmla="*/ 94 w 94"/>
                <a:gd name="T13" fmla="*/ 14 h 94"/>
                <a:gd name="T14" fmla="*/ 80 w 94"/>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4">
                  <a:moveTo>
                    <a:pt x="80" y="0"/>
                  </a:moveTo>
                  <a:cubicBezTo>
                    <a:pt x="80" y="0"/>
                    <a:pt x="80" y="0"/>
                    <a:pt x="80" y="0"/>
                  </a:cubicBezTo>
                  <a:cubicBezTo>
                    <a:pt x="36" y="0"/>
                    <a:pt x="1" y="36"/>
                    <a:pt x="0" y="80"/>
                  </a:cubicBezTo>
                  <a:cubicBezTo>
                    <a:pt x="0" y="87"/>
                    <a:pt x="7" y="94"/>
                    <a:pt x="14" y="94"/>
                  </a:cubicBezTo>
                  <a:cubicBezTo>
                    <a:pt x="22" y="94"/>
                    <a:pt x="28" y="87"/>
                    <a:pt x="28" y="80"/>
                  </a:cubicBezTo>
                  <a:cubicBezTo>
                    <a:pt x="28" y="51"/>
                    <a:pt x="51" y="28"/>
                    <a:pt x="80" y="28"/>
                  </a:cubicBezTo>
                  <a:cubicBezTo>
                    <a:pt x="88" y="28"/>
                    <a:pt x="94" y="22"/>
                    <a:pt x="94" y="14"/>
                  </a:cubicBezTo>
                  <a:cubicBezTo>
                    <a:pt x="94" y="6"/>
                    <a:pt x="88" y="0"/>
                    <a:pt x="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7" name="Freeform 1277">
              <a:extLst>
                <a:ext uri="{FF2B5EF4-FFF2-40B4-BE49-F238E27FC236}">
                  <a16:creationId xmlns:a16="http://schemas.microsoft.com/office/drawing/2014/main" id="{B7553D4D-CD5F-717C-4C22-4F736293DB8B}"/>
                </a:ext>
              </a:extLst>
            </p:cNvPr>
            <p:cNvSpPr>
              <a:spLocks/>
            </p:cNvSpPr>
            <p:nvPr/>
          </p:nvSpPr>
          <p:spPr bwMode="auto">
            <a:xfrm>
              <a:off x="6101202" y="671715"/>
              <a:ext cx="38100" cy="26988"/>
            </a:xfrm>
            <a:custGeom>
              <a:avLst/>
              <a:gdLst>
                <a:gd name="T0" fmla="*/ 64 w 72"/>
                <a:gd name="T1" fmla="*/ 24 h 50"/>
                <a:gd name="T2" fmla="*/ 20 w 72"/>
                <a:gd name="T3" fmla="*/ 2 h 50"/>
                <a:gd name="T4" fmla="*/ 10 w 72"/>
                <a:gd name="T5" fmla="*/ 1 h 50"/>
                <a:gd name="T6" fmla="*/ 2 w 72"/>
                <a:gd name="T7" fmla="*/ 8 h 50"/>
                <a:gd name="T8" fmla="*/ 1 w 72"/>
                <a:gd name="T9" fmla="*/ 19 h 50"/>
                <a:gd name="T10" fmla="*/ 8 w 72"/>
                <a:gd name="T11" fmla="*/ 27 h 50"/>
                <a:gd name="T12" fmla="*/ 52 w 72"/>
                <a:gd name="T13" fmla="*/ 48 h 50"/>
                <a:gd name="T14" fmla="*/ 58 w 72"/>
                <a:gd name="T15" fmla="*/ 50 h 50"/>
                <a:gd name="T16" fmla="*/ 62 w 72"/>
                <a:gd name="T17" fmla="*/ 49 h 50"/>
                <a:gd name="T18" fmla="*/ 70 w 72"/>
                <a:gd name="T19" fmla="*/ 42 h 50"/>
                <a:gd name="T20" fmla="*/ 71 w 72"/>
                <a:gd name="T21" fmla="*/ 32 h 50"/>
                <a:gd name="T22" fmla="*/ 64 w 72"/>
                <a:gd name="T2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50">
                  <a:moveTo>
                    <a:pt x="64" y="24"/>
                  </a:moveTo>
                  <a:cubicBezTo>
                    <a:pt x="20" y="2"/>
                    <a:pt x="20" y="2"/>
                    <a:pt x="20" y="2"/>
                  </a:cubicBezTo>
                  <a:cubicBezTo>
                    <a:pt x="17" y="0"/>
                    <a:pt x="13" y="0"/>
                    <a:pt x="10" y="1"/>
                  </a:cubicBezTo>
                  <a:cubicBezTo>
                    <a:pt x="6" y="2"/>
                    <a:pt x="3" y="5"/>
                    <a:pt x="2" y="8"/>
                  </a:cubicBezTo>
                  <a:cubicBezTo>
                    <a:pt x="0" y="11"/>
                    <a:pt x="0" y="15"/>
                    <a:pt x="1" y="19"/>
                  </a:cubicBezTo>
                  <a:cubicBezTo>
                    <a:pt x="2" y="22"/>
                    <a:pt x="5" y="25"/>
                    <a:pt x="8" y="27"/>
                  </a:cubicBezTo>
                  <a:cubicBezTo>
                    <a:pt x="52" y="48"/>
                    <a:pt x="52" y="48"/>
                    <a:pt x="52" y="48"/>
                  </a:cubicBezTo>
                  <a:cubicBezTo>
                    <a:pt x="54" y="49"/>
                    <a:pt x="56" y="50"/>
                    <a:pt x="58" y="50"/>
                  </a:cubicBezTo>
                  <a:cubicBezTo>
                    <a:pt x="59" y="50"/>
                    <a:pt x="61" y="50"/>
                    <a:pt x="62" y="49"/>
                  </a:cubicBezTo>
                  <a:cubicBezTo>
                    <a:pt x="66" y="48"/>
                    <a:pt x="69" y="46"/>
                    <a:pt x="70" y="42"/>
                  </a:cubicBezTo>
                  <a:cubicBezTo>
                    <a:pt x="72" y="39"/>
                    <a:pt x="72" y="35"/>
                    <a:pt x="71" y="32"/>
                  </a:cubicBezTo>
                  <a:cubicBezTo>
                    <a:pt x="70" y="28"/>
                    <a:pt x="67" y="25"/>
                    <a:pt x="6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88" name="Freeform 1278">
              <a:extLst>
                <a:ext uri="{FF2B5EF4-FFF2-40B4-BE49-F238E27FC236}">
                  <a16:creationId xmlns:a16="http://schemas.microsoft.com/office/drawing/2014/main" id="{8CA158BA-E959-D12B-8DCF-14D997A5AC6B}"/>
                </a:ext>
              </a:extLst>
            </p:cNvPr>
            <p:cNvSpPr>
              <a:spLocks noEditPoints="1"/>
            </p:cNvSpPr>
            <p:nvPr/>
          </p:nvSpPr>
          <p:spPr bwMode="auto">
            <a:xfrm>
              <a:off x="5964677" y="565352"/>
              <a:ext cx="133350" cy="192088"/>
            </a:xfrm>
            <a:custGeom>
              <a:avLst/>
              <a:gdLst>
                <a:gd name="T0" fmla="*/ 204 w 248"/>
                <a:gd name="T1" fmla="*/ 31 h 356"/>
                <a:gd name="T2" fmla="*/ 123 w 248"/>
                <a:gd name="T3" fmla="*/ 0 h 356"/>
                <a:gd name="T4" fmla="*/ 123 w 248"/>
                <a:gd name="T5" fmla="*/ 0 h 356"/>
                <a:gd name="T6" fmla="*/ 36 w 248"/>
                <a:gd name="T7" fmla="*/ 36 h 356"/>
                <a:gd name="T8" fmla="*/ 0 w 248"/>
                <a:gd name="T9" fmla="*/ 124 h 356"/>
                <a:gd name="T10" fmla="*/ 30 w 248"/>
                <a:gd name="T11" fmla="*/ 205 h 356"/>
                <a:gd name="T12" fmla="*/ 65 w 248"/>
                <a:gd name="T13" fmla="*/ 266 h 356"/>
                <a:gd name="T14" fmla="*/ 65 w 248"/>
                <a:gd name="T15" fmla="*/ 317 h 356"/>
                <a:gd name="T16" fmla="*/ 68 w 248"/>
                <a:gd name="T17" fmla="*/ 325 h 356"/>
                <a:gd name="T18" fmla="*/ 84 w 248"/>
                <a:gd name="T19" fmla="*/ 350 h 356"/>
                <a:gd name="T20" fmla="*/ 96 w 248"/>
                <a:gd name="T21" fmla="*/ 356 h 356"/>
                <a:gd name="T22" fmla="*/ 150 w 248"/>
                <a:gd name="T23" fmla="*/ 356 h 356"/>
                <a:gd name="T24" fmla="*/ 150 w 248"/>
                <a:gd name="T25" fmla="*/ 356 h 356"/>
                <a:gd name="T26" fmla="*/ 161 w 248"/>
                <a:gd name="T27" fmla="*/ 350 h 356"/>
                <a:gd name="T28" fmla="*/ 178 w 248"/>
                <a:gd name="T29" fmla="*/ 325 h 356"/>
                <a:gd name="T30" fmla="*/ 180 w 248"/>
                <a:gd name="T31" fmla="*/ 317 h 356"/>
                <a:gd name="T32" fmla="*/ 180 w 248"/>
                <a:gd name="T33" fmla="*/ 266 h 356"/>
                <a:gd name="T34" fmla="*/ 216 w 248"/>
                <a:gd name="T35" fmla="*/ 205 h 356"/>
                <a:gd name="T36" fmla="*/ 246 w 248"/>
                <a:gd name="T37" fmla="*/ 115 h 356"/>
                <a:gd name="T38" fmla="*/ 204 w 248"/>
                <a:gd name="T39" fmla="*/ 31 h 356"/>
                <a:gd name="T40" fmla="*/ 103 w 248"/>
                <a:gd name="T41" fmla="*/ 329 h 356"/>
                <a:gd name="T42" fmla="*/ 93 w 248"/>
                <a:gd name="T43" fmla="*/ 313 h 356"/>
                <a:gd name="T44" fmla="*/ 93 w 248"/>
                <a:gd name="T45" fmla="*/ 313 h 356"/>
                <a:gd name="T46" fmla="*/ 153 w 248"/>
                <a:gd name="T47" fmla="*/ 313 h 356"/>
                <a:gd name="T48" fmla="*/ 153 w 248"/>
                <a:gd name="T49" fmla="*/ 313 h 356"/>
                <a:gd name="T50" fmla="*/ 142 w 248"/>
                <a:gd name="T51" fmla="*/ 329 h 356"/>
                <a:gd name="T52" fmla="*/ 103 w 248"/>
                <a:gd name="T53" fmla="*/ 329 h 356"/>
                <a:gd name="T54" fmla="*/ 153 w 248"/>
                <a:gd name="T55" fmla="*/ 269 h 356"/>
                <a:gd name="T56" fmla="*/ 153 w 248"/>
                <a:gd name="T57" fmla="*/ 285 h 356"/>
                <a:gd name="T58" fmla="*/ 93 w 248"/>
                <a:gd name="T59" fmla="*/ 285 h 356"/>
                <a:gd name="T60" fmla="*/ 93 w 248"/>
                <a:gd name="T61" fmla="*/ 269 h 356"/>
                <a:gd name="T62" fmla="*/ 153 w 248"/>
                <a:gd name="T63" fmla="*/ 269 h 356"/>
                <a:gd name="T64" fmla="*/ 191 w 248"/>
                <a:gd name="T65" fmla="*/ 191 h 356"/>
                <a:gd name="T66" fmla="*/ 161 w 248"/>
                <a:gd name="T67" fmla="*/ 241 h 356"/>
                <a:gd name="T68" fmla="*/ 85 w 248"/>
                <a:gd name="T69" fmla="*/ 241 h 356"/>
                <a:gd name="T70" fmla="*/ 51 w 248"/>
                <a:gd name="T71" fmla="*/ 187 h 356"/>
                <a:gd name="T72" fmla="*/ 27 w 248"/>
                <a:gd name="T73" fmla="*/ 124 h 356"/>
                <a:gd name="T74" fmla="*/ 55 w 248"/>
                <a:gd name="T75" fmla="*/ 56 h 356"/>
                <a:gd name="T76" fmla="*/ 123 w 248"/>
                <a:gd name="T77" fmla="*/ 28 h 356"/>
                <a:gd name="T78" fmla="*/ 219 w 248"/>
                <a:gd name="T79" fmla="*/ 124 h 356"/>
                <a:gd name="T80" fmla="*/ 195 w 248"/>
                <a:gd name="T81" fmla="*/ 187 h 356"/>
                <a:gd name="T82" fmla="*/ 191 w 248"/>
                <a:gd name="T83" fmla="*/ 19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356">
                  <a:moveTo>
                    <a:pt x="204" y="31"/>
                  </a:moveTo>
                  <a:cubicBezTo>
                    <a:pt x="182" y="11"/>
                    <a:pt x="153" y="0"/>
                    <a:pt x="123" y="0"/>
                  </a:cubicBezTo>
                  <a:cubicBezTo>
                    <a:pt x="123" y="0"/>
                    <a:pt x="123" y="0"/>
                    <a:pt x="123" y="0"/>
                  </a:cubicBezTo>
                  <a:cubicBezTo>
                    <a:pt x="90" y="0"/>
                    <a:pt x="59" y="13"/>
                    <a:pt x="36" y="36"/>
                  </a:cubicBezTo>
                  <a:cubicBezTo>
                    <a:pt x="13" y="59"/>
                    <a:pt x="0" y="91"/>
                    <a:pt x="0" y="124"/>
                  </a:cubicBezTo>
                  <a:cubicBezTo>
                    <a:pt x="0" y="154"/>
                    <a:pt x="10" y="182"/>
                    <a:pt x="30" y="205"/>
                  </a:cubicBezTo>
                  <a:cubicBezTo>
                    <a:pt x="47" y="224"/>
                    <a:pt x="64" y="256"/>
                    <a:pt x="65" y="266"/>
                  </a:cubicBezTo>
                  <a:cubicBezTo>
                    <a:pt x="65" y="317"/>
                    <a:pt x="65" y="317"/>
                    <a:pt x="65" y="317"/>
                  </a:cubicBezTo>
                  <a:cubicBezTo>
                    <a:pt x="65" y="320"/>
                    <a:pt x="66" y="323"/>
                    <a:pt x="68" y="325"/>
                  </a:cubicBezTo>
                  <a:cubicBezTo>
                    <a:pt x="84" y="350"/>
                    <a:pt x="84" y="350"/>
                    <a:pt x="84" y="350"/>
                  </a:cubicBezTo>
                  <a:cubicBezTo>
                    <a:pt x="87" y="354"/>
                    <a:pt x="91" y="356"/>
                    <a:pt x="96" y="356"/>
                  </a:cubicBezTo>
                  <a:cubicBezTo>
                    <a:pt x="150" y="356"/>
                    <a:pt x="150" y="356"/>
                    <a:pt x="150" y="356"/>
                  </a:cubicBezTo>
                  <a:cubicBezTo>
                    <a:pt x="150" y="356"/>
                    <a:pt x="150" y="356"/>
                    <a:pt x="150" y="356"/>
                  </a:cubicBezTo>
                  <a:cubicBezTo>
                    <a:pt x="154" y="356"/>
                    <a:pt x="159" y="354"/>
                    <a:pt x="161" y="350"/>
                  </a:cubicBezTo>
                  <a:cubicBezTo>
                    <a:pt x="178" y="325"/>
                    <a:pt x="178" y="325"/>
                    <a:pt x="178" y="325"/>
                  </a:cubicBezTo>
                  <a:cubicBezTo>
                    <a:pt x="180" y="323"/>
                    <a:pt x="180" y="320"/>
                    <a:pt x="180" y="317"/>
                  </a:cubicBezTo>
                  <a:cubicBezTo>
                    <a:pt x="180" y="266"/>
                    <a:pt x="180" y="266"/>
                    <a:pt x="180" y="266"/>
                  </a:cubicBezTo>
                  <a:cubicBezTo>
                    <a:pt x="182" y="256"/>
                    <a:pt x="199" y="224"/>
                    <a:pt x="216" y="205"/>
                  </a:cubicBezTo>
                  <a:cubicBezTo>
                    <a:pt x="237" y="180"/>
                    <a:pt x="248" y="148"/>
                    <a:pt x="246" y="115"/>
                  </a:cubicBezTo>
                  <a:cubicBezTo>
                    <a:pt x="244" y="83"/>
                    <a:pt x="229" y="53"/>
                    <a:pt x="204" y="31"/>
                  </a:cubicBezTo>
                  <a:close/>
                  <a:moveTo>
                    <a:pt x="103" y="329"/>
                  </a:moveTo>
                  <a:cubicBezTo>
                    <a:pt x="93" y="313"/>
                    <a:pt x="93" y="313"/>
                    <a:pt x="93" y="313"/>
                  </a:cubicBezTo>
                  <a:cubicBezTo>
                    <a:pt x="93" y="313"/>
                    <a:pt x="93" y="313"/>
                    <a:pt x="93" y="313"/>
                  </a:cubicBezTo>
                  <a:cubicBezTo>
                    <a:pt x="153" y="313"/>
                    <a:pt x="153" y="313"/>
                    <a:pt x="153" y="313"/>
                  </a:cubicBezTo>
                  <a:cubicBezTo>
                    <a:pt x="153" y="313"/>
                    <a:pt x="153" y="313"/>
                    <a:pt x="153" y="313"/>
                  </a:cubicBezTo>
                  <a:cubicBezTo>
                    <a:pt x="142" y="329"/>
                    <a:pt x="142" y="329"/>
                    <a:pt x="142" y="329"/>
                  </a:cubicBezTo>
                  <a:lnTo>
                    <a:pt x="103" y="329"/>
                  </a:lnTo>
                  <a:close/>
                  <a:moveTo>
                    <a:pt x="153" y="269"/>
                  </a:moveTo>
                  <a:cubicBezTo>
                    <a:pt x="153" y="285"/>
                    <a:pt x="153" y="285"/>
                    <a:pt x="153" y="285"/>
                  </a:cubicBezTo>
                  <a:cubicBezTo>
                    <a:pt x="93" y="285"/>
                    <a:pt x="93" y="285"/>
                    <a:pt x="93" y="285"/>
                  </a:cubicBezTo>
                  <a:cubicBezTo>
                    <a:pt x="93" y="269"/>
                    <a:pt x="93" y="269"/>
                    <a:pt x="93" y="269"/>
                  </a:cubicBezTo>
                  <a:lnTo>
                    <a:pt x="153" y="269"/>
                  </a:lnTo>
                  <a:close/>
                  <a:moveTo>
                    <a:pt x="191" y="191"/>
                  </a:moveTo>
                  <a:cubicBezTo>
                    <a:pt x="181" y="204"/>
                    <a:pt x="169" y="222"/>
                    <a:pt x="161" y="241"/>
                  </a:cubicBezTo>
                  <a:cubicBezTo>
                    <a:pt x="85" y="241"/>
                    <a:pt x="85" y="241"/>
                    <a:pt x="85" y="241"/>
                  </a:cubicBezTo>
                  <a:cubicBezTo>
                    <a:pt x="76" y="220"/>
                    <a:pt x="61" y="198"/>
                    <a:pt x="51" y="187"/>
                  </a:cubicBezTo>
                  <a:cubicBezTo>
                    <a:pt x="36" y="169"/>
                    <a:pt x="27" y="147"/>
                    <a:pt x="27" y="124"/>
                  </a:cubicBezTo>
                  <a:cubicBezTo>
                    <a:pt x="27" y="98"/>
                    <a:pt x="37" y="74"/>
                    <a:pt x="55" y="56"/>
                  </a:cubicBezTo>
                  <a:cubicBezTo>
                    <a:pt x="73" y="38"/>
                    <a:pt x="97" y="28"/>
                    <a:pt x="123" y="28"/>
                  </a:cubicBezTo>
                  <a:cubicBezTo>
                    <a:pt x="176" y="28"/>
                    <a:pt x="219" y="71"/>
                    <a:pt x="219" y="124"/>
                  </a:cubicBezTo>
                  <a:cubicBezTo>
                    <a:pt x="219" y="147"/>
                    <a:pt x="210" y="169"/>
                    <a:pt x="195" y="187"/>
                  </a:cubicBezTo>
                  <a:cubicBezTo>
                    <a:pt x="191" y="191"/>
                    <a:pt x="191" y="191"/>
                    <a:pt x="191"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sp>
        <p:nvSpPr>
          <p:cNvPr id="189" name="Freeform 1151">
            <a:extLst>
              <a:ext uri="{FF2B5EF4-FFF2-40B4-BE49-F238E27FC236}">
                <a16:creationId xmlns:a16="http://schemas.microsoft.com/office/drawing/2014/main" id="{196CD4DB-A468-4122-6621-C15346A00A28}"/>
              </a:ext>
            </a:extLst>
          </p:cNvPr>
          <p:cNvSpPr>
            <a:spLocks noEditPoints="1"/>
          </p:cNvSpPr>
          <p:nvPr/>
        </p:nvSpPr>
        <p:spPr bwMode="auto">
          <a:xfrm>
            <a:off x="7849083" y="2716917"/>
            <a:ext cx="367497" cy="349501"/>
          </a:xfrm>
          <a:custGeom>
            <a:avLst/>
            <a:gdLst>
              <a:gd name="T0" fmla="*/ 202 w 403"/>
              <a:gd name="T1" fmla="*/ 0 h 353"/>
              <a:gd name="T2" fmla="*/ 0 w 403"/>
              <a:gd name="T3" fmla="*/ 201 h 353"/>
              <a:gd name="T4" fmla="*/ 0 w 403"/>
              <a:gd name="T5" fmla="*/ 242 h 353"/>
              <a:gd name="T6" fmla="*/ 7 w 403"/>
              <a:gd name="T7" fmla="*/ 253 h 353"/>
              <a:gd name="T8" fmla="*/ 25 w 403"/>
              <a:gd name="T9" fmla="*/ 263 h 353"/>
              <a:gd name="T10" fmla="*/ 25 w 403"/>
              <a:gd name="T11" fmla="*/ 264 h 353"/>
              <a:gd name="T12" fmla="*/ 114 w 403"/>
              <a:gd name="T13" fmla="*/ 353 h 353"/>
              <a:gd name="T14" fmla="*/ 133 w 403"/>
              <a:gd name="T15" fmla="*/ 353 h 353"/>
              <a:gd name="T16" fmla="*/ 153 w 403"/>
              <a:gd name="T17" fmla="*/ 333 h 353"/>
              <a:gd name="T18" fmla="*/ 153 w 403"/>
              <a:gd name="T19" fmla="*/ 195 h 353"/>
              <a:gd name="T20" fmla="*/ 133 w 403"/>
              <a:gd name="T21" fmla="*/ 175 h 353"/>
              <a:gd name="T22" fmla="*/ 114 w 403"/>
              <a:gd name="T23" fmla="*/ 175 h 353"/>
              <a:gd name="T24" fmla="*/ 30 w 403"/>
              <a:gd name="T25" fmla="*/ 235 h 353"/>
              <a:gd name="T26" fmla="*/ 27 w 403"/>
              <a:gd name="T27" fmla="*/ 234 h 353"/>
              <a:gd name="T28" fmla="*/ 27 w 403"/>
              <a:gd name="T29" fmla="*/ 201 h 353"/>
              <a:gd name="T30" fmla="*/ 202 w 403"/>
              <a:gd name="T31" fmla="*/ 27 h 353"/>
              <a:gd name="T32" fmla="*/ 376 w 403"/>
              <a:gd name="T33" fmla="*/ 201 h 353"/>
              <a:gd name="T34" fmla="*/ 376 w 403"/>
              <a:gd name="T35" fmla="*/ 234 h 353"/>
              <a:gd name="T36" fmla="*/ 373 w 403"/>
              <a:gd name="T37" fmla="*/ 235 h 353"/>
              <a:gd name="T38" fmla="*/ 289 w 403"/>
              <a:gd name="T39" fmla="*/ 175 h 353"/>
              <a:gd name="T40" fmla="*/ 271 w 403"/>
              <a:gd name="T41" fmla="*/ 175 h 353"/>
              <a:gd name="T42" fmla="*/ 251 w 403"/>
              <a:gd name="T43" fmla="*/ 195 h 353"/>
              <a:gd name="T44" fmla="*/ 251 w 403"/>
              <a:gd name="T45" fmla="*/ 333 h 353"/>
              <a:gd name="T46" fmla="*/ 271 w 403"/>
              <a:gd name="T47" fmla="*/ 353 h 353"/>
              <a:gd name="T48" fmla="*/ 289 w 403"/>
              <a:gd name="T49" fmla="*/ 353 h 353"/>
              <a:gd name="T50" fmla="*/ 378 w 403"/>
              <a:gd name="T51" fmla="*/ 264 h 353"/>
              <a:gd name="T52" fmla="*/ 378 w 403"/>
              <a:gd name="T53" fmla="*/ 263 h 353"/>
              <a:gd name="T54" fmla="*/ 396 w 403"/>
              <a:gd name="T55" fmla="*/ 253 h 353"/>
              <a:gd name="T56" fmla="*/ 403 w 403"/>
              <a:gd name="T57" fmla="*/ 242 h 353"/>
              <a:gd name="T58" fmla="*/ 403 w 403"/>
              <a:gd name="T59" fmla="*/ 201 h 353"/>
              <a:gd name="T60" fmla="*/ 202 w 403"/>
              <a:gd name="T61" fmla="*/ 0 h 353"/>
              <a:gd name="T62" fmla="*/ 52 w 403"/>
              <a:gd name="T63" fmla="*/ 264 h 353"/>
              <a:gd name="T64" fmla="*/ 114 w 403"/>
              <a:gd name="T65" fmla="*/ 202 h 353"/>
              <a:gd name="T66" fmla="*/ 126 w 403"/>
              <a:gd name="T67" fmla="*/ 202 h 353"/>
              <a:gd name="T68" fmla="*/ 126 w 403"/>
              <a:gd name="T69" fmla="*/ 326 h 353"/>
              <a:gd name="T70" fmla="*/ 114 w 403"/>
              <a:gd name="T71" fmla="*/ 326 h 353"/>
              <a:gd name="T72" fmla="*/ 52 w 403"/>
              <a:gd name="T73" fmla="*/ 264 h 353"/>
              <a:gd name="T74" fmla="*/ 351 w 403"/>
              <a:gd name="T75" fmla="*/ 264 h 353"/>
              <a:gd name="T76" fmla="*/ 289 w 403"/>
              <a:gd name="T77" fmla="*/ 326 h 353"/>
              <a:gd name="T78" fmla="*/ 278 w 403"/>
              <a:gd name="T79" fmla="*/ 326 h 353"/>
              <a:gd name="T80" fmla="*/ 278 w 403"/>
              <a:gd name="T81" fmla="*/ 202 h 353"/>
              <a:gd name="T82" fmla="*/ 289 w 403"/>
              <a:gd name="T83" fmla="*/ 202 h 353"/>
              <a:gd name="T84" fmla="*/ 351 w 403"/>
              <a:gd name="T85" fmla="*/ 26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3" h="353">
                <a:moveTo>
                  <a:pt x="202" y="0"/>
                </a:moveTo>
                <a:cubicBezTo>
                  <a:pt x="91" y="0"/>
                  <a:pt x="0" y="90"/>
                  <a:pt x="0" y="201"/>
                </a:cubicBezTo>
                <a:cubicBezTo>
                  <a:pt x="0" y="242"/>
                  <a:pt x="0" y="242"/>
                  <a:pt x="0" y="242"/>
                </a:cubicBezTo>
                <a:cubicBezTo>
                  <a:pt x="0" y="246"/>
                  <a:pt x="3" y="251"/>
                  <a:pt x="7" y="253"/>
                </a:cubicBezTo>
                <a:cubicBezTo>
                  <a:pt x="25" y="263"/>
                  <a:pt x="25" y="263"/>
                  <a:pt x="25" y="263"/>
                </a:cubicBezTo>
                <a:cubicBezTo>
                  <a:pt x="25" y="264"/>
                  <a:pt x="25" y="264"/>
                  <a:pt x="25" y="264"/>
                </a:cubicBezTo>
                <a:cubicBezTo>
                  <a:pt x="25" y="313"/>
                  <a:pt x="65" y="353"/>
                  <a:pt x="114" y="353"/>
                </a:cubicBezTo>
                <a:cubicBezTo>
                  <a:pt x="133" y="353"/>
                  <a:pt x="133" y="353"/>
                  <a:pt x="133" y="353"/>
                </a:cubicBezTo>
                <a:cubicBezTo>
                  <a:pt x="144" y="353"/>
                  <a:pt x="153" y="344"/>
                  <a:pt x="153" y="333"/>
                </a:cubicBezTo>
                <a:cubicBezTo>
                  <a:pt x="153" y="195"/>
                  <a:pt x="153" y="195"/>
                  <a:pt x="153" y="195"/>
                </a:cubicBezTo>
                <a:cubicBezTo>
                  <a:pt x="153" y="184"/>
                  <a:pt x="144" y="175"/>
                  <a:pt x="133" y="175"/>
                </a:cubicBezTo>
                <a:cubicBezTo>
                  <a:pt x="114" y="175"/>
                  <a:pt x="114" y="175"/>
                  <a:pt x="114" y="175"/>
                </a:cubicBezTo>
                <a:cubicBezTo>
                  <a:pt x="76" y="175"/>
                  <a:pt x="42" y="199"/>
                  <a:pt x="30" y="235"/>
                </a:cubicBezTo>
                <a:cubicBezTo>
                  <a:pt x="27" y="234"/>
                  <a:pt x="27" y="234"/>
                  <a:pt x="27" y="234"/>
                </a:cubicBezTo>
                <a:cubicBezTo>
                  <a:pt x="27" y="201"/>
                  <a:pt x="27" y="201"/>
                  <a:pt x="27" y="201"/>
                </a:cubicBezTo>
                <a:cubicBezTo>
                  <a:pt x="27" y="105"/>
                  <a:pt x="106" y="27"/>
                  <a:pt x="202" y="27"/>
                </a:cubicBezTo>
                <a:cubicBezTo>
                  <a:pt x="298" y="27"/>
                  <a:pt x="376" y="105"/>
                  <a:pt x="376" y="201"/>
                </a:cubicBezTo>
                <a:cubicBezTo>
                  <a:pt x="376" y="234"/>
                  <a:pt x="376" y="234"/>
                  <a:pt x="376" y="234"/>
                </a:cubicBezTo>
                <a:cubicBezTo>
                  <a:pt x="373" y="235"/>
                  <a:pt x="373" y="235"/>
                  <a:pt x="373" y="235"/>
                </a:cubicBezTo>
                <a:cubicBezTo>
                  <a:pt x="361" y="199"/>
                  <a:pt x="327" y="175"/>
                  <a:pt x="289" y="175"/>
                </a:cubicBezTo>
                <a:cubicBezTo>
                  <a:pt x="271" y="175"/>
                  <a:pt x="271" y="175"/>
                  <a:pt x="271" y="175"/>
                </a:cubicBezTo>
                <a:cubicBezTo>
                  <a:pt x="260" y="175"/>
                  <a:pt x="251" y="184"/>
                  <a:pt x="251" y="195"/>
                </a:cubicBezTo>
                <a:cubicBezTo>
                  <a:pt x="251" y="333"/>
                  <a:pt x="251" y="333"/>
                  <a:pt x="251" y="333"/>
                </a:cubicBezTo>
                <a:cubicBezTo>
                  <a:pt x="251" y="344"/>
                  <a:pt x="260" y="353"/>
                  <a:pt x="271" y="353"/>
                </a:cubicBezTo>
                <a:cubicBezTo>
                  <a:pt x="289" y="353"/>
                  <a:pt x="289" y="353"/>
                  <a:pt x="289" y="353"/>
                </a:cubicBezTo>
                <a:cubicBezTo>
                  <a:pt x="338" y="353"/>
                  <a:pt x="378" y="313"/>
                  <a:pt x="378" y="264"/>
                </a:cubicBezTo>
                <a:cubicBezTo>
                  <a:pt x="378" y="263"/>
                  <a:pt x="378" y="263"/>
                  <a:pt x="378" y="263"/>
                </a:cubicBezTo>
                <a:cubicBezTo>
                  <a:pt x="396" y="253"/>
                  <a:pt x="396" y="253"/>
                  <a:pt x="396" y="253"/>
                </a:cubicBezTo>
                <a:cubicBezTo>
                  <a:pt x="400" y="251"/>
                  <a:pt x="403" y="246"/>
                  <a:pt x="403" y="242"/>
                </a:cubicBezTo>
                <a:cubicBezTo>
                  <a:pt x="403" y="201"/>
                  <a:pt x="403" y="201"/>
                  <a:pt x="403" y="201"/>
                </a:cubicBezTo>
                <a:cubicBezTo>
                  <a:pt x="403" y="90"/>
                  <a:pt x="313" y="0"/>
                  <a:pt x="202" y="0"/>
                </a:cubicBezTo>
                <a:close/>
                <a:moveTo>
                  <a:pt x="52" y="264"/>
                </a:moveTo>
                <a:cubicBezTo>
                  <a:pt x="52" y="230"/>
                  <a:pt x="80" y="202"/>
                  <a:pt x="114" y="202"/>
                </a:cubicBezTo>
                <a:cubicBezTo>
                  <a:pt x="126" y="202"/>
                  <a:pt x="126" y="202"/>
                  <a:pt x="126" y="202"/>
                </a:cubicBezTo>
                <a:cubicBezTo>
                  <a:pt x="126" y="326"/>
                  <a:pt x="126" y="326"/>
                  <a:pt x="126" y="326"/>
                </a:cubicBezTo>
                <a:cubicBezTo>
                  <a:pt x="114" y="326"/>
                  <a:pt x="114" y="326"/>
                  <a:pt x="114" y="326"/>
                </a:cubicBezTo>
                <a:cubicBezTo>
                  <a:pt x="80" y="326"/>
                  <a:pt x="52" y="298"/>
                  <a:pt x="52" y="264"/>
                </a:cubicBezTo>
                <a:close/>
                <a:moveTo>
                  <a:pt x="351" y="264"/>
                </a:moveTo>
                <a:cubicBezTo>
                  <a:pt x="351" y="298"/>
                  <a:pt x="323" y="326"/>
                  <a:pt x="289" y="326"/>
                </a:cubicBezTo>
                <a:cubicBezTo>
                  <a:pt x="278" y="326"/>
                  <a:pt x="278" y="326"/>
                  <a:pt x="278" y="326"/>
                </a:cubicBezTo>
                <a:cubicBezTo>
                  <a:pt x="278" y="202"/>
                  <a:pt x="278" y="202"/>
                  <a:pt x="278" y="202"/>
                </a:cubicBezTo>
                <a:cubicBezTo>
                  <a:pt x="289" y="202"/>
                  <a:pt x="289" y="202"/>
                  <a:pt x="289" y="202"/>
                </a:cubicBezTo>
                <a:cubicBezTo>
                  <a:pt x="323" y="202"/>
                  <a:pt x="351" y="230"/>
                  <a:pt x="351" y="26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050" dirty="0"/>
          </a:p>
        </p:txBody>
      </p:sp>
      <p:grpSp>
        <p:nvGrpSpPr>
          <p:cNvPr id="190" name="Group 189">
            <a:extLst>
              <a:ext uri="{FF2B5EF4-FFF2-40B4-BE49-F238E27FC236}">
                <a16:creationId xmlns:a16="http://schemas.microsoft.com/office/drawing/2014/main" id="{16C67DF3-1A30-8AB4-6865-A750C88177C2}"/>
              </a:ext>
            </a:extLst>
          </p:cNvPr>
          <p:cNvGrpSpPr>
            <a:grpSpLocks noChangeAspect="1"/>
          </p:cNvGrpSpPr>
          <p:nvPr/>
        </p:nvGrpSpPr>
        <p:grpSpPr>
          <a:xfrm>
            <a:off x="7840452" y="2313494"/>
            <a:ext cx="367498" cy="256620"/>
            <a:chOff x="7107594" y="6542385"/>
            <a:chExt cx="533956" cy="286810"/>
          </a:xfrm>
          <a:solidFill>
            <a:schemeClr val="accent1"/>
          </a:solidFill>
        </p:grpSpPr>
        <p:sp>
          <p:nvSpPr>
            <p:cNvPr id="191" name="Oval 295">
              <a:extLst>
                <a:ext uri="{FF2B5EF4-FFF2-40B4-BE49-F238E27FC236}">
                  <a16:creationId xmlns:a16="http://schemas.microsoft.com/office/drawing/2014/main" id="{389AD00E-5F0A-1139-718A-93FE91B9A51E}"/>
                </a:ext>
              </a:extLst>
            </p:cNvPr>
            <p:cNvSpPr>
              <a:spLocks noChangeArrowheads="1"/>
            </p:cNvSpPr>
            <p:nvPr/>
          </p:nvSpPr>
          <p:spPr bwMode="auto">
            <a:xfrm>
              <a:off x="7360842" y="6737660"/>
              <a:ext cx="27462" cy="274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92" name="Freeform 296">
              <a:extLst>
                <a:ext uri="{FF2B5EF4-FFF2-40B4-BE49-F238E27FC236}">
                  <a16:creationId xmlns:a16="http://schemas.microsoft.com/office/drawing/2014/main" id="{02E83516-19DC-750C-F157-C53F6ABEF320}"/>
                </a:ext>
              </a:extLst>
            </p:cNvPr>
            <p:cNvSpPr>
              <a:spLocks/>
            </p:cNvSpPr>
            <p:nvPr/>
          </p:nvSpPr>
          <p:spPr bwMode="auto">
            <a:xfrm>
              <a:off x="7397456" y="6670534"/>
              <a:ext cx="39666" cy="27460"/>
            </a:xfrm>
            <a:custGeom>
              <a:avLst/>
              <a:gdLst>
                <a:gd name="T0" fmla="*/ 14 w 41"/>
                <a:gd name="T1" fmla="*/ 28 h 28"/>
                <a:gd name="T2" fmla="*/ 27 w 41"/>
                <a:gd name="T3" fmla="*/ 28 h 28"/>
                <a:gd name="T4" fmla="*/ 41 w 41"/>
                <a:gd name="T5" fmla="*/ 14 h 28"/>
                <a:gd name="T6" fmla="*/ 27 w 41"/>
                <a:gd name="T7" fmla="*/ 0 h 28"/>
                <a:gd name="T8" fmla="*/ 14 w 41"/>
                <a:gd name="T9" fmla="*/ 0 h 28"/>
                <a:gd name="T10" fmla="*/ 0 w 41"/>
                <a:gd name="T11" fmla="*/ 14 h 28"/>
                <a:gd name="T12" fmla="*/ 14 w 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14" y="28"/>
                  </a:moveTo>
                  <a:cubicBezTo>
                    <a:pt x="27" y="28"/>
                    <a:pt x="27" y="28"/>
                    <a:pt x="27" y="28"/>
                  </a:cubicBezTo>
                  <a:cubicBezTo>
                    <a:pt x="35" y="28"/>
                    <a:pt x="41" y="22"/>
                    <a:pt x="41" y="14"/>
                  </a:cubicBezTo>
                  <a:cubicBezTo>
                    <a:pt x="41" y="6"/>
                    <a:pt x="35" y="0"/>
                    <a:pt x="27" y="0"/>
                  </a:cubicBezTo>
                  <a:cubicBezTo>
                    <a:pt x="14" y="0"/>
                    <a:pt x="14" y="0"/>
                    <a:pt x="14" y="0"/>
                  </a:cubicBezTo>
                  <a:cubicBezTo>
                    <a:pt x="6" y="0"/>
                    <a:pt x="0" y="6"/>
                    <a:pt x="0" y="14"/>
                  </a:cubicBezTo>
                  <a:cubicBezTo>
                    <a:pt x="0" y="22"/>
                    <a:pt x="6"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93" name="Freeform 297">
              <a:extLst>
                <a:ext uri="{FF2B5EF4-FFF2-40B4-BE49-F238E27FC236}">
                  <a16:creationId xmlns:a16="http://schemas.microsoft.com/office/drawing/2014/main" id="{78DBBACB-B8BB-1036-3B16-36E6DF34343E}"/>
                </a:ext>
              </a:extLst>
            </p:cNvPr>
            <p:cNvSpPr>
              <a:spLocks noEditPoints="1"/>
            </p:cNvSpPr>
            <p:nvPr/>
          </p:nvSpPr>
          <p:spPr bwMode="auto">
            <a:xfrm>
              <a:off x="7107594" y="6542385"/>
              <a:ext cx="533956" cy="286810"/>
            </a:xfrm>
            <a:custGeom>
              <a:avLst/>
              <a:gdLst>
                <a:gd name="T0" fmla="*/ 474 w 539"/>
                <a:gd name="T1" fmla="*/ 16 h 289"/>
                <a:gd name="T2" fmla="*/ 461 w 539"/>
                <a:gd name="T3" fmla="*/ 0 h 289"/>
                <a:gd name="T4" fmla="*/ 448 w 539"/>
                <a:gd name="T5" fmla="*/ 16 h 289"/>
                <a:gd name="T6" fmla="*/ 383 w 539"/>
                <a:gd name="T7" fmla="*/ 29 h 289"/>
                <a:gd name="T8" fmla="*/ 448 w 539"/>
                <a:gd name="T9" fmla="*/ 42 h 289"/>
                <a:gd name="T10" fmla="*/ 448 w 539"/>
                <a:gd name="T11" fmla="*/ 77 h 289"/>
                <a:gd name="T12" fmla="*/ 440 w 539"/>
                <a:gd name="T13" fmla="*/ 93 h 289"/>
                <a:gd name="T14" fmla="*/ 91 w 539"/>
                <a:gd name="T15" fmla="*/ 83 h 289"/>
                <a:gd name="T16" fmla="*/ 91 w 539"/>
                <a:gd name="T17" fmla="*/ 48 h 289"/>
                <a:gd name="T18" fmla="*/ 155 w 539"/>
                <a:gd name="T19" fmla="*/ 35 h 289"/>
                <a:gd name="T20" fmla="*/ 91 w 539"/>
                <a:gd name="T21" fmla="*/ 22 h 289"/>
                <a:gd name="T22" fmla="*/ 78 w 539"/>
                <a:gd name="T23" fmla="*/ 6 h 289"/>
                <a:gd name="T24" fmla="*/ 64 w 539"/>
                <a:gd name="T25" fmla="*/ 22 h 289"/>
                <a:gd name="T26" fmla="*/ 0 w 539"/>
                <a:gd name="T27" fmla="*/ 35 h 289"/>
                <a:gd name="T28" fmla="*/ 64 w 539"/>
                <a:gd name="T29" fmla="*/ 48 h 289"/>
                <a:gd name="T30" fmla="*/ 64 w 539"/>
                <a:gd name="T31" fmla="*/ 83 h 289"/>
                <a:gd name="T32" fmla="*/ 56 w 539"/>
                <a:gd name="T33" fmla="*/ 110 h 289"/>
                <a:gd name="T34" fmla="*/ 78 w 539"/>
                <a:gd name="T35" fmla="*/ 132 h 289"/>
                <a:gd name="T36" fmla="*/ 96 w 539"/>
                <a:gd name="T37" fmla="*/ 120 h 289"/>
                <a:gd name="T38" fmla="*/ 76 w 539"/>
                <a:gd name="T39" fmla="*/ 270 h 289"/>
                <a:gd name="T40" fmla="*/ 89 w 539"/>
                <a:gd name="T41" fmla="*/ 289 h 289"/>
                <a:gd name="T42" fmla="*/ 157 w 539"/>
                <a:gd name="T43" fmla="*/ 120 h 289"/>
                <a:gd name="T44" fmla="*/ 172 w 539"/>
                <a:gd name="T45" fmla="*/ 232 h 289"/>
                <a:gd name="T46" fmla="*/ 226 w 539"/>
                <a:gd name="T47" fmla="*/ 246 h 289"/>
                <a:gd name="T48" fmla="*/ 312 w 539"/>
                <a:gd name="T49" fmla="*/ 246 h 289"/>
                <a:gd name="T50" fmla="*/ 367 w 539"/>
                <a:gd name="T51" fmla="*/ 232 h 289"/>
                <a:gd name="T52" fmla="*/ 381 w 539"/>
                <a:gd name="T53" fmla="*/ 120 h 289"/>
                <a:gd name="T54" fmla="*/ 450 w 539"/>
                <a:gd name="T55" fmla="*/ 289 h 289"/>
                <a:gd name="T56" fmla="*/ 463 w 539"/>
                <a:gd name="T57" fmla="*/ 270 h 289"/>
                <a:gd name="T58" fmla="*/ 447 w 539"/>
                <a:gd name="T59" fmla="*/ 120 h 289"/>
                <a:gd name="T60" fmla="*/ 461 w 539"/>
                <a:gd name="T61" fmla="*/ 126 h 289"/>
                <a:gd name="T62" fmla="*/ 482 w 539"/>
                <a:gd name="T63" fmla="*/ 104 h 289"/>
                <a:gd name="T64" fmla="*/ 474 w 539"/>
                <a:gd name="T65" fmla="*/ 77 h 289"/>
                <a:gd name="T66" fmla="*/ 474 w 539"/>
                <a:gd name="T67" fmla="*/ 42 h 289"/>
                <a:gd name="T68" fmla="*/ 539 w 539"/>
                <a:gd name="T69" fmla="*/ 29 h 289"/>
                <a:gd name="T70" fmla="*/ 269 w 539"/>
                <a:gd name="T71" fmla="*/ 239 h 289"/>
                <a:gd name="T72" fmla="*/ 269 w 539"/>
                <a:gd name="T73" fmla="*/ 183 h 289"/>
                <a:gd name="T74" fmla="*/ 269 w 539"/>
                <a:gd name="T75" fmla="*/ 239 h 289"/>
                <a:gd name="T76" fmla="*/ 324 w 539"/>
                <a:gd name="T77" fmla="*/ 219 h 289"/>
                <a:gd name="T78" fmla="*/ 269 w 539"/>
                <a:gd name="T79" fmla="*/ 156 h 289"/>
                <a:gd name="T80" fmla="*/ 215 w 539"/>
                <a:gd name="T81" fmla="*/ 219 h 289"/>
                <a:gd name="T82" fmla="*/ 198 w 539"/>
                <a:gd name="T83" fmla="*/ 120 h 289"/>
                <a:gd name="T84" fmla="*/ 340 w 539"/>
                <a:gd name="T85" fmla="*/ 2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9" h="289">
                  <a:moveTo>
                    <a:pt x="526" y="16"/>
                  </a:moveTo>
                  <a:cubicBezTo>
                    <a:pt x="474" y="16"/>
                    <a:pt x="474" y="16"/>
                    <a:pt x="474" y="16"/>
                  </a:cubicBezTo>
                  <a:cubicBezTo>
                    <a:pt x="474" y="14"/>
                    <a:pt x="474" y="14"/>
                    <a:pt x="474" y="14"/>
                  </a:cubicBezTo>
                  <a:cubicBezTo>
                    <a:pt x="474" y="6"/>
                    <a:pt x="468" y="0"/>
                    <a:pt x="461" y="0"/>
                  </a:cubicBezTo>
                  <a:cubicBezTo>
                    <a:pt x="454" y="0"/>
                    <a:pt x="448" y="6"/>
                    <a:pt x="448" y="14"/>
                  </a:cubicBezTo>
                  <a:cubicBezTo>
                    <a:pt x="448" y="16"/>
                    <a:pt x="448" y="16"/>
                    <a:pt x="448" y="16"/>
                  </a:cubicBezTo>
                  <a:cubicBezTo>
                    <a:pt x="397" y="16"/>
                    <a:pt x="397" y="16"/>
                    <a:pt x="397" y="16"/>
                  </a:cubicBezTo>
                  <a:cubicBezTo>
                    <a:pt x="389" y="16"/>
                    <a:pt x="383" y="22"/>
                    <a:pt x="383" y="29"/>
                  </a:cubicBezTo>
                  <a:cubicBezTo>
                    <a:pt x="383" y="36"/>
                    <a:pt x="389" y="42"/>
                    <a:pt x="397" y="42"/>
                  </a:cubicBezTo>
                  <a:cubicBezTo>
                    <a:pt x="448" y="42"/>
                    <a:pt x="448" y="42"/>
                    <a:pt x="448" y="42"/>
                  </a:cubicBezTo>
                  <a:cubicBezTo>
                    <a:pt x="448" y="76"/>
                    <a:pt x="448" y="76"/>
                    <a:pt x="448" y="76"/>
                  </a:cubicBezTo>
                  <a:cubicBezTo>
                    <a:pt x="448" y="77"/>
                    <a:pt x="448" y="77"/>
                    <a:pt x="448" y="77"/>
                  </a:cubicBezTo>
                  <a:cubicBezTo>
                    <a:pt x="443" y="78"/>
                    <a:pt x="440" y="82"/>
                    <a:pt x="440" y="87"/>
                  </a:cubicBezTo>
                  <a:cubicBezTo>
                    <a:pt x="440" y="93"/>
                    <a:pt x="440" y="93"/>
                    <a:pt x="440" y="93"/>
                  </a:cubicBezTo>
                  <a:cubicBezTo>
                    <a:pt x="99" y="93"/>
                    <a:pt x="99" y="93"/>
                    <a:pt x="99" y="93"/>
                  </a:cubicBezTo>
                  <a:cubicBezTo>
                    <a:pt x="99" y="88"/>
                    <a:pt x="95" y="84"/>
                    <a:pt x="91" y="83"/>
                  </a:cubicBezTo>
                  <a:cubicBezTo>
                    <a:pt x="91" y="83"/>
                    <a:pt x="91" y="82"/>
                    <a:pt x="91" y="82"/>
                  </a:cubicBezTo>
                  <a:cubicBezTo>
                    <a:pt x="91" y="48"/>
                    <a:pt x="91" y="48"/>
                    <a:pt x="91" y="48"/>
                  </a:cubicBezTo>
                  <a:cubicBezTo>
                    <a:pt x="142" y="48"/>
                    <a:pt x="142" y="48"/>
                    <a:pt x="142" y="48"/>
                  </a:cubicBezTo>
                  <a:cubicBezTo>
                    <a:pt x="149" y="48"/>
                    <a:pt x="155" y="42"/>
                    <a:pt x="155" y="35"/>
                  </a:cubicBezTo>
                  <a:cubicBezTo>
                    <a:pt x="155" y="27"/>
                    <a:pt x="149" y="22"/>
                    <a:pt x="142" y="22"/>
                  </a:cubicBezTo>
                  <a:cubicBezTo>
                    <a:pt x="91" y="22"/>
                    <a:pt x="91" y="22"/>
                    <a:pt x="91" y="22"/>
                  </a:cubicBezTo>
                  <a:cubicBezTo>
                    <a:pt x="91" y="19"/>
                    <a:pt x="91" y="19"/>
                    <a:pt x="91" y="19"/>
                  </a:cubicBezTo>
                  <a:cubicBezTo>
                    <a:pt x="91" y="12"/>
                    <a:pt x="85" y="6"/>
                    <a:pt x="78" y="6"/>
                  </a:cubicBezTo>
                  <a:cubicBezTo>
                    <a:pt x="70" y="6"/>
                    <a:pt x="64" y="12"/>
                    <a:pt x="64" y="19"/>
                  </a:cubicBezTo>
                  <a:cubicBezTo>
                    <a:pt x="64" y="22"/>
                    <a:pt x="64" y="22"/>
                    <a:pt x="64" y="22"/>
                  </a:cubicBezTo>
                  <a:cubicBezTo>
                    <a:pt x="13" y="22"/>
                    <a:pt x="13" y="22"/>
                    <a:pt x="13" y="22"/>
                  </a:cubicBezTo>
                  <a:cubicBezTo>
                    <a:pt x="6" y="22"/>
                    <a:pt x="0" y="27"/>
                    <a:pt x="0" y="35"/>
                  </a:cubicBezTo>
                  <a:cubicBezTo>
                    <a:pt x="0" y="42"/>
                    <a:pt x="6" y="48"/>
                    <a:pt x="13" y="48"/>
                  </a:cubicBezTo>
                  <a:cubicBezTo>
                    <a:pt x="64" y="48"/>
                    <a:pt x="64" y="48"/>
                    <a:pt x="64" y="48"/>
                  </a:cubicBezTo>
                  <a:cubicBezTo>
                    <a:pt x="64" y="82"/>
                    <a:pt x="64" y="82"/>
                    <a:pt x="64" y="82"/>
                  </a:cubicBezTo>
                  <a:cubicBezTo>
                    <a:pt x="64" y="82"/>
                    <a:pt x="64" y="83"/>
                    <a:pt x="64" y="83"/>
                  </a:cubicBezTo>
                  <a:cubicBezTo>
                    <a:pt x="60" y="84"/>
                    <a:pt x="56" y="88"/>
                    <a:pt x="56" y="93"/>
                  </a:cubicBezTo>
                  <a:cubicBezTo>
                    <a:pt x="56" y="110"/>
                    <a:pt x="56" y="110"/>
                    <a:pt x="56" y="110"/>
                  </a:cubicBezTo>
                  <a:cubicBezTo>
                    <a:pt x="56" y="122"/>
                    <a:pt x="66" y="132"/>
                    <a:pt x="78" y="132"/>
                  </a:cubicBezTo>
                  <a:cubicBezTo>
                    <a:pt x="78" y="132"/>
                    <a:pt x="78" y="132"/>
                    <a:pt x="78" y="132"/>
                  </a:cubicBezTo>
                  <a:cubicBezTo>
                    <a:pt x="78" y="132"/>
                    <a:pt x="78" y="132"/>
                    <a:pt x="78" y="132"/>
                  </a:cubicBezTo>
                  <a:cubicBezTo>
                    <a:pt x="86" y="132"/>
                    <a:pt x="93" y="127"/>
                    <a:pt x="96" y="120"/>
                  </a:cubicBezTo>
                  <a:cubicBezTo>
                    <a:pt x="128" y="120"/>
                    <a:pt x="128" y="120"/>
                    <a:pt x="128" y="120"/>
                  </a:cubicBezTo>
                  <a:cubicBezTo>
                    <a:pt x="76" y="270"/>
                    <a:pt x="76" y="270"/>
                    <a:pt x="76" y="270"/>
                  </a:cubicBezTo>
                  <a:cubicBezTo>
                    <a:pt x="73" y="277"/>
                    <a:pt x="77" y="285"/>
                    <a:pt x="84" y="288"/>
                  </a:cubicBezTo>
                  <a:cubicBezTo>
                    <a:pt x="86" y="288"/>
                    <a:pt x="87" y="289"/>
                    <a:pt x="89" y="289"/>
                  </a:cubicBezTo>
                  <a:cubicBezTo>
                    <a:pt x="95" y="289"/>
                    <a:pt x="100" y="285"/>
                    <a:pt x="102" y="279"/>
                  </a:cubicBezTo>
                  <a:cubicBezTo>
                    <a:pt x="157" y="120"/>
                    <a:pt x="157" y="120"/>
                    <a:pt x="157" y="120"/>
                  </a:cubicBezTo>
                  <a:cubicBezTo>
                    <a:pt x="172" y="120"/>
                    <a:pt x="172" y="120"/>
                    <a:pt x="172" y="120"/>
                  </a:cubicBezTo>
                  <a:cubicBezTo>
                    <a:pt x="172" y="232"/>
                    <a:pt x="172" y="232"/>
                    <a:pt x="172" y="232"/>
                  </a:cubicBezTo>
                  <a:cubicBezTo>
                    <a:pt x="172" y="240"/>
                    <a:pt x="178" y="246"/>
                    <a:pt x="185" y="246"/>
                  </a:cubicBezTo>
                  <a:cubicBezTo>
                    <a:pt x="226" y="246"/>
                    <a:pt x="226" y="246"/>
                    <a:pt x="226" y="246"/>
                  </a:cubicBezTo>
                  <a:cubicBezTo>
                    <a:pt x="237" y="258"/>
                    <a:pt x="252" y="266"/>
                    <a:pt x="269" y="266"/>
                  </a:cubicBezTo>
                  <a:cubicBezTo>
                    <a:pt x="287" y="266"/>
                    <a:pt x="302" y="258"/>
                    <a:pt x="312" y="246"/>
                  </a:cubicBezTo>
                  <a:cubicBezTo>
                    <a:pt x="354" y="246"/>
                    <a:pt x="354" y="246"/>
                    <a:pt x="354" y="246"/>
                  </a:cubicBezTo>
                  <a:cubicBezTo>
                    <a:pt x="361" y="246"/>
                    <a:pt x="367" y="240"/>
                    <a:pt x="367" y="232"/>
                  </a:cubicBezTo>
                  <a:cubicBezTo>
                    <a:pt x="367" y="120"/>
                    <a:pt x="367" y="120"/>
                    <a:pt x="367" y="120"/>
                  </a:cubicBezTo>
                  <a:cubicBezTo>
                    <a:pt x="381" y="120"/>
                    <a:pt x="381" y="120"/>
                    <a:pt x="381" y="120"/>
                  </a:cubicBezTo>
                  <a:cubicBezTo>
                    <a:pt x="437" y="279"/>
                    <a:pt x="437" y="279"/>
                    <a:pt x="437" y="279"/>
                  </a:cubicBezTo>
                  <a:cubicBezTo>
                    <a:pt x="439" y="285"/>
                    <a:pt x="444" y="289"/>
                    <a:pt x="450" y="289"/>
                  </a:cubicBezTo>
                  <a:cubicBezTo>
                    <a:pt x="451" y="289"/>
                    <a:pt x="453" y="288"/>
                    <a:pt x="454" y="288"/>
                  </a:cubicBezTo>
                  <a:cubicBezTo>
                    <a:pt x="461" y="285"/>
                    <a:pt x="465" y="277"/>
                    <a:pt x="463" y="270"/>
                  </a:cubicBezTo>
                  <a:cubicBezTo>
                    <a:pt x="410" y="120"/>
                    <a:pt x="410" y="120"/>
                    <a:pt x="410" y="120"/>
                  </a:cubicBezTo>
                  <a:cubicBezTo>
                    <a:pt x="447" y="120"/>
                    <a:pt x="447" y="120"/>
                    <a:pt x="447" y="120"/>
                  </a:cubicBezTo>
                  <a:cubicBezTo>
                    <a:pt x="451" y="124"/>
                    <a:pt x="456" y="126"/>
                    <a:pt x="461" y="126"/>
                  </a:cubicBezTo>
                  <a:cubicBezTo>
                    <a:pt x="461" y="126"/>
                    <a:pt x="461" y="126"/>
                    <a:pt x="461" y="126"/>
                  </a:cubicBezTo>
                  <a:cubicBezTo>
                    <a:pt x="461" y="126"/>
                    <a:pt x="461" y="126"/>
                    <a:pt x="461" y="126"/>
                  </a:cubicBezTo>
                  <a:cubicBezTo>
                    <a:pt x="473" y="126"/>
                    <a:pt x="482" y="116"/>
                    <a:pt x="482" y="104"/>
                  </a:cubicBezTo>
                  <a:cubicBezTo>
                    <a:pt x="482" y="87"/>
                    <a:pt x="482" y="87"/>
                    <a:pt x="482" y="87"/>
                  </a:cubicBezTo>
                  <a:cubicBezTo>
                    <a:pt x="482" y="82"/>
                    <a:pt x="479" y="78"/>
                    <a:pt x="474" y="77"/>
                  </a:cubicBezTo>
                  <a:cubicBezTo>
                    <a:pt x="474" y="77"/>
                    <a:pt x="474" y="77"/>
                    <a:pt x="474" y="76"/>
                  </a:cubicBezTo>
                  <a:cubicBezTo>
                    <a:pt x="474" y="42"/>
                    <a:pt x="474" y="42"/>
                    <a:pt x="474" y="42"/>
                  </a:cubicBezTo>
                  <a:cubicBezTo>
                    <a:pt x="526" y="42"/>
                    <a:pt x="526" y="42"/>
                    <a:pt x="526" y="42"/>
                  </a:cubicBezTo>
                  <a:cubicBezTo>
                    <a:pt x="533" y="42"/>
                    <a:pt x="539" y="36"/>
                    <a:pt x="539" y="29"/>
                  </a:cubicBezTo>
                  <a:cubicBezTo>
                    <a:pt x="539" y="22"/>
                    <a:pt x="533" y="16"/>
                    <a:pt x="526" y="16"/>
                  </a:cubicBezTo>
                  <a:close/>
                  <a:moveTo>
                    <a:pt x="269" y="239"/>
                  </a:moveTo>
                  <a:cubicBezTo>
                    <a:pt x="254" y="239"/>
                    <a:pt x="242" y="226"/>
                    <a:pt x="242" y="211"/>
                  </a:cubicBezTo>
                  <a:cubicBezTo>
                    <a:pt x="242" y="196"/>
                    <a:pt x="254" y="183"/>
                    <a:pt x="269" y="183"/>
                  </a:cubicBezTo>
                  <a:cubicBezTo>
                    <a:pt x="285" y="183"/>
                    <a:pt x="297" y="196"/>
                    <a:pt x="297" y="211"/>
                  </a:cubicBezTo>
                  <a:cubicBezTo>
                    <a:pt x="297" y="226"/>
                    <a:pt x="285" y="239"/>
                    <a:pt x="269" y="239"/>
                  </a:cubicBezTo>
                  <a:close/>
                  <a:moveTo>
                    <a:pt x="340" y="219"/>
                  </a:moveTo>
                  <a:cubicBezTo>
                    <a:pt x="324" y="219"/>
                    <a:pt x="324" y="219"/>
                    <a:pt x="324" y="219"/>
                  </a:cubicBezTo>
                  <a:cubicBezTo>
                    <a:pt x="324" y="216"/>
                    <a:pt x="325" y="214"/>
                    <a:pt x="325" y="211"/>
                  </a:cubicBezTo>
                  <a:cubicBezTo>
                    <a:pt x="325" y="180"/>
                    <a:pt x="300" y="156"/>
                    <a:pt x="269" y="156"/>
                  </a:cubicBezTo>
                  <a:cubicBezTo>
                    <a:pt x="239" y="156"/>
                    <a:pt x="214" y="180"/>
                    <a:pt x="214" y="211"/>
                  </a:cubicBezTo>
                  <a:cubicBezTo>
                    <a:pt x="214" y="214"/>
                    <a:pt x="214" y="216"/>
                    <a:pt x="215" y="219"/>
                  </a:cubicBezTo>
                  <a:cubicBezTo>
                    <a:pt x="198" y="219"/>
                    <a:pt x="198" y="219"/>
                    <a:pt x="198" y="219"/>
                  </a:cubicBezTo>
                  <a:cubicBezTo>
                    <a:pt x="198" y="120"/>
                    <a:pt x="198" y="120"/>
                    <a:pt x="198" y="120"/>
                  </a:cubicBezTo>
                  <a:cubicBezTo>
                    <a:pt x="340" y="120"/>
                    <a:pt x="340" y="120"/>
                    <a:pt x="340" y="120"/>
                  </a:cubicBezTo>
                  <a:lnTo>
                    <a:pt x="340"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grpSp>
        <p:nvGrpSpPr>
          <p:cNvPr id="194" name="Group 193">
            <a:extLst>
              <a:ext uri="{FF2B5EF4-FFF2-40B4-BE49-F238E27FC236}">
                <a16:creationId xmlns:a16="http://schemas.microsoft.com/office/drawing/2014/main" id="{5487BA97-161D-8CA3-A603-0CA01F2C76F8}"/>
              </a:ext>
            </a:extLst>
          </p:cNvPr>
          <p:cNvGrpSpPr>
            <a:grpSpLocks noChangeAspect="1"/>
          </p:cNvGrpSpPr>
          <p:nvPr/>
        </p:nvGrpSpPr>
        <p:grpSpPr>
          <a:xfrm rot="20696432">
            <a:off x="7907046" y="1668449"/>
            <a:ext cx="196835" cy="430823"/>
            <a:chOff x="4817269" y="5227793"/>
            <a:chExt cx="139700" cy="235214"/>
          </a:xfrm>
          <a:solidFill>
            <a:schemeClr val="accent1"/>
          </a:solidFill>
        </p:grpSpPr>
        <p:sp>
          <p:nvSpPr>
            <p:cNvPr id="195" name="Freeform 1470">
              <a:extLst>
                <a:ext uri="{FF2B5EF4-FFF2-40B4-BE49-F238E27FC236}">
                  <a16:creationId xmlns:a16="http://schemas.microsoft.com/office/drawing/2014/main" id="{7AF58945-06BE-C4C2-CC26-012431152DD9}"/>
                </a:ext>
              </a:extLst>
            </p:cNvPr>
            <p:cNvSpPr>
              <a:spLocks noEditPoints="1"/>
            </p:cNvSpPr>
            <p:nvPr/>
          </p:nvSpPr>
          <p:spPr bwMode="auto">
            <a:xfrm>
              <a:off x="4817269" y="5316957"/>
              <a:ext cx="139700" cy="146050"/>
            </a:xfrm>
            <a:custGeom>
              <a:avLst/>
              <a:gdLst>
                <a:gd name="T0" fmla="*/ 347 w 382"/>
                <a:gd name="T1" fmla="*/ 0 h 270"/>
                <a:gd name="T2" fmla="*/ 36 w 382"/>
                <a:gd name="T3" fmla="*/ 0 h 270"/>
                <a:gd name="T4" fmla="*/ 0 w 382"/>
                <a:gd name="T5" fmla="*/ 35 h 270"/>
                <a:gd name="T6" fmla="*/ 0 w 382"/>
                <a:gd name="T7" fmla="*/ 234 h 270"/>
                <a:gd name="T8" fmla="*/ 36 w 382"/>
                <a:gd name="T9" fmla="*/ 270 h 270"/>
                <a:gd name="T10" fmla="*/ 347 w 382"/>
                <a:gd name="T11" fmla="*/ 270 h 270"/>
                <a:gd name="T12" fmla="*/ 382 w 382"/>
                <a:gd name="T13" fmla="*/ 234 h 270"/>
                <a:gd name="T14" fmla="*/ 382 w 382"/>
                <a:gd name="T15" fmla="*/ 35 h 270"/>
                <a:gd name="T16" fmla="*/ 347 w 382"/>
                <a:gd name="T17" fmla="*/ 0 h 270"/>
                <a:gd name="T18" fmla="*/ 356 w 382"/>
                <a:gd name="T19" fmla="*/ 234 h 270"/>
                <a:gd name="T20" fmla="*/ 347 w 382"/>
                <a:gd name="T21" fmla="*/ 243 h 270"/>
                <a:gd name="T22" fmla="*/ 36 w 382"/>
                <a:gd name="T23" fmla="*/ 243 h 270"/>
                <a:gd name="T24" fmla="*/ 27 w 382"/>
                <a:gd name="T25" fmla="*/ 234 h 270"/>
                <a:gd name="T26" fmla="*/ 27 w 382"/>
                <a:gd name="T27" fmla="*/ 35 h 270"/>
                <a:gd name="T28" fmla="*/ 36 w 382"/>
                <a:gd name="T29" fmla="*/ 26 h 270"/>
                <a:gd name="T30" fmla="*/ 347 w 382"/>
                <a:gd name="T31" fmla="*/ 26 h 270"/>
                <a:gd name="T32" fmla="*/ 356 w 382"/>
                <a:gd name="T33" fmla="*/ 35 h 270"/>
                <a:gd name="T34" fmla="*/ 356 w 382"/>
                <a:gd name="T35"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2" h="270">
                  <a:moveTo>
                    <a:pt x="347" y="0"/>
                  </a:moveTo>
                  <a:cubicBezTo>
                    <a:pt x="36" y="0"/>
                    <a:pt x="36" y="0"/>
                    <a:pt x="36" y="0"/>
                  </a:cubicBezTo>
                  <a:cubicBezTo>
                    <a:pt x="16" y="0"/>
                    <a:pt x="0" y="16"/>
                    <a:pt x="0" y="35"/>
                  </a:cubicBezTo>
                  <a:cubicBezTo>
                    <a:pt x="0" y="234"/>
                    <a:pt x="0" y="234"/>
                    <a:pt x="0" y="234"/>
                  </a:cubicBezTo>
                  <a:cubicBezTo>
                    <a:pt x="0" y="254"/>
                    <a:pt x="16" y="270"/>
                    <a:pt x="36" y="270"/>
                  </a:cubicBezTo>
                  <a:cubicBezTo>
                    <a:pt x="347" y="270"/>
                    <a:pt x="347" y="270"/>
                    <a:pt x="347" y="270"/>
                  </a:cubicBezTo>
                  <a:cubicBezTo>
                    <a:pt x="367" y="270"/>
                    <a:pt x="382" y="254"/>
                    <a:pt x="382" y="234"/>
                  </a:cubicBezTo>
                  <a:cubicBezTo>
                    <a:pt x="382" y="35"/>
                    <a:pt x="382" y="35"/>
                    <a:pt x="382" y="35"/>
                  </a:cubicBezTo>
                  <a:cubicBezTo>
                    <a:pt x="382" y="16"/>
                    <a:pt x="367" y="0"/>
                    <a:pt x="347" y="0"/>
                  </a:cubicBezTo>
                  <a:close/>
                  <a:moveTo>
                    <a:pt x="356" y="234"/>
                  </a:moveTo>
                  <a:cubicBezTo>
                    <a:pt x="356" y="239"/>
                    <a:pt x="352" y="243"/>
                    <a:pt x="347" y="243"/>
                  </a:cubicBezTo>
                  <a:cubicBezTo>
                    <a:pt x="36" y="243"/>
                    <a:pt x="36" y="243"/>
                    <a:pt x="36" y="243"/>
                  </a:cubicBezTo>
                  <a:cubicBezTo>
                    <a:pt x="31" y="243"/>
                    <a:pt x="27" y="239"/>
                    <a:pt x="27" y="234"/>
                  </a:cubicBezTo>
                  <a:cubicBezTo>
                    <a:pt x="27" y="35"/>
                    <a:pt x="27" y="35"/>
                    <a:pt x="27" y="35"/>
                  </a:cubicBezTo>
                  <a:cubicBezTo>
                    <a:pt x="27" y="30"/>
                    <a:pt x="31" y="26"/>
                    <a:pt x="36" y="26"/>
                  </a:cubicBezTo>
                  <a:cubicBezTo>
                    <a:pt x="347" y="26"/>
                    <a:pt x="347" y="26"/>
                    <a:pt x="347" y="26"/>
                  </a:cubicBezTo>
                  <a:cubicBezTo>
                    <a:pt x="352" y="26"/>
                    <a:pt x="356" y="30"/>
                    <a:pt x="356" y="35"/>
                  </a:cubicBezTo>
                  <a:lnTo>
                    <a:pt x="356"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96" name="Freeform 1471">
              <a:extLst>
                <a:ext uri="{FF2B5EF4-FFF2-40B4-BE49-F238E27FC236}">
                  <a16:creationId xmlns:a16="http://schemas.microsoft.com/office/drawing/2014/main" id="{24A33586-788C-9B25-8417-EA6385C0A7EA}"/>
                </a:ext>
              </a:extLst>
            </p:cNvPr>
            <p:cNvSpPr>
              <a:spLocks/>
            </p:cNvSpPr>
            <p:nvPr/>
          </p:nvSpPr>
          <p:spPr bwMode="auto">
            <a:xfrm>
              <a:off x="4833144" y="5227793"/>
              <a:ext cx="107950" cy="31750"/>
            </a:xfrm>
            <a:custGeom>
              <a:avLst/>
              <a:gdLst>
                <a:gd name="T0" fmla="*/ 9 w 202"/>
                <a:gd name="T1" fmla="*/ 57 h 61"/>
                <a:gd name="T2" fmla="*/ 9 w 202"/>
                <a:gd name="T3" fmla="*/ 57 h 61"/>
                <a:gd name="T4" fmla="*/ 23 w 202"/>
                <a:gd name="T5" fmla="*/ 57 h 61"/>
                <a:gd name="T6" fmla="*/ 101 w 202"/>
                <a:gd name="T7" fmla="*/ 27 h 61"/>
                <a:gd name="T8" fmla="*/ 180 w 202"/>
                <a:gd name="T9" fmla="*/ 57 h 61"/>
                <a:gd name="T10" fmla="*/ 192 w 202"/>
                <a:gd name="T11" fmla="*/ 58 h 61"/>
                <a:gd name="T12" fmla="*/ 193 w 202"/>
                <a:gd name="T13" fmla="*/ 57 h 61"/>
                <a:gd name="T14" fmla="*/ 199 w 202"/>
                <a:gd name="T15" fmla="*/ 52 h 61"/>
                <a:gd name="T16" fmla="*/ 199 w 202"/>
                <a:gd name="T17" fmla="*/ 51 h 61"/>
                <a:gd name="T18" fmla="*/ 202 w 202"/>
                <a:gd name="T19" fmla="*/ 44 h 61"/>
                <a:gd name="T20" fmla="*/ 199 w 202"/>
                <a:gd name="T21" fmla="*/ 38 h 61"/>
                <a:gd name="T22" fmla="*/ 101 w 202"/>
                <a:gd name="T23" fmla="*/ 0 h 61"/>
                <a:gd name="T24" fmla="*/ 4 w 202"/>
                <a:gd name="T25" fmla="*/ 38 h 61"/>
                <a:gd name="T26" fmla="*/ 3 w 202"/>
                <a:gd name="T27" fmla="*/ 38 h 61"/>
                <a:gd name="T28" fmla="*/ 4 w 202"/>
                <a:gd name="T29" fmla="*/ 52 h 61"/>
                <a:gd name="T30" fmla="*/ 9 w 202"/>
                <a:gd name="T31" fmla="*/ 5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61">
                  <a:moveTo>
                    <a:pt x="9" y="57"/>
                  </a:moveTo>
                  <a:cubicBezTo>
                    <a:pt x="9" y="57"/>
                    <a:pt x="9" y="57"/>
                    <a:pt x="9" y="57"/>
                  </a:cubicBezTo>
                  <a:cubicBezTo>
                    <a:pt x="13" y="61"/>
                    <a:pt x="19" y="61"/>
                    <a:pt x="23" y="57"/>
                  </a:cubicBezTo>
                  <a:cubicBezTo>
                    <a:pt x="44" y="38"/>
                    <a:pt x="72" y="27"/>
                    <a:pt x="101" y="27"/>
                  </a:cubicBezTo>
                  <a:cubicBezTo>
                    <a:pt x="131" y="27"/>
                    <a:pt x="159" y="38"/>
                    <a:pt x="180" y="57"/>
                  </a:cubicBezTo>
                  <a:cubicBezTo>
                    <a:pt x="183" y="61"/>
                    <a:pt x="189" y="61"/>
                    <a:pt x="192" y="58"/>
                  </a:cubicBezTo>
                  <a:cubicBezTo>
                    <a:pt x="193" y="58"/>
                    <a:pt x="193" y="58"/>
                    <a:pt x="193" y="57"/>
                  </a:cubicBezTo>
                  <a:cubicBezTo>
                    <a:pt x="199" y="52"/>
                    <a:pt x="199" y="52"/>
                    <a:pt x="199" y="52"/>
                  </a:cubicBezTo>
                  <a:cubicBezTo>
                    <a:pt x="199" y="52"/>
                    <a:pt x="199" y="51"/>
                    <a:pt x="199" y="51"/>
                  </a:cubicBezTo>
                  <a:cubicBezTo>
                    <a:pt x="201" y="50"/>
                    <a:pt x="202" y="47"/>
                    <a:pt x="202" y="44"/>
                  </a:cubicBezTo>
                  <a:cubicBezTo>
                    <a:pt x="202" y="42"/>
                    <a:pt x="201" y="40"/>
                    <a:pt x="199" y="38"/>
                  </a:cubicBezTo>
                  <a:cubicBezTo>
                    <a:pt x="173" y="13"/>
                    <a:pt x="138" y="0"/>
                    <a:pt x="101" y="0"/>
                  </a:cubicBezTo>
                  <a:cubicBezTo>
                    <a:pt x="65" y="0"/>
                    <a:pt x="30" y="13"/>
                    <a:pt x="4" y="38"/>
                  </a:cubicBezTo>
                  <a:cubicBezTo>
                    <a:pt x="4" y="38"/>
                    <a:pt x="3" y="38"/>
                    <a:pt x="3" y="38"/>
                  </a:cubicBezTo>
                  <a:cubicBezTo>
                    <a:pt x="0" y="42"/>
                    <a:pt x="0" y="48"/>
                    <a:pt x="4" y="52"/>
                  </a:cubicBezTo>
                  <a:lnTo>
                    <a:pt x="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sp>
          <p:nvSpPr>
            <p:cNvPr id="197" name="Freeform 1472">
              <a:extLst>
                <a:ext uri="{FF2B5EF4-FFF2-40B4-BE49-F238E27FC236}">
                  <a16:creationId xmlns:a16="http://schemas.microsoft.com/office/drawing/2014/main" id="{E9324A90-6CB0-5EF1-3495-8B7650601573}"/>
                </a:ext>
              </a:extLst>
            </p:cNvPr>
            <p:cNvSpPr>
              <a:spLocks/>
            </p:cNvSpPr>
            <p:nvPr/>
          </p:nvSpPr>
          <p:spPr bwMode="auto">
            <a:xfrm>
              <a:off x="4850606" y="5253193"/>
              <a:ext cx="73025" cy="28575"/>
            </a:xfrm>
            <a:custGeom>
              <a:avLst/>
              <a:gdLst>
                <a:gd name="T0" fmla="*/ 4 w 135"/>
                <a:gd name="T1" fmla="*/ 32 h 55"/>
                <a:gd name="T2" fmla="*/ 4 w 135"/>
                <a:gd name="T3" fmla="*/ 33 h 55"/>
                <a:gd name="T4" fmla="*/ 4 w 135"/>
                <a:gd name="T5" fmla="*/ 46 h 55"/>
                <a:gd name="T6" fmla="*/ 9 w 135"/>
                <a:gd name="T7" fmla="*/ 52 h 55"/>
                <a:gd name="T8" fmla="*/ 10 w 135"/>
                <a:gd name="T9" fmla="*/ 52 h 55"/>
                <a:gd name="T10" fmla="*/ 23 w 135"/>
                <a:gd name="T11" fmla="*/ 52 h 55"/>
                <a:gd name="T12" fmla="*/ 112 w 135"/>
                <a:gd name="T13" fmla="*/ 52 h 55"/>
                <a:gd name="T14" fmla="*/ 124 w 135"/>
                <a:gd name="T15" fmla="*/ 53 h 55"/>
                <a:gd name="T16" fmla="*/ 125 w 135"/>
                <a:gd name="T17" fmla="*/ 52 h 55"/>
                <a:gd name="T18" fmla="*/ 131 w 135"/>
                <a:gd name="T19" fmla="*/ 46 h 55"/>
                <a:gd name="T20" fmla="*/ 131 w 135"/>
                <a:gd name="T21" fmla="*/ 46 h 55"/>
                <a:gd name="T22" fmla="*/ 131 w 135"/>
                <a:gd name="T23" fmla="*/ 32 h 55"/>
                <a:gd name="T24" fmla="*/ 4 w 135"/>
                <a:gd name="T2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55">
                  <a:moveTo>
                    <a:pt x="4" y="32"/>
                  </a:moveTo>
                  <a:cubicBezTo>
                    <a:pt x="4" y="32"/>
                    <a:pt x="4" y="33"/>
                    <a:pt x="4" y="33"/>
                  </a:cubicBezTo>
                  <a:cubicBezTo>
                    <a:pt x="0" y="37"/>
                    <a:pt x="0" y="43"/>
                    <a:pt x="4" y="46"/>
                  </a:cubicBezTo>
                  <a:cubicBezTo>
                    <a:pt x="9" y="52"/>
                    <a:pt x="9" y="52"/>
                    <a:pt x="9" y="52"/>
                  </a:cubicBezTo>
                  <a:cubicBezTo>
                    <a:pt x="10" y="52"/>
                    <a:pt x="10" y="52"/>
                    <a:pt x="10" y="52"/>
                  </a:cubicBezTo>
                  <a:cubicBezTo>
                    <a:pt x="14" y="55"/>
                    <a:pt x="19" y="55"/>
                    <a:pt x="23" y="52"/>
                  </a:cubicBezTo>
                  <a:cubicBezTo>
                    <a:pt x="48" y="30"/>
                    <a:pt x="87" y="30"/>
                    <a:pt x="112" y="52"/>
                  </a:cubicBezTo>
                  <a:cubicBezTo>
                    <a:pt x="115" y="55"/>
                    <a:pt x="121" y="55"/>
                    <a:pt x="124" y="53"/>
                  </a:cubicBezTo>
                  <a:cubicBezTo>
                    <a:pt x="125" y="52"/>
                    <a:pt x="125" y="52"/>
                    <a:pt x="125" y="52"/>
                  </a:cubicBezTo>
                  <a:cubicBezTo>
                    <a:pt x="131" y="46"/>
                    <a:pt x="131" y="46"/>
                    <a:pt x="131" y="46"/>
                  </a:cubicBezTo>
                  <a:cubicBezTo>
                    <a:pt x="131" y="46"/>
                    <a:pt x="131" y="46"/>
                    <a:pt x="131" y="46"/>
                  </a:cubicBezTo>
                  <a:cubicBezTo>
                    <a:pt x="135" y="42"/>
                    <a:pt x="135" y="36"/>
                    <a:pt x="131" y="32"/>
                  </a:cubicBezTo>
                  <a:cubicBezTo>
                    <a:pt x="95" y="0"/>
                    <a:pt x="40" y="0"/>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dirty="0"/>
            </a:p>
          </p:txBody>
        </p:sp>
      </p:grpSp>
      <p:sp>
        <p:nvSpPr>
          <p:cNvPr id="198" name="TextBox 197">
            <a:extLst>
              <a:ext uri="{FF2B5EF4-FFF2-40B4-BE49-F238E27FC236}">
                <a16:creationId xmlns:a16="http://schemas.microsoft.com/office/drawing/2014/main" id="{CDE05201-A95B-F39A-F291-667351CA6E5C}"/>
              </a:ext>
            </a:extLst>
          </p:cNvPr>
          <p:cNvSpPr txBox="1"/>
          <p:nvPr/>
        </p:nvSpPr>
        <p:spPr>
          <a:xfrm>
            <a:off x="1278864" y="4342642"/>
            <a:ext cx="6586272" cy="253916"/>
          </a:xfrm>
          <a:prstGeom prst="rect">
            <a:avLst/>
          </a:prstGeom>
          <a:noFill/>
        </p:spPr>
        <p:txBody>
          <a:bodyPr wrap="square">
            <a:spAutoFit/>
          </a:bodyPr>
          <a:lstStyle/>
          <a:p>
            <a:r>
              <a:rPr lang="en-US" sz="1050" b="1" dirty="0">
                <a:latin typeface="Arial" panose="020B0604020202020204" pitchFamily="34" charset="0"/>
                <a:cs typeface="Arial" panose="020B0604020202020204" pitchFamily="34" charset="0"/>
              </a:rPr>
              <a:t>Automotive and Mobile use cases triggered IoT innovation, UWB enables new ways to use</a:t>
            </a:r>
            <a:endParaRPr lang="de-DE" sz="1050" b="1" dirty="0"/>
          </a:p>
        </p:txBody>
      </p:sp>
      <p:sp>
        <p:nvSpPr>
          <p:cNvPr id="199" name="Rectangle 198">
            <a:extLst>
              <a:ext uri="{FF2B5EF4-FFF2-40B4-BE49-F238E27FC236}">
                <a16:creationId xmlns:a16="http://schemas.microsoft.com/office/drawing/2014/main" id="{72C24FB0-2F3B-6287-0925-620A8AFBBFC8}"/>
              </a:ext>
            </a:extLst>
          </p:cNvPr>
          <p:cNvSpPr/>
          <p:nvPr/>
        </p:nvSpPr>
        <p:spPr>
          <a:xfrm>
            <a:off x="490040" y="2848693"/>
            <a:ext cx="1374853" cy="338554"/>
          </a:xfrm>
          <a:prstGeom prst="rect">
            <a:avLst/>
          </a:prstGeom>
        </p:spPr>
        <p:txBody>
          <a:bodyPr wrap="square">
            <a:spAutoFit/>
          </a:bodyPr>
          <a:lstStyle/>
          <a:p>
            <a:pPr lvl="0">
              <a:defRPr/>
            </a:pPr>
            <a:r>
              <a:rPr lang="en-US" sz="800" b="1" cap="all" dirty="0">
                <a:solidFill>
                  <a:schemeClr val="tx1"/>
                </a:solidFill>
                <a:latin typeface="Arial" panose="020B0604020202020204" pitchFamily="34" charset="0"/>
              </a:rPr>
              <a:t>Catalyst for </a:t>
            </a:r>
          </a:p>
          <a:p>
            <a:pPr lvl="0">
              <a:defRPr/>
            </a:pPr>
            <a:r>
              <a:rPr lang="en-US" sz="800" b="1" cap="all" dirty="0">
                <a:solidFill>
                  <a:schemeClr val="tx1"/>
                </a:solidFill>
                <a:latin typeface="Arial" panose="020B0604020202020204" pitchFamily="34" charset="0"/>
              </a:rPr>
              <a:t>uwb adoption</a:t>
            </a:r>
          </a:p>
        </p:txBody>
      </p:sp>
      <p:sp>
        <p:nvSpPr>
          <p:cNvPr id="2" name="Google Shape;159;p7">
            <a:extLst>
              <a:ext uri="{FF2B5EF4-FFF2-40B4-BE49-F238E27FC236}">
                <a16:creationId xmlns:a16="http://schemas.microsoft.com/office/drawing/2014/main" id="{8A577D8E-8B3A-EA80-E51F-9CECE95B822C}"/>
              </a:ext>
            </a:extLst>
          </p:cNvPr>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UWB Ecosystem: Build-up Momentum is Growing</a:t>
            </a:r>
          </a:p>
        </p:txBody>
      </p:sp>
    </p:spTree>
    <p:extLst>
      <p:ext uri="{BB962C8B-B14F-4D97-AF65-F5344CB8AC3E}">
        <p14:creationId xmlns:p14="http://schemas.microsoft.com/office/powerpoint/2010/main" val="248739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Freeform: Shape 173">
            <a:extLst>
              <a:ext uri="{FF2B5EF4-FFF2-40B4-BE49-F238E27FC236}">
                <a16:creationId xmlns:a16="http://schemas.microsoft.com/office/drawing/2014/main" id="{8175A901-91A1-4C96-AB33-356C55BCA769}"/>
              </a:ext>
            </a:extLst>
          </p:cNvPr>
          <p:cNvSpPr/>
          <p:nvPr/>
        </p:nvSpPr>
        <p:spPr>
          <a:xfrm>
            <a:off x="9288" y="1756560"/>
            <a:ext cx="5062561" cy="2798653"/>
          </a:xfrm>
          <a:custGeom>
            <a:avLst/>
            <a:gdLst>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3823" h="3678496">
                <a:moveTo>
                  <a:pt x="0" y="0"/>
                </a:moveTo>
                <a:lnTo>
                  <a:pt x="38847" y="5955"/>
                </a:lnTo>
                <a:cubicBezTo>
                  <a:pt x="600635" y="74685"/>
                  <a:pt x="1738855" y="-179955"/>
                  <a:pt x="3080871" y="794849"/>
                </a:cubicBezTo>
                <a:cubicBezTo>
                  <a:pt x="4422887" y="1769653"/>
                  <a:pt x="4603875" y="2993194"/>
                  <a:pt x="5429624" y="3561955"/>
                </a:cubicBezTo>
                <a:cubicBezTo>
                  <a:pt x="5481234" y="3597502"/>
                  <a:pt x="5534886" y="3630630"/>
                  <a:pt x="5590229" y="3661532"/>
                </a:cubicBezTo>
                <a:lnTo>
                  <a:pt x="5623823" y="3678496"/>
                </a:lnTo>
                <a:lnTo>
                  <a:pt x="0" y="3678496"/>
                </a:lnTo>
                <a:lnTo>
                  <a:pt x="0" y="0"/>
                </a:lnTo>
                <a:close/>
              </a:path>
            </a:pathLst>
          </a:custGeom>
          <a:gradFill flip="none" rotWithShape="1">
            <a:gsLst>
              <a:gs pos="29300">
                <a:srgbClr val="2E3C4E">
                  <a:alpha val="64000"/>
                </a:srgbClr>
              </a:gs>
              <a:gs pos="0">
                <a:srgbClr val="374557">
                  <a:shade val="67500"/>
                  <a:satMod val="115000"/>
                  <a:alpha val="74000"/>
                </a:srgbClr>
              </a:gs>
              <a:gs pos="100000">
                <a:srgbClr val="374557">
                  <a:shade val="100000"/>
                  <a:satMod val="11500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73" name="Freeform: Shape 172">
            <a:extLst>
              <a:ext uri="{FF2B5EF4-FFF2-40B4-BE49-F238E27FC236}">
                <a16:creationId xmlns:a16="http://schemas.microsoft.com/office/drawing/2014/main" id="{3B430CD1-AE61-4CA6-B9DA-B7E1A9CD2646}"/>
              </a:ext>
            </a:extLst>
          </p:cNvPr>
          <p:cNvSpPr/>
          <p:nvPr/>
        </p:nvSpPr>
        <p:spPr>
          <a:xfrm>
            <a:off x="9289" y="1724396"/>
            <a:ext cx="4596831" cy="2835318"/>
          </a:xfrm>
          <a:custGeom>
            <a:avLst/>
            <a:gdLst>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3823" h="3678496">
                <a:moveTo>
                  <a:pt x="0" y="0"/>
                </a:moveTo>
                <a:lnTo>
                  <a:pt x="38847" y="5955"/>
                </a:lnTo>
                <a:cubicBezTo>
                  <a:pt x="600635" y="74685"/>
                  <a:pt x="1738855" y="-179955"/>
                  <a:pt x="3080871" y="794849"/>
                </a:cubicBezTo>
                <a:cubicBezTo>
                  <a:pt x="4422887" y="1769653"/>
                  <a:pt x="4603875" y="2993194"/>
                  <a:pt x="5429624" y="3561955"/>
                </a:cubicBezTo>
                <a:cubicBezTo>
                  <a:pt x="5481234" y="3597502"/>
                  <a:pt x="5534886" y="3630630"/>
                  <a:pt x="5590229" y="3661532"/>
                </a:cubicBezTo>
                <a:lnTo>
                  <a:pt x="5623823" y="3678496"/>
                </a:lnTo>
                <a:lnTo>
                  <a:pt x="0" y="3678496"/>
                </a:lnTo>
                <a:lnTo>
                  <a:pt x="0" y="0"/>
                </a:lnTo>
                <a:close/>
              </a:path>
            </a:pathLst>
          </a:custGeom>
          <a:gradFill flip="none" rotWithShape="1">
            <a:gsLst>
              <a:gs pos="29300">
                <a:srgbClr val="2E3C4E">
                  <a:alpha val="64000"/>
                </a:srgbClr>
              </a:gs>
              <a:gs pos="0">
                <a:srgbClr val="374557">
                  <a:shade val="67500"/>
                  <a:satMod val="115000"/>
                  <a:alpha val="74000"/>
                </a:srgbClr>
              </a:gs>
              <a:gs pos="100000">
                <a:srgbClr val="374557">
                  <a:shade val="100000"/>
                  <a:satMod val="11500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27" name="Freeform: Shape 126">
            <a:extLst>
              <a:ext uri="{FF2B5EF4-FFF2-40B4-BE49-F238E27FC236}">
                <a16:creationId xmlns:a16="http://schemas.microsoft.com/office/drawing/2014/main" id="{BAA6BB49-9943-414B-80BC-12893DE99B6D}"/>
              </a:ext>
            </a:extLst>
          </p:cNvPr>
          <p:cNvSpPr/>
          <p:nvPr/>
        </p:nvSpPr>
        <p:spPr>
          <a:xfrm>
            <a:off x="0" y="1877365"/>
            <a:ext cx="4355342" cy="2684599"/>
          </a:xfrm>
          <a:custGeom>
            <a:avLst/>
            <a:gdLst>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 name="connsiteX0" fmla="*/ 0 w 5623823"/>
              <a:gd name="connsiteY0" fmla="*/ 0 h 3678496"/>
              <a:gd name="connsiteX1" fmla="*/ 38847 w 5623823"/>
              <a:gd name="connsiteY1" fmla="*/ 5955 h 3678496"/>
              <a:gd name="connsiteX2" fmla="*/ 3080871 w 5623823"/>
              <a:gd name="connsiteY2" fmla="*/ 794849 h 3678496"/>
              <a:gd name="connsiteX3" fmla="*/ 5429624 w 5623823"/>
              <a:gd name="connsiteY3" fmla="*/ 3561955 h 3678496"/>
              <a:gd name="connsiteX4" fmla="*/ 5590229 w 5623823"/>
              <a:gd name="connsiteY4" fmla="*/ 3661532 h 3678496"/>
              <a:gd name="connsiteX5" fmla="*/ 5623823 w 5623823"/>
              <a:gd name="connsiteY5" fmla="*/ 3678496 h 3678496"/>
              <a:gd name="connsiteX6" fmla="*/ 0 w 5623823"/>
              <a:gd name="connsiteY6" fmla="*/ 3678496 h 3678496"/>
              <a:gd name="connsiteX7" fmla="*/ 0 w 5623823"/>
              <a:gd name="connsiteY7" fmla="*/ 0 h 36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3823" h="3678496">
                <a:moveTo>
                  <a:pt x="0" y="0"/>
                </a:moveTo>
                <a:lnTo>
                  <a:pt x="38847" y="5955"/>
                </a:lnTo>
                <a:cubicBezTo>
                  <a:pt x="600635" y="74685"/>
                  <a:pt x="1738855" y="-179955"/>
                  <a:pt x="3080871" y="794849"/>
                </a:cubicBezTo>
                <a:cubicBezTo>
                  <a:pt x="4422887" y="1769653"/>
                  <a:pt x="4603875" y="2993194"/>
                  <a:pt x="5429624" y="3561955"/>
                </a:cubicBezTo>
                <a:cubicBezTo>
                  <a:pt x="5481234" y="3597502"/>
                  <a:pt x="5534886" y="3630630"/>
                  <a:pt x="5590229" y="3661532"/>
                </a:cubicBezTo>
                <a:lnTo>
                  <a:pt x="5623823" y="3678496"/>
                </a:lnTo>
                <a:lnTo>
                  <a:pt x="0" y="3678496"/>
                </a:lnTo>
                <a:lnTo>
                  <a:pt x="0" y="0"/>
                </a:lnTo>
                <a:close/>
              </a:path>
            </a:pathLst>
          </a:custGeom>
          <a:gradFill flip="none" rotWithShape="1">
            <a:gsLst>
              <a:gs pos="30000">
                <a:srgbClr val="36465C"/>
              </a:gs>
              <a:gs pos="0">
                <a:srgbClr val="36465C"/>
              </a:gs>
              <a:gs pos="100000">
                <a:srgbClr val="374557">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32" name="TextBox 131">
            <a:extLst>
              <a:ext uri="{FF2B5EF4-FFF2-40B4-BE49-F238E27FC236}">
                <a16:creationId xmlns:a16="http://schemas.microsoft.com/office/drawing/2014/main" id="{5956B42E-B710-4B19-8ADF-183A8E5E017E}"/>
              </a:ext>
            </a:extLst>
          </p:cNvPr>
          <p:cNvSpPr txBox="1"/>
          <p:nvPr/>
        </p:nvSpPr>
        <p:spPr>
          <a:xfrm>
            <a:off x="391160" y="2190712"/>
            <a:ext cx="976029" cy="293207"/>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650" kern="1200" dirty="0">
                <a:solidFill>
                  <a:schemeClr val="bg1"/>
                </a:solidFill>
                <a:latin typeface="Arial" panose="020B0604020202020204" pitchFamily="34" charset="0"/>
                <a:ea typeface="+mn-ea"/>
                <a:cs typeface="Arial" panose="020B0604020202020204" pitchFamily="34" charset="0"/>
              </a:rPr>
              <a:t>Mobile</a:t>
            </a:r>
          </a:p>
        </p:txBody>
      </p:sp>
      <p:sp>
        <p:nvSpPr>
          <p:cNvPr id="134" name="TextBox 133">
            <a:extLst>
              <a:ext uri="{FF2B5EF4-FFF2-40B4-BE49-F238E27FC236}">
                <a16:creationId xmlns:a16="http://schemas.microsoft.com/office/drawing/2014/main" id="{31B30BE1-C832-4B24-8145-76E4138B64D7}"/>
              </a:ext>
            </a:extLst>
          </p:cNvPr>
          <p:cNvSpPr txBox="1"/>
          <p:nvPr/>
        </p:nvSpPr>
        <p:spPr>
          <a:xfrm>
            <a:off x="3930512" y="673487"/>
            <a:ext cx="976029" cy="293207"/>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650" kern="1200" dirty="0">
                <a:solidFill>
                  <a:schemeClr val="bg1"/>
                </a:solidFill>
                <a:latin typeface="Arial" panose="020B0604020202020204" pitchFamily="34" charset="0"/>
                <a:ea typeface="+mn-ea"/>
                <a:cs typeface="Arial" panose="020B0604020202020204" pitchFamily="34" charset="0"/>
              </a:rPr>
              <a:t>IoT</a:t>
            </a:r>
          </a:p>
        </p:txBody>
      </p:sp>
      <p:sp>
        <p:nvSpPr>
          <p:cNvPr id="136" name="TextBox 135">
            <a:extLst>
              <a:ext uri="{FF2B5EF4-FFF2-40B4-BE49-F238E27FC236}">
                <a16:creationId xmlns:a16="http://schemas.microsoft.com/office/drawing/2014/main" id="{A3601AA8-FDC9-49AA-B058-0EB1F2287E38}"/>
              </a:ext>
            </a:extLst>
          </p:cNvPr>
          <p:cNvSpPr txBox="1"/>
          <p:nvPr/>
        </p:nvSpPr>
        <p:spPr>
          <a:xfrm>
            <a:off x="4076507" y="3654722"/>
            <a:ext cx="976029" cy="293207"/>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650" kern="1200" dirty="0">
                <a:solidFill>
                  <a:schemeClr val="bg1"/>
                </a:solidFill>
                <a:latin typeface="Arial" panose="020B0604020202020204" pitchFamily="34" charset="0"/>
                <a:ea typeface="+mn-ea"/>
                <a:cs typeface="Arial" panose="020B0604020202020204" pitchFamily="34" charset="0"/>
              </a:rPr>
              <a:t>Automotive</a:t>
            </a:r>
          </a:p>
        </p:txBody>
      </p:sp>
      <p:sp>
        <p:nvSpPr>
          <p:cNvPr id="141" name="Rectangle 140">
            <a:extLst>
              <a:ext uri="{FF2B5EF4-FFF2-40B4-BE49-F238E27FC236}">
                <a16:creationId xmlns:a16="http://schemas.microsoft.com/office/drawing/2014/main" id="{0879E5F3-D07C-4C34-A560-6F569FEEAFC7}"/>
              </a:ext>
            </a:extLst>
          </p:cNvPr>
          <p:cNvSpPr/>
          <p:nvPr/>
        </p:nvSpPr>
        <p:spPr>
          <a:xfrm>
            <a:off x="391159" y="2451767"/>
            <a:ext cx="1644689" cy="392415"/>
          </a:xfrm>
          <a:prstGeom prst="rect">
            <a:avLst/>
          </a:prstGeom>
        </p:spPr>
        <p:txBody>
          <a:bodyPr wrap="square">
            <a:spAutoFit/>
          </a:bodyPr>
          <a:lstStyle/>
          <a:p>
            <a:pPr defTabSz="685800" fontAlgn="base">
              <a:spcBef>
                <a:spcPct val="0"/>
              </a:spcBef>
              <a:spcAft>
                <a:spcPct val="0"/>
              </a:spcAft>
              <a:buClrTx/>
              <a:defRPr/>
            </a:pPr>
            <a:r>
              <a:rPr lang="en-US" sz="975" kern="1200" dirty="0">
                <a:solidFill>
                  <a:srgbClr val="FFFFFF"/>
                </a:solidFill>
                <a:latin typeface="Arial" panose="020B0604020202020204" pitchFamily="34" charset="0"/>
                <a:ea typeface="+mn-ea"/>
                <a:cs typeface="+mn-cs"/>
              </a:rPr>
              <a:t>More mobiles </a:t>
            </a:r>
            <a:br>
              <a:rPr lang="en-US" sz="975" kern="1200" dirty="0">
                <a:solidFill>
                  <a:srgbClr val="FFFFFF"/>
                </a:solidFill>
                <a:latin typeface="Arial" panose="020B0604020202020204" pitchFamily="34" charset="0"/>
                <a:ea typeface="+mn-ea"/>
                <a:cs typeface="+mn-cs"/>
              </a:rPr>
            </a:br>
            <a:r>
              <a:rPr lang="en-US" sz="975" kern="1200" dirty="0">
                <a:solidFill>
                  <a:srgbClr val="FFFFFF"/>
                </a:solidFill>
                <a:latin typeface="Arial" panose="020B0604020202020204" pitchFamily="34" charset="0"/>
                <a:ea typeface="+mn-ea"/>
                <a:cs typeface="+mn-cs"/>
              </a:rPr>
              <a:t>with UWB</a:t>
            </a:r>
          </a:p>
        </p:txBody>
      </p:sp>
      <p:sp>
        <p:nvSpPr>
          <p:cNvPr id="142" name="Rectangle 141">
            <a:extLst>
              <a:ext uri="{FF2B5EF4-FFF2-40B4-BE49-F238E27FC236}">
                <a16:creationId xmlns:a16="http://schemas.microsoft.com/office/drawing/2014/main" id="{FD137895-1531-4282-B81F-42C9939760AB}"/>
              </a:ext>
            </a:extLst>
          </p:cNvPr>
          <p:cNvSpPr/>
          <p:nvPr/>
        </p:nvSpPr>
        <p:spPr>
          <a:xfrm>
            <a:off x="3930511" y="928687"/>
            <a:ext cx="1644689" cy="392415"/>
          </a:xfrm>
          <a:prstGeom prst="rect">
            <a:avLst/>
          </a:prstGeom>
        </p:spPr>
        <p:txBody>
          <a:bodyPr wrap="square">
            <a:spAutoFit/>
          </a:bodyPr>
          <a:lstStyle/>
          <a:p>
            <a:pPr lvl="0">
              <a:defRPr/>
            </a:pPr>
            <a:r>
              <a:rPr lang="en-US" sz="975" dirty="0">
                <a:solidFill>
                  <a:srgbClr val="FFFFFF"/>
                </a:solidFill>
                <a:latin typeface="Arial" panose="020B0604020202020204" pitchFamily="34" charset="0"/>
              </a:rPr>
              <a:t>More IoT devices</a:t>
            </a:r>
          </a:p>
          <a:p>
            <a:pPr lvl="0">
              <a:defRPr/>
            </a:pPr>
            <a:r>
              <a:rPr lang="en-US" sz="975" dirty="0">
                <a:solidFill>
                  <a:srgbClr val="FFFFFF"/>
                </a:solidFill>
                <a:latin typeface="Arial" panose="020B0604020202020204" pitchFamily="34" charset="0"/>
              </a:rPr>
              <a:t>With UWB</a:t>
            </a:r>
          </a:p>
        </p:txBody>
      </p:sp>
      <p:sp>
        <p:nvSpPr>
          <p:cNvPr id="143" name="Rectangle 142">
            <a:extLst>
              <a:ext uri="{FF2B5EF4-FFF2-40B4-BE49-F238E27FC236}">
                <a16:creationId xmlns:a16="http://schemas.microsoft.com/office/drawing/2014/main" id="{D5D54F4C-5563-4059-ADD6-0A05DF6659CB}"/>
              </a:ext>
            </a:extLst>
          </p:cNvPr>
          <p:cNvSpPr/>
          <p:nvPr/>
        </p:nvSpPr>
        <p:spPr>
          <a:xfrm>
            <a:off x="4076506" y="3923437"/>
            <a:ext cx="1644689" cy="392415"/>
          </a:xfrm>
          <a:prstGeom prst="rect">
            <a:avLst/>
          </a:prstGeom>
        </p:spPr>
        <p:txBody>
          <a:bodyPr wrap="square">
            <a:spAutoFit/>
          </a:bodyPr>
          <a:lstStyle/>
          <a:p>
            <a:pPr lvl="0">
              <a:defRPr/>
            </a:pPr>
            <a:r>
              <a:rPr lang="en-US" sz="975" dirty="0">
                <a:solidFill>
                  <a:srgbClr val="FFFFFF"/>
                </a:solidFill>
                <a:latin typeface="Arial" panose="020B0604020202020204" pitchFamily="34" charset="0"/>
              </a:rPr>
              <a:t>More cars and</a:t>
            </a:r>
            <a:br>
              <a:rPr lang="en-US" sz="975" dirty="0">
                <a:solidFill>
                  <a:srgbClr val="FFFFFF"/>
                </a:solidFill>
                <a:latin typeface="Arial" panose="020B0604020202020204" pitchFamily="34" charset="0"/>
              </a:rPr>
            </a:br>
            <a:r>
              <a:rPr lang="en-US" sz="975" dirty="0">
                <a:solidFill>
                  <a:srgbClr val="FFFFFF"/>
                </a:solidFill>
                <a:latin typeface="Arial" panose="020B0604020202020204" pitchFamily="34" charset="0"/>
              </a:rPr>
              <a:t>more UWB anchors/car</a:t>
            </a:r>
          </a:p>
        </p:txBody>
      </p:sp>
      <p:pic>
        <p:nvPicPr>
          <p:cNvPr id="12" name="Graphic 11">
            <a:extLst>
              <a:ext uri="{FF2B5EF4-FFF2-40B4-BE49-F238E27FC236}">
                <a16:creationId xmlns:a16="http://schemas.microsoft.com/office/drawing/2014/main" id="{B70B65B0-6327-4B32-9E9B-9B79BA26A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4986" y="825099"/>
            <a:ext cx="3483009" cy="3483009"/>
          </a:xfrm>
          <a:prstGeom prst="rect">
            <a:avLst/>
          </a:prstGeom>
        </p:spPr>
      </p:pic>
      <p:sp>
        <p:nvSpPr>
          <p:cNvPr id="149" name="Oval 148">
            <a:extLst>
              <a:ext uri="{FF2B5EF4-FFF2-40B4-BE49-F238E27FC236}">
                <a16:creationId xmlns:a16="http://schemas.microsoft.com/office/drawing/2014/main" id="{74CEB6D7-E607-4586-875C-E1F4088A977C}"/>
              </a:ext>
            </a:extLst>
          </p:cNvPr>
          <p:cNvSpPr/>
          <p:nvPr/>
        </p:nvSpPr>
        <p:spPr>
          <a:xfrm>
            <a:off x="2442921" y="2040603"/>
            <a:ext cx="1018404" cy="1018403"/>
          </a:xfrm>
          <a:prstGeom prst="ellipse">
            <a:avLst/>
          </a:prstGeom>
          <a:solidFill>
            <a:schemeClr val="tx1">
              <a:alpha val="53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nvGrpSpPr>
          <p:cNvPr id="7" name="Group 6">
            <a:extLst>
              <a:ext uri="{FF2B5EF4-FFF2-40B4-BE49-F238E27FC236}">
                <a16:creationId xmlns:a16="http://schemas.microsoft.com/office/drawing/2014/main" id="{ED43BEE3-D72B-4AA3-BC74-13837D1F8D9F}"/>
              </a:ext>
            </a:extLst>
          </p:cNvPr>
          <p:cNvGrpSpPr/>
          <p:nvPr/>
        </p:nvGrpSpPr>
        <p:grpSpPr>
          <a:xfrm>
            <a:off x="3031381" y="2601015"/>
            <a:ext cx="268183" cy="228728"/>
            <a:chOff x="3789013" y="3161972"/>
            <a:chExt cx="330625" cy="281983"/>
          </a:xfrm>
        </p:grpSpPr>
        <p:sp>
          <p:nvSpPr>
            <p:cNvPr id="165" name="Freeform 42">
              <a:extLst>
                <a:ext uri="{FF2B5EF4-FFF2-40B4-BE49-F238E27FC236}">
                  <a16:creationId xmlns:a16="http://schemas.microsoft.com/office/drawing/2014/main" id="{8B54962C-A107-407F-9C63-3EB4602E1537}"/>
                </a:ext>
              </a:extLst>
            </p:cNvPr>
            <p:cNvSpPr>
              <a:spLocks noEditPoints="1"/>
            </p:cNvSpPr>
            <p:nvPr/>
          </p:nvSpPr>
          <p:spPr bwMode="auto">
            <a:xfrm flipH="1">
              <a:off x="3789013" y="3161972"/>
              <a:ext cx="330625" cy="281983"/>
            </a:xfrm>
            <a:custGeom>
              <a:avLst/>
              <a:gdLst>
                <a:gd name="T0" fmla="*/ 402 w 408"/>
                <a:gd name="T1" fmla="*/ 149 h 340"/>
                <a:gd name="T2" fmla="*/ 375 w 408"/>
                <a:gd name="T3" fmla="*/ 111 h 340"/>
                <a:gd name="T4" fmla="*/ 406 w 408"/>
                <a:gd name="T5" fmla="*/ 93 h 340"/>
                <a:gd name="T6" fmla="*/ 371 w 408"/>
                <a:gd name="T7" fmla="*/ 78 h 340"/>
                <a:gd name="T8" fmla="*/ 346 w 408"/>
                <a:gd name="T9" fmla="*/ 44 h 340"/>
                <a:gd name="T10" fmla="*/ 204 w 408"/>
                <a:gd name="T11" fmla="*/ 0 h 340"/>
                <a:gd name="T12" fmla="*/ 63 w 408"/>
                <a:gd name="T13" fmla="*/ 44 h 340"/>
                <a:gd name="T14" fmla="*/ 38 w 408"/>
                <a:gd name="T15" fmla="*/ 78 h 340"/>
                <a:gd name="T16" fmla="*/ 3 w 408"/>
                <a:gd name="T17" fmla="*/ 93 h 340"/>
                <a:gd name="T18" fmla="*/ 34 w 408"/>
                <a:gd name="T19" fmla="*/ 111 h 340"/>
                <a:gd name="T20" fmla="*/ 7 w 408"/>
                <a:gd name="T21" fmla="*/ 149 h 340"/>
                <a:gd name="T22" fmla="*/ 10 w 408"/>
                <a:gd name="T23" fmla="*/ 297 h 340"/>
                <a:gd name="T24" fmla="*/ 22 w 408"/>
                <a:gd name="T25" fmla="*/ 333 h 340"/>
                <a:gd name="T26" fmla="*/ 90 w 408"/>
                <a:gd name="T27" fmla="*/ 340 h 340"/>
                <a:gd name="T28" fmla="*/ 106 w 408"/>
                <a:gd name="T29" fmla="*/ 320 h 340"/>
                <a:gd name="T30" fmla="*/ 303 w 408"/>
                <a:gd name="T31" fmla="*/ 320 h 340"/>
                <a:gd name="T32" fmla="*/ 319 w 408"/>
                <a:gd name="T33" fmla="*/ 340 h 340"/>
                <a:gd name="T34" fmla="*/ 387 w 408"/>
                <a:gd name="T35" fmla="*/ 333 h 340"/>
                <a:gd name="T36" fmla="*/ 399 w 408"/>
                <a:gd name="T37" fmla="*/ 297 h 340"/>
                <a:gd name="T38" fmla="*/ 105 w 408"/>
                <a:gd name="T39" fmla="*/ 32 h 340"/>
                <a:gd name="T40" fmla="*/ 303 w 408"/>
                <a:gd name="T41" fmla="*/ 32 h 340"/>
                <a:gd name="T42" fmla="*/ 312 w 408"/>
                <a:gd name="T43" fmla="*/ 105 h 340"/>
                <a:gd name="T44" fmla="*/ 66 w 408"/>
                <a:gd name="T45" fmla="*/ 96 h 340"/>
                <a:gd name="T46" fmla="*/ 85 w 408"/>
                <a:gd name="T47" fmla="*/ 200 h 340"/>
                <a:gd name="T48" fmla="*/ 28 w 408"/>
                <a:gd name="T49" fmla="*/ 194 h 340"/>
                <a:gd name="T50" fmla="*/ 84 w 408"/>
                <a:gd name="T51" fmla="*/ 199 h 340"/>
                <a:gd name="T52" fmla="*/ 85 w 408"/>
                <a:gd name="T53" fmla="*/ 200 h 340"/>
                <a:gd name="T54" fmla="*/ 28 w 408"/>
                <a:gd name="T55" fmla="*/ 219 h 340"/>
                <a:gd name="T56" fmla="*/ 55 w 408"/>
                <a:gd name="T57" fmla="*/ 225 h 340"/>
                <a:gd name="T58" fmla="*/ 91 w 408"/>
                <a:gd name="T59" fmla="*/ 226 h 340"/>
                <a:gd name="T60" fmla="*/ 95 w 408"/>
                <a:gd name="T61" fmla="*/ 176 h 340"/>
                <a:gd name="T62" fmla="*/ 39 w 408"/>
                <a:gd name="T63" fmla="*/ 147 h 340"/>
                <a:gd name="T64" fmla="*/ 98 w 408"/>
                <a:gd name="T65" fmla="*/ 131 h 340"/>
                <a:gd name="T66" fmla="*/ 318 w 408"/>
                <a:gd name="T67" fmla="*/ 130 h 340"/>
                <a:gd name="T68" fmla="*/ 370 w 408"/>
                <a:gd name="T69" fmla="*/ 147 h 340"/>
                <a:gd name="T70" fmla="*/ 313 w 408"/>
                <a:gd name="T71" fmla="*/ 176 h 340"/>
                <a:gd name="T72" fmla="*/ 317 w 408"/>
                <a:gd name="T73" fmla="*/ 226 h 340"/>
                <a:gd name="T74" fmla="*/ 353 w 408"/>
                <a:gd name="T75" fmla="*/ 225 h 340"/>
                <a:gd name="T76" fmla="*/ 381 w 408"/>
                <a:gd name="T77" fmla="*/ 218 h 340"/>
                <a:gd name="T78" fmla="*/ 381 w 408"/>
                <a:gd name="T79" fmla="*/ 220 h 340"/>
                <a:gd name="T80" fmla="*/ 378 w 408"/>
                <a:gd name="T81" fmla="*/ 281 h 340"/>
                <a:gd name="T82" fmla="*/ 204 w 408"/>
                <a:gd name="T83" fmla="*/ 294 h 340"/>
                <a:gd name="T84" fmla="*/ 31 w 408"/>
                <a:gd name="T85" fmla="*/ 281 h 340"/>
                <a:gd name="T86" fmla="*/ 28 w 408"/>
                <a:gd name="T87" fmla="*/ 219 h 340"/>
                <a:gd name="T88" fmla="*/ 323 w 408"/>
                <a:gd name="T89" fmla="*/ 199 h 340"/>
                <a:gd name="T90" fmla="*/ 376 w 408"/>
                <a:gd name="T91" fmla="*/ 177 h 340"/>
                <a:gd name="T92" fmla="*/ 380 w 408"/>
                <a:gd name="T93"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40">
                  <a:moveTo>
                    <a:pt x="407" y="218"/>
                  </a:moveTo>
                  <a:cubicBezTo>
                    <a:pt x="406" y="192"/>
                    <a:pt x="404" y="156"/>
                    <a:pt x="402" y="149"/>
                  </a:cubicBezTo>
                  <a:cubicBezTo>
                    <a:pt x="400" y="143"/>
                    <a:pt x="395" y="137"/>
                    <a:pt x="389" y="130"/>
                  </a:cubicBezTo>
                  <a:cubicBezTo>
                    <a:pt x="385" y="125"/>
                    <a:pt x="379" y="119"/>
                    <a:pt x="375" y="111"/>
                  </a:cubicBezTo>
                  <a:cubicBezTo>
                    <a:pt x="383" y="113"/>
                    <a:pt x="392" y="112"/>
                    <a:pt x="399" y="109"/>
                  </a:cubicBezTo>
                  <a:cubicBezTo>
                    <a:pt x="404" y="108"/>
                    <a:pt x="406" y="100"/>
                    <a:pt x="406" y="93"/>
                  </a:cubicBezTo>
                  <a:cubicBezTo>
                    <a:pt x="405" y="87"/>
                    <a:pt x="404" y="79"/>
                    <a:pt x="399" y="78"/>
                  </a:cubicBezTo>
                  <a:cubicBezTo>
                    <a:pt x="395" y="77"/>
                    <a:pt x="375" y="76"/>
                    <a:pt x="371" y="78"/>
                  </a:cubicBezTo>
                  <a:cubicBezTo>
                    <a:pt x="368" y="80"/>
                    <a:pt x="367" y="85"/>
                    <a:pt x="366" y="87"/>
                  </a:cubicBezTo>
                  <a:cubicBezTo>
                    <a:pt x="362" y="74"/>
                    <a:pt x="354" y="58"/>
                    <a:pt x="346" y="44"/>
                  </a:cubicBezTo>
                  <a:cubicBezTo>
                    <a:pt x="336" y="27"/>
                    <a:pt x="325" y="15"/>
                    <a:pt x="316" y="10"/>
                  </a:cubicBezTo>
                  <a:cubicBezTo>
                    <a:pt x="301" y="1"/>
                    <a:pt x="233" y="0"/>
                    <a:pt x="204" y="0"/>
                  </a:cubicBezTo>
                  <a:cubicBezTo>
                    <a:pt x="176" y="0"/>
                    <a:pt x="108" y="1"/>
                    <a:pt x="93" y="10"/>
                  </a:cubicBezTo>
                  <a:cubicBezTo>
                    <a:pt x="84" y="15"/>
                    <a:pt x="73" y="27"/>
                    <a:pt x="63" y="44"/>
                  </a:cubicBezTo>
                  <a:cubicBezTo>
                    <a:pt x="55" y="58"/>
                    <a:pt x="47" y="74"/>
                    <a:pt x="42" y="87"/>
                  </a:cubicBezTo>
                  <a:cubicBezTo>
                    <a:pt x="42" y="85"/>
                    <a:pt x="41" y="80"/>
                    <a:pt x="38" y="78"/>
                  </a:cubicBezTo>
                  <a:cubicBezTo>
                    <a:pt x="33" y="76"/>
                    <a:pt x="14" y="77"/>
                    <a:pt x="9" y="78"/>
                  </a:cubicBezTo>
                  <a:cubicBezTo>
                    <a:pt x="5" y="79"/>
                    <a:pt x="3" y="87"/>
                    <a:pt x="3" y="93"/>
                  </a:cubicBezTo>
                  <a:cubicBezTo>
                    <a:pt x="3" y="100"/>
                    <a:pt x="5" y="108"/>
                    <a:pt x="9" y="109"/>
                  </a:cubicBezTo>
                  <a:cubicBezTo>
                    <a:pt x="17" y="112"/>
                    <a:pt x="25" y="113"/>
                    <a:pt x="34" y="111"/>
                  </a:cubicBezTo>
                  <a:cubicBezTo>
                    <a:pt x="29" y="119"/>
                    <a:pt x="24" y="125"/>
                    <a:pt x="19" y="130"/>
                  </a:cubicBezTo>
                  <a:cubicBezTo>
                    <a:pt x="14" y="137"/>
                    <a:pt x="9" y="143"/>
                    <a:pt x="7" y="149"/>
                  </a:cubicBezTo>
                  <a:cubicBezTo>
                    <a:pt x="5" y="156"/>
                    <a:pt x="3" y="192"/>
                    <a:pt x="2" y="218"/>
                  </a:cubicBezTo>
                  <a:cubicBezTo>
                    <a:pt x="0" y="283"/>
                    <a:pt x="7" y="293"/>
                    <a:pt x="10" y="297"/>
                  </a:cubicBezTo>
                  <a:cubicBezTo>
                    <a:pt x="12" y="300"/>
                    <a:pt x="14" y="303"/>
                    <a:pt x="16" y="306"/>
                  </a:cubicBezTo>
                  <a:cubicBezTo>
                    <a:pt x="16" y="314"/>
                    <a:pt x="16" y="326"/>
                    <a:pt x="22" y="333"/>
                  </a:cubicBezTo>
                  <a:cubicBezTo>
                    <a:pt x="25" y="337"/>
                    <a:pt x="29" y="339"/>
                    <a:pt x="34" y="339"/>
                  </a:cubicBezTo>
                  <a:cubicBezTo>
                    <a:pt x="44" y="340"/>
                    <a:pt x="70" y="340"/>
                    <a:pt x="90" y="340"/>
                  </a:cubicBezTo>
                  <a:cubicBezTo>
                    <a:pt x="94" y="340"/>
                    <a:pt x="99" y="338"/>
                    <a:pt x="102" y="335"/>
                  </a:cubicBezTo>
                  <a:cubicBezTo>
                    <a:pt x="105" y="331"/>
                    <a:pt x="106" y="326"/>
                    <a:pt x="106" y="320"/>
                  </a:cubicBezTo>
                  <a:cubicBezTo>
                    <a:pt x="121" y="320"/>
                    <a:pt x="139" y="320"/>
                    <a:pt x="160" y="320"/>
                  </a:cubicBezTo>
                  <a:cubicBezTo>
                    <a:pt x="212" y="320"/>
                    <a:pt x="268" y="320"/>
                    <a:pt x="303" y="320"/>
                  </a:cubicBezTo>
                  <a:cubicBezTo>
                    <a:pt x="303" y="326"/>
                    <a:pt x="304" y="331"/>
                    <a:pt x="307" y="335"/>
                  </a:cubicBezTo>
                  <a:cubicBezTo>
                    <a:pt x="310" y="338"/>
                    <a:pt x="314" y="340"/>
                    <a:pt x="319" y="340"/>
                  </a:cubicBezTo>
                  <a:cubicBezTo>
                    <a:pt x="339" y="340"/>
                    <a:pt x="365" y="340"/>
                    <a:pt x="375" y="339"/>
                  </a:cubicBezTo>
                  <a:cubicBezTo>
                    <a:pt x="380" y="339"/>
                    <a:pt x="384" y="337"/>
                    <a:pt x="387" y="333"/>
                  </a:cubicBezTo>
                  <a:cubicBezTo>
                    <a:pt x="393" y="326"/>
                    <a:pt x="393" y="314"/>
                    <a:pt x="392" y="306"/>
                  </a:cubicBezTo>
                  <a:cubicBezTo>
                    <a:pt x="395" y="303"/>
                    <a:pt x="397" y="300"/>
                    <a:pt x="399" y="297"/>
                  </a:cubicBezTo>
                  <a:cubicBezTo>
                    <a:pt x="402" y="293"/>
                    <a:pt x="408" y="283"/>
                    <a:pt x="407" y="218"/>
                  </a:cubicBezTo>
                  <a:close/>
                  <a:moveTo>
                    <a:pt x="105" y="32"/>
                  </a:moveTo>
                  <a:cubicBezTo>
                    <a:pt x="111" y="29"/>
                    <a:pt x="146" y="25"/>
                    <a:pt x="204" y="25"/>
                  </a:cubicBezTo>
                  <a:cubicBezTo>
                    <a:pt x="263" y="25"/>
                    <a:pt x="297" y="29"/>
                    <a:pt x="303" y="32"/>
                  </a:cubicBezTo>
                  <a:cubicBezTo>
                    <a:pt x="314" y="38"/>
                    <a:pt x="332" y="68"/>
                    <a:pt x="341" y="93"/>
                  </a:cubicBezTo>
                  <a:cubicBezTo>
                    <a:pt x="333" y="97"/>
                    <a:pt x="318" y="104"/>
                    <a:pt x="312" y="105"/>
                  </a:cubicBezTo>
                  <a:cubicBezTo>
                    <a:pt x="296" y="107"/>
                    <a:pt x="119" y="106"/>
                    <a:pt x="99" y="105"/>
                  </a:cubicBezTo>
                  <a:cubicBezTo>
                    <a:pt x="89" y="105"/>
                    <a:pt x="74" y="99"/>
                    <a:pt x="66" y="96"/>
                  </a:cubicBezTo>
                  <a:cubicBezTo>
                    <a:pt x="75" y="71"/>
                    <a:pt x="94" y="38"/>
                    <a:pt x="105" y="32"/>
                  </a:cubicBezTo>
                  <a:close/>
                  <a:moveTo>
                    <a:pt x="85" y="200"/>
                  </a:moveTo>
                  <a:cubicBezTo>
                    <a:pt x="85" y="201"/>
                    <a:pt x="85" y="205"/>
                    <a:pt x="78" y="205"/>
                  </a:cubicBezTo>
                  <a:cubicBezTo>
                    <a:pt x="73" y="205"/>
                    <a:pt x="33" y="195"/>
                    <a:pt x="28" y="194"/>
                  </a:cubicBezTo>
                  <a:cubicBezTo>
                    <a:pt x="30" y="176"/>
                    <a:pt x="30" y="176"/>
                    <a:pt x="30" y="176"/>
                  </a:cubicBezTo>
                  <a:cubicBezTo>
                    <a:pt x="46" y="183"/>
                    <a:pt x="74" y="194"/>
                    <a:pt x="84" y="199"/>
                  </a:cubicBezTo>
                  <a:cubicBezTo>
                    <a:pt x="85" y="199"/>
                    <a:pt x="85" y="199"/>
                    <a:pt x="85" y="200"/>
                  </a:cubicBezTo>
                  <a:cubicBezTo>
                    <a:pt x="85" y="200"/>
                    <a:pt x="85" y="200"/>
                    <a:pt x="85" y="200"/>
                  </a:cubicBezTo>
                  <a:close/>
                  <a:moveTo>
                    <a:pt x="28" y="219"/>
                  </a:moveTo>
                  <a:cubicBezTo>
                    <a:pt x="28" y="219"/>
                    <a:pt x="28" y="219"/>
                    <a:pt x="28" y="219"/>
                  </a:cubicBezTo>
                  <a:cubicBezTo>
                    <a:pt x="48" y="223"/>
                    <a:pt x="48" y="223"/>
                    <a:pt x="48" y="223"/>
                  </a:cubicBezTo>
                  <a:cubicBezTo>
                    <a:pt x="49" y="224"/>
                    <a:pt x="53" y="225"/>
                    <a:pt x="55" y="225"/>
                  </a:cubicBezTo>
                  <a:cubicBezTo>
                    <a:pt x="57" y="226"/>
                    <a:pt x="67" y="228"/>
                    <a:pt x="77" y="228"/>
                  </a:cubicBezTo>
                  <a:cubicBezTo>
                    <a:pt x="82" y="228"/>
                    <a:pt x="87" y="227"/>
                    <a:pt x="91" y="226"/>
                  </a:cubicBezTo>
                  <a:cubicBezTo>
                    <a:pt x="102" y="223"/>
                    <a:pt x="110" y="212"/>
                    <a:pt x="111" y="201"/>
                  </a:cubicBezTo>
                  <a:cubicBezTo>
                    <a:pt x="111" y="190"/>
                    <a:pt x="105" y="181"/>
                    <a:pt x="95" y="176"/>
                  </a:cubicBezTo>
                  <a:cubicBezTo>
                    <a:pt x="81" y="169"/>
                    <a:pt x="47" y="156"/>
                    <a:pt x="35" y="151"/>
                  </a:cubicBezTo>
                  <a:cubicBezTo>
                    <a:pt x="37" y="150"/>
                    <a:pt x="38" y="148"/>
                    <a:pt x="39" y="147"/>
                  </a:cubicBezTo>
                  <a:cubicBezTo>
                    <a:pt x="45" y="140"/>
                    <a:pt x="53" y="131"/>
                    <a:pt x="58" y="120"/>
                  </a:cubicBezTo>
                  <a:cubicBezTo>
                    <a:pt x="69" y="125"/>
                    <a:pt x="85" y="130"/>
                    <a:pt x="98" y="131"/>
                  </a:cubicBezTo>
                  <a:cubicBezTo>
                    <a:pt x="99" y="131"/>
                    <a:pt x="181" y="132"/>
                    <a:pt x="245" y="132"/>
                  </a:cubicBezTo>
                  <a:cubicBezTo>
                    <a:pt x="289" y="132"/>
                    <a:pt x="314" y="131"/>
                    <a:pt x="318" y="130"/>
                  </a:cubicBezTo>
                  <a:cubicBezTo>
                    <a:pt x="326" y="128"/>
                    <a:pt x="341" y="121"/>
                    <a:pt x="349" y="117"/>
                  </a:cubicBezTo>
                  <a:cubicBezTo>
                    <a:pt x="355" y="130"/>
                    <a:pt x="363" y="139"/>
                    <a:pt x="370" y="147"/>
                  </a:cubicBezTo>
                  <a:cubicBezTo>
                    <a:pt x="371" y="148"/>
                    <a:pt x="372" y="150"/>
                    <a:pt x="373" y="151"/>
                  </a:cubicBezTo>
                  <a:cubicBezTo>
                    <a:pt x="362" y="155"/>
                    <a:pt x="327" y="169"/>
                    <a:pt x="313" y="176"/>
                  </a:cubicBezTo>
                  <a:cubicBezTo>
                    <a:pt x="303" y="181"/>
                    <a:pt x="297" y="190"/>
                    <a:pt x="297" y="201"/>
                  </a:cubicBezTo>
                  <a:cubicBezTo>
                    <a:pt x="298" y="212"/>
                    <a:pt x="306" y="223"/>
                    <a:pt x="317" y="226"/>
                  </a:cubicBezTo>
                  <a:cubicBezTo>
                    <a:pt x="321" y="227"/>
                    <a:pt x="326" y="228"/>
                    <a:pt x="331" y="228"/>
                  </a:cubicBezTo>
                  <a:cubicBezTo>
                    <a:pt x="341" y="228"/>
                    <a:pt x="351" y="226"/>
                    <a:pt x="353" y="225"/>
                  </a:cubicBezTo>
                  <a:cubicBezTo>
                    <a:pt x="355" y="225"/>
                    <a:pt x="359" y="224"/>
                    <a:pt x="361" y="223"/>
                  </a:cubicBezTo>
                  <a:cubicBezTo>
                    <a:pt x="381" y="218"/>
                    <a:pt x="381" y="218"/>
                    <a:pt x="381" y="218"/>
                  </a:cubicBezTo>
                  <a:cubicBezTo>
                    <a:pt x="381" y="219"/>
                    <a:pt x="381" y="219"/>
                    <a:pt x="381" y="219"/>
                  </a:cubicBezTo>
                  <a:cubicBezTo>
                    <a:pt x="381" y="220"/>
                    <a:pt x="381" y="220"/>
                    <a:pt x="381" y="220"/>
                  </a:cubicBezTo>
                  <a:cubicBezTo>
                    <a:pt x="382" y="269"/>
                    <a:pt x="382" y="269"/>
                    <a:pt x="378" y="280"/>
                  </a:cubicBezTo>
                  <a:cubicBezTo>
                    <a:pt x="378" y="281"/>
                    <a:pt x="378" y="281"/>
                    <a:pt x="378" y="281"/>
                  </a:cubicBezTo>
                  <a:cubicBezTo>
                    <a:pt x="374" y="291"/>
                    <a:pt x="363" y="294"/>
                    <a:pt x="355" y="294"/>
                  </a:cubicBezTo>
                  <a:cubicBezTo>
                    <a:pt x="354" y="294"/>
                    <a:pt x="279" y="294"/>
                    <a:pt x="204" y="294"/>
                  </a:cubicBezTo>
                  <a:cubicBezTo>
                    <a:pt x="130" y="294"/>
                    <a:pt x="55" y="294"/>
                    <a:pt x="54" y="294"/>
                  </a:cubicBezTo>
                  <a:cubicBezTo>
                    <a:pt x="46" y="294"/>
                    <a:pt x="35" y="291"/>
                    <a:pt x="31" y="281"/>
                  </a:cubicBezTo>
                  <a:cubicBezTo>
                    <a:pt x="31" y="280"/>
                    <a:pt x="31" y="279"/>
                    <a:pt x="30" y="279"/>
                  </a:cubicBezTo>
                  <a:cubicBezTo>
                    <a:pt x="27" y="271"/>
                    <a:pt x="26" y="269"/>
                    <a:pt x="28" y="219"/>
                  </a:cubicBezTo>
                  <a:close/>
                  <a:moveTo>
                    <a:pt x="332" y="205"/>
                  </a:moveTo>
                  <a:cubicBezTo>
                    <a:pt x="328" y="205"/>
                    <a:pt x="324" y="201"/>
                    <a:pt x="323" y="199"/>
                  </a:cubicBezTo>
                  <a:cubicBezTo>
                    <a:pt x="323" y="199"/>
                    <a:pt x="324" y="199"/>
                    <a:pt x="324" y="199"/>
                  </a:cubicBezTo>
                  <a:cubicBezTo>
                    <a:pt x="333" y="194"/>
                    <a:pt x="360" y="184"/>
                    <a:pt x="376" y="177"/>
                  </a:cubicBezTo>
                  <a:cubicBezTo>
                    <a:pt x="379" y="176"/>
                    <a:pt x="379" y="176"/>
                    <a:pt x="379" y="176"/>
                  </a:cubicBezTo>
                  <a:cubicBezTo>
                    <a:pt x="380" y="194"/>
                    <a:pt x="380" y="194"/>
                    <a:pt x="380" y="194"/>
                  </a:cubicBezTo>
                  <a:cubicBezTo>
                    <a:pt x="376" y="195"/>
                    <a:pt x="337" y="205"/>
                    <a:pt x="332" y="20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sp>
          <p:nvSpPr>
            <p:cNvPr id="166" name="Freeform 43">
              <a:extLst>
                <a:ext uri="{FF2B5EF4-FFF2-40B4-BE49-F238E27FC236}">
                  <a16:creationId xmlns:a16="http://schemas.microsoft.com/office/drawing/2014/main" id="{19A20E51-F295-4813-B29C-C066B17C2528}"/>
                </a:ext>
              </a:extLst>
            </p:cNvPr>
            <p:cNvSpPr>
              <a:spLocks noEditPoints="1"/>
            </p:cNvSpPr>
            <p:nvPr/>
          </p:nvSpPr>
          <p:spPr bwMode="auto">
            <a:xfrm flipH="1">
              <a:off x="3888686" y="3321679"/>
              <a:ext cx="131278" cy="54899"/>
            </a:xfrm>
            <a:custGeom>
              <a:avLst/>
              <a:gdLst>
                <a:gd name="T0" fmla="*/ 12 w 164"/>
                <a:gd name="T1" fmla="*/ 43 h 67"/>
                <a:gd name="T2" fmla="*/ 30 w 164"/>
                <a:gd name="T3" fmla="*/ 57 h 67"/>
                <a:gd name="T4" fmla="*/ 53 w 164"/>
                <a:gd name="T5" fmla="*/ 66 h 67"/>
                <a:gd name="T6" fmla="*/ 84 w 164"/>
                <a:gd name="T7" fmla="*/ 67 h 67"/>
                <a:gd name="T8" fmla="*/ 115 w 164"/>
                <a:gd name="T9" fmla="*/ 66 h 67"/>
                <a:gd name="T10" fmla="*/ 139 w 164"/>
                <a:gd name="T11" fmla="*/ 56 h 67"/>
                <a:gd name="T12" fmla="*/ 154 w 164"/>
                <a:gd name="T13" fmla="*/ 42 h 67"/>
                <a:gd name="T14" fmla="*/ 160 w 164"/>
                <a:gd name="T15" fmla="*/ 13 h 67"/>
                <a:gd name="T16" fmla="*/ 134 w 164"/>
                <a:gd name="T17" fmla="*/ 2 h 67"/>
                <a:gd name="T18" fmla="*/ 84 w 164"/>
                <a:gd name="T19" fmla="*/ 4 h 67"/>
                <a:gd name="T20" fmla="*/ 30 w 164"/>
                <a:gd name="T21" fmla="*/ 2 h 67"/>
                <a:gd name="T22" fmla="*/ 5 w 164"/>
                <a:gd name="T23" fmla="*/ 14 h 67"/>
                <a:gd name="T24" fmla="*/ 12 w 164"/>
                <a:gd name="T25" fmla="*/ 43 h 67"/>
                <a:gd name="T26" fmla="*/ 84 w 164"/>
                <a:gd name="T27" fmla="*/ 41 h 67"/>
                <a:gd name="T28" fmla="*/ 55 w 164"/>
                <a:gd name="T29" fmla="*/ 40 h 67"/>
                <a:gd name="T30" fmla="*/ 46 w 164"/>
                <a:gd name="T31" fmla="*/ 37 h 67"/>
                <a:gd name="T32" fmla="*/ 34 w 164"/>
                <a:gd name="T33" fmla="*/ 28 h 67"/>
                <a:gd name="T34" fmla="*/ 84 w 164"/>
                <a:gd name="T35" fmla="*/ 30 h 67"/>
                <a:gd name="T36" fmla="*/ 132 w 164"/>
                <a:gd name="T37" fmla="*/ 28 h 67"/>
                <a:gd name="T38" fmla="*/ 122 w 164"/>
                <a:gd name="T39" fmla="*/ 37 h 67"/>
                <a:gd name="T40" fmla="*/ 113 w 164"/>
                <a:gd name="T41" fmla="*/ 40 h 67"/>
                <a:gd name="T42" fmla="*/ 84 w 164"/>
                <a:gd name="T43" fmla="*/ 4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67">
                  <a:moveTo>
                    <a:pt x="12" y="43"/>
                  </a:moveTo>
                  <a:cubicBezTo>
                    <a:pt x="30" y="57"/>
                    <a:pt x="30" y="57"/>
                    <a:pt x="30" y="57"/>
                  </a:cubicBezTo>
                  <a:cubicBezTo>
                    <a:pt x="36" y="62"/>
                    <a:pt x="45" y="65"/>
                    <a:pt x="53" y="66"/>
                  </a:cubicBezTo>
                  <a:cubicBezTo>
                    <a:pt x="53" y="66"/>
                    <a:pt x="67" y="67"/>
                    <a:pt x="84" y="67"/>
                  </a:cubicBezTo>
                  <a:cubicBezTo>
                    <a:pt x="103" y="67"/>
                    <a:pt x="115" y="66"/>
                    <a:pt x="115" y="66"/>
                  </a:cubicBezTo>
                  <a:cubicBezTo>
                    <a:pt x="124" y="65"/>
                    <a:pt x="133" y="61"/>
                    <a:pt x="139" y="56"/>
                  </a:cubicBezTo>
                  <a:cubicBezTo>
                    <a:pt x="154" y="42"/>
                    <a:pt x="154" y="42"/>
                    <a:pt x="154" y="42"/>
                  </a:cubicBezTo>
                  <a:cubicBezTo>
                    <a:pt x="164" y="33"/>
                    <a:pt x="164" y="21"/>
                    <a:pt x="160" y="13"/>
                  </a:cubicBezTo>
                  <a:cubicBezTo>
                    <a:pt x="156" y="7"/>
                    <a:pt x="147" y="0"/>
                    <a:pt x="134" y="2"/>
                  </a:cubicBezTo>
                  <a:cubicBezTo>
                    <a:pt x="134" y="2"/>
                    <a:pt x="109" y="4"/>
                    <a:pt x="84" y="4"/>
                  </a:cubicBezTo>
                  <a:cubicBezTo>
                    <a:pt x="57" y="4"/>
                    <a:pt x="30" y="2"/>
                    <a:pt x="30" y="2"/>
                  </a:cubicBezTo>
                  <a:cubicBezTo>
                    <a:pt x="17" y="1"/>
                    <a:pt x="8" y="7"/>
                    <a:pt x="5" y="14"/>
                  </a:cubicBezTo>
                  <a:cubicBezTo>
                    <a:pt x="0" y="22"/>
                    <a:pt x="1" y="34"/>
                    <a:pt x="12" y="43"/>
                  </a:cubicBezTo>
                  <a:close/>
                  <a:moveTo>
                    <a:pt x="84" y="41"/>
                  </a:moveTo>
                  <a:cubicBezTo>
                    <a:pt x="68" y="41"/>
                    <a:pt x="55" y="40"/>
                    <a:pt x="55" y="40"/>
                  </a:cubicBezTo>
                  <a:cubicBezTo>
                    <a:pt x="52" y="40"/>
                    <a:pt x="48" y="38"/>
                    <a:pt x="46" y="37"/>
                  </a:cubicBezTo>
                  <a:cubicBezTo>
                    <a:pt x="34" y="28"/>
                    <a:pt x="34" y="28"/>
                    <a:pt x="34" y="28"/>
                  </a:cubicBezTo>
                  <a:cubicBezTo>
                    <a:pt x="43" y="28"/>
                    <a:pt x="63" y="29"/>
                    <a:pt x="84" y="30"/>
                  </a:cubicBezTo>
                  <a:cubicBezTo>
                    <a:pt x="104" y="30"/>
                    <a:pt x="123" y="28"/>
                    <a:pt x="132" y="28"/>
                  </a:cubicBezTo>
                  <a:cubicBezTo>
                    <a:pt x="122" y="37"/>
                    <a:pt x="122" y="37"/>
                    <a:pt x="122" y="37"/>
                  </a:cubicBezTo>
                  <a:cubicBezTo>
                    <a:pt x="120" y="38"/>
                    <a:pt x="116" y="40"/>
                    <a:pt x="113" y="40"/>
                  </a:cubicBezTo>
                  <a:cubicBezTo>
                    <a:pt x="113" y="40"/>
                    <a:pt x="102" y="41"/>
                    <a:pt x="84" y="4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grpSp>
      <p:pic>
        <p:nvPicPr>
          <p:cNvPr id="168" name="Graphic 167">
            <a:extLst>
              <a:ext uri="{FF2B5EF4-FFF2-40B4-BE49-F238E27FC236}">
                <a16:creationId xmlns:a16="http://schemas.microsoft.com/office/drawing/2014/main" id="{261FB4EE-87AA-4009-A826-A2AA9629E4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76476" y="1682444"/>
            <a:ext cx="422551" cy="428471"/>
          </a:xfrm>
          <a:prstGeom prst="rect">
            <a:avLst/>
          </a:prstGeom>
        </p:spPr>
      </p:pic>
      <p:pic>
        <p:nvPicPr>
          <p:cNvPr id="170" name="Graphic 169">
            <a:extLst>
              <a:ext uri="{FF2B5EF4-FFF2-40B4-BE49-F238E27FC236}">
                <a16:creationId xmlns:a16="http://schemas.microsoft.com/office/drawing/2014/main" id="{C77599A8-22A5-4705-815C-265985BAE7C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2269" y="1156735"/>
            <a:ext cx="524946" cy="524946"/>
          </a:xfrm>
          <a:prstGeom prst="rect">
            <a:avLst/>
          </a:prstGeom>
        </p:spPr>
      </p:pic>
      <p:sp>
        <p:nvSpPr>
          <p:cNvPr id="172" name="Freeform 41">
            <a:extLst>
              <a:ext uri="{FF2B5EF4-FFF2-40B4-BE49-F238E27FC236}">
                <a16:creationId xmlns:a16="http://schemas.microsoft.com/office/drawing/2014/main" id="{39E16540-B676-4DBD-977B-855EC77E8CF3}"/>
              </a:ext>
            </a:extLst>
          </p:cNvPr>
          <p:cNvSpPr>
            <a:spLocks noEditPoints="1"/>
          </p:cNvSpPr>
          <p:nvPr/>
        </p:nvSpPr>
        <p:spPr bwMode="auto">
          <a:xfrm flipH="1">
            <a:off x="3841778" y="1745300"/>
            <a:ext cx="287759" cy="299087"/>
          </a:xfrm>
          <a:custGeom>
            <a:avLst/>
            <a:gdLst>
              <a:gd name="T0" fmla="*/ 375 w 382"/>
              <a:gd name="T1" fmla="*/ 74 h 397"/>
              <a:gd name="T2" fmla="*/ 327 w 382"/>
              <a:gd name="T3" fmla="*/ 37 h 397"/>
              <a:gd name="T4" fmla="*/ 312 w 382"/>
              <a:gd name="T5" fmla="*/ 36 h 397"/>
              <a:gd name="T6" fmla="*/ 277 w 382"/>
              <a:gd name="T7" fmla="*/ 56 h 397"/>
              <a:gd name="T8" fmla="*/ 139 w 382"/>
              <a:gd name="T9" fmla="*/ 32 h 397"/>
              <a:gd name="T10" fmla="*/ 78 w 382"/>
              <a:gd name="T11" fmla="*/ 0 h 397"/>
              <a:gd name="T12" fmla="*/ 4 w 382"/>
              <a:gd name="T13" fmla="*/ 74 h 397"/>
              <a:gd name="T14" fmla="*/ 35 w 382"/>
              <a:gd name="T15" fmla="*/ 134 h 397"/>
              <a:gd name="T16" fmla="*/ 84 w 382"/>
              <a:gd name="T17" fmla="*/ 302 h 397"/>
              <a:gd name="T18" fmla="*/ 13 w 382"/>
              <a:gd name="T19" fmla="*/ 302 h 397"/>
              <a:gd name="T20" fmla="*/ 0 w 382"/>
              <a:gd name="T21" fmla="*/ 315 h 397"/>
              <a:gd name="T22" fmla="*/ 0 w 382"/>
              <a:gd name="T23" fmla="*/ 384 h 397"/>
              <a:gd name="T24" fmla="*/ 13 w 382"/>
              <a:gd name="T25" fmla="*/ 397 h 397"/>
              <a:gd name="T26" fmla="*/ 301 w 382"/>
              <a:gd name="T27" fmla="*/ 397 h 397"/>
              <a:gd name="T28" fmla="*/ 315 w 382"/>
              <a:gd name="T29" fmla="*/ 384 h 397"/>
              <a:gd name="T30" fmla="*/ 315 w 382"/>
              <a:gd name="T31" fmla="*/ 315 h 397"/>
              <a:gd name="T32" fmla="*/ 301 w 382"/>
              <a:gd name="T33" fmla="*/ 302 h 397"/>
              <a:gd name="T34" fmla="*/ 202 w 382"/>
              <a:gd name="T35" fmla="*/ 302 h 397"/>
              <a:gd name="T36" fmla="*/ 140 w 382"/>
              <a:gd name="T37" fmla="*/ 128 h 397"/>
              <a:gd name="T38" fmla="*/ 264 w 382"/>
              <a:gd name="T39" fmla="*/ 142 h 397"/>
              <a:gd name="T40" fmla="*/ 289 w 382"/>
              <a:gd name="T41" fmla="*/ 170 h 397"/>
              <a:gd name="T42" fmla="*/ 299 w 382"/>
              <a:gd name="T43" fmla="*/ 174 h 397"/>
              <a:gd name="T44" fmla="*/ 301 w 382"/>
              <a:gd name="T45" fmla="*/ 174 h 397"/>
              <a:gd name="T46" fmla="*/ 354 w 382"/>
              <a:gd name="T47" fmla="*/ 167 h 397"/>
              <a:gd name="T48" fmla="*/ 365 w 382"/>
              <a:gd name="T49" fmla="*/ 152 h 397"/>
              <a:gd name="T50" fmla="*/ 350 w 382"/>
              <a:gd name="T51" fmla="*/ 140 h 397"/>
              <a:gd name="T52" fmla="*/ 304 w 382"/>
              <a:gd name="T53" fmla="*/ 146 h 397"/>
              <a:gd name="T54" fmla="*/ 283 w 382"/>
              <a:gd name="T55" fmla="*/ 123 h 397"/>
              <a:gd name="T56" fmla="*/ 290 w 382"/>
              <a:gd name="T57" fmla="*/ 79 h 397"/>
              <a:gd name="T58" fmla="*/ 317 w 382"/>
              <a:gd name="T59" fmla="*/ 63 h 397"/>
              <a:gd name="T60" fmla="*/ 358 w 382"/>
              <a:gd name="T61" fmla="*/ 95 h 397"/>
              <a:gd name="T62" fmla="*/ 377 w 382"/>
              <a:gd name="T63" fmla="*/ 93 h 397"/>
              <a:gd name="T64" fmla="*/ 375 w 382"/>
              <a:gd name="T65" fmla="*/ 74 h 397"/>
              <a:gd name="T66" fmla="*/ 31 w 382"/>
              <a:gd name="T67" fmla="*/ 74 h 397"/>
              <a:gd name="T68" fmla="*/ 78 w 382"/>
              <a:gd name="T69" fmla="*/ 27 h 397"/>
              <a:gd name="T70" fmla="*/ 125 w 382"/>
              <a:gd name="T71" fmla="*/ 74 h 397"/>
              <a:gd name="T72" fmla="*/ 78 w 382"/>
              <a:gd name="T73" fmla="*/ 121 h 397"/>
              <a:gd name="T74" fmla="*/ 31 w 382"/>
              <a:gd name="T75" fmla="*/ 74 h 397"/>
              <a:gd name="T76" fmla="*/ 288 w 382"/>
              <a:gd name="T77" fmla="*/ 329 h 397"/>
              <a:gd name="T78" fmla="*/ 288 w 382"/>
              <a:gd name="T79" fmla="*/ 370 h 397"/>
              <a:gd name="T80" fmla="*/ 27 w 382"/>
              <a:gd name="T81" fmla="*/ 370 h 397"/>
              <a:gd name="T82" fmla="*/ 27 w 382"/>
              <a:gd name="T83" fmla="*/ 329 h 397"/>
              <a:gd name="T84" fmla="*/ 288 w 382"/>
              <a:gd name="T85" fmla="*/ 329 h 397"/>
              <a:gd name="T86" fmla="*/ 173 w 382"/>
              <a:gd name="T87" fmla="*/ 302 h 397"/>
              <a:gd name="T88" fmla="*/ 112 w 382"/>
              <a:gd name="T89" fmla="*/ 302 h 397"/>
              <a:gd name="T90" fmla="*/ 67 w 382"/>
              <a:gd name="T91" fmla="*/ 147 h 397"/>
              <a:gd name="T92" fmla="*/ 115 w 382"/>
              <a:gd name="T93" fmla="*/ 138 h 397"/>
              <a:gd name="T94" fmla="*/ 173 w 382"/>
              <a:gd name="T95" fmla="*/ 302 h 397"/>
              <a:gd name="T96" fmla="*/ 151 w 382"/>
              <a:gd name="T97" fmla="*/ 63 h 397"/>
              <a:gd name="T98" fmla="*/ 263 w 382"/>
              <a:gd name="T99" fmla="*/ 80 h 397"/>
              <a:gd name="T100" fmla="*/ 257 w 382"/>
              <a:gd name="T101" fmla="*/ 116 h 397"/>
              <a:gd name="T102" fmla="*/ 147 w 382"/>
              <a:gd name="T103" fmla="*/ 102 h 397"/>
              <a:gd name="T104" fmla="*/ 152 w 382"/>
              <a:gd name="T105" fmla="*/ 74 h 397"/>
              <a:gd name="T106" fmla="*/ 151 w 382"/>
              <a:gd name="T10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2" h="397">
                <a:moveTo>
                  <a:pt x="375" y="74"/>
                </a:moveTo>
                <a:cubicBezTo>
                  <a:pt x="327" y="37"/>
                  <a:pt x="327" y="37"/>
                  <a:pt x="327" y="37"/>
                </a:cubicBezTo>
                <a:cubicBezTo>
                  <a:pt x="322" y="33"/>
                  <a:pt x="316" y="33"/>
                  <a:pt x="312" y="36"/>
                </a:cubicBezTo>
                <a:cubicBezTo>
                  <a:pt x="277" y="56"/>
                  <a:pt x="277" y="56"/>
                  <a:pt x="277" y="56"/>
                </a:cubicBezTo>
                <a:cubicBezTo>
                  <a:pt x="139" y="32"/>
                  <a:pt x="139" y="32"/>
                  <a:pt x="139" y="32"/>
                </a:cubicBezTo>
                <a:cubicBezTo>
                  <a:pt x="125" y="12"/>
                  <a:pt x="102" y="0"/>
                  <a:pt x="78" y="0"/>
                </a:cubicBezTo>
                <a:cubicBezTo>
                  <a:pt x="37" y="0"/>
                  <a:pt x="4" y="33"/>
                  <a:pt x="4" y="74"/>
                </a:cubicBezTo>
                <a:cubicBezTo>
                  <a:pt x="4" y="98"/>
                  <a:pt x="16" y="120"/>
                  <a:pt x="35" y="134"/>
                </a:cubicBezTo>
                <a:cubicBezTo>
                  <a:pt x="84" y="302"/>
                  <a:pt x="84" y="302"/>
                  <a:pt x="84" y="302"/>
                </a:cubicBezTo>
                <a:cubicBezTo>
                  <a:pt x="13" y="302"/>
                  <a:pt x="13" y="302"/>
                  <a:pt x="13" y="302"/>
                </a:cubicBezTo>
                <a:cubicBezTo>
                  <a:pt x="6" y="302"/>
                  <a:pt x="0" y="308"/>
                  <a:pt x="0" y="315"/>
                </a:cubicBezTo>
                <a:cubicBezTo>
                  <a:pt x="0" y="384"/>
                  <a:pt x="0" y="384"/>
                  <a:pt x="0" y="384"/>
                </a:cubicBezTo>
                <a:cubicBezTo>
                  <a:pt x="0" y="391"/>
                  <a:pt x="6" y="397"/>
                  <a:pt x="13" y="397"/>
                </a:cubicBezTo>
                <a:cubicBezTo>
                  <a:pt x="301" y="397"/>
                  <a:pt x="301" y="397"/>
                  <a:pt x="301" y="397"/>
                </a:cubicBezTo>
                <a:cubicBezTo>
                  <a:pt x="309" y="397"/>
                  <a:pt x="315" y="391"/>
                  <a:pt x="315" y="384"/>
                </a:cubicBezTo>
                <a:cubicBezTo>
                  <a:pt x="315" y="315"/>
                  <a:pt x="315" y="315"/>
                  <a:pt x="315" y="315"/>
                </a:cubicBezTo>
                <a:cubicBezTo>
                  <a:pt x="315" y="308"/>
                  <a:pt x="309" y="302"/>
                  <a:pt x="301" y="302"/>
                </a:cubicBezTo>
                <a:cubicBezTo>
                  <a:pt x="202" y="302"/>
                  <a:pt x="202" y="302"/>
                  <a:pt x="202" y="302"/>
                </a:cubicBezTo>
                <a:cubicBezTo>
                  <a:pt x="140" y="128"/>
                  <a:pt x="140" y="128"/>
                  <a:pt x="140" y="128"/>
                </a:cubicBezTo>
                <a:cubicBezTo>
                  <a:pt x="264" y="142"/>
                  <a:pt x="264" y="142"/>
                  <a:pt x="264" y="142"/>
                </a:cubicBezTo>
                <a:cubicBezTo>
                  <a:pt x="289" y="170"/>
                  <a:pt x="289" y="170"/>
                  <a:pt x="289" y="170"/>
                </a:cubicBezTo>
                <a:cubicBezTo>
                  <a:pt x="292" y="172"/>
                  <a:pt x="296" y="174"/>
                  <a:pt x="299" y="174"/>
                </a:cubicBezTo>
                <a:cubicBezTo>
                  <a:pt x="300" y="174"/>
                  <a:pt x="300" y="174"/>
                  <a:pt x="301" y="174"/>
                </a:cubicBezTo>
                <a:cubicBezTo>
                  <a:pt x="354" y="167"/>
                  <a:pt x="354" y="167"/>
                  <a:pt x="354" y="167"/>
                </a:cubicBezTo>
                <a:cubicBezTo>
                  <a:pt x="361" y="166"/>
                  <a:pt x="366" y="159"/>
                  <a:pt x="365" y="152"/>
                </a:cubicBezTo>
                <a:cubicBezTo>
                  <a:pt x="365" y="144"/>
                  <a:pt x="358" y="139"/>
                  <a:pt x="350" y="140"/>
                </a:cubicBezTo>
                <a:cubicBezTo>
                  <a:pt x="304" y="146"/>
                  <a:pt x="304" y="146"/>
                  <a:pt x="304" y="146"/>
                </a:cubicBezTo>
                <a:cubicBezTo>
                  <a:pt x="283" y="123"/>
                  <a:pt x="283" y="123"/>
                  <a:pt x="283" y="123"/>
                </a:cubicBezTo>
                <a:cubicBezTo>
                  <a:pt x="290" y="79"/>
                  <a:pt x="290" y="79"/>
                  <a:pt x="290" y="79"/>
                </a:cubicBezTo>
                <a:cubicBezTo>
                  <a:pt x="317" y="63"/>
                  <a:pt x="317" y="63"/>
                  <a:pt x="317" y="63"/>
                </a:cubicBezTo>
                <a:cubicBezTo>
                  <a:pt x="358" y="95"/>
                  <a:pt x="358" y="95"/>
                  <a:pt x="358" y="95"/>
                </a:cubicBezTo>
                <a:cubicBezTo>
                  <a:pt x="364" y="100"/>
                  <a:pt x="373" y="99"/>
                  <a:pt x="377" y="93"/>
                </a:cubicBezTo>
                <a:cubicBezTo>
                  <a:pt x="382" y="87"/>
                  <a:pt x="381" y="79"/>
                  <a:pt x="375" y="74"/>
                </a:cubicBezTo>
                <a:close/>
                <a:moveTo>
                  <a:pt x="31" y="74"/>
                </a:moveTo>
                <a:cubicBezTo>
                  <a:pt x="31" y="48"/>
                  <a:pt x="52" y="27"/>
                  <a:pt x="78" y="27"/>
                </a:cubicBezTo>
                <a:cubicBezTo>
                  <a:pt x="104" y="27"/>
                  <a:pt x="125" y="48"/>
                  <a:pt x="125" y="74"/>
                </a:cubicBezTo>
                <a:cubicBezTo>
                  <a:pt x="125" y="100"/>
                  <a:pt x="104" y="121"/>
                  <a:pt x="78" y="121"/>
                </a:cubicBezTo>
                <a:cubicBezTo>
                  <a:pt x="52" y="121"/>
                  <a:pt x="31" y="100"/>
                  <a:pt x="31" y="74"/>
                </a:cubicBezTo>
                <a:close/>
                <a:moveTo>
                  <a:pt x="288" y="329"/>
                </a:moveTo>
                <a:cubicBezTo>
                  <a:pt x="288" y="370"/>
                  <a:pt x="288" y="370"/>
                  <a:pt x="288" y="370"/>
                </a:cubicBezTo>
                <a:cubicBezTo>
                  <a:pt x="27" y="370"/>
                  <a:pt x="27" y="370"/>
                  <a:pt x="27" y="370"/>
                </a:cubicBezTo>
                <a:cubicBezTo>
                  <a:pt x="27" y="329"/>
                  <a:pt x="27" y="329"/>
                  <a:pt x="27" y="329"/>
                </a:cubicBezTo>
                <a:lnTo>
                  <a:pt x="288" y="329"/>
                </a:lnTo>
                <a:close/>
                <a:moveTo>
                  <a:pt x="173" y="302"/>
                </a:moveTo>
                <a:cubicBezTo>
                  <a:pt x="112" y="302"/>
                  <a:pt x="112" y="302"/>
                  <a:pt x="112" y="302"/>
                </a:cubicBezTo>
                <a:cubicBezTo>
                  <a:pt x="67" y="147"/>
                  <a:pt x="67" y="147"/>
                  <a:pt x="67" y="147"/>
                </a:cubicBezTo>
                <a:cubicBezTo>
                  <a:pt x="83" y="150"/>
                  <a:pt x="100" y="146"/>
                  <a:pt x="115" y="138"/>
                </a:cubicBezTo>
                <a:lnTo>
                  <a:pt x="173" y="302"/>
                </a:lnTo>
                <a:close/>
                <a:moveTo>
                  <a:pt x="151" y="63"/>
                </a:moveTo>
                <a:cubicBezTo>
                  <a:pt x="263" y="80"/>
                  <a:pt x="263" y="80"/>
                  <a:pt x="263" y="80"/>
                </a:cubicBezTo>
                <a:cubicBezTo>
                  <a:pt x="257" y="116"/>
                  <a:pt x="257" y="116"/>
                  <a:pt x="257" y="116"/>
                </a:cubicBezTo>
                <a:cubicBezTo>
                  <a:pt x="147" y="102"/>
                  <a:pt x="147" y="102"/>
                  <a:pt x="147" y="102"/>
                </a:cubicBezTo>
                <a:cubicBezTo>
                  <a:pt x="150" y="93"/>
                  <a:pt x="152" y="84"/>
                  <a:pt x="152" y="74"/>
                </a:cubicBezTo>
                <a:cubicBezTo>
                  <a:pt x="152" y="70"/>
                  <a:pt x="152" y="66"/>
                  <a:pt x="151" y="63"/>
                </a:cubicBezTo>
                <a:close/>
              </a:path>
            </a:pathLst>
          </a:custGeom>
          <a:solidFill>
            <a:srgbClr val="9DC01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sp>
        <p:nvSpPr>
          <p:cNvPr id="203" name="Freeform 1505">
            <a:extLst>
              <a:ext uri="{FF2B5EF4-FFF2-40B4-BE49-F238E27FC236}">
                <a16:creationId xmlns:a16="http://schemas.microsoft.com/office/drawing/2014/main" id="{B7CC3B3E-1529-4FD3-A8B4-C2A603B26B27}"/>
              </a:ext>
            </a:extLst>
          </p:cNvPr>
          <p:cNvSpPr>
            <a:spLocks noEditPoints="1"/>
          </p:cNvSpPr>
          <p:nvPr/>
        </p:nvSpPr>
        <p:spPr bwMode="auto">
          <a:xfrm>
            <a:off x="2742500" y="1303341"/>
            <a:ext cx="141789" cy="141789"/>
          </a:xfrm>
          <a:custGeom>
            <a:avLst/>
            <a:gdLst>
              <a:gd name="T0" fmla="*/ 93 w 185"/>
              <a:gd name="T1" fmla="*/ 0 h 185"/>
              <a:gd name="T2" fmla="*/ 0 w 185"/>
              <a:gd name="T3" fmla="*/ 92 h 185"/>
              <a:gd name="T4" fmla="*/ 93 w 185"/>
              <a:gd name="T5" fmla="*/ 185 h 185"/>
              <a:gd name="T6" fmla="*/ 185 w 185"/>
              <a:gd name="T7" fmla="*/ 92 h 185"/>
              <a:gd name="T8" fmla="*/ 93 w 185"/>
              <a:gd name="T9" fmla="*/ 0 h 185"/>
              <a:gd name="T10" fmla="*/ 93 w 185"/>
              <a:gd name="T11" fmla="*/ 160 h 185"/>
              <a:gd name="T12" fmla="*/ 25 w 185"/>
              <a:gd name="T13" fmla="*/ 92 h 185"/>
              <a:gd name="T14" fmla="*/ 93 w 185"/>
              <a:gd name="T15" fmla="*/ 25 h 185"/>
              <a:gd name="T16" fmla="*/ 160 w 185"/>
              <a:gd name="T17" fmla="*/ 92 h 185"/>
              <a:gd name="T18" fmla="*/ 93 w 185"/>
              <a:gd name="T19" fmla="*/ 16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0"/>
                </a:moveTo>
                <a:cubicBezTo>
                  <a:pt x="42" y="0"/>
                  <a:pt x="0" y="42"/>
                  <a:pt x="0" y="92"/>
                </a:cubicBezTo>
                <a:cubicBezTo>
                  <a:pt x="0" y="143"/>
                  <a:pt x="42" y="185"/>
                  <a:pt x="93" y="185"/>
                </a:cubicBezTo>
                <a:cubicBezTo>
                  <a:pt x="143" y="185"/>
                  <a:pt x="185" y="143"/>
                  <a:pt x="185" y="92"/>
                </a:cubicBezTo>
                <a:cubicBezTo>
                  <a:pt x="185" y="42"/>
                  <a:pt x="143" y="0"/>
                  <a:pt x="93" y="0"/>
                </a:cubicBezTo>
                <a:close/>
                <a:moveTo>
                  <a:pt x="93" y="160"/>
                </a:moveTo>
                <a:cubicBezTo>
                  <a:pt x="55" y="160"/>
                  <a:pt x="25" y="130"/>
                  <a:pt x="25" y="92"/>
                </a:cubicBezTo>
                <a:cubicBezTo>
                  <a:pt x="25" y="55"/>
                  <a:pt x="55" y="25"/>
                  <a:pt x="93" y="25"/>
                </a:cubicBezTo>
                <a:cubicBezTo>
                  <a:pt x="130" y="25"/>
                  <a:pt x="160" y="55"/>
                  <a:pt x="160" y="92"/>
                </a:cubicBezTo>
                <a:cubicBezTo>
                  <a:pt x="160" y="130"/>
                  <a:pt x="130" y="160"/>
                  <a:pt x="93" y="160"/>
                </a:cubicBezTo>
                <a:close/>
              </a:path>
            </a:pathLst>
          </a:cu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4" name="Oval 1506">
            <a:extLst>
              <a:ext uri="{FF2B5EF4-FFF2-40B4-BE49-F238E27FC236}">
                <a16:creationId xmlns:a16="http://schemas.microsoft.com/office/drawing/2014/main" id="{CAD797C3-EC6B-4DD8-A961-29BF332893D0}"/>
              </a:ext>
            </a:extLst>
          </p:cNvPr>
          <p:cNvSpPr>
            <a:spLocks noChangeArrowheads="1"/>
          </p:cNvSpPr>
          <p:nvPr/>
        </p:nvSpPr>
        <p:spPr bwMode="auto">
          <a:xfrm>
            <a:off x="2769508" y="1271833"/>
            <a:ext cx="20256" cy="20256"/>
          </a:xfrm>
          <a:prstGeom prst="ellipse">
            <a:avLst/>
          </a:pr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5" name="Oval 1507">
            <a:extLst>
              <a:ext uri="{FF2B5EF4-FFF2-40B4-BE49-F238E27FC236}">
                <a16:creationId xmlns:a16="http://schemas.microsoft.com/office/drawing/2014/main" id="{65D61C2D-1A0F-4EA0-A4CB-AFA31DBD6C3A}"/>
              </a:ext>
            </a:extLst>
          </p:cNvPr>
          <p:cNvSpPr>
            <a:spLocks noChangeArrowheads="1"/>
          </p:cNvSpPr>
          <p:nvPr/>
        </p:nvSpPr>
        <p:spPr bwMode="auto">
          <a:xfrm>
            <a:off x="2740250" y="1271833"/>
            <a:ext cx="20256" cy="20256"/>
          </a:xfrm>
          <a:prstGeom prst="ellipse">
            <a:avLst/>
          </a:pr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6" name="Freeform 1508">
            <a:extLst>
              <a:ext uri="{FF2B5EF4-FFF2-40B4-BE49-F238E27FC236}">
                <a16:creationId xmlns:a16="http://schemas.microsoft.com/office/drawing/2014/main" id="{CB555723-B54B-4F2B-9D8C-BAFB5D26CA45}"/>
              </a:ext>
            </a:extLst>
          </p:cNvPr>
          <p:cNvSpPr>
            <a:spLocks noEditPoints="1"/>
          </p:cNvSpPr>
          <p:nvPr/>
        </p:nvSpPr>
        <p:spPr bwMode="auto">
          <a:xfrm>
            <a:off x="2776259" y="1337099"/>
            <a:ext cx="74271" cy="72020"/>
          </a:xfrm>
          <a:custGeom>
            <a:avLst/>
            <a:gdLst>
              <a:gd name="T0" fmla="*/ 48 w 95"/>
              <a:gd name="T1" fmla="*/ 0 h 95"/>
              <a:gd name="T2" fmla="*/ 0 w 95"/>
              <a:gd name="T3" fmla="*/ 47 h 95"/>
              <a:gd name="T4" fmla="*/ 48 w 95"/>
              <a:gd name="T5" fmla="*/ 95 h 95"/>
              <a:gd name="T6" fmla="*/ 95 w 95"/>
              <a:gd name="T7" fmla="*/ 47 h 95"/>
              <a:gd name="T8" fmla="*/ 48 w 95"/>
              <a:gd name="T9" fmla="*/ 0 h 95"/>
              <a:gd name="T10" fmla="*/ 73 w 95"/>
              <a:gd name="T11" fmla="*/ 54 h 95"/>
              <a:gd name="T12" fmla="*/ 48 w 95"/>
              <a:gd name="T13" fmla="*/ 74 h 95"/>
              <a:gd name="T14" fmla="*/ 48 w 95"/>
              <a:gd name="T15" fmla="*/ 74 h 95"/>
              <a:gd name="T16" fmla="*/ 24 w 95"/>
              <a:gd name="T17" fmla="*/ 58 h 95"/>
              <a:gd name="T18" fmla="*/ 36 w 95"/>
              <a:gd name="T19" fmla="*/ 58 h 95"/>
              <a:gd name="T20" fmla="*/ 43 w 95"/>
              <a:gd name="T21" fmla="*/ 51 h 95"/>
              <a:gd name="T22" fmla="*/ 43 w 95"/>
              <a:gd name="T23" fmla="*/ 44 h 95"/>
              <a:gd name="T24" fmla="*/ 36 w 95"/>
              <a:gd name="T25" fmla="*/ 37 h 95"/>
              <a:gd name="T26" fmla="*/ 24 w 95"/>
              <a:gd name="T27" fmla="*/ 37 h 95"/>
              <a:gd name="T28" fmla="*/ 54 w 95"/>
              <a:gd name="T29" fmla="*/ 22 h 95"/>
              <a:gd name="T30" fmla="*/ 70 w 95"/>
              <a:gd name="T31" fmla="*/ 34 h 95"/>
              <a:gd name="T32" fmla="*/ 73 w 95"/>
              <a:gd name="T33" fmla="*/ 5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48" y="0"/>
                </a:moveTo>
                <a:cubicBezTo>
                  <a:pt x="21" y="0"/>
                  <a:pt x="0" y="21"/>
                  <a:pt x="0" y="47"/>
                </a:cubicBezTo>
                <a:cubicBezTo>
                  <a:pt x="0" y="74"/>
                  <a:pt x="21" y="95"/>
                  <a:pt x="48" y="95"/>
                </a:cubicBezTo>
                <a:cubicBezTo>
                  <a:pt x="74" y="95"/>
                  <a:pt x="95" y="74"/>
                  <a:pt x="95" y="47"/>
                </a:cubicBezTo>
                <a:cubicBezTo>
                  <a:pt x="95" y="21"/>
                  <a:pt x="74" y="0"/>
                  <a:pt x="48" y="0"/>
                </a:cubicBezTo>
                <a:close/>
                <a:moveTo>
                  <a:pt x="73" y="54"/>
                </a:moveTo>
                <a:cubicBezTo>
                  <a:pt x="70" y="66"/>
                  <a:pt x="60" y="74"/>
                  <a:pt x="48" y="74"/>
                </a:cubicBezTo>
                <a:cubicBezTo>
                  <a:pt x="48" y="74"/>
                  <a:pt x="48" y="74"/>
                  <a:pt x="48" y="74"/>
                </a:cubicBezTo>
                <a:cubicBezTo>
                  <a:pt x="37" y="74"/>
                  <a:pt x="28" y="68"/>
                  <a:pt x="24" y="58"/>
                </a:cubicBezTo>
                <a:cubicBezTo>
                  <a:pt x="36" y="58"/>
                  <a:pt x="36" y="58"/>
                  <a:pt x="36" y="58"/>
                </a:cubicBezTo>
                <a:cubicBezTo>
                  <a:pt x="40" y="58"/>
                  <a:pt x="43" y="55"/>
                  <a:pt x="43" y="51"/>
                </a:cubicBezTo>
                <a:cubicBezTo>
                  <a:pt x="43" y="44"/>
                  <a:pt x="43" y="44"/>
                  <a:pt x="43" y="44"/>
                </a:cubicBezTo>
                <a:cubicBezTo>
                  <a:pt x="43" y="40"/>
                  <a:pt x="40" y="37"/>
                  <a:pt x="36" y="37"/>
                </a:cubicBezTo>
                <a:cubicBezTo>
                  <a:pt x="24" y="37"/>
                  <a:pt x="24" y="37"/>
                  <a:pt x="24" y="37"/>
                </a:cubicBezTo>
                <a:cubicBezTo>
                  <a:pt x="29" y="25"/>
                  <a:pt x="42" y="19"/>
                  <a:pt x="54" y="22"/>
                </a:cubicBezTo>
                <a:cubicBezTo>
                  <a:pt x="61" y="24"/>
                  <a:pt x="67" y="28"/>
                  <a:pt x="70" y="34"/>
                </a:cubicBezTo>
                <a:cubicBezTo>
                  <a:pt x="74" y="40"/>
                  <a:pt x="75" y="47"/>
                  <a:pt x="73" y="54"/>
                </a:cubicBezTo>
                <a:close/>
              </a:path>
            </a:pathLst>
          </a:cu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7" name="Freeform 1509">
            <a:extLst>
              <a:ext uri="{FF2B5EF4-FFF2-40B4-BE49-F238E27FC236}">
                <a16:creationId xmlns:a16="http://schemas.microsoft.com/office/drawing/2014/main" id="{FAFA7084-5FC8-4CB9-A57A-EBB0AB75EAF5}"/>
              </a:ext>
            </a:extLst>
          </p:cNvPr>
          <p:cNvSpPr>
            <a:spLocks noEditPoints="1"/>
          </p:cNvSpPr>
          <p:nvPr/>
        </p:nvSpPr>
        <p:spPr bwMode="auto">
          <a:xfrm>
            <a:off x="2704240" y="1238073"/>
            <a:ext cx="218309" cy="247567"/>
          </a:xfrm>
          <a:custGeom>
            <a:avLst/>
            <a:gdLst>
              <a:gd name="T0" fmla="*/ 240 w 283"/>
              <a:gd name="T1" fmla="*/ 0 h 323"/>
              <a:gd name="T2" fmla="*/ 43 w 283"/>
              <a:gd name="T3" fmla="*/ 0 h 323"/>
              <a:gd name="T4" fmla="*/ 0 w 283"/>
              <a:gd name="T5" fmla="*/ 43 h 323"/>
              <a:gd name="T6" fmla="*/ 0 w 283"/>
              <a:gd name="T7" fmla="*/ 300 h 323"/>
              <a:gd name="T8" fmla="*/ 23 w 283"/>
              <a:gd name="T9" fmla="*/ 323 h 323"/>
              <a:gd name="T10" fmla="*/ 260 w 283"/>
              <a:gd name="T11" fmla="*/ 323 h 323"/>
              <a:gd name="T12" fmla="*/ 283 w 283"/>
              <a:gd name="T13" fmla="*/ 300 h 323"/>
              <a:gd name="T14" fmla="*/ 283 w 283"/>
              <a:gd name="T15" fmla="*/ 43 h 323"/>
              <a:gd name="T16" fmla="*/ 240 w 283"/>
              <a:gd name="T17" fmla="*/ 0 h 323"/>
              <a:gd name="T18" fmla="*/ 257 w 283"/>
              <a:gd name="T19" fmla="*/ 297 h 323"/>
              <a:gd name="T20" fmla="*/ 26 w 283"/>
              <a:gd name="T21" fmla="*/ 297 h 323"/>
              <a:gd name="T22" fmla="*/ 26 w 283"/>
              <a:gd name="T23" fmla="*/ 43 h 323"/>
              <a:gd name="T24" fmla="*/ 43 w 283"/>
              <a:gd name="T25" fmla="*/ 26 h 323"/>
              <a:gd name="T26" fmla="*/ 240 w 283"/>
              <a:gd name="T27" fmla="*/ 26 h 323"/>
              <a:gd name="T28" fmla="*/ 257 w 283"/>
              <a:gd name="T29" fmla="*/ 43 h 323"/>
              <a:gd name="T30" fmla="*/ 257 w 283"/>
              <a:gd name="T31" fmla="*/ 29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323">
                <a:moveTo>
                  <a:pt x="240" y="0"/>
                </a:moveTo>
                <a:cubicBezTo>
                  <a:pt x="43" y="0"/>
                  <a:pt x="43" y="0"/>
                  <a:pt x="43" y="0"/>
                </a:cubicBezTo>
                <a:cubicBezTo>
                  <a:pt x="19" y="0"/>
                  <a:pt x="0" y="19"/>
                  <a:pt x="0" y="43"/>
                </a:cubicBezTo>
                <a:cubicBezTo>
                  <a:pt x="0" y="300"/>
                  <a:pt x="0" y="300"/>
                  <a:pt x="0" y="300"/>
                </a:cubicBezTo>
                <a:cubicBezTo>
                  <a:pt x="0" y="313"/>
                  <a:pt x="10" y="323"/>
                  <a:pt x="23" y="323"/>
                </a:cubicBezTo>
                <a:cubicBezTo>
                  <a:pt x="260" y="323"/>
                  <a:pt x="260" y="323"/>
                  <a:pt x="260" y="323"/>
                </a:cubicBezTo>
                <a:cubicBezTo>
                  <a:pt x="273" y="323"/>
                  <a:pt x="283" y="313"/>
                  <a:pt x="283" y="300"/>
                </a:cubicBezTo>
                <a:cubicBezTo>
                  <a:pt x="283" y="43"/>
                  <a:pt x="283" y="43"/>
                  <a:pt x="283" y="43"/>
                </a:cubicBezTo>
                <a:cubicBezTo>
                  <a:pt x="283" y="19"/>
                  <a:pt x="264" y="0"/>
                  <a:pt x="240" y="0"/>
                </a:cubicBezTo>
                <a:close/>
                <a:moveTo>
                  <a:pt x="257" y="297"/>
                </a:moveTo>
                <a:cubicBezTo>
                  <a:pt x="26" y="297"/>
                  <a:pt x="26" y="297"/>
                  <a:pt x="26" y="297"/>
                </a:cubicBezTo>
                <a:cubicBezTo>
                  <a:pt x="26" y="43"/>
                  <a:pt x="26" y="43"/>
                  <a:pt x="26" y="43"/>
                </a:cubicBezTo>
                <a:cubicBezTo>
                  <a:pt x="26" y="34"/>
                  <a:pt x="34" y="26"/>
                  <a:pt x="43" y="26"/>
                </a:cubicBezTo>
                <a:cubicBezTo>
                  <a:pt x="240" y="26"/>
                  <a:pt x="240" y="26"/>
                  <a:pt x="240" y="26"/>
                </a:cubicBezTo>
                <a:cubicBezTo>
                  <a:pt x="249" y="26"/>
                  <a:pt x="257" y="34"/>
                  <a:pt x="257" y="43"/>
                </a:cubicBezTo>
                <a:lnTo>
                  <a:pt x="257" y="297"/>
                </a:lnTo>
                <a:close/>
              </a:path>
            </a:pathLst>
          </a:cu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8" name="Freeform 1510">
            <a:extLst>
              <a:ext uri="{FF2B5EF4-FFF2-40B4-BE49-F238E27FC236}">
                <a16:creationId xmlns:a16="http://schemas.microsoft.com/office/drawing/2014/main" id="{B9C83F08-F927-41B8-B50A-4296B9762EDB}"/>
              </a:ext>
            </a:extLst>
          </p:cNvPr>
          <p:cNvSpPr>
            <a:spLocks/>
          </p:cNvSpPr>
          <p:nvPr/>
        </p:nvSpPr>
        <p:spPr bwMode="auto">
          <a:xfrm>
            <a:off x="2735749" y="1130044"/>
            <a:ext cx="155293" cy="47264"/>
          </a:xfrm>
          <a:custGeom>
            <a:avLst/>
            <a:gdLst>
              <a:gd name="T0" fmla="*/ 9 w 202"/>
              <a:gd name="T1" fmla="*/ 57 h 61"/>
              <a:gd name="T2" fmla="*/ 9 w 202"/>
              <a:gd name="T3" fmla="*/ 57 h 61"/>
              <a:gd name="T4" fmla="*/ 23 w 202"/>
              <a:gd name="T5" fmla="*/ 57 h 61"/>
              <a:gd name="T6" fmla="*/ 102 w 202"/>
              <a:gd name="T7" fmla="*/ 27 h 61"/>
              <a:gd name="T8" fmla="*/ 180 w 202"/>
              <a:gd name="T9" fmla="*/ 57 h 61"/>
              <a:gd name="T10" fmla="*/ 193 w 202"/>
              <a:gd name="T11" fmla="*/ 58 h 61"/>
              <a:gd name="T12" fmla="*/ 194 w 202"/>
              <a:gd name="T13" fmla="*/ 57 h 61"/>
              <a:gd name="T14" fmla="*/ 199 w 202"/>
              <a:gd name="T15" fmla="*/ 52 h 61"/>
              <a:gd name="T16" fmla="*/ 200 w 202"/>
              <a:gd name="T17" fmla="*/ 51 h 61"/>
              <a:gd name="T18" fmla="*/ 202 w 202"/>
              <a:gd name="T19" fmla="*/ 44 h 61"/>
              <a:gd name="T20" fmla="*/ 199 w 202"/>
              <a:gd name="T21" fmla="*/ 38 h 61"/>
              <a:gd name="T22" fmla="*/ 102 w 202"/>
              <a:gd name="T23" fmla="*/ 0 h 61"/>
              <a:gd name="T24" fmla="*/ 4 w 202"/>
              <a:gd name="T25" fmla="*/ 38 h 61"/>
              <a:gd name="T26" fmla="*/ 4 w 202"/>
              <a:gd name="T27" fmla="*/ 38 h 61"/>
              <a:gd name="T28" fmla="*/ 4 w 202"/>
              <a:gd name="T29" fmla="*/ 52 h 61"/>
              <a:gd name="T30" fmla="*/ 9 w 202"/>
              <a:gd name="T31" fmla="*/ 5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61">
                <a:moveTo>
                  <a:pt x="9" y="57"/>
                </a:moveTo>
                <a:cubicBezTo>
                  <a:pt x="9" y="57"/>
                  <a:pt x="9" y="57"/>
                  <a:pt x="9" y="57"/>
                </a:cubicBezTo>
                <a:cubicBezTo>
                  <a:pt x="13" y="61"/>
                  <a:pt x="19" y="61"/>
                  <a:pt x="23" y="57"/>
                </a:cubicBezTo>
                <a:cubicBezTo>
                  <a:pt x="44" y="38"/>
                  <a:pt x="72" y="27"/>
                  <a:pt x="102" y="27"/>
                </a:cubicBezTo>
                <a:cubicBezTo>
                  <a:pt x="131" y="27"/>
                  <a:pt x="159" y="38"/>
                  <a:pt x="180" y="57"/>
                </a:cubicBezTo>
                <a:cubicBezTo>
                  <a:pt x="184" y="61"/>
                  <a:pt x="189" y="61"/>
                  <a:pt x="193" y="58"/>
                </a:cubicBezTo>
                <a:cubicBezTo>
                  <a:pt x="193" y="58"/>
                  <a:pt x="193" y="58"/>
                  <a:pt x="194" y="57"/>
                </a:cubicBezTo>
                <a:cubicBezTo>
                  <a:pt x="199" y="52"/>
                  <a:pt x="199" y="52"/>
                  <a:pt x="199" y="52"/>
                </a:cubicBezTo>
                <a:cubicBezTo>
                  <a:pt x="199" y="52"/>
                  <a:pt x="200" y="51"/>
                  <a:pt x="200" y="51"/>
                </a:cubicBezTo>
                <a:cubicBezTo>
                  <a:pt x="201" y="49"/>
                  <a:pt x="202" y="47"/>
                  <a:pt x="202" y="44"/>
                </a:cubicBezTo>
                <a:cubicBezTo>
                  <a:pt x="202" y="42"/>
                  <a:pt x="201" y="39"/>
                  <a:pt x="199" y="38"/>
                </a:cubicBezTo>
                <a:cubicBezTo>
                  <a:pt x="173" y="13"/>
                  <a:pt x="138" y="0"/>
                  <a:pt x="102" y="0"/>
                </a:cubicBezTo>
                <a:cubicBezTo>
                  <a:pt x="65" y="0"/>
                  <a:pt x="30" y="13"/>
                  <a:pt x="4" y="38"/>
                </a:cubicBezTo>
                <a:cubicBezTo>
                  <a:pt x="4" y="38"/>
                  <a:pt x="4" y="38"/>
                  <a:pt x="4" y="38"/>
                </a:cubicBezTo>
                <a:cubicBezTo>
                  <a:pt x="0" y="42"/>
                  <a:pt x="0" y="48"/>
                  <a:pt x="4" y="52"/>
                </a:cubicBezTo>
                <a:lnTo>
                  <a:pt x="9" y="57"/>
                </a:lnTo>
                <a:close/>
              </a:path>
            </a:pathLst>
          </a:cu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09" name="Freeform 1511">
            <a:extLst>
              <a:ext uri="{FF2B5EF4-FFF2-40B4-BE49-F238E27FC236}">
                <a16:creationId xmlns:a16="http://schemas.microsoft.com/office/drawing/2014/main" id="{C35E0B32-1041-472F-8C3F-622BE6CD73DB}"/>
              </a:ext>
            </a:extLst>
          </p:cNvPr>
          <p:cNvSpPr>
            <a:spLocks/>
          </p:cNvSpPr>
          <p:nvPr/>
        </p:nvSpPr>
        <p:spPr bwMode="auto">
          <a:xfrm>
            <a:off x="2762756" y="1166053"/>
            <a:ext cx="103528" cy="42762"/>
          </a:xfrm>
          <a:custGeom>
            <a:avLst/>
            <a:gdLst>
              <a:gd name="T0" fmla="*/ 4 w 135"/>
              <a:gd name="T1" fmla="*/ 32 h 55"/>
              <a:gd name="T2" fmla="*/ 4 w 135"/>
              <a:gd name="T3" fmla="*/ 33 h 55"/>
              <a:gd name="T4" fmla="*/ 4 w 135"/>
              <a:gd name="T5" fmla="*/ 46 h 55"/>
              <a:gd name="T6" fmla="*/ 10 w 135"/>
              <a:gd name="T7" fmla="*/ 52 h 55"/>
              <a:gd name="T8" fmla="*/ 10 w 135"/>
              <a:gd name="T9" fmla="*/ 52 h 55"/>
              <a:gd name="T10" fmla="*/ 23 w 135"/>
              <a:gd name="T11" fmla="*/ 52 h 55"/>
              <a:gd name="T12" fmla="*/ 112 w 135"/>
              <a:gd name="T13" fmla="*/ 52 h 55"/>
              <a:gd name="T14" fmla="*/ 125 w 135"/>
              <a:gd name="T15" fmla="*/ 53 h 55"/>
              <a:gd name="T16" fmla="*/ 126 w 135"/>
              <a:gd name="T17" fmla="*/ 52 h 55"/>
              <a:gd name="T18" fmla="*/ 131 w 135"/>
              <a:gd name="T19" fmla="*/ 46 h 55"/>
              <a:gd name="T20" fmla="*/ 132 w 135"/>
              <a:gd name="T21" fmla="*/ 46 h 55"/>
              <a:gd name="T22" fmla="*/ 131 w 135"/>
              <a:gd name="T23" fmla="*/ 32 h 55"/>
              <a:gd name="T24" fmla="*/ 4 w 135"/>
              <a:gd name="T2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55">
                <a:moveTo>
                  <a:pt x="4" y="32"/>
                </a:moveTo>
                <a:cubicBezTo>
                  <a:pt x="4" y="32"/>
                  <a:pt x="4" y="32"/>
                  <a:pt x="4" y="33"/>
                </a:cubicBezTo>
                <a:cubicBezTo>
                  <a:pt x="0" y="36"/>
                  <a:pt x="0" y="43"/>
                  <a:pt x="4" y="46"/>
                </a:cubicBezTo>
                <a:cubicBezTo>
                  <a:pt x="10" y="52"/>
                  <a:pt x="10" y="52"/>
                  <a:pt x="10" y="52"/>
                </a:cubicBezTo>
                <a:cubicBezTo>
                  <a:pt x="10" y="52"/>
                  <a:pt x="10" y="52"/>
                  <a:pt x="10" y="52"/>
                </a:cubicBezTo>
                <a:cubicBezTo>
                  <a:pt x="14" y="55"/>
                  <a:pt x="19" y="55"/>
                  <a:pt x="23" y="52"/>
                </a:cubicBezTo>
                <a:cubicBezTo>
                  <a:pt x="48" y="30"/>
                  <a:pt x="87" y="30"/>
                  <a:pt x="112" y="52"/>
                </a:cubicBezTo>
                <a:cubicBezTo>
                  <a:pt x="116" y="55"/>
                  <a:pt x="121" y="55"/>
                  <a:pt x="125" y="53"/>
                </a:cubicBezTo>
                <a:cubicBezTo>
                  <a:pt x="125" y="52"/>
                  <a:pt x="125" y="52"/>
                  <a:pt x="126" y="52"/>
                </a:cubicBezTo>
                <a:cubicBezTo>
                  <a:pt x="131" y="46"/>
                  <a:pt x="131" y="46"/>
                  <a:pt x="131" y="46"/>
                </a:cubicBezTo>
                <a:cubicBezTo>
                  <a:pt x="131" y="46"/>
                  <a:pt x="132" y="46"/>
                  <a:pt x="132" y="46"/>
                </a:cubicBezTo>
                <a:cubicBezTo>
                  <a:pt x="135" y="42"/>
                  <a:pt x="135" y="36"/>
                  <a:pt x="131" y="32"/>
                </a:cubicBezTo>
                <a:cubicBezTo>
                  <a:pt x="95" y="0"/>
                  <a:pt x="40" y="0"/>
                  <a:pt x="4" y="32"/>
                </a:cubicBezTo>
                <a:close/>
              </a:path>
            </a:pathLst>
          </a:custGeom>
          <a:solidFill>
            <a:schemeClr val="bg2">
              <a:alpha val="2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211" name="Freeform 1335">
            <a:extLst>
              <a:ext uri="{FF2B5EF4-FFF2-40B4-BE49-F238E27FC236}">
                <a16:creationId xmlns:a16="http://schemas.microsoft.com/office/drawing/2014/main" id="{4EDB285D-E140-44AC-A0DE-C1C41285555D}"/>
              </a:ext>
            </a:extLst>
          </p:cNvPr>
          <p:cNvSpPr>
            <a:spLocks noEditPoints="1"/>
          </p:cNvSpPr>
          <p:nvPr/>
        </p:nvSpPr>
        <p:spPr bwMode="auto">
          <a:xfrm>
            <a:off x="3582398" y="2551105"/>
            <a:ext cx="229080" cy="300536"/>
          </a:xfrm>
          <a:custGeom>
            <a:avLst/>
            <a:gdLst>
              <a:gd name="T0" fmla="*/ 319 w 319"/>
              <a:gd name="T1" fmla="*/ 168 h 422"/>
              <a:gd name="T2" fmla="*/ 319 w 319"/>
              <a:gd name="T3" fmla="*/ 116 h 422"/>
              <a:gd name="T4" fmla="*/ 306 w 319"/>
              <a:gd name="T5" fmla="*/ 103 h 422"/>
              <a:gd name="T6" fmla="*/ 216 w 319"/>
              <a:gd name="T7" fmla="*/ 103 h 422"/>
              <a:gd name="T8" fmla="*/ 216 w 319"/>
              <a:gd name="T9" fmla="*/ 39 h 422"/>
              <a:gd name="T10" fmla="*/ 177 w 319"/>
              <a:gd name="T11" fmla="*/ 0 h 422"/>
              <a:gd name="T12" fmla="*/ 39 w 319"/>
              <a:gd name="T13" fmla="*/ 0 h 422"/>
              <a:gd name="T14" fmla="*/ 0 w 319"/>
              <a:gd name="T15" fmla="*/ 39 h 422"/>
              <a:gd name="T16" fmla="*/ 0 w 319"/>
              <a:gd name="T17" fmla="*/ 383 h 422"/>
              <a:gd name="T18" fmla="*/ 39 w 319"/>
              <a:gd name="T19" fmla="*/ 422 h 422"/>
              <a:gd name="T20" fmla="*/ 177 w 319"/>
              <a:gd name="T21" fmla="*/ 422 h 422"/>
              <a:gd name="T22" fmla="*/ 216 w 319"/>
              <a:gd name="T23" fmla="*/ 383 h 422"/>
              <a:gd name="T24" fmla="*/ 216 w 319"/>
              <a:gd name="T25" fmla="*/ 181 h 422"/>
              <a:gd name="T26" fmla="*/ 306 w 319"/>
              <a:gd name="T27" fmla="*/ 181 h 422"/>
              <a:gd name="T28" fmla="*/ 319 w 319"/>
              <a:gd name="T29" fmla="*/ 168 h 422"/>
              <a:gd name="T30" fmla="*/ 190 w 319"/>
              <a:gd name="T31" fmla="*/ 383 h 422"/>
              <a:gd name="T32" fmla="*/ 177 w 319"/>
              <a:gd name="T33" fmla="*/ 396 h 422"/>
              <a:gd name="T34" fmla="*/ 39 w 319"/>
              <a:gd name="T35" fmla="*/ 396 h 422"/>
              <a:gd name="T36" fmla="*/ 27 w 319"/>
              <a:gd name="T37" fmla="*/ 383 h 422"/>
              <a:gd name="T38" fmla="*/ 27 w 319"/>
              <a:gd name="T39" fmla="*/ 39 h 422"/>
              <a:gd name="T40" fmla="*/ 39 w 319"/>
              <a:gd name="T41" fmla="*/ 26 h 422"/>
              <a:gd name="T42" fmla="*/ 177 w 319"/>
              <a:gd name="T43" fmla="*/ 26 h 422"/>
              <a:gd name="T44" fmla="*/ 190 w 319"/>
              <a:gd name="T45" fmla="*/ 39 h 422"/>
              <a:gd name="T46" fmla="*/ 190 w 319"/>
              <a:gd name="T47" fmla="*/ 103 h 422"/>
              <a:gd name="T48" fmla="*/ 149 w 319"/>
              <a:gd name="T49" fmla="*/ 103 h 422"/>
              <a:gd name="T50" fmla="*/ 108 w 319"/>
              <a:gd name="T51" fmla="*/ 86 h 422"/>
              <a:gd name="T52" fmla="*/ 52 w 319"/>
              <a:gd name="T53" fmla="*/ 142 h 422"/>
              <a:gd name="T54" fmla="*/ 108 w 319"/>
              <a:gd name="T55" fmla="*/ 198 h 422"/>
              <a:gd name="T56" fmla="*/ 149 w 319"/>
              <a:gd name="T57" fmla="*/ 181 h 422"/>
              <a:gd name="T58" fmla="*/ 190 w 319"/>
              <a:gd name="T59" fmla="*/ 181 h 422"/>
              <a:gd name="T60" fmla="*/ 190 w 319"/>
              <a:gd name="T61" fmla="*/ 383 h 422"/>
              <a:gd name="T62" fmla="*/ 293 w 319"/>
              <a:gd name="T63" fmla="*/ 155 h 422"/>
              <a:gd name="T64" fmla="*/ 143 w 319"/>
              <a:gd name="T65" fmla="*/ 155 h 422"/>
              <a:gd name="T66" fmla="*/ 132 w 319"/>
              <a:gd name="T67" fmla="*/ 160 h 422"/>
              <a:gd name="T68" fmla="*/ 108 w 319"/>
              <a:gd name="T69" fmla="*/ 172 h 422"/>
              <a:gd name="T70" fmla="*/ 78 w 319"/>
              <a:gd name="T71" fmla="*/ 142 h 422"/>
              <a:gd name="T72" fmla="*/ 108 w 319"/>
              <a:gd name="T73" fmla="*/ 112 h 422"/>
              <a:gd name="T74" fmla="*/ 132 w 319"/>
              <a:gd name="T75" fmla="*/ 124 h 422"/>
              <a:gd name="T76" fmla="*/ 143 w 319"/>
              <a:gd name="T77" fmla="*/ 130 h 422"/>
              <a:gd name="T78" fmla="*/ 293 w 319"/>
              <a:gd name="T79" fmla="*/ 130 h 422"/>
              <a:gd name="T80" fmla="*/ 293 w 319"/>
              <a:gd name="T81" fmla="*/ 15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422">
                <a:moveTo>
                  <a:pt x="319" y="168"/>
                </a:moveTo>
                <a:cubicBezTo>
                  <a:pt x="319" y="116"/>
                  <a:pt x="319" y="116"/>
                  <a:pt x="319" y="116"/>
                </a:cubicBezTo>
                <a:cubicBezTo>
                  <a:pt x="319" y="109"/>
                  <a:pt x="314" y="103"/>
                  <a:pt x="306" y="103"/>
                </a:cubicBezTo>
                <a:cubicBezTo>
                  <a:pt x="216" y="103"/>
                  <a:pt x="216" y="103"/>
                  <a:pt x="216" y="103"/>
                </a:cubicBezTo>
                <a:cubicBezTo>
                  <a:pt x="216" y="39"/>
                  <a:pt x="216" y="39"/>
                  <a:pt x="216" y="39"/>
                </a:cubicBezTo>
                <a:cubicBezTo>
                  <a:pt x="216" y="17"/>
                  <a:pt x="199" y="0"/>
                  <a:pt x="177" y="0"/>
                </a:cubicBezTo>
                <a:cubicBezTo>
                  <a:pt x="39" y="0"/>
                  <a:pt x="39" y="0"/>
                  <a:pt x="39" y="0"/>
                </a:cubicBezTo>
                <a:cubicBezTo>
                  <a:pt x="18" y="0"/>
                  <a:pt x="0" y="17"/>
                  <a:pt x="0" y="39"/>
                </a:cubicBezTo>
                <a:cubicBezTo>
                  <a:pt x="0" y="383"/>
                  <a:pt x="0" y="383"/>
                  <a:pt x="0" y="383"/>
                </a:cubicBezTo>
                <a:cubicBezTo>
                  <a:pt x="0" y="405"/>
                  <a:pt x="18" y="422"/>
                  <a:pt x="39" y="422"/>
                </a:cubicBezTo>
                <a:cubicBezTo>
                  <a:pt x="177" y="422"/>
                  <a:pt x="177" y="422"/>
                  <a:pt x="177" y="422"/>
                </a:cubicBezTo>
                <a:cubicBezTo>
                  <a:pt x="199" y="422"/>
                  <a:pt x="216" y="405"/>
                  <a:pt x="216" y="383"/>
                </a:cubicBezTo>
                <a:cubicBezTo>
                  <a:pt x="216" y="181"/>
                  <a:pt x="216" y="181"/>
                  <a:pt x="216" y="181"/>
                </a:cubicBezTo>
                <a:cubicBezTo>
                  <a:pt x="306" y="181"/>
                  <a:pt x="306" y="181"/>
                  <a:pt x="306" y="181"/>
                </a:cubicBezTo>
                <a:cubicBezTo>
                  <a:pt x="314" y="181"/>
                  <a:pt x="319" y="175"/>
                  <a:pt x="319" y="168"/>
                </a:cubicBezTo>
                <a:close/>
                <a:moveTo>
                  <a:pt x="190" y="383"/>
                </a:moveTo>
                <a:cubicBezTo>
                  <a:pt x="190" y="390"/>
                  <a:pt x="184" y="396"/>
                  <a:pt x="177" y="396"/>
                </a:cubicBezTo>
                <a:cubicBezTo>
                  <a:pt x="39" y="396"/>
                  <a:pt x="39" y="396"/>
                  <a:pt x="39" y="396"/>
                </a:cubicBezTo>
                <a:cubicBezTo>
                  <a:pt x="32" y="396"/>
                  <a:pt x="27" y="390"/>
                  <a:pt x="27" y="383"/>
                </a:cubicBezTo>
                <a:cubicBezTo>
                  <a:pt x="27" y="39"/>
                  <a:pt x="27" y="39"/>
                  <a:pt x="27" y="39"/>
                </a:cubicBezTo>
                <a:cubicBezTo>
                  <a:pt x="27" y="32"/>
                  <a:pt x="32" y="26"/>
                  <a:pt x="39" y="26"/>
                </a:cubicBezTo>
                <a:cubicBezTo>
                  <a:pt x="177" y="26"/>
                  <a:pt x="177" y="26"/>
                  <a:pt x="177" y="26"/>
                </a:cubicBezTo>
                <a:cubicBezTo>
                  <a:pt x="184" y="26"/>
                  <a:pt x="190" y="32"/>
                  <a:pt x="190" y="39"/>
                </a:cubicBezTo>
                <a:cubicBezTo>
                  <a:pt x="190" y="103"/>
                  <a:pt x="190" y="103"/>
                  <a:pt x="190" y="103"/>
                </a:cubicBezTo>
                <a:cubicBezTo>
                  <a:pt x="149" y="103"/>
                  <a:pt x="149" y="103"/>
                  <a:pt x="149" y="103"/>
                </a:cubicBezTo>
                <a:cubicBezTo>
                  <a:pt x="138" y="92"/>
                  <a:pt x="124" y="86"/>
                  <a:pt x="108" y="86"/>
                </a:cubicBezTo>
                <a:cubicBezTo>
                  <a:pt x="77" y="86"/>
                  <a:pt x="52" y="111"/>
                  <a:pt x="52" y="142"/>
                </a:cubicBezTo>
                <a:cubicBezTo>
                  <a:pt x="52" y="173"/>
                  <a:pt x="77" y="198"/>
                  <a:pt x="108" y="198"/>
                </a:cubicBezTo>
                <a:cubicBezTo>
                  <a:pt x="124" y="198"/>
                  <a:pt x="138" y="192"/>
                  <a:pt x="149" y="181"/>
                </a:cubicBezTo>
                <a:cubicBezTo>
                  <a:pt x="190" y="181"/>
                  <a:pt x="190" y="181"/>
                  <a:pt x="190" y="181"/>
                </a:cubicBezTo>
                <a:lnTo>
                  <a:pt x="190" y="383"/>
                </a:lnTo>
                <a:close/>
                <a:moveTo>
                  <a:pt x="293" y="155"/>
                </a:moveTo>
                <a:cubicBezTo>
                  <a:pt x="143" y="155"/>
                  <a:pt x="143" y="155"/>
                  <a:pt x="143" y="155"/>
                </a:cubicBezTo>
                <a:cubicBezTo>
                  <a:pt x="138" y="155"/>
                  <a:pt x="134" y="157"/>
                  <a:pt x="132" y="160"/>
                </a:cubicBezTo>
                <a:cubicBezTo>
                  <a:pt x="126" y="168"/>
                  <a:pt x="118" y="172"/>
                  <a:pt x="108" y="172"/>
                </a:cubicBezTo>
                <a:cubicBezTo>
                  <a:pt x="92" y="172"/>
                  <a:pt x="78" y="159"/>
                  <a:pt x="78" y="142"/>
                </a:cubicBezTo>
                <a:cubicBezTo>
                  <a:pt x="78" y="126"/>
                  <a:pt x="92" y="112"/>
                  <a:pt x="108" y="112"/>
                </a:cubicBezTo>
                <a:cubicBezTo>
                  <a:pt x="118" y="112"/>
                  <a:pt x="126" y="117"/>
                  <a:pt x="132" y="124"/>
                </a:cubicBezTo>
                <a:cubicBezTo>
                  <a:pt x="134" y="128"/>
                  <a:pt x="138" y="130"/>
                  <a:pt x="143" y="130"/>
                </a:cubicBezTo>
                <a:cubicBezTo>
                  <a:pt x="293" y="130"/>
                  <a:pt x="293" y="130"/>
                  <a:pt x="293" y="130"/>
                </a:cubicBezTo>
                <a:lnTo>
                  <a:pt x="293" y="155"/>
                </a:lnTo>
                <a:close/>
              </a:path>
            </a:pathLst>
          </a:custGeom>
          <a:solidFill>
            <a:schemeClr val="bg2">
              <a:alpha val="3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12" name="Freeform 1336">
            <a:extLst>
              <a:ext uri="{FF2B5EF4-FFF2-40B4-BE49-F238E27FC236}">
                <a16:creationId xmlns:a16="http://schemas.microsoft.com/office/drawing/2014/main" id="{1471433F-8CC8-41C0-A0CC-4FE5EBD5893F}"/>
              </a:ext>
            </a:extLst>
          </p:cNvPr>
          <p:cNvSpPr>
            <a:spLocks/>
          </p:cNvSpPr>
          <p:nvPr/>
        </p:nvSpPr>
        <p:spPr bwMode="auto">
          <a:xfrm>
            <a:off x="3620229" y="2723440"/>
            <a:ext cx="79862" cy="16814"/>
          </a:xfrm>
          <a:custGeom>
            <a:avLst/>
            <a:gdLst>
              <a:gd name="T0" fmla="*/ 0 w 112"/>
              <a:gd name="T1" fmla="*/ 13 h 26"/>
              <a:gd name="T2" fmla="*/ 13 w 112"/>
              <a:gd name="T3" fmla="*/ 26 h 26"/>
              <a:gd name="T4" fmla="*/ 99 w 112"/>
              <a:gd name="T5" fmla="*/ 26 h 26"/>
              <a:gd name="T6" fmla="*/ 112 w 112"/>
              <a:gd name="T7" fmla="*/ 13 h 26"/>
              <a:gd name="T8" fmla="*/ 99 w 112"/>
              <a:gd name="T9" fmla="*/ 0 h 26"/>
              <a:gd name="T10" fmla="*/ 13 w 112"/>
              <a:gd name="T11" fmla="*/ 0 h 26"/>
              <a:gd name="T12" fmla="*/ 0 w 112"/>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112" h="26">
                <a:moveTo>
                  <a:pt x="0" y="13"/>
                </a:moveTo>
                <a:cubicBezTo>
                  <a:pt x="0" y="20"/>
                  <a:pt x="6" y="26"/>
                  <a:pt x="13" y="26"/>
                </a:cubicBezTo>
                <a:cubicBezTo>
                  <a:pt x="99" y="26"/>
                  <a:pt x="99" y="26"/>
                  <a:pt x="99" y="26"/>
                </a:cubicBezTo>
                <a:cubicBezTo>
                  <a:pt x="107" y="26"/>
                  <a:pt x="112" y="20"/>
                  <a:pt x="112" y="13"/>
                </a:cubicBezTo>
                <a:cubicBezTo>
                  <a:pt x="112" y="6"/>
                  <a:pt x="107" y="0"/>
                  <a:pt x="99" y="0"/>
                </a:cubicBezTo>
                <a:cubicBezTo>
                  <a:pt x="13" y="0"/>
                  <a:pt x="13" y="0"/>
                  <a:pt x="13" y="0"/>
                </a:cubicBezTo>
                <a:cubicBezTo>
                  <a:pt x="6" y="0"/>
                  <a:pt x="0" y="6"/>
                  <a:pt x="0" y="13"/>
                </a:cubicBezTo>
                <a:close/>
              </a:path>
            </a:pathLst>
          </a:custGeom>
          <a:solidFill>
            <a:schemeClr val="bg2">
              <a:alpha val="3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13" name="Freeform 1337">
            <a:extLst>
              <a:ext uri="{FF2B5EF4-FFF2-40B4-BE49-F238E27FC236}">
                <a16:creationId xmlns:a16="http://schemas.microsoft.com/office/drawing/2014/main" id="{F8F4B8D8-4803-4BC1-B199-ECC0BDEBE9B4}"/>
              </a:ext>
            </a:extLst>
          </p:cNvPr>
          <p:cNvSpPr>
            <a:spLocks/>
          </p:cNvSpPr>
          <p:nvPr/>
        </p:nvSpPr>
        <p:spPr bwMode="auto">
          <a:xfrm>
            <a:off x="3620229" y="2771779"/>
            <a:ext cx="79862" cy="18916"/>
          </a:xfrm>
          <a:custGeom>
            <a:avLst/>
            <a:gdLst>
              <a:gd name="T0" fmla="*/ 99 w 112"/>
              <a:gd name="T1" fmla="*/ 0 h 26"/>
              <a:gd name="T2" fmla="*/ 13 w 112"/>
              <a:gd name="T3" fmla="*/ 0 h 26"/>
              <a:gd name="T4" fmla="*/ 0 w 112"/>
              <a:gd name="T5" fmla="*/ 13 h 26"/>
              <a:gd name="T6" fmla="*/ 13 w 112"/>
              <a:gd name="T7" fmla="*/ 26 h 26"/>
              <a:gd name="T8" fmla="*/ 99 w 112"/>
              <a:gd name="T9" fmla="*/ 26 h 26"/>
              <a:gd name="T10" fmla="*/ 112 w 112"/>
              <a:gd name="T11" fmla="*/ 13 h 26"/>
              <a:gd name="T12" fmla="*/ 99 w 112"/>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12" h="26">
                <a:moveTo>
                  <a:pt x="99" y="0"/>
                </a:moveTo>
                <a:cubicBezTo>
                  <a:pt x="13" y="0"/>
                  <a:pt x="13" y="0"/>
                  <a:pt x="13" y="0"/>
                </a:cubicBezTo>
                <a:cubicBezTo>
                  <a:pt x="6" y="0"/>
                  <a:pt x="0" y="6"/>
                  <a:pt x="0" y="13"/>
                </a:cubicBezTo>
                <a:cubicBezTo>
                  <a:pt x="0" y="20"/>
                  <a:pt x="6" y="26"/>
                  <a:pt x="13" y="26"/>
                </a:cubicBezTo>
                <a:cubicBezTo>
                  <a:pt x="99" y="26"/>
                  <a:pt x="99" y="26"/>
                  <a:pt x="99" y="26"/>
                </a:cubicBezTo>
                <a:cubicBezTo>
                  <a:pt x="107" y="26"/>
                  <a:pt x="112" y="20"/>
                  <a:pt x="112" y="13"/>
                </a:cubicBezTo>
                <a:cubicBezTo>
                  <a:pt x="112" y="6"/>
                  <a:pt x="107" y="0"/>
                  <a:pt x="99" y="0"/>
                </a:cubicBezTo>
                <a:close/>
              </a:path>
            </a:pathLst>
          </a:custGeom>
          <a:solidFill>
            <a:schemeClr val="bg2">
              <a:alpha val="3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14" name="Freeform 1338">
            <a:extLst>
              <a:ext uri="{FF2B5EF4-FFF2-40B4-BE49-F238E27FC236}">
                <a16:creationId xmlns:a16="http://schemas.microsoft.com/office/drawing/2014/main" id="{8F4B90A8-9C5D-418D-A3A1-8E0E2510A3FA}"/>
              </a:ext>
            </a:extLst>
          </p:cNvPr>
          <p:cNvSpPr>
            <a:spLocks/>
          </p:cNvSpPr>
          <p:nvPr/>
        </p:nvSpPr>
        <p:spPr bwMode="auto">
          <a:xfrm>
            <a:off x="3792564" y="2702423"/>
            <a:ext cx="79862" cy="128201"/>
          </a:xfrm>
          <a:custGeom>
            <a:avLst/>
            <a:gdLst>
              <a:gd name="T0" fmla="*/ 101 w 111"/>
              <a:gd name="T1" fmla="*/ 7 h 180"/>
              <a:gd name="T2" fmla="*/ 96 w 111"/>
              <a:gd name="T3" fmla="*/ 1 h 180"/>
              <a:gd name="T4" fmla="*/ 89 w 111"/>
              <a:gd name="T5" fmla="*/ 1 h 180"/>
              <a:gd name="T6" fmla="*/ 88 w 111"/>
              <a:gd name="T7" fmla="*/ 1 h 180"/>
              <a:gd name="T8" fmla="*/ 81 w 111"/>
              <a:gd name="T9" fmla="*/ 3 h 180"/>
              <a:gd name="T10" fmla="*/ 80 w 111"/>
              <a:gd name="T11" fmla="*/ 4 h 180"/>
              <a:gd name="T12" fmla="*/ 75 w 111"/>
              <a:gd name="T13" fmla="*/ 15 h 180"/>
              <a:gd name="T14" fmla="*/ 68 w 111"/>
              <a:gd name="T15" fmla="*/ 97 h 180"/>
              <a:gd name="T16" fmla="*/ 8 w 111"/>
              <a:gd name="T17" fmla="*/ 153 h 180"/>
              <a:gd name="T18" fmla="*/ 2 w 111"/>
              <a:gd name="T19" fmla="*/ 165 h 180"/>
              <a:gd name="T20" fmla="*/ 2 w 111"/>
              <a:gd name="T21" fmla="*/ 165 h 180"/>
              <a:gd name="T22" fmla="*/ 4 w 111"/>
              <a:gd name="T23" fmla="*/ 172 h 180"/>
              <a:gd name="T24" fmla="*/ 16 w 111"/>
              <a:gd name="T25" fmla="*/ 178 h 180"/>
              <a:gd name="T26" fmla="*/ 17 w 111"/>
              <a:gd name="T27" fmla="*/ 178 h 180"/>
              <a:gd name="T28" fmla="*/ 92 w 111"/>
              <a:gd name="T29" fmla="*/ 109 h 180"/>
              <a:gd name="T30" fmla="*/ 101 w 111"/>
              <a:gd name="T31" fmla="*/ 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80">
                <a:moveTo>
                  <a:pt x="101" y="7"/>
                </a:moveTo>
                <a:cubicBezTo>
                  <a:pt x="100" y="4"/>
                  <a:pt x="98" y="2"/>
                  <a:pt x="96" y="1"/>
                </a:cubicBezTo>
                <a:cubicBezTo>
                  <a:pt x="94" y="0"/>
                  <a:pt x="91" y="0"/>
                  <a:pt x="89" y="1"/>
                </a:cubicBezTo>
                <a:cubicBezTo>
                  <a:pt x="89" y="1"/>
                  <a:pt x="89" y="1"/>
                  <a:pt x="88" y="1"/>
                </a:cubicBezTo>
                <a:cubicBezTo>
                  <a:pt x="81" y="3"/>
                  <a:pt x="81" y="3"/>
                  <a:pt x="81" y="3"/>
                </a:cubicBezTo>
                <a:cubicBezTo>
                  <a:pt x="81" y="3"/>
                  <a:pt x="80" y="4"/>
                  <a:pt x="80" y="4"/>
                </a:cubicBezTo>
                <a:cubicBezTo>
                  <a:pt x="76" y="6"/>
                  <a:pt x="74" y="11"/>
                  <a:pt x="75" y="15"/>
                </a:cubicBezTo>
                <a:cubicBezTo>
                  <a:pt x="83" y="42"/>
                  <a:pt x="81" y="71"/>
                  <a:pt x="68" y="97"/>
                </a:cubicBezTo>
                <a:cubicBezTo>
                  <a:pt x="56" y="123"/>
                  <a:pt x="34" y="143"/>
                  <a:pt x="8" y="153"/>
                </a:cubicBezTo>
                <a:cubicBezTo>
                  <a:pt x="3" y="155"/>
                  <a:pt x="0" y="160"/>
                  <a:pt x="2" y="165"/>
                </a:cubicBezTo>
                <a:cubicBezTo>
                  <a:pt x="2" y="165"/>
                  <a:pt x="2" y="165"/>
                  <a:pt x="2" y="165"/>
                </a:cubicBezTo>
                <a:cubicBezTo>
                  <a:pt x="4" y="172"/>
                  <a:pt x="4" y="172"/>
                  <a:pt x="4" y="172"/>
                </a:cubicBezTo>
                <a:cubicBezTo>
                  <a:pt x="6" y="177"/>
                  <a:pt x="11" y="180"/>
                  <a:pt x="16" y="178"/>
                </a:cubicBezTo>
                <a:cubicBezTo>
                  <a:pt x="16" y="178"/>
                  <a:pt x="17" y="178"/>
                  <a:pt x="17" y="178"/>
                </a:cubicBezTo>
                <a:cubicBezTo>
                  <a:pt x="50" y="165"/>
                  <a:pt x="76" y="141"/>
                  <a:pt x="92" y="109"/>
                </a:cubicBezTo>
                <a:cubicBezTo>
                  <a:pt x="108" y="77"/>
                  <a:pt x="111" y="41"/>
                  <a:pt x="101" y="7"/>
                </a:cubicBezTo>
                <a:close/>
              </a:path>
            </a:pathLst>
          </a:custGeom>
          <a:solidFill>
            <a:schemeClr val="bg2">
              <a:alpha val="3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15" name="Freeform 1339">
            <a:extLst>
              <a:ext uri="{FF2B5EF4-FFF2-40B4-BE49-F238E27FC236}">
                <a16:creationId xmlns:a16="http://schemas.microsoft.com/office/drawing/2014/main" id="{C32E0B18-8A9E-4EAE-928E-DDD204F8FB45}"/>
              </a:ext>
            </a:extLst>
          </p:cNvPr>
          <p:cNvSpPr>
            <a:spLocks/>
          </p:cNvSpPr>
          <p:nvPr/>
        </p:nvSpPr>
        <p:spPr bwMode="auto">
          <a:xfrm>
            <a:off x="3777851" y="2710830"/>
            <a:ext cx="58846" cy="86168"/>
          </a:xfrm>
          <a:custGeom>
            <a:avLst/>
            <a:gdLst>
              <a:gd name="T0" fmla="*/ 71 w 83"/>
              <a:gd name="T1" fmla="*/ 8 h 121"/>
              <a:gd name="T2" fmla="*/ 59 w 83"/>
              <a:gd name="T3" fmla="*/ 2 h 121"/>
              <a:gd name="T4" fmla="*/ 58 w 83"/>
              <a:gd name="T5" fmla="*/ 2 h 121"/>
              <a:gd name="T6" fmla="*/ 51 w 83"/>
              <a:gd name="T7" fmla="*/ 4 h 121"/>
              <a:gd name="T8" fmla="*/ 50 w 83"/>
              <a:gd name="T9" fmla="*/ 5 h 121"/>
              <a:gd name="T10" fmla="*/ 45 w 83"/>
              <a:gd name="T11" fmla="*/ 16 h 121"/>
              <a:gd name="T12" fmla="*/ 7 w 83"/>
              <a:gd name="T13" fmla="*/ 94 h 121"/>
              <a:gd name="T14" fmla="*/ 1 w 83"/>
              <a:gd name="T15" fmla="*/ 105 h 121"/>
              <a:gd name="T16" fmla="*/ 1 w 83"/>
              <a:gd name="T17" fmla="*/ 106 h 121"/>
              <a:gd name="T18" fmla="*/ 3 w 83"/>
              <a:gd name="T19" fmla="*/ 113 h 121"/>
              <a:gd name="T20" fmla="*/ 15 w 83"/>
              <a:gd name="T21" fmla="*/ 119 h 121"/>
              <a:gd name="T22" fmla="*/ 16 w 83"/>
              <a:gd name="T23" fmla="*/ 119 h 121"/>
              <a:gd name="T24" fmla="*/ 71 w 83"/>
              <a:gd name="T25"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21">
                <a:moveTo>
                  <a:pt x="71" y="8"/>
                </a:moveTo>
                <a:cubicBezTo>
                  <a:pt x="69" y="3"/>
                  <a:pt x="64" y="0"/>
                  <a:pt x="59" y="2"/>
                </a:cubicBezTo>
                <a:cubicBezTo>
                  <a:pt x="59" y="2"/>
                  <a:pt x="59" y="2"/>
                  <a:pt x="58" y="2"/>
                </a:cubicBezTo>
                <a:cubicBezTo>
                  <a:pt x="51" y="4"/>
                  <a:pt x="51" y="4"/>
                  <a:pt x="51" y="4"/>
                </a:cubicBezTo>
                <a:cubicBezTo>
                  <a:pt x="51" y="4"/>
                  <a:pt x="50" y="5"/>
                  <a:pt x="50" y="5"/>
                </a:cubicBezTo>
                <a:cubicBezTo>
                  <a:pt x="46" y="7"/>
                  <a:pt x="44" y="12"/>
                  <a:pt x="45" y="16"/>
                </a:cubicBezTo>
                <a:cubicBezTo>
                  <a:pt x="54" y="48"/>
                  <a:pt x="37" y="81"/>
                  <a:pt x="7" y="94"/>
                </a:cubicBezTo>
                <a:cubicBezTo>
                  <a:pt x="2" y="96"/>
                  <a:pt x="0" y="101"/>
                  <a:pt x="1" y="105"/>
                </a:cubicBezTo>
                <a:cubicBezTo>
                  <a:pt x="1" y="105"/>
                  <a:pt x="1" y="106"/>
                  <a:pt x="1" y="106"/>
                </a:cubicBezTo>
                <a:cubicBezTo>
                  <a:pt x="3" y="113"/>
                  <a:pt x="3" y="113"/>
                  <a:pt x="3" y="113"/>
                </a:cubicBezTo>
                <a:cubicBezTo>
                  <a:pt x="5" y="118"/>
                  <a:pt x="10" y="121"/>
                  <a:pt x="15" y="119"/>
                </a:cubicBezTo>
                <a:cubicBezTo>
                  <a:pt x="16" y="119"/>
                  <a:pt x="16" y="119"/>
                  <a:pt x="16" y="119"/>
                </a:cubicBezTo>
                <a:cubicBezTo>
                  <a:pt x="60" y="101"/>
                  <a:pt x="83" y="54"/>
                  <a:pt x="71" y="8"/>
                </a:cubicBezTo>
                <a:close/>
              </a:path>
            </a:pathLst>
          </a:custGeom>
          <a:solidFill>
            <a:schemeClr val="bg2">
              <a:alpha val="3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3" name="Freeform 1193">
            <a:extLst>
              <a:ext uri="{FF2B5EF4-FFF2-40B4-BE49-F238E27FC236}">
                <a16:creationId xmlns:a16="http://schemas.microsoft.com/office/drawing/2014/main" id="{4C7BA53E-F0DA-48D5-B6BF-B456FCB8AD10}"/>
              </a:ext>
            </a:extLst>
          </p:cNvPr>
          <p:cNvSpPr>
            <a:spLocks/>
          </p:cNvSpPr>
          <p:nvPr/>
        </p:nvSpPr>
        <p:spPr bwMode="auto">
          <a:xfrm>
            <a:off x="3506984" y="1902897"/>
            <a:ext cx="103278" cy="44903"/>
          </a:xfrm>
          <a:custGeom>
            <a:avLst/>
            <a:gdLst>
              <a:gd name="T0" fmla="*/ 135 w 137"/>
              <a:gd name="T1" fmla="*/ 6 h 58"/>
              <a:gd name="T2" fmla="*/ 116 w 137"/>
              <a:gd name="T3" fmla="*/ 1 h 58"/>
              <a:gd name="T4" fmla="*/ 112 w 137"/>
              <a:gd name="T5" fmla="*/ 3 h 58"/>
              <a:gd name="T6" fmla="*/ 111 w 137"/>
              <a:gd name="T7" fmla="*/ 4 h 58"/>
              <a:gd name="T8" fmla="*/ 68 w 137"/>
              <a:gd name="T9" fmla="*/ 33 h 58"/>
              <a:gd name="T10" fmla="*/ 25 w 137"/>
              <a:gd name="T11" fmla="*/ 3 h 58"/>
              <a:gd name="T12" fmla="*/ 25 w 137"/>
              <a:gd name="T13" fmla="*/ 2 h 58"/>
              <a:gd name="T14" fmla="*/ 21 w 137"/>
              <a:gd name="T15" fmla="*/ 1 h 58"/>
              <a:gd name="T16" fmla="*/ 2 w 137"/>
              <a:gd name="T17" fmla="*/ 6 h 58"/>
              <a:gd name="T18" fmla="*/ 0 w 137"/>
              <a:gd name="T19" fmla="*/ 8 h 58"/>
              <a:gd name="T20" fmla="*/ 0 w 137"/>
              <a:gd name="T21" fmla="*/ 9 h 58"/>
              <a:gd name="T22" fmla="*/ 68 w 137"/>
              <a:gd name="T23" fmla="*/ 58 h 58"/>
              <a:gd name="T24" fmla="*/ 136 w 137"/>
              <a:gd name="T25" fmla="*/ 10 h 58"/>
              <a:gd name="T26" fmla="*/ 136 w 137"/>
              <a:gd name="T27" fmla="*/ 9 h 58"/>
              <a:gd name="T28" fmla="*/ 135 w 137"/>
              <a:gd name="T29"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58">
                <a:moveTo>
                  <a:pt x="135" y="6"/>
                </a:moveTo>
                <a:cubicBezTo>
                  <a:pt x="116" y="1"/>
                  <a:pt x="116" y="1"/>
                  <a:pt x="116" y="1"/>
                </a:cubicBezTo>
                <a:cubicBezTo>
                  <a:pt x="114" y="0"/>
                  <a:pt x="113" y="1"/>
                  <a:pt x="112" y="3"/>
                </a:cubicBezTo>
                <a:cubicBezTo>
                  <a:pt x="112" y="3"/>
                  <a:pt x="112" y="3"/>
                  <a:pt x="111" y="4"/>
                </a:cubicBezTo>
                <a:cubicBezTo>
                  <a:pt x="105" y="21"/>
                  <a:pt x="88" y="33"/>
                  <a:pt x="68" y="33"/>
                </a:cubicBezTo>
                <a:cubicBezTo>
                  <a:pt x="48" y="33"/>
                  <a:pt x="31" y="20"/>
                  <a:pt x="25" y="3"/>
                </a:cubicBezTo>
                <a:cubicBezTo>
                  <a:pt x="25" y="2"/>
                  <a:pt x="25" y="2"/>
                  <a:pt x="25" y="2"/>
                </a:cubicBezTo>
                <a:cubicBezTo>
                  <a:pt x="24" y="1"/>
                  <a:pt x="23" y="0"/>
                  <a:pt x="21" y="1"/>
                </a:cubicBezTo>
                <a:cubicBezTo>
                  <a:pt x="2" y="6"/>
                  <a:pt x="2" y="6"/>
                  <a:pt x="2" y="6"/>
                </a:cubicBezTo>
                <a:cubicBezTo>
                  <a:pt x="1" y="6"/>
                  <a:pt x="0" y="7"/>
                  <a:pt x="0" y="8"/>
                </a:cubicBezTo>
                <a:cubicBezTo>
                  <a:pt x="0" y="8"/>
                  <a:pt x="0" y="8"/>
                  <a:pt x="0" y="9"/>
                </a:cubicBezTo>
                <a:cubicBezTo>
                  <a:pt x="10" y="38"/>
                  <a:pt x="37" y="58"/>
                  <a:pt x="68" y="58"/>
                </a:cubicBezTo>
                <a:cubicBezTo>
                  <a:pt x="100" y="58"/>
                  <a:pt x="126" y="38"/>
                  <a:pt x="136" y="10"/>
                </a:cubicBezTo>
                <a:cubicBezTo>
                  <a:pt x="136" y="9"/>
                  <a:pt x="136" y="9"/>
                  <a:pt x="136" y="9"/>
                </a:cubicBezTo>
                <a:cubicBezTo>
                  <a:pt x="137" y="8"/>
                  <a:pt x="136" y="6"/>
                  <a:pt x="135" y="6"/>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4" name="Freeform 1194">
            <a:extLst>
              <a:ext uri="{FF2B5EF4-FFF2-40B4-BE49-F238E27FC236}">
                <a16:creationId xmlns:a16="http://schemas.microsoft.com/office/drawing/2014/main" id="{54A0AE97-F763-405C-92D3-4E62EC0E8DDB}"/>
              </a:ext>
            </a:extLst>
          </p:cNvPr>
          <p:cNvSpPr>
            <a:spLocks/>
          </p:cNvSpPr>
          <p:nvPr/>
        </p:nvSpPr>
        <p:spPr bwMode="auto">
          <a:xfrm>
            <a:off x="3401462" y="1934329"/>
            <a:ext cx="314325" cy="121240"/>
          </a:xfrm>
          <a:custGeom>
            <a:avLst/>
            <a:gdLst>
              <a:gd name="T0" fmla="*/ 408 w 410"/>
              <a:gd name="T1" fmla="*/ 3 h 159"/>
              <a:gd name="T2" fmla="*/ 403 w 410"/>
              <a:gd name="T3" fmla="*/ 2 h 159"/>
              <a:gd name="T4" fmla="*/ 400 w 410"/>
              <a:gd name="T5" fmla="*/ 3 h 159"/>
              <a:gd name="T6" fmla="*/ 399 w 410"/>
              <a:gd name="T7" fmla="*/ 4 h 159"/>
              <a:gd name="T8" fmla="*/ 205 w 410"/>
              <a:gd name="T9" fmla="*/ 148 h 159"/>
              <a:gd name="T10" fmla="*/ 10 w 410"/>
              <a:gd name="T11" fmla="*/ 1 h 159"/>
              <a:gd name="T12" fmla="*/ 10 w 410"/>
              <a:gd name="T13" fmla="*/ 1 h 159"/>
              <a:gd name="T14" fmla="*/ 7 w 410"/>
              <a:gd name="T15" fmla="*/ 0 h 159"/>
              <a:gd name="T16" fmla="*/ 3 w 410"/>
              <a:gd name="T17" fmla="*/ 1 h 159"/>
              <a:gd name="T18" fmla="*/ 0 w 410"/>
              <a:gd name="T19" fmla="*/ 4 h 159"/>
              <a:gd name="T20" fmla="*/ 1 w 410"/>
              <a:gd name="T21" fmla="*/ 4 h 159"/>
              <a:gd name="T22" fmla="*/ 205 w 410"/>
              <a:gd name="T23" fmla="*/ 159 h 159"/>
              <a:gd name="T24" fmla="*/ 409 w 410"/>
              <a:gd name="T25" fmla="*/ 7 h 159"/>
              <a:gd name="T26" fmla="*/ 410 w 410"/>
              <a:gd name="T27" fmla="*/ 6 h 159"/>
              <a:gd name="T28" fmla="*/ 408 w 410"/>
              <a:gd name="T29"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 h="159">
                <a:moveTo>
                  <a:pt x="408" y="3"/>
                </a:moveTo>
                <a:cubicBezTo>
                  <a:pt x="403" y="2"/>
                  <a:pt x="403" y="2"/>
                  <a:pt x="403" y="2"/>
                </a:cubicBezTo>
                <a:cubicBezTo>
                  <a:pt x="402" y="2"/>
                  <a:pt x="400" y="2"/>
                  <a:pt x="400" y="3"/>
                </a:cubicBezTo>
                <a:cubicBezTo>
                  <a:pt x="400" y="3"/>
                  <a:pt x="400" y="3"/>
                  <a:pt x="399" y="4"/>
                </a:cubicBezTo>
                <a:cubicBezTo>
                  <a:pt x="374" y="88"/>
                  <a:pt x="297" y="148"/>
                  <a:pt x="205" y="148"/>
                </a:cubicBezTo>
                <a:cubicBezTo>
                  <a:pt x="113" y="148"/>
                  <a:pt x="35" y="86"/>
                  <a:pt x="10" y="1"/>
                </a:cubicBezTo>
                <a:cubicBezTo>
                  <a:pt x="10" y="1"/>
                  <a:pt x="10" y="1"/>
                  <a:pt x="10" y="1"/>
                </a:cubicBezTo>
                <a:cubicBezTo>
                  <a:pt x="10" y="0"/>
                  <a:pt x="9" y="0"/>
                  <a:pt x="7" y="0"/>
                </a:cubicBezTo>
                <a:cubicBezTo>
                  <a:pt x="3" y="1"/>
                  <a:pt x="3" y="1"/>
                  <a:pt x="3" y="1"/>
                </a:cubicBezTo>
                <a:cubicBezTo>
                  <a:pt x="1" y="2"/>
                  <a:pt x="0" y="3"/>
                  <a:pt x="0" y="4"/>
                </a:cubicBezTo>
                <a:cubicBezTo>
                  <a:pt x="0" y="4"/>
                  <a:pt x="0" y="4"/>
                  <a:pt x="1" y="4"/>
                </a:cubicBezTo>
                <a:cubicBezTo>
                  <a:pt x="26" y="93"/>
                  <a:pt x="108" y="159"/>
                  <a:pt x="205" y="159"/>
                </a:cubicBezTo>
                <a:cubicBezTo>
                  <a:pt x="302" y="159"/>
                  <a:pt x="383" y="95"/>
                  <a:pt x="409" y="7"/>
                </a:cubicBezTo>
                <a:cubicBezTo>
                  <a:pt x="410" y="6"/>
                  <a:pt x="410" y="6"/>
                  <a:pt x="410" y="6"/>
                </a:cubicBezTo>
                <a:cubicBezTo>
                  <a:pt x="410" y="5"/>
                  <a:pt x="409" y="4"/>
                  <a:pt x="408" y="3"/>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5" name="Freeform 1195">
            <a:extLst>
              <a:ext uri="{FF2B5EF4-FFF2-40B4-BE49-F238E27FC236}">
                <a16:creationId xmlns:a16="http://schemas.microsoft.com/office/drawing/2014/main" id="{B487867A-9B3A-4DEA-845A-A2F1D57EC1E9}"/>
              </a:ext>
            </a:extLst>
          </p:cNvPr>
          <p:cNvSpPr>
            <a:spLocks/>
          </p:cNvSpPr>
          <p:nvPr/>
        </p:nvSpPr>
        <p:spPr bwMode="auto">
          <a:xfrm>
            <a:off x="3423914" y="1927594"/>
            <a:ext cx="269422" cy="105524"/>
          </a:xfrm>
          <a:custGeom>
            <a:avLst/>
            <a:gdLst>
              <a:gd name="T0" fmla="*/ 13 w 354"/>
              <a:gd name="T1" fmla="*/ 1 h 138"/>
              <a:gd name="T2" fmla="*/ 9 w 354"/>
              <a:gd name="T3" fmla="*/ 0 h 138"/>
              <a:gd name="T4" fmla="*/ 2 w 354"/>
              <a:gd name="T5" fmla="*/ 2 h 138"/>
              <a:gd name="T6" fmla="*/ 0 w 354"/>
              <a:gd name="T7" fmla="*/ 4 h 138"/>
              <a:gd name="T8" fmla="*/ 0 w 354"/>
              <a:gd name="T9" fmla="*/ 5 h 138"/>
              <a:gd name="T10" fmla="*/ 177 w 354"/>
              <a:gd name="T11" fmla="*/ 138 h 138"/>
              <a:gd name="T12" fmla="*/ 354 w 354"/>
              <a:gd name="T13" fmla="*/ 7 h 138"/>
              <a:gd name="T14" fmla="*/ 354 w 354"/>
              <a:gd name="T15" fmla="*/ 6 h 138"/>
              <a:gd name="T16" fmla="*/ 352 w 354"/>
              <a:gd name="T17" fmla="*/ 4 h 138"/>
              <a:gd name="T18" fmla="*/ 345 w 354"/>
              <a:gd name="T19" fmla="*/ 2 h 138"/>
              <a:gd name="T20" fmla="*/ 342 w 354"/>
              <a:gd name="T21" fmla="*/ 3 h 138"/>
              <a:gd name="T22" fmla="*/ 341 w 354"/>
              <a:gd name="T23" fmla="*/ 4 h 138"/>
              <a:gd name="T24" fmla="*/ 177 w 354"/>
              <a:gd name="T25" fmla="*/ 125 h 138"/>
              <a:gd name="T26" fmla="*/ 13 w 354"/>
              <a:gd name="T27" fmla="*/ 2 h 138"/>
              <a:gd name="T28" fmla="*/ 13 w 354"/>
              <a:gd name="T29"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138">
                <a:moveTo>
                  <a:pt x="13" y="1"/>
                </a:moveTo>
                <a:cubicBezTo>
                  <a:pt x="12" y="0"/>
                  <a:pt x="11" y="0"/>
                  <a:pt x="9" y="0"/>
                </a:cubicBezTo>
                <a:cubicBezTo>
                  <a:pt x="2" y="2"/>
                  <a:pt x="2" y="2"/>
                  <a:pt x="2" y="2"/>
                </a:cubicBezTo>
                <a:cubicBezTo>
                  <a:pt x="1" y="2"/>
                  <a:pt x="0" y="3"/>
                  <a:pt x="0" y="4"/>
                </a:cubicBezTo>
                <a:cubicBezTo>
                  <a:pt x="0" y="4"/>
                  <a:pt x="0" y="4"/>
                  <a:pt x="0" y="5"/>
                </a:cubicBezTo>
                <a:cubicBezTo>
                  <a:pt x="23" y="82"/>
                  <a:pt x="94" y="138"/>
                  <a:pt x="177" y="138"/>
                </a:cubicBezTo>
                <a:cubicBezTo>
                  <a:pt x="260" y="138"/>
                  <a:pt x="331" y="83"/>
                  <a:pt x="354" y="7"/>
                </a:cubicBezTo>
                <a:cubicBezTo>
                  <a:pt x="354" y="6"/>
                  <a:pt x="354" y="6"/>
                  <a:pt x="354" y="6"/>
                </a:cubicBezTo>
                <a:cubicBezTo>
                  <a:pt x="354" y="5"/>
                  <a:pt x="353" y="4"/>
                  <a:pt x="352" y="4"/>
                </a:cubicBezTo>
                <a:cubicBezTo>
                  <a:pt x="345" y="2"/>
                  <a:pt x="345" y="2"/>
                  <a:pt x="345" y="2"/>
                </a:cubicBezTo>
                <a:cubicBezTo>
                  <a:pt x="344" y="1"/>
                  <a:pt x="342" y="2"/>
                  <a:pt x="342" y="3"/>
                </a:cubicBezTo>
                <a:cubicBezTo>
                  <a:pt x="342" y="3"/>
                  <a:pt x="342" y="3"/>
                  <a:pt x="341" y="4"/>
                </a:cubicBezTo>
                <a:cubicBezTo>
                  <a:pt x="320" y="74"/>
                  <a:pt x="254" y="125"/>
                  <a:pt x="177" y="125"/>
                </a:cubicBezTo>
                <a:cubicBezTo>
                  <a:pt x="100" y="125"/>
                  <a:pt x="34" y="73"/>
                  <a:pt x="13" y="2"/>
                </a:cubicBezTo>
                <a:cubicBezTo>
                  <a:pt x="13" y="1"/>
                  <a:pt x="13" y="1"/>
                  <a:pt x="13" y="1"/>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6" name="Freeform 1196">
            <a:extLst>
              <a:ext uri="{FF2B5EF4-FFF2-40B4-BE49-F238E27FC236}">
                <a16:creationId xmlns:a16="http://schemas.microsoft.com/office/drawing/2014/main" id="{0FC702E0-F11C-4BE4-87F0-0D7724E8AFD6}"/>
              </a:ext>
            </a:extLst>
          </p:cNvPr>
          <p:cNvSpPr>
            <a:spLocks/>
          </p:cNvSpPr>
          <p:nvPr/>
        </p:nvSpPr>
        <p:spPr bwMode="auto">
          <a:xfrm>
            <a:off x="3444119" y="1920859"/>
            <a:ext cx="229008" cy="89807"/>
          </a:xfrm>
          <a:custGeom>
            <a:avLst/>
            <a:gdLst>
              <a:gd name="T0" fmla="*/ 1 w 300"/>
              <a:gd name="T1" fmla="*/ 7 h 119"/>
              <a:gd name="T2" fmla="*/ 1 w 300"/>
              <a:gd name="T3" fmla="*/ 8 h 119"/>
              <a:gd name="T4" fmla="*/ 150 w 300"/>
              <a:gd name="T5" fmla="*/ 119 h 119"/>
              <a:gd name="T6" fmla="*/ 300 w 300"/>
              <a:gd name="T7" fmla="*/ 8 h 119"/>
              <a:gd name="T8" fmla="*/ 300 w 300"/>
              <a:gd name="T9" fmla="*/ 7 h 119"/>
              <a:gd name="T10" fmla="*/ 298 w 300"/>
              <a:gd name="T11" fmla="*/ 5 h 119"/>
              <a:gd name="T12" fmla="*/ 288 w 300"/>
              <a:gd name="T13" fmla="*/ 2 h 119"/>
              <a:gd name="T14" fmla="*/ 284 w 300"/>
              <a:gd name="T15" fmla="*/ 4 h 119"/>
              <a:gd name="T16" fmla="*/ 284 w 300"/>
              <a:gd name="T17" fmla="*/ 5 h 119"/>
              <a:gd name="T18" fmla="*/ 150 w 300"/>
              <a:gd name="T19" fmla="*/ 103 h 119"/>
              <a:gd name="T20" fmla="*/ 16 w 300"/>
              <a:gd name="T21" fmla="*/ 3 h 119"/>
              <a:gd name="T22" fmla="*/ 16 w 300"/>
              <a:gd name="T23" fmla="*/ 2 h 119"/>
              <a:gd name="T24" fmla="*/ 13 w 300"/>
              <a:gd name="T25" fmla="*/ 1 h 119"/>
              <a:gd name="T26" fmla="*/ 3 w 300"/>
              <a:gd name="T27" fmla="*/ 4 h 119"/>
              <a:gd name="T28" fmla="*/ 1 w 300"/>
              <a:gd name="T2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119">
                <a:moveTo>
                  <a:pt x="1" y="7"/>
                </a:moveTo>
                <a:cubicBezTo>
                  <a:pt x="1" y="7"/>
                  <a:pt x="1" y="7"/>
                  <a:pt x="1" y="8"/>
                </a:cubicBezTo>
                <a:cubicBezTo>
                  <a:pt x="21" y="72"/>
                  <a:pt x="80" y="119"/>
                  <a:pt x="150" y="119"/>
                </a:cubicBezTo>
                <a:cubicBezTo>
                  <a:pt x="221" y="119"/>
                  <a:pt x="280" y="72"/>
                  <a:pt x="300" y="8"/>
                </a:cubicBezTo>
                <a:cubicBezTo>
                  <a:pt x="300" y="7"/>
                  <a:pt x="300" y="7"/>
                  <a:pt x="300" y="7"/>
                </a:cubicBezTo>
                <a:cubicBezTo>
                  <a:pt x="300" y="6"/>
                  <a:pt x="299" y="5"/>
                  <a:pt x="298" y="5"/>
                </a:cubicBezTo>
                <a:cubicBezTo>
                  <a:pt x="288" y="2"/>
                  <a:pt x="288" y="2"/>
                  <a:pt x="288" y="2"/>
                </a:cubicBezTo>
                <a:cubicBezTo>
                  <a:pt x="286" y="2"/>
                  <a:pt x="285" y="2"/>
                  <a:pt x="284" y="4"/>
                </a:cubicBezTo>
                <a:cubicBezTo>
                  <a:pt x="284" y="4"/>
                  <a:pt x="284" y="4"/>
                  <a:pt x="284" y="5"/>
                </a:cubicBezTo>
                <a:cubicBezTo>
                  <a:pt x="266" y="62"/>
                  <a:pt x="213" y="103"/>
                  <a:pt x="150" y="103"/>
                </a:cubicBezTo>
                <a:cubicBezTo>
                  <a:pt x="87" y="103"/>
                  <a:pt x="34" y="61"/>
                  <a:pt x="16" y="3"/>
                </a:cubicBezTo>
                <a:cubicBezTo>
                  <a:pt x="16" y="2"/>
                  <a:pt x="16" y="2"/>
                  <a:pt x="16" y="2"/>
                </a:cubicBezTo>
                <a:cubicBezTo>
                  <a:pt x="16" y="1"/>
                  <a:pt x="14" y="0"/>
                  <a:pt x="13" y="1"/>
                </a:cubicBezTo>
                <a:cubicBezTo>
                  <a:pt x="3" y="4"/>
                  <a:pt x="3" y="4"/>
                  <a:pt x="3" y="4"/>
                </a:cubicBezTo>
                <a:cubicBezTo>
                  <a:pt x="1" y="4"/>
                  <a:pt x="0" y="5"/>
                  <a:pt x="1" y="7"/>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7" name="Freeform 1197">
            <a:extLst>
              <a:ext uri="{FF2B5EF4-FFF2-40B4-BE49-F238E27FC236}">
                <a16:creationId xmlns:a16="http://schemas.microsoft.com/office/drawing/2014/main" id="{CD84AE66-249B-45A0-9638-A52030A8672D}"/>
              </a:ext>
            </a:extLst>
          </p:cNvPr>
          <p:cNvSpPr>
            <a:spLocks/>
          </p:cNvSpPr>
          <p:nvPr/>
        </p:nvSpPr>
        <p:spPr bwMode="auto">
          <a:xfrm>
            <a:off x="3464327" y="1914122"/>
            <a:ext cx="188595" cy="76336"/>
          </a:xfrm>
          <a:custGeom>
            <a:avLst/>
            <a:gdLst>
              <a:gd name="T0" fmla="*/ 18 w 245"/>
              <a:gd name="T1" fmla="*/ 2 h 98"/>
              <a:gd name="T2" fmla="*/ 15 w 245"/>
              <a:gd name="T3" fmla="*/ 1 h 98"/>
              <a:gd name="T4" fmla="*/ 2 w 245"/>
              <a:gd name="T5" fmla="*/ 4 h 98"/>
              <a:gd name="T6" fmla="*/ 0 w 245"/>
              <a:gd name="T7" fmla="*/ 7 h 98"/>
              <a:gd name="T8" fmla="*/ 0 w 245"/>
              <a:gd name="T9" fmla="*/ 8 h 98"/>
              <a:gd name="T10" fmla="*/ 122 w 245"/>
              <a:gd name="T11" fmla="*/ 98 h 98"/>
              <a:gd name="T12" fmla="*/ 244 w 245"/>
              <a:gd name="T13" fmla="*/ 9 h 98"/>
              <a:gd name="T14" fmla="*/ 244 w 245"/>
              <a:gd name="T15" fmla="*/ 8 h 98"/>
              <a:gd name="T16" fmla="*/ 242 w 245"/>
              <a:gd name="T17" fmla="*/ 5 h 98"/>
              <a:gd name="T18" fmla="*/ 229 w 245"/>
              <a:gd name="T19" fmla="*/ 1 h 98"/>
              <a:gd name="T20" fmla="*/ 226 w 245"/>
              <a:gd name="T21" fmla="*/ 3 h 98"/>
              <a:gd name="T22" fmla="*/ 226 w 245"/>
              <a:gd name="T23" fmla="*/ 4 h 98"/>
              <a:gd name="T24" fmla="*/ 122 w 245"/>
              <a:gd name="T25" fmla="*/ 79 h 98"/>
              <a:gd name="T26" fmla="*/ 19 w 245"/>
              <a:gd name="T27" fmla="*/ 3 h 98"/>
              <a:gd name="T28" fmla="*/ 18 w 245"/>
              <a:gd name="T29"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98">
                <a:moveTo>
                  <a:pt x="18" y="2"/>
                </a:moveTo>
                <a:cubicBezTo>
                  <a:pt x="18" y="1"/>
                  <a:pt x="17" y="0"/>
                  <a:pt x="15" y="1"/>
                </a:cubicBezTo>
                <a:cubicBezTo>
                  <a:pt x="2" y="4"/>
                  <a:pt x="2" y="4"/>
                  <a:pt x="2" y="4"/>
                </a:cubicBezTo>
                <a:cubicBezTo>
                  <a:pt x="1" y="5"/>
                  <a:pt x="0" y="6"/>
                  <a:pt x="0" y="7"/>
                </a:cubicBezTo>
                <a:cubicBezTo>
                  <a:pt x="0" y="7"/>
                  <a:pt x="0" y="7"/>
                  <a:pt x="0" y="8"/>
                </a:cubicBezTo>
                <a:cubicBezTo>
                  <a:pt x="17" y="60"/>
                  <a:pt x="65" y="98"/>
                  <a:pt x="122" y="98"/>
                </a:cubicBezTo>
                <a:cubicBezTo>
                  <a:pt x="179" y="98"/>
                  <a:pt x="228" y="61"/>
                  <a:pt x="244" y="9"/>
                </a:cubicBezTo>
                <a:cubicBezTo>
                  <a:pt x="244" y="8"/>
                  <a:pt x="244" y="8"/>
                  <a:pt x="244" y="8"/>
                </a:cubicBezTo>
                <a:cubicBezTo>
                  <a:pt x="245" y="7"/>
                  <a:pt x="244" y="6"/>
                  <a:pt x="242" y="5"/>
                </a:cubicBezTo>
                <a:cubicBezTo>
                  <a:pt x="229" y="1"/>
                  <a:pt x="229" y="1"/>
                  <a:pt x="229" y="1"/>
                </a:cubicBezTo>
                <a:cubicBezTo>
                  <a:pt x="228" y="1"/>
                  <a:pt x="226" y="2"/>
                  <a:pt x="226" y="3"/>
                </a:cubicBezTo>
                <a:cubicBezTo>
                  <a:pt x="226" y="3"/>
                  <a:pt x="226" y="3"/>
                  <a:pt x="226" y="4"/>
                </a:cubicBezTo>
                <a:cubicBezTo>
                  <a:pt x="212" y="48"/>
                  <a:pt x="171" y="79"/>
                  <a:pt x="122" y="79"/>
                </a:cubicBezTo>
                <a:cubicBezTo>
                  <a:pt x="74" y="79"/>
                  <a:pt x="33" y="47"/>
                  <a:pt x="19" y="3"/>
                </a:cubicBezTo>
                <a:cubicBezTo>
                  <a:pt x="18" y="2"/>
                  <a:pt x="18" y="2"/>
                  <a:pt x="18" y="2"/>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8" name="Freeform 1198">
            <a:extLst>
              <a:ext uri="{FF2B5EF4-FFF2-40B4-BE49-F238E27FC236}">
                <a16:creationId xmlns:a16="http://schemas.microsoft.com/office/drawing/2014/main" id="{580CD9DE-EDE2-409F-A081-DF2734C35CD3}"/>
              </a:ext>
            </a:extLst>
          </p:cNvPr>
          <p:cNvSpPr>
            <a:spLocks/>
          </p:cNvSpPr>
          <p:nvPr/>
        </p:nvSpPr>
        <p:spPr bwMode="auto">
          <a:xfrm>
            <a:off x="3484533" y="1909632"/>
            <a:ext cx="145937" cy="58375"/>
          </a:xfrm>
          <a:custGeom>
            <a:avLst/>
            <a:gdLst>
              <a:gd name="T0" fmla="*/ 0 w 190"/>
              <a:gd name="T1" fmla="*/ 7 h 78"/>
              <a:gd name="T2" fmla="*/ 1 w 190"/>
              <a:gd name="T3" fmla="*/ 8 h 78"/>
              <a:gd name="T4" fmla="*/ 95 w 190"/>
              <a:gd name="T5" fmla="*/ 78 h 78"/>
              <a:gd name="T6" fmla="*/ 190 w 190"/>
              <a:gd name="T7" fmla="*/ 10 h 78"/>
              <a:gd name="T8" fmla="*/ 190 w 190"/>
              <a:gd name="T9" fmla="*/ 9 h 78"/>
              <a:gd name="T10" fmla="*/ 188 w 190"/>
              <a:gd name="T11" fmla="*/ 5 h 78"/>
              <a:gd name="T12" fmla="*/ 172 w 190"/>
              <a:gd name="T13" fmla="*/ 1 h 78"/>
              <a:gd name="T14" fmla="*/ 169 w 190"/>
              <a:gd name="T15" fmla="*/ 3 h 78"/>
              <a:gd name="T16" fmla="*/ 168 w 190"/>
              <a:gd name="T17" fmla="*/ 4 h 78"/>
              <a:gd name="T18" fmla="*/ 95 w 190"/>
              <a:gd name="T19" fmla="*/ 56 h 78"/>
              <a:gd name="T20" fmla="*/ 22 w 190"/>
              <a:gd name="T21" fmla="*/ 2 h 78"/>
              <a:gd name="T22" fmla="*/ 22 w 190"/>
              <a:gd name="T23" fmla="*/ 2 h 78"/>
              <a:gd name="T24" fmla="*/ 19 w 190"/>
              <a:gd name="T25" fmla="*/ 1 h 78"/>
              <a:gd name="T26" fmla="*/ 3 w 190"/>
              <a:gd name="T27" fmla="*/ 5 h 78"/>
              <a:gd name="T28" fmla="*/ 0 w 190"/>
              <a:gd name="T29"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78">
                <a:moveTo>
                  <a:pt x="0" y="7"/>
                </a:moveTo>
                <a:cubicBezTo>
                  <a:pt x="0" y="7"/>
                  <a:pt x="0" y="7"/>
                  <a:pt x="1" y="8"/>
                </a:cubicBezTo>
                <a:cubicBezTo>
                  <a:pt x="13" y="48"/>
                  <a:pt x="51" y="78"/>
                  <a:pt x="95" y="78"/>
                </a:cubicBezTo>
                <a:cubicBezTo>
                  <a:pt x="139" y="78"/>
                  <a:pt x="176" y="49"/>
                  <a:pt x="190" y="10"/>
                </a:cubicBezTo>
                <a:cubicBezTo>
                  <a:pt x="190" y="9"/>
                  <a:pt x="190" y="9"/>
                  <a:pt x="190" y="9"/>
                </a:cubicBezTo>
                <a:cubicBezTo>
                  <a:pt x="190" y="7"/>
                  <a:pt x="189" y="6"/>
                  <a:pt x="188" y="5"/>
                </a:cubicBezTo>
                <a:cubicBezTo>
                  <a:pt x="172" y="1"/>
                  <a:pt x="172" y="1"/>
                  <a:pt x="172" y="1"/>
                </a:cubicBezTo>
                <a:cubicBezTo>
                  <a:pt x="171" y="1"/>
                  <a:pt x="169" y="1"/>
                  <a:pt x="169" y="3"/>
                </a:cubicBezTo>
                <a:cubicBezTo>
                  <a:pt x="169" y="3"/>
                  <a:pt x="169" y="3"/>
                  <a:pt x="168" y="4"/>
                </a:cubicBezTo>
                <a:cubicBezTo>
                  <a:pt x="158" y="34"/>
                  <a:pt x="129" y="56"/>
                  <a:pt x="95" y="56"/>
                </a:cubicBezTo>
                <a:cubicBezTo>
                  <a:pt x="61" y="56"/>
                  <a:pt x="32" y="33"/>
                  <a:pt x="22" y="2"/>
                </a:cubicBezTo>
                <a:cubicBezTo>
                  <a:pt x="22" y="2"/>
                  <a:pt x="22" y="2"/>
                  <a:pt x="22" y="2"/>
                </a:cubicBezTo>
                <a:cubicBezTo>
                  <a:pt x="22" y="1"/>
                  <a:pt x="20" y="0"/>
                  <a:pt x="19" y="1"/>
                </a:cubicBezTo>
                <a:cubicBezTo>
                  <a:pt x="3" y="5"/>
                  <a:pt x="3" y="5"/>
                  <a:pt x="3" y="5"/>
                </a:cubicBezTo>
                <a:cubicBezTo>
                  <a:pt x="1" y="5"/>
                  <a:pt x="0" y="6"/>
                  <a:pt x="0" y="7"/>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29" name="Freeform 1199">
            <a:extLst>
              <a:ext uri="{FF2B5EF4-FFF2-40B4-BE49-F238E27FC236}">
                <a16:creationId xmlns:a16="http://schemas.microsoft.com/office/drawing/2014/main" id="{A0C33247-C543-4E91-A328-AF6692EC9C35}"/>
              </a:ext>
            </a:extLst>
          </p:cNvPr>
          <p:cNvSpPr>
            <a:spLocks/>
          </p:cNvSpPr>
          <p:nvPr/>
        </p:nvSpPr>
        <p:spPr bwMode="auto">
          <a:xfrm>
            <a:off x="3506984" y="1837787"/>
            <a:ext cx="103278" cy="44903"/>
          </a:xfrm>
          <a:custGeom>
            <a:avLst/>
            <a:gdLst>
              <a:gd name="T0" fmla="*/ 136 w 137"/>
              <a:gd name="T1" fmla="*/ 49 h 58"/>
              <a:gd name="T2" fmla="*/ 136 w 137"/>
              <a:gd name="T3" fmla="*/ 48 h 58"/>
              <a:gd name="T4" fmla="*/ 68 w 137"/>
              <a:gd name="T5" fmla="*/ 0 h 58"/>
              <a:gd name="T6" fmla="*/ 0 w 137"/>
              <a:gd name="T7" fmla="*/ 49 h 58"/>
              <a:gd name="T8" fmla="*/ 0 w 137"/>
              <a:gd name="T9" fmla="*/ 50 h 58"/>
              <a:gd name="T10" fmla="*/ 2 w 137"/>
              <a:gd name="T11" fmla="*/ 53 h 58"/>
              <a:gd name="T12" fmla="*/ 21 w 137"/>
              <a:gd name="T13" fmla="*/ 58 h 58"/>
              <a:gd name="T14" fmla="*/ 25 w 137"/>
              <a:gd name="T15" fmla="*/ 57 h 58"/>
              <a:gd name="T16" fmla="*/ 25 w 137"/>
              <a:gd name="T17" fmla="*/ 56 h 58"/>
              <a:gd name="T18" fmla="*/ 68 w 137"/>
              <a:gd name="T19" fmla="*/ 25 h 58"/>
              <a:gd name="T20" fmla="*/ 111 w 137"/>
              <a:gd name="T21" fmla="*/ 54 h 58"/>
              <a:gd name="T22" fmla="*/ 112 w 137"/>
              <a:gd name="T23" fmla="*/ 56 h 58"/>
              <a:gd name="T24" fmla="*/ 116 w 137"/>
              <a:gd name="T25" fmla="*/ 58 h 58"/>
              <a:gd name="T26" fmla="*/ 135 w 137"/>
              <a:gd name="T27" fmla="*/ 52 h 58"/>
              <a:gd name="T28" fmla="*/ 136 w 137"/>
              <a:gd name="T29"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58">
                <a:moveTo>
                  <a:pt x="136" y="49"/>
                </a:moveTo>
                <a:cubicBezTo>
                  <a:pt x="136" y="49"/>
                  <a:pt x="136" y="49"/>
                  <a:pt x="136" y="48"/>
                </a:cubicBezTo>
                <a:cubicBezTo>
                  <a:pt x="126" y="20"/>
                  <a:pt x="100" y="0"/>
                  <a:pt x="68" y="0"/>
                </a:cubicBezTo>
                <a:cubicBezTo>
                  <a:pt x="37" y="0"/>
                  <a:pt x="10" y="21"/>
                  <a:pt x="0" y="49"/>
                </a:cubicBezTo>
                <a:cubicBezTo>
                  <a:pt x="0" y="50"/>
                  <a:pt x="0" y="50"/>
                  <a:pt x="0" y="50"/>
                </a:cubicBezTo>
                <a:cubicBezTo>
                  <a:pt x="0" y="51"/>
                  <a:pt x="1" y="52"/>
                  <a:pt x="2" y="53"/>
                </a:cubicBezTo>
                <a:cubicBezTo>
                  <a:pt x="21" y="58"/>
                  <a:pt x="21" y="58"/>
                  <a:pt x="21" y="58"/>
                </a:cubicBezTo>
                <a:cubicBezTo>
                  <a:pt x="23" y="58"/>
                  <a:pt x="24" y="58"/>
                  <a:pt x="25" y="57"/>
                </a:cubicBezTo>
                <a:cubicBezTo>
                  <a:pt x="25" y="57"/>
                  <a:pt x="25" y="57"/>
                  <a:pt x="25" y="56"/>
                </a:cubicBezTo>
                <a:cubicBezTo>
                  <a:pt x="31" y="38"/>
                  <a:pt x="48" y="25"/>
                  <a:pt x="68" y="25"/>
                </a:cubicBezTo>
                <a:cubicBezTo>
                  <a:pt x="88" y="25"/>
                  <a:pt x="105" y="37"/>
                  <a:pt x="111" y="54"/>
                </a:cubicBezTo>
                <a:cubicBezTo>
                  <a:pt x="112" y="56"/>
                  <a:pt x="112" y="56"/>
                  <a:pt x="112" y="56"/>
                </a:cubicBezTo>
                <a:cubicBezTo>
                  <a:pt x="113" y="57"/>
                  <a:pt x="114" y="58"/>
                  <a:pt x="116" y="58"/>
                </a:cubicBezTo>
                <a:cubicBezTo>
                  <a:pt x="135" y="52"/>
                  <a:pt x="135" y="52"/>
                  <a:pt x="135" y="52"/>
                </a:cubicBezTo>
                <a:cubicBezTo>
                  <a:pt x="136" y="52"/>
                  <a:pt x="137" y="50"/>
                  <a:pt x="136" y="49"/>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30" name="Freeform 1200">
            <a:extLst>
              <a:ext uri="{FF2B5EF4-FFF2-40B4-BE49-F238E27FC236}">
                <a16:creationId xmlns:a16="http://schemas.microsoft.com/office/drawing/2014/main" id="{181D1714-C94D-4EC9-8FD3-09A6CDFC88E3}"/>
              </a:ext>
            </a:extLst>
          </p:cNvPr>
          <p:cNvSpPr>
            <a:spLocks/>
          </p:cNvSpPr>
          <p:nvPr/>
        </p:nvSpPr>
        <p:spPr bwMode="auto">
          <a:xfrm>
            <a:off x="3401462" y="1732264"/>
            <a:ext cx="314325" cy="121240"/>
          </a:xfrm>
          <a:custGeom>
            <a:avLst/>
            <a:gdLst>
              <a:gd name="T0" fmla="*/ 3 w 410"/>
              <a:gd name="T1" fmla="*/ 157 h 159"/>
              <a:gd name="T2" fmla="*/ 7 w 410"/>
              <a:gd name="T3" fmla="*/ 158 h 159"/>
              <a:gd name="T4" fmla="*/ 10 w 410"/>
              <a:gd name="T5" fmla="*/ 158 h 159"/>
              <a:gd name="T6" fmla="*/ 10 w 410"/>
              <a:gd name="T7" fmla="*/ 157 h 159"/>
              <a:gd name="T8" fmla="*/ 205 w 410"/>
              <a:gd name="T9" fmla="*/ 10 h 159"/>
              <a:gd name="T10" fmla="*/ 399 w 410"/>
              <a:gd name="T11" fmla="*/ 154 h 159"/>
              <a:gd name="T12" fmla="*/ 400 w 410"/>
              <a:gd name="T13" fmla="*/ 155 h 159"/>
              <a:gd name="T14" fmla="*/ 403 w 410"/>
              <a:gd name="T15" fmla="*/ 156 h 159"/>
              <a:gd name="T16" fmla="*/ 408 w 410"/>
              <a:gd name="T17" fmla="*/ 155 h 159"/>
              <a:gd name="T18" fmla="*/ 410 w 410"/>
              <a:gd name="T19" fmla="*/ 152 h 159"/>
              <a:gd name="T20" fmla="*/ 409 w 410"/>
              <a:gd name="T21" fmla="*/ 151 h 159"/>
              <a:gd name="T22" fmla="*/ 205 w 410"/>
              <a:gd name="T23" fmla="*/ 0 h 159"/>
              <a:gd name="T24" fmla="*/ 1 w 410"/>
              <a:gd name="T25" fmla="*/ 154 h 159"/>
              <a:gd name="T26" fmla="*/ 0 w 410"/>
              <a:gd name="T27" fmla="*/ 155 h 159"/>
              <a:gd name="T28" fmla="*/ 3 w 410"/>
              <a:gd name="T29" fmla="*/ 15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 h="159">
                <a:moveTo>
                  <a:pt x="3" y="157"/>
                </a:moveTo>
                <a:cubicBezTo>
                  <a:pt x="7" y="158"/>
                  <a:pt x="7" y="158"/>
                  <a:pt x="7" y="158"/>
                </a:cubicBezTo>
                <a:cubicBezTo>
                  <a:pt x="9" y="159"/>
                  <a:pt x="10" y="158"/>
                  <a:pt x="10" y="158"/>
                </a:cubicBezTo>
                <a:cubicBezTo>
                  <a:pt x="10" y="158"/>
                  <a:pt x="10" y="158"/>
                  <a:pt x="10" y="157"/>
                </a:cubicBezTo>
                <a:cubicBezTo>
                  <a:pt x="35" y="72"/>
                  <a:pt x="113" y="10"/>
                  <a:pt x="205" y="10"/>
                </a:cubicBezTo>
                <a:cubicBezTo>
                  <a:pt x="297" y="10"/>
                  <a:pt x="374" y="71"/>
                  <a:pt x="399" y="154"/>
                </a:cubicBezTo>
                <a:cubicBezTo>
                  <a:pt x="400" y="155"/>
                  <a:pt x="400" y="155"/>
                  <a:pt x="400" y="155"/>
                </a:cubicBezTo>
                <a:cubicBezTo>
                  <a:pt x="400" y="156"/>
                  <a:pt x="402" y="157"/>
                  <a:pt x="403" y="156"/>
                </a:cubicBezTo>
                <a:cubicBezTo>
                  <a:pt x="408" y="155"/>
                  <a:pt x="408" y="155"/>
                  <a:pt x="408" y="155"/>
                </a:cubicBezTo>
                <a:cubicBezTo>
                  <a:pt x="409" y="155"/>
                  <a:pt x="410" y="153"/>
                  <a:pt x="410" y="152"/>
                </a:cubicBezTo>
                <a:cubicBezTo>
                  <a:pt x="410" y="152"/>
                  <a:pt x="410" y="152"/>
                  <a:pt x="409" y="151"/>
                </a:cubicBezTo>
                <a:cubicBezTo>
                  <a:pt x="383" y="64"/>
                  <a:pt x="302" y="0"/>
                  <a:pt x="205" y="0"/>
                </a:cubicBezTo>
                <a:cubicBezTo>
                  <a:pt x="108" y="0"/>
                  <a:pt x="26" y="65"/>
                  <a:pt x="1" y="154"/>
                </a:cubicBezTo>
                <a:cubicBezTo>
                  <a:pt x="0" y="155"/>
                  <a:pt x="0" y="155"/>
                  <a:pt x="0" y="155"/>
                </a:cubicBezTo>
                <a:cubicBezTo>
                  <a:pt x="0" y="156"/>
                  <a:pt x="1" y="157"/>
                  <a:pt x="3" y="157"/>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31" name="Freeform 1201">
            <a:extLst>
              <a:ext uri="{FF2B5EF4-FFF2-40B4-BE49-F238E27FC236}">
                <a16:creationId xmlns:a16="http://schemas.microsoft.com/office/drawing/2014/main" id="{BE6D22E0-690B-4D51-B897-70756405FD1D}"/>
              </a:ext>
            </a:extLst>
          </p:cNvPr>
          <p:cNvSpPr>
            <a:spLocks/>
          </p:cNvSpPr>
          <p:nvPr/>
        </p:nvSpPr>
        <p:spPr bwMode="auto">
          <a:xfrm>
            <a:off x="3423914" y="1752470"/>
            <a:ext cx="269422" cy="105524"/>
          </a:xfrm>
          <a:custGeom>
            <a:avLst/>
            <a:gdLst>
              <a:gd name="T0" fmla="*/ 354 w 354"/>
              <a:gd name="T1" fmla="*/ 132 h 139"/>
              <a:gd name="T2" fmla="*/ 354 w 354"/>
              <a:gd name="T3" fmla="*/ 131 h 139"/>
              <a:gd name="T4" fmla="*/ 177 w 354"/>
              <a:gd name="T5" fmla="*/ 0 h 139"/>
              <a:gd name="T6" fmla="*/ 0 w 354"/>
              <a:gd name="T7" fmla="*/ 133 h 139"/>
              <a:gd name="T8" fmla="*/ 0 w 354"/>
              <a:gd name="T9" fmla="*/ 134 h 139"/>
              <a:gd name="T10" fmla="*/ 2 w 354"/>
              <a:gd name="T11" fmla="*/ 136 h 139"/>
              <a:gd name="T12" fmla="*/ 9 w 354"/>
              <a:gd name="T13" fmla="*/ 138 h 139"/>
              <a:gd name="T14" fmla="*/ 13 w 354"/>
              <a:gd name="T15" fmla="*/ 137 h 139"/>
              <a:gd name="T16" fmla="*/ 13 w 354"/>
              <a:gd name="T17" fmla="*/ 137 h 139"/>
              <a:gd name="T18" fmla="*/ 177 w 354"/>
              <a:gd name="T19" fmla="*/ 13 h 139"/>
              <a:gd name="T20" fmla="*/ 341 w 354"/>
              <a:gd name="T21" fmla="*/ 134 h 139"/>
              <a:gd name="T22" fmla="*/ 342 w 354"/>
              <a:gd name="T23" fmla="*/ 135 h 139"/>
              <a:gd name="T24" fmla="*/ 345 w 354"/>
              <a:gd name="T25" fmla="*/ 137 h 139"/>
              <a:gd name="T26" fmla="*/ 352 w 354"/>
              <a:gd name="T27" fmla="*/ 135 h 139"/>
              <a:gd name="T28" fmla="*/ 354 w 354"/>
              <a:gd name="T29" fmla="*/ 13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139">
                <a:moveTo>
                  <a:pt x="354" y="132"/>
                </a:moveTo>
                <a:cubicBezTo>
                  <a:pt x="354" y="132"/>
                  <a:pt x="354" y="132"/>
                  <a:pt x="354" y="131"/>
                </a:cubicBezTo>
                <a:cubicBezTo>
                  <a:pt x="331" y="55"/>
                  <a:pt x="260" y="0"/>
                  <a:pt x="177" y="0"/>
                </a:cubicBezTo>
                <a:cubicBezTo>
                  <a:pt x="94" y="0"/>
                  <a:pt x="23" y="57"/>
                  <a:pt x="0" y="133"/>
                </a:cubicBezTo>
                <a:cubicBezTo>
                  <a:pt x="0" y="134"/>
                  <a:pt x="0" y="134"/>
                  <a:pt x="0" y="134"/>
                </a:cubicBezTo>
                <a:cubicBezTo>
                  <a:pt x="0" y="135"/>
                  <a:pt x="1" y="136"/>
                  <a:pt x="2" y="136"/>
                </a:cubicBezTo>
                <a:cubicBezTo>
                  <a:pt x="9" y="138"/>
                  <a:pt x="9" y="138"/>
                  <a:pt x="9" y="138"/>
                </a:cubicBezTo>
                <a:cubicBezTo>
                  <a:pt x="11" y="139"/>
                  <a:pt x="12" y="138"/>
                  <a:pt x="13" y="137"/>
                </a:cubicBezTo>
                <a:cubicBezTo>
                  <a:pt x="13" y="137"/>
                  <a:pt x="13" y="137"/>
                  <a:pt x="13" y="137"/>
                </a:cubicBezTo>
                <a:cubicBezTo>
                  <a:pt x="34" y="65"/>
                  <a:pt x="100" y="13"/>
                  <a:pt x="177" y="13"/>
                </a:cubicBezTo>
                <a:cubicBezTo>
                  <a:pt x="254" y="13"/>
                  <a:pt x="320" y="64"/>
                  <a:pt x="341" y="134"/>
                </a:cubicBezTo>
                <a:cubicBezTo>
                  <a:pt x="342" y="135"/>
                  <a:pt x="342" y="135"/>
                  <a:pt x="342" y="135"/>
                </a:cubicBezTo>
                <a:cubicBezTo>
                  <a:pt x="342" y="136"/>
                  <a:pt x="344" y="137"/>
                  <a:pt x="345" y="137"/>
                </a:cubicBezTo>
                <a:cubicBezTo>
                  <a:pt x="352" y="135"/>
                  <a:pt x="352" y="135"/>
                  <a:pt x="352" y="135"/>
                </a:cubicBezTo>
                <a:cubicBezTo>
                  <a:pt x="353" y="134"/>
                  <a:pt x="354" y="133"/>
                  <a:pt x="354" y="132"/>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32" name="Freeform 1202">
            <a:extLst>
              <a:ext uri="{FF2B5EF4-FFF2-40B4-BE49-F238E27FC236}">
                <a16:creationId xmlns:a16="http://schemas.microsoft.com/office/drawing/2014/main" id="{6F31116B-FA63-4074-96E8-40CB9AEF811F}"/>
              </a:ext>
            </a:extLst>
          </p:cNvPr>
          <p:cNvSpPr>
            <a:spLocks/>
          </p:cNvSpPr>
          <p:nvPr/>
        </p:nvSpPr>
        <p:spPr bwMode="auto">
          <a:xfrm>
            <a:off x="3444119" y="1774922"/>
            <a:ext cx="229008" cy="89807"/>
          </a:xfrm>
          <a:custGeom>
            <a:avLst/>
            <a:gdLst>
              <a:gd name="T0" fmla="*/ 284 w 300"/>
              <a:gd name="T1" fmla="*/ 115 h 118"/>
              <a:gd name="T2" fmla="*/ 288 w 300"/>
              <a:gd name="T3" fmla="*/ 116 h 118"/>
              <a:gd name="T4" fmla="*/ 298 w 300"/>
              <a:gd name="T5" fmla="*/ 113 h 118"/>
              <a:gd name="T6" fmla="*/ 300 w 300"/>
              <a:gd name="T7" fmla="*/ 111 h 118"/>
              <a:gd name="T8" fmla="*/ 300 w 300"/>
              <a:gd name="T9" fmla="*/ 110 h 118"/>
              <a:gd name="T10" fmla="*/ 150 w 300"/>
              <a:gd name="T11" fmla="*/ 0 h 118"/>
              <a:gd name="T12" fmla="*/ 1 w 300"/>
              <a:gd name="T13" fmla="*/ 110 h 118"/>
              <a:gd name="T14" fmla="*/ 1 w 300"/>
              <a:gd name="T15" fmla="*/ 111 h 118"/>
              <a:gd name="T16" fmla="*/ 3 w 300"/>
              <a:gd name="T17" fmla="*/ 115 h 118"/>
              <a:gd name="T18" fmla="*/ 13 w 300"/>
              <a:gd name="T19" fmla="*/ 118 h 118"/>
              <a:gd name="T20" fmla="*/ 16 w 300"/>
              <a:gd name="T21" fmla="*/ 116 h 118"/>
              <a:gd name="T22" fmla="*/ 16 w 300"/>
              <a:gd name="T23" fmla="*/ 115 h 118"/>
              <a:gd name="T24" fmla="*/ 150 w 300"/>
              <a:gd name="T25" fmla="*/ 16 h 118"/>
              <a:gd name="T26" fmla="*/ 284 w 300"/>
              <a:gd name="T27" fmla="*/ 113 h 118"/>
              <a:gd name="T28" fmla="*/ 284 w 300"/>
              <a:gd name="T29" fmla="*/ 1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118">
                <a:moveTo>
                  <a:pt x="284" y="115"/>
                </a:moveTo>
                <a:cubicBezTo>
                  <a:pt x="285" y="116"/>
                  <a:pt x="286" y="117"/>
                  <a:pt x="288" y="116"/>
                </a:cubicBezTo>
                <a:cubicBezTo>
                  <a:pt x="298" y="113"/>
                  <a:pt x="298" y="113"/>
                  <a:pt x="298" y="113"/>
                </a:cubicBezTo>
                <a:cubicBezTo>
                  <a:pt x="299" y="113"/>
                  <a:pt x="300" y="112"/>
                  <a:pt x="300" y="111"/>
                </a:cubicBezTo>
                <a:cubicBezTo>
                  <a:pt x="300" y="111"/>
                  <a:pt x="300" y="111"/>
                  <a:pt x="300" y="110"/>
                </a:cubicBezTo>
                <a:cubicBezTo>
                  <a:pt x="280" y="46"/>
                  <a:pt x="221" y="0"/>
                  <a:pt x="150" y="0"/>
                </a:cubicBezTo>
                <a:cubicBezTo>
                  <a:pt x="80" y="0"/>
                  <a:pt x="21" y="46"/>
                  <a:pt x="1" y="110"/>
                </a:cubicBezTo>
                <a:cubicBezTo>
                  <a:pt x="1" y="111"/>
                  <a:pt x="1" y="111"/>
                  <a:pt x="1" y="111"/>
                </a:cubicBezTo>
                <a:cubicBezTo>
                  <a:pt x="0" y="113"/>
                  <a:pt x="1" y="114"/>
                  <a:pt x="3" y="115"/>
                </a:cubicBezTo>
                <a:cubicBezTo>
                  <a:pt x="13" y="118"/>
                  <a:pt x="13" y="118"/>
                  <a:pt x="13" y="118"/>
                </a:cubicBezTo>
                <a:cubicBezTo>
                  <a:pt x="14" y="118"/>
                  <a:pt x="16" y="117"/>
                  <a:pt x="16" y="116"/>
                </a:cubicBezTo>
                <a:cubicBezTo>
                  <a:pt x="16" y="116"/>
                  <a:pt x="16" y="116"/>
                  <a:pt x="16" y="115"/>
                </a:cubicBezTo>
                <a:cubicBezTo>
                  <a:pt x="34" y="58"/>
                  <a:pt x="87" y="16"/>
                  <a:pt x="150" y="16"/>
                </a:cubicBezTo>
                <a:cubicBezTo>
                  <a:pt x="213" y="16"/>
                  <a:pt x="266" y="57"/>
                  <a:pt x="284" y="113"/>
                </a:cubicBezTo>
                <a:cubicBezTo>
                  <a:pt x="284" y="115"/>
                  <a:pt x="284" y="115"/>
                  <a:pt x="284" y="115"/>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33" name="Freeform 1203">
            <a:extLst>
              <a:ext uri="{FF2B5EF4-FFF2-40B4-BE49-F238E27FC236}">
                <a16:creationId xmlns:a16="http://schemas.microsoft.com/office/drawing/2014/main" id="{BD7B3279-FD40-4F40-A27D-E35AFD9F8526}"/>
              </a:ext>
            </a:extLst>
          </p:cNvPr>
          <p:cNvSpPr>
            <a:spLocks/>
          </p:cNvSpPr>
          <p:nvPr/>
        </p:nvSpPr>
        <p:spPr bwMode="auto">
          <a:xfrm>
            <a:off x="3464327" y="1797373"/>
            <a:ext cx="188595" cy="74092"/>
          </a:xfrm>
          <a:custGeom>
            <a:avLst/>
            <a:gdLst>
              <a:gd name="T0" fmla="*/ 244 w 245"/>
              <a:gd name="T1" fmla="*/ 90 h 98"/>
              <a:gd name="T2" fmla="*/ 244 w 245"/>
              <a:gd name="T3" fmla="*/ 89 h 98"/>
              <a:gd name="T4" fmla="*/ 122 w 245"/>
              <a:gd name="T5" fmla="*/ 0 h 98"/>
              <a:gd name="T6" fmla="*/ 0 w 245"/>
              <a:gd name="T7" fmla="*/ 90 h 98"/>
              <a:gd name="T8" fmla="*/ 0 w 245"/>
              <a:gd name="T9" fmla="*/ 91 h 98"/>
              <a:gd name="T10" fmla="*/ 2 w 245"/>
              <a:gd name="T11" fmla="*/ 94 h 98"/>
              <a:gd name="T12" fmla="*/ 15 w 245"/>
              <a:gd name="T13" fmla="*/ 98 h 98"/>
              <a:gd name="T14" fmla="*/ 18 w 245"/>
              <a:gd name="T15" fmla="*/ 96 h 98"/>
              <a:gd name="T16" fmla="*/ 19 w 245"/>
              <a:gd name="T17" fmla="*/ 95 h 98"/>
              <a:gd name="T18" fmla="*/ 122 w 245"/>
              <a:gd name="T19" fmla="*/ 19 h 98"/>
              <a:gd name="T20" fmla="*/ 226 w 245"/>
              <a:gd name="T21" fmla="*/ 94 h 98"/>
              <a:gd name="T22" fmla="*/ 226 w 245"/>
              <a:gd name="T23" fmla="*/ 95 h 98"/>
              <a:gd name="T24" fmla="*/ 229 w 245"/>
              <a:gd name="T25" fmla="*/ 97 h 98"/>
              <a:gd name="T26" fmla="*/ 242 w 245"/>
              <a:gd name="T27" fmla="*/ 93 h 98"/>
              <a:gd name="T28" fmla="*/ 244 w 245"/>
              <a:gd name="T29"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98">
                <a:moveTo>
                  <a:pt x="244" y="90"/>
                </a:moveTo>
                <a:cubicBezTo>
                  <a:pt x="244" y="90"/>
                  <a:pt x="244" y="90"/>
                  <a:pt x="244" y="89"/>
                </a:cubicBezTo>
                <a:cubicBezTo>
                  <a:pt x="228" y="38"/>
                  <a:pt x="179" y="0"/>
                  <a:pt x="122" y="0"/>
                </a:cubicBezTo>
                <a:cubicBezTo>
                  <a:pt x="65" y="0"/>
                  <a:pt x="17" y="38"/>
                  <a:pt x="0" y="90"/>
                </a:cubicBezTo>
                <a:cubicBezTo>
                  <a:pt x="0" y="91"/>
                  <a:pt x="0" y="91"/>
                  <a:pt x="0" y="91"/>
                </a:cubicBezTo>
                <a:cubicBezTo>
                  <a:pt x="0" y="92"/>
                  <a:pt x="1" y="94"/>
                  <a:pt x="2" y="94"/>
                </a:cubicBezTo>
                <a:cubicBezTo>
                  <a:pt x="15" y="98"/>
                  <a:pt x="15" y="98"/>
                  <a:pt x="15" y="98"/>
                </a:cubicBezTo>
                <a:cubicBezTo>
                  <a:pt x="17" y="98"/>
                  <a:pt x="18" y="97"/>
                  <a:pt x="18" y="96"/>
                </a:cubicBezTo>
                <a:cubicBezTo>
                  <a:pt x="18" y="96"/>
                  <a:pt x="18" y="96"/>
                  <a:pt x="19" y="95"/>
                </a:cubicBezTo>
                <a:cubicBezTo>
                  <a:pt x="33" y="51"/>
                  <a:pt x="74" y="19"/>
                  <a:pt x="122" y="19"/>
                </a:cubicBezTo>
                <a:cubicBezTo>
                  <a:pt x="171" y="19"/>
                  <a:pt x="212" y="51"/>
                  <a:pt x="226" y="94"/>
                </a:cubicBezTo>
                <a:cubicBezTo>
                  <a:pt x="226" y="95"/>
                  <a:pt x="226" y="95"/>
                  <a:pt x="226" y="95"/>
                </a:cubicBezTo>
                <a:cubicBezTo>
                  <a:pt x="226" y="97"/>
                  <a:pt x="228" y="97"/>
                  <a:pt x="229" y="97"/>
                </a:cubicBezTo>
                <a:cubicBezTo>
                  <a:pt x="242" y="93"/>
                  <a:pt x="242" y="93"/>
                  <a:pt x="242" y="93"/>
                </a:cubicBezTo>
                <a:cubicBezTo>
                  <a:pt x="244" y="93"/>
                  <a:pt x="245" y="91"/>
                  <a:pt x="244" y="90"/>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34" name="Freeform 1204">
            <a:extLst>
              <a:ext uri="{FF2B5EF4-FFF2-40B4-BE49-F238E27FC236}">
                <a16:creationId xmlns:a16="http://schemas.microsoft.com/office/drawing/2014/main" id="{566D7371-11EE-40D0-9878-23B259097440}"/>
              </a:ext>
            </a:extLst>
          </p:cNvPr>
          <p:cNvSpPr>
            <a:spLocks/>
          </p:cNvSpPr>
          <p:nvPr/>
        </p:nvSpPr>
        <p:spPr bwMode="auto">
          <a:xfrm>
            <a:off x="3484533" y="1817581"/>
            <a:ext cx="145937" cy="58375"/>
          </a:xfrm>
          <a:custGeom>
            <a:avLst/>
            <a:gdLst>
              <a:gd name="T0" fmla="*/ 169 w 190"/>
              <a:gd name="T1" fmla="*/ 75 h 77"/>
              <a:gd name="T2" fmla="*/ 172 w 190"/>
              <a:gd name="T3" fmla="*/ 76 h 77"/>
              <a:gd name="T4" fmla="*/ 188 w 190"/>
              <a:gd name="T5" fmla="*/ 72 h 77"/>
              <a:gd name="T6" fmla="*/ 190 w 190"/>
              <a:gd name="T7" fmla="*/ 69 h 77"/>
              <a:gd name="T8" fmla="*/ 190 w 190"/>
              <a:gd name="T9" fmla="*/ 68 h 77"/>
              <a:gd name="T10" fmla="*/ 95 w 190"/>
              <a:gd name="T11" fmla="*/ 0 h 77"/>
              <a:gd name="T12" fmla="*/ 1 w 190"/>
              <a:gd name="T13" fmla="*/ 69 h 77"/>
              <a:gd name="T14" fmla="*/ 0 w 190"/>
              <a:gd name="T15" fmla="*/ 70 h 77"/>
              <a:gd name="T16" fmla="*/ 3 w 190"/>
              <a:gd name="T17" fmla="*/ 72 h 77"/>
              <a:gd name="T18" fmla="*/ 19 w 190"/>
              <a:gd name="T19" fmla="*/ 77 h 77"/>
              <a:gd name="T20" fmla="*/ 22 w 190"/>
              <a:gd name="T21" fmla="*/ 76 h 77"/>
              <a:gd name="T22" fmla="*/ 22 w 190"/>
              <a:gd name="T23" fmla="*/ 75 h 77"/>
              <a:gd name="T24" fmla="*/ 95 w 190"/>
              <a:gd name="T25" fmla="*/ 22 h 77"/>
              <a:gd name="T26" fmla="*/ 168 w 190"/>
              <a:gd name="T27" fmla="*/ 73 h 77"/>
              <a:gd name="T28" fmla="*/ 169 w 190"/>
              <a:gd name="T29"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77">
                <a:moveTo>
                  <a:pt x="169" y="75"/>
                </a:moveTo>
                <a:cubicBezTo>
                  <a:pt x="169" y="76"/>
                  <a:pt x="171" y="77"/>
                  <a:pt x="172" y="76"/>
                </a:cubicBezTo>
                <a:cubicBezTo>
                  <a:pt x="188" y="72"/>
                  <a:pt x="188" y="72"/>
                  <a:pt x="188" y="72"/>
                </a:cubicBezTo>
                <a:cubicBezTo>
                  <a:pt x="189" y="71"/>
                  <a:pt x="190" y="70"/>
                  <a:pt x="190" y="69"/>
                </a:cubicBezTo>
                <a:cubicBezTo>
                  <a:pt x="190" y="69"/>
                  <a:pt x="190" y="69"/>
                  <a:pt x="190" y="68"/>
                </a:cubicBezTo>
                <a:cubicBezTo>
                  <a:pt x="176" y="28"/>
                  <a:pt x="139" y="0"/>
                  <a:pt x="95" y="0"/>
                </a:cubicBezTo>
                <a:cubicBezTo>
                  <a:pt x="51" y="0"/>
                  <a:pt x="13" y="29"/>
                  <a:pt x="1" y="69"/>
                </a:cubicBezTo>
                <a:cubicBezTo>
                  <a:pt x="0" y="70"/>
                  <a:pt x="0" y="70"/>
                  <a:pt x="0" y="70"/>
                </a:cubicBezTo>
                <a:cubicBezTo>
                  <a:pt x="0" y="71"/>
                  <a:pt x="1" y="72"/>
                  <a:pt x="3" y="72"/>
                </a:cubicBezTo>
                <a:cubicBezTo>
                  <a:pt x="19" y="77"/>
                  <a:pt x="19" y="77"/>
                  <a:pt x="19" y="77"/>
                </a:cubicBezTo>
                <a:cubicBezTo>
                  <a:pt x="20" y="77"/>
                  <a:pt x="22" y="77"/>
                  <a:pt x="22" y="76"/>
                </a:cubicBezTo>
                <a:cubicBezTo>
                  <a:pt x="22" y="76"/>
                  <a:pt x="22" y="76"/>
                  <a:pt x="22" y="75"/>
                </a:cubicBezTo>
                <a:cubicBezTo>
                  <a:pt x="32" y="44"/>
                  <a:pt x="61" y="22"/>
                  <a:pt x="95" y="22"/>
                </a:cubicBezTo>
                <a:cubicBezTo>
                  <a:pt x="129" y="22"/>
                  <a:pt x="158" y="43"/>
                  <a:pt x="168" y="73"/>
                </a:cubicBezTo>
                <a:cubicBezTo>
                  <a:pt x="169" y="75"/>
                  <a:pt x="169" y="75"/>
                  <a:pt x="169" y="75"/>
                </a:cubicBezTo>
                <a:close/>
              </a:path>
            </a:pathLst>
          </a:custGeom>
          <a:solidFill>
            <a:schemeClr val="bg2">
              <a:alpha val="28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41" name="Freeform 184">
            <a:extLst>
              <a:ext uri="{FF2B5EF4-FFF2-40B4-BE49-F238E27FC236}">
                <a16:creationId xmlns:a16="http://schemas.microsoft.com/office/drawing/2014/main" id="{8B031E04-2ABE-4833-A71D-9E1E031720DD}"/>
              </a:ext>
            </a:extLst>
          </p:cNvPr>
          <p:cNvSpPr>
            <a:spLocks noEditPoints="1"/>
          </p:cNvSpPr>
          <p:nvPr/>
        </p:nvSpPr>
        <p:spPr bwMode="auto">
          <a:xfrm>
            <a:off x="3837896" y="2161356"/>
            <a:ext cx="354375" cy="346557"/>
          </a:xfrm>
          <a:custGeom>
            <a:avLst/>
            <a:gdLst>
              <a:gd name="T0" fmla="*/ 373 w 418"/>
              <a:gd name="T1" fmla="*/ 199 h 411"/>
              <a:gd name="T2" fmla="*/ 338 w 418"/>
              <a:gd name="T3" fmla="*/ 15 h 411"/>
              <a:gd name="T4" fmla="*/ 187 w 418"/>
              <a:gd name="T5" fmla="*/ 13 h 411"/>
              <a:gd name="T6" fmla="*/ 15 w 418"/>
              <a:gd name="T7" fmla="*/ 35 h 411"/>
              <a:gd name="T8" fmla="*/ 14 w 418"/>
              <a:gd name="T9" fmla="*/ 84 h 411"/>
              <a:gd name="T10" fmla="*/ 10 w 418"/>
              <a:gd name="T11" fmla="*/ 139 h 411"/>
              <a:gd name="T12" fmla="*/ 0 w 418"/>
              <a:gd name="T13" fmla="*/ 199 h 411"/>
              <a:gd name="T14" fmla="*/ 65 w 418"/>
              <a:gd name="T15" fmla="*/ 404 h 411"/>
              <a:gd name="T16" fmla="*/ 154 w 418"/>
              <a:gd name="T17" fmla="*/ 383 h 411"/>
              <a:gd name="T18" fmla="*/ 327 w 418"/>
              <a:gd name="T19" fmla="*/ 322 h 411"/>
              <a:gd name="T20" fmla="*/ 404 w 418"/>
              <a:gd name="T21" fmla="*/ 308 h 411"/>
              <a:gd name="T22" fmla="*/ 291 w 418"/>
              <a:gd name="T23" fmla="*/ 42 h 411"/>
              <a:gd name="T24" fmla="*/ 327 w 418"/>
              <a:gd name="T25" fmla="*/ 77 h 411"/>
              <a:gd name="T26" fmla="*/ 291 w 418"/>
              <a:gd name="T27" fmla="*/ 42 h 411"/>
              <a:gd name="T28" fmla="*/ 233 w 418"/>
              <a:gd name="T29" fmla="*/ 47 h 411"/>
              <a:gd name="T30" fmla="*/ 204 w 418"/>
              <a:gd name="T31" fmla="*/ 58 h 411"/>
              <a:gd name="T32" fmla="*/ 167 w 418"/>
              <a:gd name="T33" fmla="*/ 115 h 411"/>
              <a:gd name="T34" fmla="*/ 122 w 418"/>
              <a:gd name="T35" fmla="*/ 175 h 411"/>
              <a:gd name="T36" fmla="*/ 83 w 418"/>
              <a:gd name="T37" fmla="*/ 113 h 411"/>
              <a:gd name="T38" fmla="*/ 74 w 418"/>
              <a:gd name="T39" fmla="*/ 88 h 411"/>
              <a:gd name="T40" fmla="*/ 217 w 418"/>
              <a:gd name="T41" fmla="*/ 98 h 411"/>
              <a:gd name="T42" fmla="*/ 191 w 418"/>
              <a:gd name="T43" fmla="*/ 98 h 411"/>
              <a:gd name="T44" fmla="*/ 217 w 418"/>
              <a:gd name="T45" fmla="*/ 98 h 411"/>
              <a:gd name="T46" fmla="*/ 80 w 418"/>
              <a:gd name="T47" fmla="*/ 46 h 411"/>
              <a:gd name="T48" fmla="*/ 42 w 418"/>
              <a:gd name="T49" fmla="*/ 73 h 411"/>
              <a:gd name="T50" fmla="*/ 37 w 418"/>
              <a:gd name="T51" fmla="*/ 51 h 411"/>
              <a:gd name="T52" fmla="*/ 55 w 418"/>
              <a:gd name="T53" fmla="*/ 113 h 411"/>
              <a:gd name="T54" fmla="*/ 29 w 418"/>
              <a:gd name="T55" fmla="*/ 113 h 411"/>
              <a:gd name="T56" fmla="*/ 60 w 418"/>
              <a:gd name="T57" fmla="*/ 295 h 411"/>
              <a:gd name="T58" fmla="*/ 35 w 418"/>
              <a:gd name="T59" fmla="*/ 153 h 411"/>
              <a:gd name="T60" fmla="*/ 42 w 418"/>
              <a:gd name="T61" fmla="*/ 154 h 411"/>
              <a:gd name="T62" fmla="*/ 107 w 418"/>
              <a:gd name="T63" fmla="*/ 199 h 411"/>
              <a:gd name="T64" fmla="*/ 80 w 418"/>
              <a:gd name="T65" fmla="*/ 381 h 411"/>
              <a:gd name="T66" fmla="*/ 119 w 418"/>
              <a:gd name="T67" fmla="*/ 373 h 411"/>
              <a:gd name="T68" fmla="*/ 187 w 418"/>
              <a:gd name="T69" fmla="*/ 358 h 411"/>
              <a:gd name="T70" fmla="*/ 82 w 418"/>
              <a:gd name="T71" fmla="*/ 314 h 411"/>
              <a:gd name="T72" fmla="*/ 161 w 418"/>
              <a:gd name="T73" fmla="*/ 240 h 411"/>
              <a:gd name="T74" fmla="*/ 204 w 418"/>
              <a:gd name="T75" fmla="*/ 272 h 411"/>
              <a:gd name="T76" fmla="*/ 271 w 418"/>
              <a:gd name="T77" fmla="*/ 303 h 411"/>
              <a:gd name="T78" fmla="*/ 187 w 418"/>
              <a:gd name="T79" fmla="*/ 358 h 411"/>
              <a:gd name="T80" fmla="*/ 245 w 418"/>
              <a:gd name="T81" fmla="*/ 259 h 411"/>
              <a:gd name="T82" fmla="*/ 245 w 418"/>
              <a:gd name="T83" fmla="*/ 285 h 411"/>
              <a:gd name="T84" fmla="*/ 317 w 418"/>
              <a:gd name="T85" fmla="*/ 291 h 411"/>
              <a:gd name="T86" fmla="*/ 285 w 418"/>
              <a:gd name="T87" fmla="*/ 272 h 411"/>
              <a:gd name="T88" fmla="*/ 216 w 418"/>
              <a:gd name="T89" fmla="*/ 243 h 411"/>
              <a:gd name="T90" fmla="*/ 143 w 418"/>
              <a:gd name="T91" fmla="*/ 193 h 411"/>
              <a:gd name="T92" fmla="*/ 186 w 418"/>
              <a:gd name="T93" fmla="*/ 135 h 411"/>
              <a:gd name="T94" fmla="*/ 244 w 418"/>
              <a:gd name="T95" fmla="*/ 98 h 411"/>
              <a:gd name="T96" fmla="*/ 262 w 418"/>
              <a:gd name="T97" fmla="*/ 60 h 411"/>
              <a:gd name="T98" fmla="*/ 317 w 418"/>
              <a:gd name="T99" fmla="*/ 291 h 411"/>
              <a:gd name="T100" fmla="*/ 345 w 418"/>
              <a:gd name="T101" fmla="*/ 297 h 411"/>
              <a:gd name="T102" fmla="*/ 381 w 418"/>
              <a:gd name="T103" fmla="*/ 29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411">
                <a:moveTo>
                  <a:pt x="373" y="206"/>
                </a:moveTo>
                <a:cubicBezTo>
                  <a:pt x="373" y="204"/>
                  <a:pt x="373" y="202"/>
                  <a:pt x="373" y="199"/>
                </a:cubicBezTo>
                <a:cubicBezTo>
                  <a:pt x="373" y="165"/>
                  <a:pt x="364" y="134"/>
                  <a:pt x="348" y="106"/>
                </a:cubicBezTo>
                <a:cubicBezTo>
                  <a:pt x="365" y="49"/>
                  <a:pt x="352" y="25"/>
                  <a:pt x="338" y="15"/>
                </a:cubicBezTo>
                <a:cubicBezTo>
                  <a:pt x="326" y="7"/>
                  <a:pt x="302" y="0"/>
                  <a:pt x="260" y="28"/>
                </a:cubicBezTo>
                <a:cubicBezTo>
                  <a:pt x="237" y="18"/>
                  <a:pt x="213" y="13"/>
                  <a:pt x="187" y="13"/>
                </a:cubicBezTo>
                <a:cubicBezTo>
                  <a:pt x="161" y="13"/>
                  <a:pt x="137" y="18"/>
                  <a:pt x="115" y="27"/>
                </a:cubicBezTo>
                <a:cubicBezTo>
                  <a:pt x="64" y="11"/>
                  <a:pt x="30" y="13"/>
                  <a:pt x="15" y="35"/>
                </a:cubicBezTo>
                <a:cubicBezTo>
                  <a:pt x="4" y="50"/>
                  <a:pt x="7" y="69"/>
                  <a:pt x="13" y="85"/>
                </a:cubicBezTo>
                <a:cubicBezTo>
                  <a:pt x="13" y="85"/>
                  <a:pt x="14" y="84"/>
                  <a:pt x="14" y="84"/>
                </a:cubicBezTo>
                <a:cubicBezTo>
                  <a:pt x="6" y="92"/>
                  <a:pt x="1" y="102"/>
                  <a:pt x="1" y="113"/>
                </a:cubicBezTo>
                <a:cubicBezTo>
                  <a:pt x="1" y="123"/>
                  <a:pt x="5" y="132"/>
                  <a:pt x="10" y="139"/>
                </a:cubicBezTo>
                <a:cubicBezTo>
                  <a:pt x="10" y="139"/>
                  <a:pt x="10" y="139"/>
                  <a:pt x="10" y="139"/>
                </a:cubicBezTo>
                <a:cubicBezTo>
                  <a:pt x="4" y="158"/>
                  <a:pt x="0" y="178"/>
                  <a:pt x="0" y="199"/>
                </a:cubicBezTo>
                <a:cubicBezTo>
                  <a:pt x="0" y="248"/>
                  <a:pt x="19" y="293"/>
                  <a:pt x="51" y="327"/>
                </a:cubicBezTo>
                <a:cubicBezTo>
                  <a:pt x="40" y="374"/>
                  <a:pt x="52" y="395"/>
                  <a:pt x="65" y="404"/>
                </a:cubicBezTo>
                <a:cubicBezTo>
                  <a:pt x="70" y="408"/>
                  <a:pt x="78" y="411"/>
                  <a:pt x="88" y="411"/>
                </a:cubicBezTo>
                <a:cubicBezTo>
                  <a:pt x="103" y="411"/>
                  <a:pt x="125" y="404"/>
                  <a:pt x="154" y="383"/>
                </a:cubicBezTo>
                <a:cubicBezTo>
                  <a:pt x="164" y="385"/>
                  <a:pt x="175" y="386"/>
                  <a:pt x="187" y="386"/>
                </a:cubicBezTo>
                <a:cubicBezTo>
                  <a:pt x="243" y="386"/>
                  <a:pt x="293" y="361"/>
                  <a:pt x="327" y="322"/>
                </a:cubicBezTo>
                <a:cubicBezTo>
                  <a:pt x="338" y="324"/>
                  <a:pt x="350" y="326"/>
                  <a:pt x="360" y="326"/>
                </a:cubicBezTo>
                <a:cubicBezTo>
                  <a:pt x="379" y="326"/>
                  <a:pt x="395" y="321"/>
                  <a:pt x="404" y="308"/>
                </a:cubicBezTo>
                <a:cubicBezTo>
                  <a:pt x="415" y="292"/>
                  <a:pt x="418" y="262"/>
                  <a:pt x="373" y="206"/>
                </a:cubicBezTo>
                <a:close/>
                <a:moveTo>
                  <a:pt x="291" y="42"/>
                </a:moveTo>
                <a:cubicBezTo>
                  <a:pt x="305" y="35"/>
                  <a:pt x="316" y="33"/>
                  <a:pt x="322" y="37"/>
                </a:cubicBezTo>
                <a:cubicBezTo>
                  <a:pt x="327" y="41"/>
                  <a:pt x="331" y="53"/>
                  <a:pt x="327" y="77"/>
                </a:cubicBezTo>
                <a:cubicBezTo>
                  <a:pt x="316" y="64"/>
                  <a:pt x="303" y="53"/>
                  <a:pt x="288" y="43"/>
                </a:cubicBezTo>
                <a:cubicBezTo>
                  <a:pt x="289" y="43"/>
                  <a:pt x="290" y="42"/>
                  <a:pt x="291" y="42"/>
                </a:cubicBezTo>
                <a:close/>
                <a:moveTo>
                  <a:pt x="187" y="40"/>
                </a:moveTo>
                <a:cubicBezTo>
                  <a:pt x="203" y="40"/>
                  <a:pt x="219" y="43"/>
                  <a:pt x="233" y="47"/>
                </a:cubicBezTo>
                <a:cubicBezTo>
                  <a:pt x="229" y="51"/>
                  <a:pt x="224" y="56"/>
                  <a:pt x="218" y="61"/>
                </a:cubicBezTo>
                <a:cubicBezTo>
                  <a:pt x="214" y="59"/>
                  <a:pt x="209" y="58"/>
                  <a:pt x="204" y="58"/>
                </a:cubicBezTo>
                <a:cubicBezTo>
                  <a:pt x="181" y="58"/>
                  <a:pt x="163" y="76"/>
                  <a:pt x="163" y="98"/>
                </a:cubicBezTo>
                <a:cubicBezTo>
                  <a:pt x="163" y="104"/>
                  <a:pt x="164" y="110"/>
                  <a:pt x="167" y="115"/>
                </a:cubicBezTo>
                <a:cubicBezTo>
                  <a:pt x="155" y="130"/>
                  <a:pt x="143" y="145"/>
                  <a:pt x="132" y="161"/>
                </a:cubicBezTo>
                <a:cubicBezTo>
                  <a:pt x="129" y="166"/>
                  <a:pt x="125" y="171"/>
                  <a:pt x="122" y="175"/>
                </a:cubicBezTo>
                <a:cubicBezTo>
                  <a:pt x="106" y="161"/>
                  <a:pt x="91" y="146"/>
                  <a:pt x="78" y="132"/>
                </a:cubicBezTo>
                <a:cubicBezTo>
                  <a:pt x="81" y="127"/>
                  <a:pt x="83" y="120"/>
                  <a:pt x="83" y="113"/>
                </a:cubicBezTo>
                <a:cubicBezTo>
                  <a:pt x="83" y="104"/>
                  <a:pt x="79" y="95"/>
                  <a:pt x="74" y="88"/>
                </a:cubicBezTo>
                <a:cubicBezTo>
                  <a:pt x="74" y="88"/>
                  <a:pt x="74" y="88"/>
                  <a:pt x="74" y="88"/>
                </a:cubicBezTo>
                <a:cubicBezTo>
                  <a:pt x="102" y="59"/>
                  <a:pt x="142" y="40"/>
                  <a:pt x="187" y="40"/>
                </a:cubicBezTo>
                <a:close/>
                <a:moveTo>
                  <a:pt x="217" y="98"/>
                </a:moveTo>
                <a:cubicBezTo>
                  <a:pt x="217" y="106"/>
                  <a:pt x="211" y="112"/>
                  <a:pt x="204" y="112"/>
                </a:cubicBezTo>
                <a:cubicBezTo>
                  <a:pt x="196" y="112"/>
                  <a:pt x="191" y="106"/>
                  <a:pt x="191" y="98"/>
                </a:cubicBezTo>
                <a:cubicBezTo>
                  <a:pt x="191" y="91"/>
                  <a:pt x="196" y="85"/>
                  <a:pt x="204" y="85"/>
                </a:cubicBezTo>
                <a:cubicBezTo>
                  <a:pt x="211" y="85"/>
                  <a:pt x="217" y="91"/>
                  <a:pt x="217" y="98"/>
                </a:cubicBezTo>
                <a:close/>
                <a:moveTo>
                  <a:pt x="37" y="51"/>
                </a:moveTo>
                <a:cubicBezTo>
                  <a:pt x="41" y="45"/>
                  <a:pt x="56" y="42"/>
                  <a:pt x="80" y="46"/>
                </a:cubicBezTo>
                <a:cubicBezTo>
                  <a:pt x="69" y="54"/>
                  <a:pt x="59" y="63"/>
                  <a:pt x="49" y="74"/>
                </a:cubicBezTo>
                <a:cubicBezTo>
                  <a:pt x="47" y="73"/>
                  <a:pt x="44" y="73"/>
                  <a:pt x="42" y="73"/>
                </a:cubicBezTo>
                <a:cubicBezTo>
                  <a:pt x="41" y="73"/>
                  <a:pt x="39" y="73"/>
                  <a:pt x="38" y="73"/>
                </a:cubicBezTo>
                <a:cubicBezTo>
                  <a:pt x="35" y="63"/>
                  <a:pt x="34" y="55"/>
                  <a:pt x="37" y="51"/>
                </a:cubicBezTo>
                <a:close/>
                <a:moveTo>
                  <a:pt x="42" y="100"/>
                </a:moveTo>
                <a:cubicBezTo>
                  <a:pt x="49" y="100"/>
                  <a:pt x="55" y="106"/>
                  <a:pt x="55" y="113"/>
                </a:cubicBezTo>
                <a:cubicBezTo>
                  <a:pt x="55" y="121"/>
                  <a:pt x="49" y="127"/>
                  <a:pt x="42" y="127"/>
                </a:cubicBezTo>
                <a:cubicBezTo>
                  <a:pt x="35" y="127"/>
                  <a:pt x="29" y="121"/>
                  <a:pt x="29" y="113"/>
                </a:cubicBezTo>
                <a:cubicBezTo>
                  <a:pt x="29" y="106"/>
                  <a:pt x="35" y="100"/>
                  <a:pt x="42" y="100"/>
                </a:cubicBezTo>
                <a:close/>
                <a:moveTo>
                  <a:pt x="60" y="295"/>
                </a:moveTo>
                <a:cubicBezTo>
                  <a:pt x="40" y="268"/>
                  <a:pt x="28" y="235"/>
                  <a:pt x="28" y="199"/>
                </a:cubicBezTo>
                <a:cubicBezTo>
                  <a:pt x="28" y="183"/>
                  <a:pt x="30" y="168"/>
                  <a:pt x="35" y="153"/>
                </a:cubicBezTo>
                <a:cubicBezTo>
                  <a:pt x="35" y="153"/>
                  <a:pt x="35" y="153"/>
                  <a:pt x="35" y="153"/>
                </a:cubicBezTo>
                <a:cubicBezTo>
                  <a:pt x="37" y="154"/>
                  <a:pt x="39" y="154"/>
                  <a:pt x="42" y="154"/>
                </a:cubicBezTo>
                <a:cubicBezTo>
                  <a:pt x="48" y="154"/>
                  <a:pt x="53" y="153"/>
                  <a:pt x="58" y="151"/>
                </a:cubicBezTo>
                <a:cubicBezTo>
                  <a:pt x="72" y="167"/>
                  <a:pt x="89" y="183"/>
                  <a:pt x="107" y="199"/>
                </a:cubicBezTo>
                <a:cubicBezTo>
                  <a:pt x="87" y="232"/>
                  <a:pt x="71" y="265"/>
                  <a:pt x="60" y="295"/>
                </a:cubicBezTo>
                <a:close/>
                <a:moveTo>
                  <a:pt x="80" y="381"/>
                </a:moveTo>
                <a:cubicBezTo>
                  <a:pt x="76" y="378"/>
                  <a:pt x="72" y="367"/>
                  <a:pt x="75" y="348"/>
                </a:cubicBezTo>
                <a:cubicBezTo>
                  <a:pt x="88" y="358"/>
                  <a:pt x="103" y="367"/>
                  <a:pt x="119" y="373"/>
                </a:cubicBezTo>
                <a:cubicBezTo>
                  <a:pt x="99" y="384"/>
                  <a:pt x="86" y="385"/>
                  <a:pt x="80" y="381"/>
                </a:cubicBezTo>
                <a:close/>
                <a:moveTo>
                  <a:pt x="187" y="358"/>
                </a:moveTo>
                <a:cubicBezTo>
                  <a:pt x="146" y="358"/>
                  <a:pt x="109" y="343"/>
                  <a:pt x="81" y="318"/>
                </a:cubicBezTo>
                <a:cubicBezTo>
                  <a:pt x="82" y="317"/>
                  <a:pt x="82" y="316"/>
                  <a:pt x="82" y="314"/>
                </a:cubicBezTo>
                <a:cubicBezTo>
                  <a:pt x="92" y="285"/>
                  <a:pt x="108" y="251"/>
                  <a:pt x="129" y="216"/>
                </a:cubicBezTo>
                <a:cubicBezTo>
                  <a:pt x="139" y="225"/>
                  <a:pt x="150" y="233"/>
                  <a:pt x="161" y="240"/>
                </a:cubicBezTo>
                <a:cubicBezTo>
                  <a:pt x="175" y="250"/>
                  <a:pt x="190" y="260"/>
                  <a:pt x="204" y="269"/>
                </a:cubicBezTo>
                <a:cubicBezTo>
                  <a:pt x="204" y="270"/>
                  <a:pt x="204" y="271"/>
                  <a:pt x="204" y="272"/>
                </a:cubicBezTo>
                <a:cubicBezTo>
                  <a:pt x="204" y="294"/>
                  <a:pt x="222" y="313"/>
                  <a:pt x="245" y="313"/>
                </a:cubicBezTo>
                <a:cubicBezTo>
                  <a:pt x="255" y="313"/>
                  <a:pt x="264" y="309"/>
                  <a:pt x="271" y="303"/>
                </a:cubicBezTo>
                <a:cubicBezTo>
                  <a:pt x="279" y="306"/>
                  <a:pt x="288" y="310"/>
                  <a:pt x="297" y="313"/>
                </a:cubicBezTo>
                <a:cubicBezTo>
                  <a:pt x="269" y="341"/>
                  <a:pt x="230" y="358"/>
                  <a:pt x="187" y="358"/>
                </a:cubicBezTo>
                <a:close/>
                <a:moveTo>
                  <a:pt x="232" y="272"/>
                </a:moveTo>
                <a:cubicBezTo>
                  <a:pt x="232" y="265"/>
                  <a:pt x="238" y="259"/>
                  <a:pt x="245" y="259"/>
                </a:cubicBezTo>
                <a:cubicBezTo>
                  <a:pt x="252" y="259"/>
                  <a:pt x="258" y="265"/>
                  <a:pt x="258" y="272"/>
                </a:cubicBezTo>
                <a:cubicBezTo>
                  <a:pt x="258" y="279"/>
                  <a:pt x="252" y="285"/>
                  <a:pt x="245" y="285"/>
                </a:cubicBezTo>
                <a:cubicBezTo>
                  <a:pt x="238" y="285"/>
                  <a:pt x="232" y="279"/>
                  <a:pt x="232" y="272"/>
                </a:cubicBezTo>
                <a:close/>
                <a:moveTo>
                  <a:pt x="317" y="291"/>
                </a:moveTo>
                <a:cubicBezTo>
                  <a:pt x="307" y="288"/>
                  <a:pt x="296" y="284"/>
                  <a:pt x="285" y="279"/>
                </a:cubicBezTo>
                <a:cubicBezTo>
                  <a:pt x="285" y="277"/>
                  <a:pt x="285" y="274"/>
                  <a:pt x="285" y="272"/>
                </a:cubicBezTo>
                <a:cubicBezTo>
                  <a:pt x="285" y="250"/>
                  <a:pt x="267" y="231"/>
                  <a:pt x="245" y="231"/>
                </a:cubicBezTo>
                <a:cubicBezTo>
                  <a:pt x="234" y="231"/>
                  <a:pt x="223" y="236"/>
                  <a:pt x="216" y="243"/>
                </a:cubicBezTo>
                <a:cubicBezTo>
                  <a:pt x="203" y="236"/>
                  <a:pt x="190" y="227"/>
                  <a:pt x="177" y="218"/>
                </a:cubicBezTo>
                <a:cubicBezTo>
                  <a:pt x="165" y="210"/>
                  <a:pt x="154" y="202"/>
                  <a:pt x="143" y="193"/>
                </a:cubicBezTo>
                <a:cubicBezTo>
                  <a:pt x="147" y="188"/>
                  <a:pt x="151" y="182"/>
                  <a:pt x="155" y="177"/>
                </a:cubicBezTo>
                <a:cubicBezTo>
                  <a:pt x="165" y="162"/>
                  <a:pt x="175" y="148"/>
                  <a:pt x="186" y="135"/>
                </a:cubicBezTo>
                <a:cubicBezTo>
                  <a:pt x="191" y="138"/>
                  <a:pt x="197" y="139"/>
                  <a:pt x="204" y="139"/>
                </a:cubicBezTo>
                <a:cubicBezTo>
                  <a:pt x="226" y="139"/>
                  <a:pt x="244" y="121"/>
                  <a:pt x="244" y="98"/>
                </a:cubicBezTo>
                <a:cubicBezTo>
                  <a:pt x="244" y="91"/>
                  <a:pt x="242" y="85"/>
                  <a:pt x="239" y="79"/>
                </a:cubicBezTo>
                <a:cubicBezTo>
                  <a:pt x="247" y="72"/>
                  <a:pt x="255" y="65"/>
                  <a:pt x="262" y="60"/>
                </a:cubicBezTo>
                <a:cubicBezTo>
                  <a:pt x="312" y="87"/>
                  <a:pt x="346" y="139"/>
                  <a:pt x="346" y="199"/>
                </a:cubicBezTo>
                <a:cubicBezTo>
                  <a:pt x="346" y="233"/>
                  <a:pt x="335" y="265"/>
                  <a:pt x="317" y="291"/>
                </a:cubicBezTo>
                <a:close/>
                <a:moveTo>
                  <a:pt x="381" y="292"/>
                </a:moveTo>
                <a:cubicBezTo>
                  <a:pt x="378" y="297"/>
                  <a:pt x="366" y="300"/>
                  <a:pt x="345" y="297"/>
                </a:cubicBezTo>
                <a:cubicBezTo>
                  <a:pt x="355" y="281"/>
                  <a:pt x="363" y="264"/>
                  <a:pt x="367" y="245"/>
                </a:cubicBezTo>
                <a:cubicBezTo>
                  <a:pt x="383" y="269"/>
                  <a:pt x="386" y="285"/>
                  <a:pt x="381" y="292"/>
                </a:cubicBezTo>
                <a:close/>
              </a:path>
            </a:pathLst>
          </a:custGeom>
          <a:solidFill>
            <a:schemeClr val="bg2">
              <a:alpha val="29000"/>
            </a:schemeClr>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253" name="Freeform 1354">
            <a:extLst>
              <a:ext uri="{FF2B5EF4-FFF2-40B4-BE49-F238E27FC236}">
                <a16:creationId xmlns:a16="http://schemas.microsoft.com/office/drawing/2014/main" id="{04ADB23A-94FE-4CAC-8EFE-9D5CFB56AFC2}"/>
              </a:ext>
            </a:extLst>
          </p:cNvPr>
          <p:cNvSpPr>
            <a:spLocks/>
          </p:cNvSpPr>
          <p:nvPr/>
        </p:nvSpPr>
        <p:spPr bwMode="auto">
          <a:xfrm>
            <a:off x="1770536" y="2036471"/>
            <a:ext cx="141530" cy="91310"/>
          </a:xfrm>
          <a:custGeom>
            <a:avLst/>
            <a:gdLst>
              <a:gd name="T0" fmla="*/ 180 w 181"/>
              <a:gd name="T1" fmla="*/ 103 h 118"/>
              <a:gd name="T2" fmla="*/ 112 w 181"/>
              <a:gd name="T3" fmla="*/ 22 h 118"/>
              <a:gd name="T4" fmla="*/ 8 w 181"/>
              <a:gd name="T5" fmla="*/ 9 h 118"/>
              <a:gd name="T6" fmla="*/ 8 w 181"/>
              <a:gd name="T7" fmla="*/ 9 h 118"/>
              <a:gd name="T8" fmla="*/ 1 w 181"/>
              <a:gd name="T9" fmla="*/ 21 h 118"/>
              <a:gd name="T10" fmla="*/ 4 w 181"/>
              <a:gd name="T11" fmla="*/ 29 h 118"/>
              <a:gd name="T12" fmla="*/ 4 w 181"/>
              <a:gd name="T13" fmla="*/ 29 h 118"/>
              <a:gd name="T14" fmla="*/ 16 w 181"/>
              <a:gd name="T15" fmla="*/ 35 h 118"/>
              <a:gd name="T16" fmla="*/ 99 w 181"/>
              <a:gd name="T17" fmla="*/ 46 h 118"/>
              <a:gd name="T18" fmla="*/ 154 w 181"/>
              <a:gd name="T19" fmla="*/ 111 h 118"/>
              <a:gd name="T20" fmla="*/ 164 w 181"/>
              <a:gd name="T21" fmla="*/ 117 h 118"/>
              <a:gd name="T22" fmla="*/ 166 w 181"/>
              <a:gd name="T23" fmla="*/ 117 h 118"/>
              <a:gd name="T24" fmla="*/ 173 w 181"/>
              <a:gd name="T25" fmla="*/ 115 h 118"/>
              <a:gd name="T26" fmla="*/ 174 w 181"/>
              <a:gd name="T27" fmla="*/ 115 h 118"/>
              <a:gd name="T28" fmla="*/ 179 w 181"/>
              <a:gd name="T29" fmla="*/ 110 h 118"/>
              <a:gd name="T30" fmla="*/ 180 w 181"/>
              <a:gd name="T31"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18">
                <a:moveTo>
                  <a:pt x="180" y="103"/>
                </a:moveTo>
                <a:cubicBezTo>
                  <a:pt x="168" y="68"/>
                  <a:pt x="144" y="40"/>
                  <a:pt x="112" y="22"/>
                </a:cubicBezTo>
                <a:cubicBezTo>
                  <a:pt x="80" y="5"/>
                  <a:pt x="43" y="0"/>
                  <a:pt x="8" y="9"/>
                </a:cubicBezTo>
                <a:cubicBezTo>
                  <a:pt x="8" y="9"/>
                  <a:pt x="8" y="9"/>
                  <a:pt x="8" y="9"/>
                </a:cubicBezTo>
                <a:cubicBezTo>
                  <a:pt x="3" y="11"/>
                  <a:pt x="0" y="16"/>
                  <a:pt x="1" y="21"/>
                </a:cubicBezTo>
                <a:cubicBezTo>
                  <a:pt x="4" y="29"/>
                  <a:pt x="4" y="29"/>
                  <a:pt x="4" y="29"/>
                </a:cubicBezTo>
                <a:cubicBezTo>
                  <a:pt x="4" y="29"/>
                  <a:pt x="4" y="29"/>
                  <a:pt x="4" y="29"/>
                </a:cubicBezTo>
                <a:cubicBezTo>
                  <a:pt x="5" y="34"/>
                  <a:pt x="11" y="37"/>
                  <a:pt x="16" y="35"/>
                </a:cubicBezTo>
                <a:cubicBezTo>
                  <a:pt x="44" y="28"/>
                  <a:pt x="73" y="32"/>
                  <a:pt x="99" y="46"/>
                </a:cubicBezTo>
                <a:cubicBezTo>
                  <a:pt x="125" y="60"/>
                  <a:pt x="144" y="83"/>
                  <a:pt x="154" y="111"/>
                </a:cubicBezTo>
                <a:cubicBezTo>
                  <a:pt x="155" y="115"/>
                  <a:pt x="160" y="118"/>
                  <a:pt x="164" y="117"/>
                </a:cubicBezTo>
                <a:cubicBezTo>
                  <a:pt x="165" y="117"/>
                  <a:pt x="165" y="117"/>
                  <a:pt x="166" y="117"/>
                </a:cubicBezTo>
                <a:cubicBezTo>
                  <a:pt x="173" y="115"/>
                  <a:pt x="173" y="115"/>
                  <a:pt x="173" y="115"/>
                </a:cubicBezTo>
                <a:cubicBezTo>
                  <a:pt x="173" y="115"/>
                  <a:pt x="174" y="115"/>
                  <a:pt x="174" y="115"/>
                </a:cubicBezTo>
                <a:cubicBezTo>
                  <a:pt x="176" y="114"/>
                  <a:pt x="178" y="112"/>
                  <a:pt x="179" y="110"/>
                </a:cubicBezTo>
                <a:cubicBezTo>
                  <a:pt x="180" y="108"/>
                  <a:pt x="181" y="105"/>
                  <a:pt x="180" y="103"/>
                </a:cubicBezTo>
                <a:close/>
              </a:path>
            </a:pathLst>
          </a:cu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4" name="Freeform 1355">
            <a:extLst>
              <a:ext uri="{FF2B5EF4-FFF2-40B4-BE49-F238E27FC236}">
                <a16:creationId xmlns:a16="http://schemas.microsoft.com/office/drawing/2014/main" id="{63584EFF-8456-460B-9C66-410BA5B55A20}"/>
              </a:ext>
            </a:extLst>
          </p:cNvPr>
          <p:cNvSpPr>
            <a:spLocks/>
          </p:cNvSpPr>
          <p:nvPr/>
        </p:nvSpPr>
        <p:spPr bwMode="auto">
          <a:xfrm>
            <a:off x="1777383" y="2077562"/>
            <a:ext cx="95876" cy="66200"/>
          </a:xfrm>
          <a:custGeom>
            <a:avLst/>
            <a:gdLst>
              <a:gd name="T0" fmla="*/ 4 w 122"/>
              <a:gd name="T1" fmla="*/ 32 h 87"/>
              <a:gd name="T2" fmla="*/ 16 w 122"/>
              <a:gd name="T3" fmla="*/ 37 h 87"/>
              <a:gd name="T4" fmla="*/ 94 w 122"/>
              <a:gd name="T5" fmla="*/ 80 h 87"/>
              <a:gd name="T6" fmla="*/ 104 w 122"/>
              <a:gd name="T7" fmla="*/ 86 h 87"/>
              <a:gd name="T8" fmla="*/ 106 w 122"/>
              <a:gd name="T9" fmla="*/ 86 h 87"/>
              <a:gd name="T10" fmla="*/ 113 w 122"/>
              <a:gd name="T11" fmla="*/ 84 h 87"/>
              <a:gd name="T12" fmla="*/ 114 w 122"/>
              <a:gd name="T13" fmla="*/ 84 h 87"/>
              <a:gd name="T14" fmla="*/ 120 w 122"/>
              <a:gd name="T15" fmla="*/ 72 h 87"/>
              <a:gd name="T16" fmla="*/ 9 w 122"/>
              <a:gd name="T17" fmla="*/ 11 h 87"/>
              <a:gd name="T18" fmla="*/ 8 w 122"/>
              <a:gd name="T19" fmla="*/ 11 h 87"/>
              <a:gd name="T20" fmla="*/ 2 w 122"/>
              <a:gd name="T21" fmla="*/ 23 h 87"/>
              <a:gd name="T22" fmla="*/ 4 w 122"/>
              <a:gd name="T23" fmla="*/ 31 h 87"/>
              <a:gd name="T24" fmla="*/ 4 w 122"/>
              <a:gd name="T25"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87">
                <a:moveTo>
                  <a:pt x="4" y="32"/>
                </a:moveTo>
                <a:cubicBezTo>
                  <a:pt x="6" y="36"/>
                  <a:pt x="11" y="38"/>
                  <a:pt x="16" y="37"/>
                </a:cubicBezTo>
                <a:cubicBezTo>
                  <a:pt x="49" y="30"/>
                  <a:pt x="82" y="48"/>
                  <a:pt x="94" y="80"/>
                </a:cubicBezTo>
                <a:cubicBezTo>
                  <a:pt x="95" y="84"/>
                  <a:pt x="100" y="87"/>
                  <a:pt x="104" y="86"/>
                </a:cubicBezTo>
                <a:cubicBezTo>
                  <a:pt x="105" y="86"/>
                  <a:pt x="105" y="86"/>
                  <a:pt x="106" y="86"/>
                </a:cubicBezTo>
                <a:cubicBezTo>
                  <a:pt x="113" y="84"/>
                  <a:pt x="113" y="84"/>
                  <a:pt x="113" y="84"/>
                </a:cubicBezTo>
                <a:cubicBezTo>
                  <a:pt x="114" y="84"/>
                  <a:pt x="114" y="84"/>
                  <a:pt x="114" y="84"/>
                </a:cubicBezTo>
                <a:cubicBezTo>
                  <a:pt x="119" y="82"/>
                  <a:pt x="122" y="77"/>
                  <a:pt x="120" y="72"/>
                </a:cubicBezTo>
                <a:cubicBezTo>
                  <a:pt x="104" y="26"/>
                  <a:pt x="56" y="0"/>
                  <a:pt x="9" y="11"/>
                </a:cubicBezTo>
                <a:cubicBezTo>
                  <a:pt x="8" y="11"/>
                  <a:pt x="8" y="11"/>
                  <a:pt x="8" y="11"/>
                </a:cubicBezTo>
                <a:cubicBezTo>
                  <a:pt x="3" y="13"/>
                  <a:pt x="0" y="18"/>
                  <a:pt x="2" y="23"/>
                </a:cubicBezTo>
                <a:cubicBezTo>
                  <a:pt x="4" y="31"/>
                  <a:pt x="4" y="31"/>
                  <a:pt x="4" y="31"/>
                </a:cubicBezTo>
                <a:cubicBezTo>
                  <a:pt x="4" y="31"/>
                  <a:pt x="4" y="31"/>
                  <a:pt x="4" y="32"/>
                </a:cubicBezTo>
                <a:close/>
              </a:path>
            </a:pathLst>
          </a:cu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5" name="Freeform 1356">
            <a:extLst>
              <a:ext uri="{FF2B5EF4-FFF2-40B4-BE49-F238E27FC236}">
                <a16:creationId xmlns:a16="http://schemas.microsoft.com/office/drawing/2014/main" id="{DB2E9F67-2BAD-49FF-BA6B-BE8458F6A7EE}"/>
              </a:ext>
            </a:extLst>
          </p:cNvPr>
          <p:cNvSpPr>
            <a:spLocks noEditPoints="1"/>
          </p:cNvSpPr>
          <p:nvPr/>
        </p:nvSpPr>
        <p:spPr bwMode="auto">
          <a:xfrm>
            <a:off x="1571936" y="2118651"/>
            <a:ext cx="326433" cy="260232"/>
          </a:xfrm>
          <a:custGeom>
            <a:avLst/>
            <a:gdLst>
              <a:gd name="T0" fmla="*/ 285 w 422"/>
              <a:gd name="T1" fmla="*/ 42 h 336"/>
              <a:gd name="T2" fmla="*/ 143 w 422"/>
              <a:gd name="T3" fmla="*/ 1 h 336"/>
              <a:gd name="T4" fmla="*/ 68 w 422"/>
              <a:gd name="T5" fmla="*/ 37 h 336"/>
              <a:gd name="T6" fmla="*/ 28 w 422"/>
              <a:gd name="T7" fmla="*/ 113 h 336"/>
              <a:gd name="T8" fmla="*/ 148 w 422"/>
              <a:gd name="T9" fmla="*/ 299 h 336"/>
              <a:gd name="T10" fmla="*/ 280 w 422"/>
              <a:gd name="T11" fmla="*/ 336 h 336"/>
              <a:gd name="T12" fmla="*/ 369 w 422"/>
              <a:gd name="T13" fmla="*/ 295 h 336"/>
              <a:gd name="T14" fmla="*/ 410 w 422"/>
              <a:gd name="T15" fmla="*/ 220 h 336"/>
              <a:gd name="T16" fmla="*/ 398 w 422"/>
              <a:gd name="T17" fmla="*/ 137 h 336"/>
              <a:gd name="T18" fmla="*/ 285 w 422"/>
              <a:gd name="T19" fmla="*/ 42 h 336"/>
              <a:gd name="T20" fmla="*/ 91 w 422"/>
              <a:gd name="T21" fmla="*/ 49 h 336"/>
              <a:gd name="T22" fmla="*/ 154 w 422"/>
              <a:gd name="T23" fmla="*/ 28 h 336"/>
              <a:gd name="T24" fmla="*/ 122 w 422"/>
              <a:gd name="T25" fmla="*/ 88 h 336"/>
              <a:gd name="T26" fmla="*/ 101 w 422"/>
              <a:gd name="T27" fmla="*/ 86 h 336"/>
              <a:gd name="T28" fmla="*/ 92 w 422"/>
              <a:gd name="T29" fmla="*/ 87 h 336"/>
              <a:gd name="T30" fmla="*/ 91 w 422"/>
              <a:gd name="T31" fmla="*/ 49 h 336"/>
              <a:gd name="T32" fmla="*/ 227 w 422"/>
              <a:gd name="T33" fmla="*/ 150 h 336"/>
              <a:gd name="T34" fmla="*/ 325 w 422"/>
              <a:gd name="T35" fmla="*/ 229 h 336"/>
              <a:gd name="T36" fmla="*/ 205 w 422"/>
              <a:gd name="T37" fmla="*/ 191 h 336"/>
              <a:gd name="T38" fmla="*/ 107 w 422"/>
              <a:gd name="T39" fmla="*/ 113 h 336"/>
              <a:gd name="T40" fmla="*/ 227 w 422"/>
              <a:gd name="T41" fmla="*/ 150 h 336"/>
              <a:gd name="T42" fmla="*/ 346 w 422"/>
              <a:gd name="T43" fmla="*/ 283 h 336"/>
              <a:gd name="T44" fmla="*/ 160 w 422"/>
              <a:gd name="T45" fmla="*/ 276 h 336"/>
              <a:gd name="T46" fmla="*/ 66 w 422"/>
              <a:gd name="T47" fmla="*/ 196 h 336"/>
              <a:gd name="T48" fmla="*/ 50 w 422"/>
              <a:gd name="T49" fmla="*/ 125 h 336"/>
              <a:gd name="T50" fmla="*/ 67 w 422"/>
              <a:gd name="T51" fmla="*/ 94 h 336"/>
              <a:gd name="T52" fmla="*/ 193 w 422"/>
              <a:gd name="T53" fmla="*/ 214 h 336"/>
              <a:gd name="T54" fmla="*/ 363 w 422"/>
              <a:gd name="T55" fmla="*/ 252 h 336"/>
              <a:gd name="T56" fmla="*/ 346 w 422"/>
              <a:gd name="T57" fmla="*/ 283 h 336"/>
              <a:gd name="T58" fmla="*/ 387 w 422"/>
              <a:gd name="T59" fmla="*/ 207 h 336"/>
              <a:gd name="T60" fmla="*/ 355 w 422"/>
              <a:gd name="T61" fmla="*/ 227 h 336"/>
              <a:gd name="T62" fmla="*/ 239 w 422"/>
              <a:gd name="T63" fmla="*/ 128 h 336"/>
              <a:gd name="T64" fmla="*/ 150 w 422"/>
              <a:gd name="T65" fmla="*/ 92 h 336"/>
              <a:gd name="T66" fmla="*/ 182 w 422"/>
              <a:gd name="T67" fmla="*/ 32 h 336"/>
              <a:gd name="T68" fmla="*/ 273 w 422"/>
              <a:gd name="T69" fmla="*/ 65 h 336"/>
              <a:gd name="T70" fmla="*/ 367 w 422"/>
              <a:gd name="T71" fmla="*/ 140 h 336"/>
              <a:gd name="T72" fmla="*/ 387 w 422"/>
              <a:gd name="T73" fmla="*/ 20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336">
                <a:moveTo>
                  <a:pt x="285" y="42"/>
                </a:moveTo>
                <a:cubicBezTo>
                  <a:pt x="233" y="15"/>
                  <a:pt x="184" y="0"/>
                  <a:pt x="143" y="1"/>
                </a:cubicBezTo>
                <a:cubicBezTo>
                  <a:pt x="107" y="2"/>
                  <a:pt x="80" y="15"/>
                  <a:pt x="68" y="37"/>
                </a:cubicBezTo>
                <a:cubicBezTo>
                  <a:pt x="28" y="113"/>
                  <a:pt x="28" y="113"/>
                  <a:pt x="28" y="113"/>
                </a:cubicBezTo>
                <a:cubicBezTo>
                  <a:pt x="0" y="165"/>
                  <a:pt x="53" y="249"/>
                  <a:pt x="148" y="299"/>
                </a:cubicBezTo>
                <a:cubicBezTo>
                  <a:pt x="194" y="324"/>
                  <a:pt x="241" y="336"/>
                  <a:pt x="280" y="336"/>
                </a:cubicBezTo>
                <a:cubicBezTo>
                  <a:pt x="322" y="336"/>
                  <a:pt x="355" y="322"/>
                  <a:pt x="369" y="295"/>
                </a:cubicBezTo>
                <a:cubicBezTo>
                  <a:pt x="410" y="220"/>
                  <a:pt x="410" y="220"/>
                  <a:pt x="410" y="220"/>
                </a:cubicBezTo>
                <a:cubicBezTo>
                  <a:pt x="422" y="198"/>
                  <a:pt x="417" y="168"/>
                  <a:pt x="398" y="137"/>
                </a:cubicBezTo>
                <a:cubicBezTo>
                  <a:pt x="376" y="103"/>
                  <a:pt x="337" y="70"/>
                  <a:pt x="285" y="42"/>
                </a:cubicBezTo>
                <a:close/>
                <a:moveTo>
                  <a:pt x="91" y="49"/>
                </a:moveTo>
                <a:cubicBezTo>
                  <a:pt x="100" y="33"/>
                  <a:pt x="123" y="26"/>
                  <a:pt x="154" y="28"/>
                </a:cubicBezTo>
                <a:cubicBezTo>
                  <a:pt x="122" y="88"/>
                  <a:pt x="122" y="88"/>
                  <a:pt x="122" y="88"/>
                </a:cubicBezTo>
                <a:cubicBezTo>
                  <a:pt x="115" y="87"/>
                  <a:pt x="108" y="86"/>
                  <a:pt x="101" y="86"/>
                </a:cubicBezTo>
                <a:cubicBezTo>
                  <a:pt x="98" y="86"/>
                  <a:pt x="95" y="87"/>
                  <a:pt x="92" y="87"/>
                </a:cubicBezTo>
                <a:cubicBezTo>
                  <a:pt x="86" y="72"/>
                  <a:pt x="86" y="59"/>
                  <a:pt x="91" y="49"/>
                </a:cubicBezTo>
                <a:close/>
                <a:moveTo>
                  <a:pt x="227" y="150"/>
                </a:moveTo>
                <a:cubicBezTo>
                  <a:pt x="268" y="172"/>
                  <a:pt x="304" y="201"/>
                  <a:pt x="325" y="229"/>
                </a:cubicBezTo>
                <a:cubicBezTo>
                  <a:pt x="290" y="227"/>
                  <a:pt x="246" y="213"/>
                  <a:pt x="205" y="191"/>
                </a:cubicBezTo>
                <a:cubicBezTo>
                  <a:pt x="164" y="169"/>
                  <a:pt x="129" y="141"/>
                  <a:pt x="107" y="113"/>
                </a:cubicBezTo>
                <a:cubicBezTo>
                  <a:pt x="142" y="115"/>
                  <a:pt x="186" y="128"/>
                  <a:pt x="227" y="150"/>
                </a:cubicBezTo>
                <a:close/>
                <a:moveTo>
                  <a:pt x="346" y="283"/>
                </a:moveTo>
                <a:cubicBezTo>
                  <a:pt x="328" y="317"/>
                  <a:pt x="247" y="323"/>
                  <a:pt x="160" y="276"/>
                </a:cubicBezTo>
                <a:cubicBezTo>
                  <a:pt x="119" y="255"/>
                  <a:pt x="86" y="226"/>
                  <a:pt x="66" y="196"/>
                </a:cubicBezTo>
                <a:cubicBezTo>
                  <a:pt x="47" y="168"/>
                  <a:pt x="41" y="142"/>
                  <a:pt x="50" y="125"/>
                </a:cubicBezTo>
                <a:cubicBezTo>
                  <a:pt x="67" y="94"/>
                  <a:pt x="67" y="94"/>
                  <a:pt x="67" y="94"/>
                </a:cubicBezTo>
                <a:cubicBezTo>
                  <a:pt x="77" y="119"/>
                  <a:pt x="105" y="167"/>
                  <a:pt x="193" y="214"/>
                </a:cubicBezTo>
                <a:cubicBezTo>
                  <a:pt x="281" y="261"/>
                  <a:pt x="337" y="258"/>
                  <a:pt x="363" y="252"/>
                </a:cubicBezTo>
                <a:lnTo>
                  <a:pt x="346" y="283"/>
                </a:lnTo>
                <a:close/>
                <a:moveTo>
                  <a:pt x="387" y="207"/>
                </a:moveTo>
                <a:cubicBezTo>
                  <a:pt x="382" y="217"/>
                  <a:pt x="371" y="224"/>
                  <a:pt x="355" y="227"/>
                </a:cubicBezTo>
                <a:cubicBezTo>
                  <a:pt x="340" y="202"/>
                  <a:pt x="308" y="164"/>
                  <a:pt x="239" y="128"/>
                </a:cubicBezTo>
                <a:cubicBezTo>
                  <a:pt x="204" y="109"/>
                  <a:pt x="175" y="98"/>
                  <a:pt x="150" y="92"/>
                </a:cubicBezTo>
                <a:cubicBezTo>
                  <a:pt x="182" y="32"/>
                  <a:pt x="182" y="32"/>
                  <a:pt x="182" y="32"/>
                </a:cubicBezTo>
                <a:cubicBezTo>
                  <a:pt x="210" y="37"/>
                  <a:pt x="241" y="49"/>
                  <a:pt x="273" y="65"/>
                </a:cubicBezTo>
                <a:cubicBezTo>
                  <a:pt x="312" y="87"/>
                  <a:pt x="346" y="113"/>
                  <a:pt x="367" y="140"/>
                </a:cubicBezTo>
                <a:cubicBezTo>
                  <a:pt x="389" y="167"/>
                  <a:pt x="396" y="191"/>
                  <a:pt x="387" y="207"/>
                </a:cubicBezTo>
                <a:close/>
              </a:path>
            </a:pathLst>
          </a:cu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6" name="Freeform 1357">
            <a:extLst>
              <a:ext uri="{FF2B5EF4-FFF2-40B4-BE49-F238E27FC236}">
                <a16:creationId xmlns:a16="http://schemas.microsoft.com/office/drawing/2014/main" id="{2FE5AB7A-0097-4D87-A32F-755FC92C3E6E}"/>
              </a:ext>
            </a:extLst>
          </p:cNvPr>
          <p:cNvSpPr>
            <a:spLocks/>
          </p:cNvSpPr>
          <p:nvPr/>
        </p:nvSpPr>
        <p:spPr bwMode="auto">
          <a:xfrm>
            <a:off x="1660965" y="2267029"/>
            <a:ext cx="29677" cy="34242"/>
          </a:xfrm>
          <a:custGeom>
            <a:avLst/>
            <a:gdLst>
              <a:gd name="T0" fmla="*/ 32 w 40"/>
              <a:gd name="T1" fmla="*/ 4 h 44"/>
              <a:gd name="T2" fmla="*/ 14 w 40"/>
              <a:gd name="T3" fmla="*/ 8 h 44"/>
              <a:gd name="T4" fmla="*/ 4 w 40"/>
              <a:gd name="T5" fmla="*/ 24 h 44"/>
              <a:gd name="T6" fmla="*/ 8 w 40"/>
              <a:gd name="T7" fmla="*/ 42 h 44"/>
              <a:gd name="T8" fmla="*/ 15 w 40"/>
              <a:gd name="T9" fmla="*/ 44 h 44"/>
              <a:gd name="T10" fmla="*/ 27 w 40"/>
              <a:gd name="T11" fmla="*/ 38 h 44"/>
              <a:gd name="T12" fmla="*/ 36 w 40"/>
              <a:gd name="T13" fmla="*/ 22 h 44"/>
              <a:gd name="T14" fmla="*/ 32 w 40"/>
              <a:gd name="T15" fmla="*/ 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4">
                <a:moveTo>
                  <a:pt x="32" y="4"/>
                </a:moveTo>
                <a:cubicBezTo>
                  <a:pt x="26" y="0"/>
                  <a:pt x="18" y="2"/>
                  <a:pt x="14" y="8"/>
                </a:cubicBezTo>
                <a:cubicBezTo>
                  <a:pt x="4" y="24"/>
                  <a:pt x="4" y="24"/>
                  <a:pt x="4" y="24"/>
                </a:cubicBezTo>
                <a:cubicBezTo>
                  <a:pt x="0" y="30"/>
                  <a:pt x="2" y="38"/>
                  <a:pt x="8" y="42"/>
                </a:cubicBezTo>
                <a:cubicBezTo>
                  <a:pt x="11" y="44"/>
                  <a:pt x="13" y="44"/>
                  <a:pt x="15" y="44"/>
                </a:cubicBezTo>
                <a:cubicBezTo>
                  <a:pt x="20" y="44"/>
                  <a:pt x="24" y="42"/>
                  <a:pt x="27" y="38"/>
                </a:cubicBezTo>
                <a:cubicBezTo>
                  <a:pt x="36" y="22"/>
                  <a:pt x="36" y="22"/>
                  <a:pt x="36" y="22"/>
                </a:cubicBezTo>
                <a:cubicBezTo>
                  <a:pt x="40" y="16"/>
                  <a:pt x="38" y="7"/>
                  <a:pt x="32" y="4"/>
                </a:cubicBezTo>
                <a:close/>
              </a:path>
            </a:pathLst>
          </a:cu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7" name="Oval 1358">
            <a:extLst>
              <a:ext uri="{FF2B5EF4-FFF2-40B4-BE49-F238E27FC236}">
                <a16:creationId xmlns:a16="http://schemas.microsoft.com/office/drawing/2014/main" id="{AF93A6FD-4464-4DB3-BCAB-E9FB3D0E3814}"/>
              </a:ext>
            </a:extLst>
          </p:cNvPr>
          <p:cNvSpPr>
            <a:spLocks noChangeArrowheads="1"/>
          </p:cNvSpPr>
          <p:nvPr/>
        </p:nvSpPr>
        <p:spPr bwMode="auto">
          <a:xfrm>
            <a:off x="1692922" y="2292138"/>
            <a:ext cx="20546" cy="20546"/>
          </a:xfrm>
          <a:prstGeom prst="ellipse">
            <a:avLst/>
          </a:pr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8" name="Oval 1359">
            <a:extLst>
              <a:ext uri="{FF2B5EF4-FFF2-40B4-BE49-F238E27FC236}">
                <a16:creationId xmlns:a16="http://schemas.microsoft.com/office/drawing/2014/main" id="{FF66D4DC-9E0E-436F-87BA-63D2D115A2CB}"/>
              </a:ext>
            </a:extLst>
          </p:cNvPr>
          <p:cNvSpPr>
            <a:spLocks noChangeArrowheads="1"/>
          </p:cNvSpPr>
          <p:nvPr/>
        </p:nvSpPr>
        <p:spPr bwMode="auto">
          <a:xfrm>
            <a:off x="1720316" y="2308118"/>
            <a:ext cx="18262" cy="20546"/>
          </a:xfrm>
          <a:prstGeom prst="ellipse">
            <a:avLst/>
          </a:pr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59" name="Oval 1360">
            <a:extLst>
              <a:ext uri="{FF2B5EF4-FFF2-40B4-BE49-F238E27FC236}">
                <a16:creationId xmlns:a16="http://schemas.microsoft.com/office/drawing/2014/main" id="{8B9C4B0C-C664-4D64-860E-462E3F54EF14}"/>
              </a:ext>
            </a:extLst>
          </p:cNvPr>
          <p:cNvSpPr>
            <a:spLocks noChangeArrowheads="1"/>
          </p:cNvSpPr>
          <p:nvPr/>
        </p:nvSpPr>
        <p:spPr bwMode="auto">
          <a:xfrm>
            <a:off x="1747709" y="2319532"/>
            <a:ext cx="18262" cy="18262"/>
          </a:xfrm>
          <a:prstGeom prst="ellipse">
            <a:avLst/>
          </a:pr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0" name="Oval 1361">
            <a:extLst>
              <a:ext uri="{FF2B5EF4-FFF2-40B4-BE49-F238E27FC236}">
                <a16:creationId xmlns:a16="http://schemas.microsoft.com/office/drawing/2014/main" id="{A3FEE191-A7E8-4933-806B-728F434D04D3}"/>
              </a:ext>
            </a:extLst>
          </p:cNvPr>
          <p:cNvSpPr>
            <a:spLocks noChangeArrowheads="1"/>
          </p:cNvSpPr>
          <p:nvPr/>
        </p:nvSpPr>
        <p:spPr bwMode="auto">
          <a:xfrm>
            <a:off x="1775102" y="2326381"/>
            <a:ext cx="15980" cy="15980"/>
          </a:xfrm>
          <a:prstGeom prst="ellipse">
            <a:avLst/>
          </a:pr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1" name="Oval 1362">
            <a:extLst>
              <a:ext uri="{FF2B5EF4-FFF2-40B4-BE49-F238E27FC236}">
                <a16:creationId xmlns:a16="http://schemas.microsoft.com/office/drawing/2014/main" id="{761211C3-FB6A-412F-8DC2-95185C09383C}"/>
              </a:ext>
            </a:extLst>
          </p:cNvPr>
          <p:cNvSpPr>
            <a:spLocks noChangeArrowheads="1"/>
          </p:cNvSpPr>
          <p:nvPr/>
        </p:nvSpPr>
        <p:spPr bwMode="auto">
          <a:xfrm>
            <a:off x="1802494" y="2328662"/>
            <a:ext cx="13697" cy="13697"/>
          </a:xfrm>
          <a:prstGeom prst="ellipse">
            <a:avLst/>
          </a:prstGeom>
          <a:solidFill>
            <a:schemeClr val="bg2">
              <a:alpha val="1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3" name="Freeform 1350">
            <a:extLst>
              <a:ext uri="{FF2B5EF4-FFF2-40B4-BE49-F238E27FC236}">
                <a16:creationId xmlns:a16="http://schemas.microsoft.com/office/drawing/2014/main" id="{9FE6BCF2-0FDA-4616-8C8E-13C65BA3EB4F}"/>
              </a:ext>
            </a:extLst>
          </p:cNvPr>
          <p:cNvSpPr>
            <a:spLocks noEditPoints="1"/>
          </p:cNvSpPr>
          <p:nvPr/>
        </p:nvSpPr>
        <p:spPr bwMode="auto">
          <a:xfrm>
            <a:off x="2421164" y="1666266"/>
            <a:ext cx="240053" cy="319336"/>
          </a:xfrm>
          <a:custGeom>
            <a:avLst/>
            <a:gdLst>
              <a:gd name="T0" fmla="*/ 267 w 320"/>
              <a:gd name="T1" fmla="*/ 69 h 428"/>
              <a:gd name="T2" fmla="*/ 267 w 320"/>
              <a:gd name="T3" fmla="*/ 69 h 428"/>
              <a:gd name="T4" fmla="*/ 267 w 320"/>
              <a:gd name="T5" fmla="*/ 27 h 428"/>
              <a:gd name="T6" fmla="*/ 240 w 320"/>
              <a:gd name="T7" fmla="*/ 0 h 428"/>
              <a:gd name="T8" fmla="*/ 80 w 320"/>
              <a:gd name="T9" fmla="*/ 0 h 428"/>
              <a:gd name="T10" fmla="*/ 54 w 320"/>
              <a:gd name="T11" fmla="*/ 27 h 428"/>
              <a:gd name="T12" fmla="*/ 54 w 320"/>
              <a:gd name="T13" fmla="*/ 69 h 428"/>
              <a:gd name="T14" fmla="*/ 53 w 320"/>
              <a:gd name="T15" fmla="*/ 69 h 428"/>
              <a:gd name="T16" fmla="*/ 0 w 320"/>
              <a:gd name="T17" fmla="*/ 134 h 428"/>
              <a:gd name="T18" fmla="*/ 0 w 320"/>
              <a:gd name="T19" fmla="*/ 294 h 428"/>
              <a:gd name="T20" fmla="*/ 53 w 320"/>
              <a:gd name="T21" fmla="*/ 360 h 428"/>
              <a:gd name="T22" fmla="*/ 54 w 320"/>
              <a:gd name="T23" fmla="*/ 360 h 428"/>
              <a:gd name="T24" fmla="*/ 54 w 320"/>
              <a:gd name="T25" fmla="*/ 401 h 428"/>
              <a:gd name="T26" fmla="*/ 80 w 320"/>
              <a:gd name="T27" fmla="*/ 428 h 428"/>
              <a:gd name="T28" fmla="*/ 240 w 320"/>
              <a:gd name="T29" fmla="*/ 428 h 428"/>
              <a:gd name="T30" fmla="*/ 267 w 320"/>
              <a:gd name="T31" fmla="*/ 401 h 428"/>
              <a:gd name="T32" fmla="*/ 267 w 320"/>
              <a:gd name="T33" fmla="*/ 360 h 428"/>
              <a:gd name="T34" fmla="*/ 267 w 320"/>
              <a:gd name="T35" fmla="*/ 360 h 428"/>
              <a:gd name="T36" fmla="*/ 320 w 320"/>
              <a:gd name="T37" fmla="*/ 294 h 428"/>
              <a:gd name="T38" fmla="*/ 320 w 320"/>
              <a:gd name="T39" fmla="*/ 134 h 428"/>
              <a:gd name="T40" fmla="*/ 267 w 320"/>
              <a:gd name="T41" fmla="*/ 69 h 428"/>
              <a:gd name="T42" fmla="*/ 79 w 320"/>
              <a:gd name="T43" fmla="*/ 26 h 428"/>
              <a:gd name="T44" fmla="*/ 241 w 320"/>
              <a:gd name="T45" fmla="*/ 26 h 428"/>
              <a:gd name="T46" fmla="*/ 241 w 320"/>
              <a:gd name="T47" fmla="*/ 67 h 428"/>
              <a:gd name="T48" fmla="*/ 79 w 320"/>
              <a:gd name="T49" fmla="*/ 67 h 428"/>
              <a:gd name="T50" fmla="*/ 79 w 320"/>
              <a:gd name="T51" fmla="*/ 26 h 428"/>
              <a:gd name="T52" fmla="*/ 241 w 320"/>
              <a:gd name="T53" fmla="*/ 402 h 428"/>
              <a:gd name="T54" fmla="*/ 79 w 320"/>
              <a:gd name="T55" fmla="*/ 402 h 428"/>
              <a:gd name="T56" fmla="*/ 79 w 320"/>
              <a:gd name="T57" fmla="*/ 361 h 428"/>
              <a:gd name="T58" fmla="*/ 241 w 320"/>
              <a:gd name="T59" fmla="*/ 361 h 428"/>
              <a:gd name="T60" fmla="*/ 241 w 320"/>
              <a:gd name="T61" fmla="*/ 402 h 428"/>
              <a:gd name="T62" fmla="*/ 294 w 320"/>
              <a:gd name="T63" fmla="*/ 294 h 428"/>
              <a:gd name="T64" fmla="*/ 254 w 320"/>
              <a:gd name="T65" fmla="*/ 335 h 428"/>
              <a:gd name="T66" fmla="*/ 66 w 320"/>
              <a:gd name="T67" fmla="*/ 335 h 428"/>
              <a:gd name="T68" fmla="*/ 26 w 320"/>
              <a:gd name="T69" fmla="*/ 294 h 428"/>
              <a:gd name="T70" fmla="*/ 26 w 320"/>
              <a:gd name="T71" fmla="*/ 134 h 428"/>
              <a:gd name="T72" fmla="*/ 66 w 320"/>
              <a:gd name="T73" fmla="*/ 93 h 428"/>
              <a:gd name="T74" fmla="*/ 254 w 320"/>
              <a:gd name="T75" fmla="*/ 93 h 428"/>
              <a:gd name="T76" fmla="*/ 294 w 320"/>
              <a:gd name="T77" fmla="*/ 134 h 428"/>
              <a:gd name="T78" fmla="*/ 294 w 320"/>
              <a:gd name="T79" fmla="*/ 29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428">
                <a:moveTo>
                  <a:pt x="267" y="69"/>
                </a:moveTo>
                <a:cubicBezTo>
                  <a:pt x="267" y="69"/>
                  <a:pt x="267" y="69"/>
                  <a:pt x="267" y="69"/>
                </a:cubicBezTo>
                <a:cubicBezTo>
                  <a:pt x="267" y="27"/>
                  <a:pt x="267" y="27"/>
                  <a:pt x="267" y="27"/>
                </a:cubicBezTo>
                <a:cubicBezTo>
                  <a:pt x="267" y="12"/>
                  <a:pt x="255" y="0"/>
                  <a:pt x="240" y="0"/>
                </a:cubicBezTo>
                <a:cubicBezTo>
                  <a:pt x="80" y="0"/>
                  <a:pt x="80" y="0"/>
                  <a:pt x="80" y="0"/>
                </a:cubicBezTo>
                <a:cubicBezTo>
                  <a:pt x="65" y="0"/>
                  <a:pt x="54" y="12"/>
                  <a:pt x="54" y="27"/>
                </a:cubicBezTo>
                <a:cubicBezTo>
                  <a:pt x="54" y="69"/>
                  <a:pt x="54" y="69"/>
                  <a:pt x="54" y="69"/>
                </a:cubicBezTo>
                <a:cubicBezTo>
                  <a:pt x="53" y="69"/>
                  <a:pt x="53" y="69"/>
                  <a:pt x="53" y="69"/>
                </a:cubicBezTo>
                <a:cubicBezTo>
                  <a:pt x="22" y="75"/>
                  <a:pt x="0" y="102"/>
                  <a:pt x="0" y="134"/>
                </a:cubicBezTo>
                <a:cubicBezTo>
                  <a:pt x="0" y="294"/>
                  <a:pt x="0" y="294"/>
                  <a:pt x="0" y="294"/>
                </a:cubicBezTo>
                <a:cubicBezTo>
                  <a:pt x="0" y="326"/>
                  <a:pt x="22" y="353"/>
                  <a:pt x="53" y="360"/>
                </a:cubicBezTo>
                <a:cubicBezTo>
                  <a:pt x="54" y="360"/>
                  <a:pt x="54" y="360"/>
                  <a:pt x="54" y="360"/>
                </a:cubicBezTo>
                <a:cubicBezTo>
                  <a:pt x="54" y="401"/>
                  <a:pt x="54" y="401"/>
                  <a:pt x="54" y="401"/>
                </a:cubicBezTo>
                <a:cubicBezTo>
                  <a:pt x="54" y="416"/>
                  <a:pt x="65" y="428"/>
                  <a:pt x="80" y="428"/>
                </a:cubicBezTo>
                <a:cubicBezTo>
                  <a:pt x="240" y="428"/>
                  <a:pt x="240" y="428"/>
                  <a:pt x="240" y="428"/>
                </a:cubicBezTo>
                <a:cubicBezTo>
                  <a:pt x="255" y="428"/>
                  <a:pt x="267" y="416"/>
                  <a:pt x="267" y="401"/>
                </a:cubicBezTo>
                <a:cubicBezTo>
                  <a:pt x="267" y="360"/>
                  <a:pt x="267" y="360"/>
                  <a:pt x="267" y="360"/>
                </a:cubicBezTo>
                <a:cubicBezTo>
                  <a:pt x="267" y="360"/>
                  <a:pt x="267" y="360"/>
                  <a:pt x="267" y="360"/>
                </a:cubicBezTo>
                <a:cubicBezTo>
                  <a:pt x="298" y="353"/>
                  <a:pt x="320" y="326"/>
                  <a:pt x="320" y="294"/>
                </a:cubicBezTo>
                <a:cubicBezTo>
                  <a:pt x="320" y="134"/>
                  <a:pt x="320" y="134"/>
                  <a:pt x="320" y="134"/>
                </a:cubicBezTo>
                <a:cubicBezTo>
                  <a:pt x="320" y="102"/>
                  <a:pt x="298" y="75"/>
                  <a:pt x="267" y="69"/>
                </a:cubicBezTo>
                <a:close/>
                <a:moveTo>
                  <a:pt x="79" y="26"/>
                </a:moveTo>
                <a:cubicBezTo>
                  <a:pt x="241" y="26"/>
                  <a:pt x="241" y="26"/>
                  <a:pt x="241" y="26"/>
                </a:cubicBezTo>
                <a:cubicBezTo>
                  <a:pt x="241" y="67"/>
                  <a:pt x="241" y="67"/>
                  <a:pt x="241" y="67"/>
                </a:cubicBezTo>
                <a:cubicBezTo>
                  <a:pt x="79" y="67"/>
                  <a:pt x="79" y="67"/>
                  <a:pt x="79" y="67"/>
                </a:cubicBezTo>
                <a:lnTo>
                  <a:pt x="79" y="26"/>
                </a:lnTo>
                <a:close/>
                <a:moveTo>
                  <a:pt x="241" y="402"/>
                </a:moveTo>
                <a:cubicBezTo>
                  <a:pt x="79" y="402"/>
                  <a:pt x="79" y="402"/>
                  <a:pt x="79" y="402"/>
                </a:cubicBezTo>
                <a:cubicBezTo>
                  <a:pt x="79" y="361"/>
                  <a:pt x="79" y="361"/>
                  <a:pt x="79" y="361"/>
                </a:cubicBezTo>
                <a:cubicBezTo>
                  <a:pt x="241" y="361"/>
                  <a:pt x="241" y="361"/>
                  <a:pt x="241" y="361"/>
                </a:cubicBezTo>
                <a:lnTo>
                  <a:pt x="241" y="402"/>
                </a:lnTo>
                <a:close/>
                <a:moveTo>
                  <a:pt x="294" y="294"/>
                </a:moveTo>
                <a:cubicBezTo>
                  <a:pt x="294" y="317"/>
                  <a:pt x="276" y="335"/>
                  <a:pt x="254" y="335"/>
                </a:cubicBezTo>
                <a:cubicBezTo>
                  <a:pt x="66" y="335"/>
                  <a:pt x="66" y="335"/>
                  <a:pt x="66" y="335"/>
                </a:cubicBezTo>
                <a:cubicBezTo>
                  <a:pt x="44" y="335"/>
                  <a:pt x="26" y="317"/>
                  <a:pt x="26" y="294"/>
                </a:cubicBezTo>
                <a:cubicBezTo>
                  <a:pt x="26" y="134"/>
                  <a:pt x="26" y="134"/>
                  <a:pt x="26" y="134"/>
                </a:cubicBezTo>
                <a:cubicBezTo>
                  <a:pt x="26" y="111"/>
                  <a:pt x="44" y="93"/>
                  <a:pt x="66" y="93"/>
                </a:cubicBezTo>
                <a:cubicBezTo>
                  <a:pt x="254" y="93"/>
                  <a:pt x="254" y="93"/>
                  <a:pt x="254" y="93"/>
                </a:cubicBezTo>
                <a:cubicBezTo>
                  <a:pt x="276" y="93"/>
                  <a:pt x="294" y="111"/>
                  <a:pt x="294" y="134"/>
                </a:cubicBezTo>
                <a:lnTo>
                  <a:pt x="294" y="294"/>
                </a:lnTo>
                <a:close/>
              </a:path>
            </a:pathLst>
          </a:custGeom>
          <a:solidFill>
            <a:schemeClr val="bg2">
              <a:alpha val="1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4" name="Freeform 1351">
            <a:extLst>
              <a:ext uri="{FF2B5EF4-FFF2-40B4-BE49-F238E27FC236}">
                <a16:creationId xmlns:a16="http://schemas.microsoft.com/office/drawing/2014/main" id="{BD7150C7-2F5C-4208-AAA8-DFD475BA80AE}"/>
              </a:ext>
            </a:extLst>
          </p:cNvPr>
          <p:cNvSpPr>
            <a:spLocks/>
          </p:cNvSpPr>
          <p:nvPr/>
        </p:nvSpPr>
        <p:spPr bwMode="auto">
          <a:xfrm>
            <a:off x="2491638" y="1782989"/>
            <a:ext cx="99105" cy="83688"/>
          </a:xfrm>
          <a:custGeom>
            <a:avLst/>
            <a:gdLst>
              <a:gd name="T0" fmla="*/ 115 w 131"/>
              <a:gd name="T1" fmla="*/ 12 h 113"/>
              <a:gd name="T2" fmla="*/ 70 w 131"/>
              <a:gd name="T3" fmla="*/ 15 h 113"/>
              <a:gd name="T4" fmla="*/ 65 w 131"/>
              <a:gd name="T5" fmla="*/ 20 h 113"/>
              <a:gd name="T6" fmla="*/ 60 w 131"/>
              <a:gd name="T7" fmla="*/ 15 h 113"/>
              <a:gd name="T8" fmla="*/ 16 w 131"/>
              <a:gd name="T9" fmla="*/ 12 h 113"/>
              <a:gd name="T10" fmla="*/ 13 w 131"/>
              <a:gd name="T11" fmla="*/ 62 h 113"/>
              <a:gd name="T12" fmla="*/ 60 w 131"/>
              <a:gd name="T13" fmla="*/ 110 h 113"/>
              <a:gd name="T14" fmla="*/ 71 w 131"/>
              <a:gd name="T15" fmla="*/ 110 h 113"/>
              <a:gd name="T16" fmla="*/ 117 w 131"/>
              <a:gd name="T17" fmla="*/ 62 h 113"/>
              <a:gd name="T18" fmla="*/ 115 w 131"/>
              <a:gd name="T19"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13">
                <a:moveTo>
                  <a:pt x="115" y="12"/>
                </a:moveTo>
                <a:cubicBezTo>
                  <a:pt x="102" y="0"/>
                  <a:pt x="82" y="2"/>
                  <a:pt x="70" y="15"/>
                </a:cubicBezTo>
                <a:cubicBezTo>
                  <a:pt x="65" y="20"/>
                  <a:pt x="65" y="20"/>
                  <a:pt x="65" y="20"/>
                </a:cubicBezTo>
                <a:cubicBezTo>
                  <a:pt x="60" y="15"/>
                  <a:pt x="60" y="15"/>
                  <a:pt x="60" y="15"/>
                </a:cubicBezTo>
                <a:cubicBezTo>
                  <a:pt x="48" y="2"/>
                  <a:pt x="29" y="0"/>
                  <a:pt x="16" y="12"/>
                </a:cubicBezTo>
                <a:cubicBezTo>
                  <a:pt x="1" y="25"/>
                  <a:pt x="0" y="48"/>
                  <a:pt x="13" y="62"/>
                </a:cubicBezTo>
                <a:cubicBezTo>
                  <a:pt x="60" y="110"/>
                  <a:pt x="60" y="110"/>
                  <a:pt x="60" y="110"/>
                </a:cubicBezTo>
                <a:cubicBezTo>
                  <a:pt x="63" y="113"/>
                  <a:pt x="68" y="113"/>
                  <a:pt x="71" y="110"/>
                </a:cubicBezTo>
                <a:cubicBezTo>
                  <a:pt x="117" y="62"/>
                  <a:pt x="117" y="62"/>
                  <a:pt x="117" y="62"/>
                </a:cubicBezTo>
                <a:cubicBezTo>
                  <a:pt x="131" y="48"/>
                  <a:pt x="130" y="25"/>
                  <a:pt x="115" y="12"/>
                </a:cubicBezTo>
                <a:close/>
              </a:path>
            </a:pathLst>
          </a:custGeom>
          <a:solidFill>
            <a:schemeClr val="bg2">
              <a:alpha val="1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5" name="Freeform 1352">
            <a:extLst>
              <a:ext uri="{FF2B5EF4-FFF2-40B4-BE49-F238E27FC236}">
                <a16:creationId xmlns:a16="http://schemas.microsoft.com/office/drawing/2014/main" id="{E54AF181-D7BF-4EFB-ABE1-853D281E1BF9}"/>
              </a:ext>
            </a:extLst>
          </p:cNvPr>
          <p:cNvSpPr>
            <a:spLocks/>
          </p:cNvSpPr>
          <p:nvPr/>
        </p:nvSpPr>
        <p:spPr bwMode="auto">
          <a:xfrm>
            <a:off x="2489436" y="1846855"/>
            <a:ext cx="37440" cy="37440"/>
          </a:xfrm>
          <a:custGeom>
            <a:avLst/>
            <a:gdLst>
              <a:gd name="T0" fmla="*/ 24 w 51"/>
              <a:gd name="T1" fmla="*/ 5 h 51"/>
              <a:gd name="T2" fmla="*/ 5 w 51"/>
              <a:gd name="T3" fmla="*/ 5 h 51"/>
              <a:gd name="T4" fmla="*/ 5 w 51"/>
              <a:gd name="T5" fmla="*/ 24 h 51"/>
              <a:gd name="T6" fmla="*/ 27 w 51"/>
              <a:gd name="T7" fmla="*/ 47 h 51"/>
              <a:gd name="T8" fmla="*/ 37 w 51"/>
              <a:gd name="T9" fmla="*/ 51 h 51"/>
              <a:gd name="T10" fmla="*/ 46 w 51"/>
              <a:gd name="T11" fmla="*/ 47 h 51"/>
              <a:gd name="T12" fmla="*/ 46 w 51"/>
              <a:gd name="T13" fmla="*/ 28 h 51"/>
              <a:gd name="T14" fmla="*/ 24 w 51"/>
              <a:gd name="T15" fmla="*/ 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24" y="5"/>
                </a:moveTo>
                <a:cubicBezTo>
                  <a:pt x="19" y="0"/>
                  <a:pt x="11" y="0"/>
                  <a:pt x="5" y="5"/>
                </a:cubicBezTo>
                <a:cubicBezTo>
                  <a:pt x="0" y="10"/>
                  <a:pt x="0" y="18"/>
                  <a:pt x="5" y="24"/>
                </a:cubicBezTo>
                <a:cubicBezTo>
                  <a:pt x="27" y="47"/>
                  <a:pt x="27" y="47"/>
                  <a:pt x="27" y="47"/>
                </a:cubicBezTo>
                <a:cubicBezTo>
                  <a:pt x="30" y="49"/>
                  <a:pt x="33" y="51"/>
                  <a:pt x="37" y="51"/>
                </a:cubicBezTo>
                <a:cubicBezTo>
                  <a:pt x="40" y="51"/>
                  <a:pt x="43" y="50"/>
                  <a:pt x="46" y="47"/>
                </a:cubicBezTo>
                <a:cubicBezTo>
                  <a:pt x="51" y="42"/>
                  <a:pt x="51" y="34"/>
                  <a:pt x="46" y="28"/>
                </a:cubicBezTo>
                <a:lnTo>
                  <a:pt x="24" y="5"/>
                </a:lnTo>
                <a:close/>
              </a:path>
            </a:pathLst>
          </a:custGeom>
          <a:solidFill>
            <a:schemeClr val="bg2">
              <a:alpha val="1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6" name="Freeform 1353">
            <a:extLst>
              <a:ext uri="{FF2B5EF4-FFF2-40B4-BE49-F238E27FC236}">
                <a16:creationId xmlns:a16="http://schemas.microsoft.com/office/drawing/2014/main" id="{4E99ED70-B9A9-4836-9892-EC5100478369}"/>
              </a:ext>
            </a:extLst>
          </p:cNvPr>
          <p:cNvSpPr>
            <a:spLocks/>
          </p:cNvSpPr>
          <p:nvPr/>
        </p:nvSpPr>
        <p:spPr bwMode="auto">
          <a:xfrm>
            <a:off x="2570921" y="1760966"/>
            <a:ext cx="46250" cy="52856"/>
          </a:xfrm>
          <a:custGeom>
            <a:avLst/>
            <a:gdLst>
              <a:gd name="T0" fmla="*/ 17 w 62"/>
              <a:gd name="T1" fmla="*/ 1 h 69"/>
              <a:gd name="T2" fmla="*/ 2 w 62"/>
              <a:gd name="T3" fmla="*/ 12 h 69"/>
              <a:gd name="T4" fmla="*/ 12 w 62"/>
              <a:gd name="T5" fmla="*/ 27 h 69"/>
              <a:gd name="T6" fmla="*/ 33 w 62"/>
              <a:gd name="T7" fmla="*/ 44 h 69"/>
              <a:gd name="T8" fmla="*/ 35 w 62"/>
              <a:gd name="T9" fmla="*/ 56 h 69"/>
              <a:gd name="T10" fmla="*/ 49 w 62"/>
              <a:gd name="T11" fmla="*/ 69 h 69"/>
              <a:gd name="T12" fmla="*/ 62 w 62"/>
              <a:gd name="T13" fmla="*/ 56 h 69"/>
              <a:gd name="T14" fmla="*/ 57 w 62"/>
              <a:gd name="T15" fmla="*/ 33 h 69"/>
              <a:gd name="T16" fmla="*/ 17 w 62"/>
              <a:gd name="T1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9">
                <a:moveTo>
                  <a:pt x="17" y="1"/>
                </a:moveTo>
                <a:cubicBezTo>
                  <a:pt x="10" y="0"/>
                  <a:pt x="3" y="4"/>
                  <a:pt x="2" y="12"/>
                </a:cubicBezTo>
                <a:cubicBezTo>
                  <a:pt x="0" y="19"/>
                  <a:pt x="5" y="26"/>
                  <a:pt x="12" y="27"/>
                </a:cubicBezTo>
                <a:cubicBezTo>
                  <a:pt x="21" y="29"/>
                  <a:pt x="29" y="35"/>
                  <a:pt x="33" y="44"/>
                </a:cubicBezTo>
                <a:cubicBezTo>
                  <a:pt x="34" y="47"/>
                  <a:pt x="35" y="51"/>
                  <a:pt x="35" y="56"/>
                </a:cubicBezTo>
                <a:cubicBezTo>
                  <a:pt x="35" y="63"/>
                  <a:pt x="41" y="69"/>
                  <a:pt x="49" y="69"/>
                </a:cubicBezTo>
                <a:cubicBezTo>
                  <a:pt x="56" y="69"/>
                  <a:pt x="62" y="63"/>
                  <a:pt x="62" y="56"/>
                </a:cubicBezTo>
                <a:cubicBezTo>
                  <a:pt x="62" y="48"/>
                  <a:pt x="60" y="40"/>
                  <a:pt x="57" y="33"/>
                </a:cubicBezTo>
                <a:cubicBezTo>
                  <a:pt x="49" y="16"/>
                  <a:pt x="35" y="5"/>
                  <a:pt x="17" y="1"/>
                </a:cubicBezTo>
                <a:close/>
              </a:path>
            </a:pathLst>
          </a:custGeom>
          <a:solidFill>
            <a:schemeClr val="bg2">
              <a:alpha val="1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67" name="Freeform 1380">
            <a:extLst>
              <a:ext uri="{FF2B5EF4-FFF2-40B4-BE49-F238E27FC236}">
                <a16:creationId xmlns:a16="http://schemas.microsoft.com/office/drawing/2014/main" id="{1490F930-5D22-4618-B8EA-E60781539E2C}"/>
              </a:ext>
            </a:extLst>
          </p:cNvPr>
          <p:cNvSpPr>
            <a:spLocks noEditPoints="1"/>
          </p:cNvSpPr>
          <p:nvPr/>
        </p:nvSpPr>
        <p:spPr bwMode="auto">
          <a:xfrm>
            <a:off x="1735459" y="2632645"/>
            <a:ext cx="311174" cy="396495"/>
          </a:xfrm>
          <a:custGeom>
            <a:avLst/>
            <a:gdLst>
              <a:gd name="T0" fmla="*/ 343 w 367"/>
              <a:gd name="T1" fmla="*/ 228 h 465"/>
              <a:gd name="T2" fmla="*/ 299 w 367"/>
              <a:gd name="T3" fmla="*/ 193 h 465"/>
              <a:gd name="T4" fmla="*/ 278 w 367"/>
              <a:gd name="T5" fmla="*/ 197 h 465"/>
              <a:gd name="T6" fmla="*/ 242 w 367"/>
              <a:gd name="T7" fmla="*/ 189 h 465"/>
              <a:gd name="T8" fmla="*/ 205 w 367"/>
              <a:gd name="T9" fmla="*/ 0 h 465"/>
              <a:gd name="T10" fmla="*/ 0 w 367"/>
              <a:gd name="T11" fmla="*/ 37 h 465"/>
              <a:gd name="T12" fmla="*/ 37 w 367"/>
              <a:gd name="T13" fmla="*/ 386 h 465"/>
              <a:gd name="T14" fmla="*/ 138 w 367"/>
              <a:gd name="T15" fmla="*/ 386 h 465"/>
              <a:gd name="T16" fmla="*/ 169 w 367"/>
              <a:gd name="T17" fmla="*/ 421 h 465"/>
              <a:gd name="T18" fmla="*/ 208 w 367"/>
              <a:gd name="T19" fmla="*/ 451 h 465"/>
              <a:gd name="T20" fmla="*/ 209 w 367"/>
              <a:gd name="T21" fmla="*/ 454 h 465"/>
              <a:gd name="T22" fmla="*/ 230 w 367"/>
              <a:gd name="T23" fmla="*/ 464 h 465"/>
              <a:gd name="T24" fmla="*/ 361 w 367"/>
              <a:gd name="T25" fmla="*/ 383 h 465"/>
              <a:gd name="T26" fmla="*/ 361 w 367"/>
              <a:gd name="T27" fmla="*/ 283 h 465"/>
              <a:gd name="T28" fmla="*/ 26 w 367"/>
              <a:gd name="T29" fmla="*/ 349 h 465"/>
              <a:gd name="T30" fmla="*/ 37 w 367"/>
              <a:gd name="T31" fmla="*/ 27 h 465"/>
              <a:gd name="T32" fmla="*/ 215 w 367"/>
              <a:gd name="T33" fmla="*/ 37 h 465"/>
              <a:gd name="T34" fmla="*/ 198 w 367"/>
              <a:gd name="T35" fmla="*/ 189 h 465"/>
              <a:gd name="T36" fmla="*/ 44 w 367"/>
              <a:gd name="T37" fmla="*/ 44 h 465"/>
              <a:gd name="T38" fmla="*/ 79 w 367"/>
              <a:gd name="T39" fmla="*/ 293 h 465"/>
              <a:gd name="T40" fmla="*/ 88 w 367"/>
              <a:gd name="T41" fmla="*/ 337 h 465"/>
              <a:gd name="T42" fmla="*/ 101 w 367"/>
              <a:gd name="T43" fmla="*/ 349 h 465"/>
              <a:gd name="T44" fmla="*/ 111 w 367"/>
              <a:gd name="T45" fmla="*/ 359 h 465"/>
              <a:gd name="T46" fmla="*/ 95 w 367"/>
              <a:gd name="T47" fmla="*/ 190 h 465"/>
              <a:gd name="T48" fmla="*/ 118 w 367"/>
              <a:gd name="T49" fmla="*/ 265 h 465"/>
              <a:gd name="T50" fmla="*/ 70 w 367"/>
              <a:gd name="T51" fmla="*/ 267 h 465"/>
              <a:gd name="T52" fmla="*/ 172 w 367"/>
              <a:gd name="T53" fmla="*/ 70 h 465"/>
              <a:gd name="T54" fmla="*/ 164 w 367"/>
              <a:gd name="T55" fmla="*/ 156 h 465"/>
              <a:gd name="T56" fmla="*/ 92 w 367"/>
              <a:gd name="T57" fmla="*/ 172 h 465"/>
              <a:gd name="T58" fmla="*/ 339 w 367"/>
              <a:gd name="T59" fmla="*/ 354 h 465"/>
              <a:gd name="T60" fmla="*/ 229 w 367"/>
              <a:gd name="T61" fmla="*/ 436 h 465"/>
              <a:gd name="T62" fmla="*/ 172 w 367"/>
              <a:gd name="T63" fmla="*/ 384 h 465"/>
              <a:gd name="T64" fmla="*/ 104 w 367"/>
              <a:gd name="T65" fmla="*/ 304 h 465"/>
              <a:gd name="T66" fmla="*/ 154 w 367"/>
              <a:gd name="T67" fmla="*/ 318 h 465"/>
              <a:gd name="T68" fmla="*/ 162 w 367"/>
              <a:gd name="T69" fmla="*/ 313 h 465"/>
              <a:gd name="T70" fmla="*/ 150 w 367"/>
              <a:gd name="T71" fmla="*/ 272 h 465"/>
              <a:gd name="T72" fmla="*/ 126 w 367"/>
              <a:gd name="T73" fmla="*/ 161 h 465"/>
              <a:gd name="T74" fmla="*/ 141 w 367"/>
              <a:gd name="T75" fmla="*/ 170 h 465"/>
              <a:gd name="T76" fmla="*/ 189 w 367"/>
              <a:gd name="T77" fmla="*/ 262 h 465"/>
              <a:gd name="T78" fmla="*/ 196 w 367"/>
              <a:gd name="T79" fmla="*/ 244 h 465"/>
              <a:gd name="T80" fmla="*/ 192 w 367"/>
              <a:gd name="T81" fmla="*/ 233 h 465"/>
              <a:gd name="T82" fmla="*/ 215 w 367"/>
              <a:gd name="T83" fmla="*/ 224 h 465"/>
              <a:gd name="T84" fmla="*/ 223 w 367"/>
              <a:gd name="T85" fmla="*/ 246 h 465"/>
              <a:gd name="T86" fmla="*/ 245 w 367"/>
              <a:gd name="T87" fmla="*/ 239 h 465"/>
              <a:gd name="T88" fmla="*/ 242 w 367"/>
              <a:gd name="T89" fmla="*/ 231 h 465"/>
              <a:gd name="T90" fmla="*/ 249 w 367"/>
              <a:gd name="T91" fmla="*/ 216 h 465"/>
              <a:gd name="T92" fmla="*/ 268 w 367"/>
              <a:gd name="T93" fmla="*/ 233 h 465"/>
              <a:gd name="T94" fmla="*/ 285 w 367"/>
              <a:gd name="T95" fmla="*/ 247 h 465"/>
              <a:gd name="T96" fmla="*/ 292 w 367"/>
              <a:gd name="T97" fmla="*/ 233 h 465"/>
              <a:gd name="T98" fmla="*/ 311 w 367"/>
              <a:gd name="T99" fmla="*/ 224 h 465"/>
              <a:gd name="T100" fmla="*/ 326 w 367"/>
              <a:gd name="T101" fmla="*/ 26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7" h="465">
                <a:moveTo>
                  <a:pt x="361" y="283"/>
                </a:moveTo>
                <a:cubicBezTo>
                  <a:pt x="357" y="265"/>
                  <a:pt x="350" y="246"/>
                  <a:pt x="343" y="228"/>
                </a:cubicBezTo>
                <a:cubicBezTo>
                  <a:pt x="339" y="218"/>
                  <a:pt x="334" y="209"/>
                  <a:pt x="328" y="203"/>
                </a:cubicBezTo>
                <a:cubicBezTo>
                  <a:pt x="321" y="196"/>
                  <a:pt x="311" y="192"/>
                  <a:pt x="299" y="193"/>
                </a:cubicBezTo>
                <a:cubicBezTo>
                  <a:pt x="293" y="193"/>
                  <a:pt x="287" y="195"/>
                  <a:pt x="280" y="199"/>
                </a:cubicBezTo>
                <a:cubicBezTo>
                  <a:pt x="279" y="198"/>
                  <a:pt x="279" y="197"/>
                  <a:pt x="278" y="197"/>
                </a:cubicBezTo>
                <a:cubicBezTo>
                  <a:pt x="270" y="191"/>
                  <a:pt x="261" y="187"/>
                  <a:pt x="251" y="188"/>
                </a:cubicBezTo>
                <a:cubicBezTo>
                  <a:pt x="248" y="188"/>
                  <a:pt x="245" y="188"/>
                  <a:pt x="242" y="189"/>
                </a:cubicBezTo>
                <a:cubicBezTo>
                  <a:pt x="242" y="37"/>
                  <a:pt x="242" y="37"/>
                  <a:pt x="242" y="37"/>
                </a:cubicBezTo>
                <a:cubicBezTo>
                  <a:pt x="242" y="17"/>
                  <a:pt x="225" y="0"/>
                  <a:pt x="205" y="0"/>
                </a:cubicBezTo>
                <a:cubicBezTo>
                  <a:pt x="37" y="0"/>
                  <a:pt x="37" y="0"/>
                  <a:pt x="37" y="0"/>
                </a:cubicBezTo>
                <a:cubicBezTo>
                  <a:pt x="17" y="0"/>
                  <a:pt x="0" y="17"/>
                  <a:pt x="0" y="37"/>
                </a:cubicBezTo>
                <a:cubicBezTo>
                  <a:pt x="0" y="349"/>
                  <a:pt x="0" y="349"/>
                  <a:pt x="0" y="349"/>
                </a:cubicBezTo>
                <a:cubicBezTo>
                  <a:pt x="0" y="369"/>
                  <a:pt x="17" y="386"/>
                  <a:pt x="37" y="386"/>
                </a:cubicBezTo>
                <a:cubicBezTo>
                  <a:pt x="138" y="386"/>
                  <a:pt x="138" y="386"/>
                  <a:pt x="138" y="386"/>
                </a:cubicBezTo>
                <a:cubicBezTo>
                  <a:pt x="138" y="386"/>
                  <a:pt x="138" y="386"/>
                  <a:pt x="138" y="386"/>
                </a:cubicBezTo>
                <a:cubicBezTo>
                  <a:pt x="143" y="391"/>
                  <a:pt x="147" y="396"/>
                  <a:pt x="152" y="402"/>
                </a:cubicBezTo>
                <a:cubicBezTo>
                  <a:pt x="157" y="408"/>
                  <a:pt x="163" y="415"/>
                  <a:pt x="169" y="421"/>
                </a:cubicBezTo>
                <a:cubicBezTo>
                  <a:pt x="176" y="427"/>
                  <a:pt x="184" y="433"/>
                  <a:pt x="193" y="438"/>
                </a:cubicBezTo>
                <a:cubicBezTo>
                  <a:pt x="199" y="442"/>
                  <a:pt x="203" y="445"/>
                  <a:pt x="208" y="451"/>
                </a:cubicBezTo>
                <a:cubicBezTo>
                  <a:pt x="208" y="451"/>
                  <a:pt x="209" y="452"/>
                  <a:pt x="209" y="453"/>
                </a:cubicBezTo>
                <a:cubicBezTo>
                  <a:pt x="209" y="454"/>
                  <a:pt x="209" y="454"/>
                  <a:pt x="209" y="454"/>
                </a:cubicBezTo>
                <a:cubicBezTo>
                  <a:pt x="212" y="458"/>
                  <a:pt x="217" y="465"/>
                  <a:pt x="225" y="465"/>
                </a:cubicBezTo>
                <a:cubicBezTo>
                  <a:pt x="227" y="465"/>
                  <a:pt x="228" y="465"/>
                  <a:pt x="230" y="464"/>
                </a:cubicBezTo>
                <a:cubicBezTo>
                  <a:pt x="341" y="427"/>
                  <a:pt x="341" y="427"/>
                  <a:pt x="341" y="427"/>
                </a:cubicBezTo>
                <a:cubicBezTo>
                  <a:pt x="355" y="422"/>
                  <a:pt x="360" y="387"/>
                  <a:pt x="361" y="383"/>
                </a:cubicBezTo>
                <a:cubicBezTo>
                  <a:pt x="364" y="366"/>
                  <a:pt x="366" y="354"/>
                  <a:pt x="366" y="338"/>
                </a:cubicBezTo>
                <a:cubicBezTo>
                  <a:pt x="367" y="320"/>
                  <a:pt x="365" y="300"/>
                  <a:pt x="361" y="283"/>
                </a:cubicBezTo>
                <a:close/>
                <a:moveTo>
                  <a:pt x="37" y="359"/>
                </a:moveTo>
                <a:cubicBezTo>
                  <a:pt x="31" y="359"/>
                  <a:pt x="26" y="354"/>
                  <a:pt x="26" y="349"/>
                </a:cubicBezTo>
                <a:cubicBezTo>
                  <a:pt x="26" y="37"/>
                  <a:pt x="26" y="37"/>
                  <a:pt x="26" y="37"/>
                </a:cubicBezTo>
                <a:cubicBezTo>
                  <a:pt x="26" y="31"/>
                  <a:pt x="31" y="27"/>
                  <a:pt x="37" y="27"/>
                </a:cubicBezTo>
                <a:cubicBezTo>
                  <a:pt x="205" y="27"/>
                  <a:pt x="205" y="27"/>
                  <a:pt x="205" y="27"/>
                </a:cubicBezTo>
                <a:cubicBezTo>
                  <a:pt x="211" y="27"/>
                  <a:pt x="215" y="31"/>
                  <a:pt x="215" y="37"/>
                </a:cubicBezTo>
                <a:cubicBezTo>
                  <a:pt x="215" y="191"/>
                  <a:pt x="215" y="191"/>
                  <a:pt x="215" y="191"/>
                </a:cubicBezTo>
                <a:cubicBezTo>
                  <a:pt x="209" y="189"/>
                  <a:pt x="203" y="188"/>
                  <a:pt x="198" y="189"/>
                </a:cubicBezTo>
                <a:cubicBezTo>
                  <a:pt x="198" y="44"/>
                  <a:pt x="198" y="44"/>
                  <a:pt x="198" y="44"/>
                </a:cubicBezTo>
                <a:cubicBezTo>
                  <a:pt x="44" y="44"/>
                  <a:pt x="44" y="44"/>
                  <a:pt x="44" y="44"/>
                </a:cubicBezTo>
                <a:cubicBezTo>
                  <a:pt x="44" y="293"/>
                  <a:pt x="44" y="293"/>
                  <a:pt x="44" y="293"/>
                </a:cubicBezTo>
                <a:cubicBezTo>
                  <a:pt x="79" y="293"/>
                  <a:pt x="79" y="293"/>
                  <a:pt x="79" y="293"/>
                </a:cubicBezTo>
                <a:cubicBezTo>
                  <a:pt x="75" y="302"/>
                  <a:pt x="74" y="312"/>
                  <a:pt x="78" y="321"/>
                </a:cubicBezTo>
                <a:cubicBezTo>
                  <a:pt x="80" y="326"/>
                  <a:pt x="82" y="332"/>
                  <a:pt x="88" y="337"/>
                </a:cubicBezTo>
                <a:cubicBezTo>
                  <a:pt x="92" y="341"/>
                  <a:pt x="96" y="345"/>
                  <a:pt x="100" y="348"/>
                </a:cubicBezTo>
                <a:cubicBezTo>
                  <a:pt x="101" y="349"/>
                  <a:pt x="101" y="349"/>
                  <a:pt x="101" y="349"/>
                </a:cubicBezTo>
                <a:cubicBezTo>
                  <a:pt x="104" y="352"/>
                  <a:pt x="106" y="354"/>
                  <a:pt x="109" y="357"/>
                </a:cubicBezTo>
                <a:cubicBezTo>
                  <a:pt x="110" y="358"/>
                  <a:pt x="111" y="359"/>
                  <a:pt x="111" y="359"/>
                </a:cubicBezTo>
                <a:lnTo>
                  <a:pt x="37" y="359"/>
                </a:lnTo>
                <a:close/>
                <a:moveTo>
                  <a:pt x="95" y="190"/>
                </a:moveTo>
                <a:cubicBezTo>
                  <a:pt x="95" y="190"/>
                  <a:pt x="113" y="249"/>
                  <a:pt x="118" y="265"/>
                </a:cubicBezTo>
                <a:cubicBezTo>
                  <a:pt x="118" y="265"/>
                  <a:pt x="118" y="265"/>
                  <a:pt x="118" y="265"/>
                </a:cubicBezTo>
                <a:cubicBezTo>
                  <a:pt x="119" y="266"/>
                  <a:pt x="119" y="267"/>
                  <a:pt x="119" y="267"/>
                </a:cubicBezTo>
                <a:cubicBezTo>
                  <a:pt x="70" y="267"/>
                  <a:pt x="70" y="267"/>
                  <a:pt x="70" y="267"/>
                </a:cubicBezTo>
                <a:cubicBezTo>
                  <a:pt x="70" y="70"/>
                  <a:pt x="70" y="70"/>
                  <a:pt x="70" y="70"/>
                </a:cubicBezTo>
                <a:cubicBezTo>
                  <a:pt x="172" y="70"/>
                  <a:pt x="172" y="70"/>
                  <a:pt x="172" y="70"/>
                </a:cubicBezTo>
                <a:cubicBezTo>
                  <a:pt x="172" y="173"/>
                  <a:pt x="172" y="173"/>
                  <a:pt x="172" y="173"/>
                </a:cubicBezTo>
                <a:cubicBezTo>
                  <a:pt x="169" y="165"/>
                  <a:pt x="166" y="158"/>
                  <a:pt x="164" y="156"/>
                </a:cubicBezTo>
                <a:cubicBezTo>
                  <a:pt x="154" y="135"/>
                  <a:pt x="134" y="127"/>
                  <a:pt x="115" y="136"/>
                </a:cubicBezTo>
                <a:cubicBezTo>
                  <a:pt x="100" y="142"/>
                  <a:pt x="92" y="155"/>
                  <a:pt x="92" y="172"/>
                </a:cubicBezTo>
                <a:cubicBezTo>
                  <a:pt x="92" y="177"/>
                  <a:pt x="93" y="183"/>
                  <a:pt x="95" y="190"/>
                </a:cubicBezTo>
                <a:close/>
                <a:moveTo>
                  <a:pt x="339" y="354"/>
                </a:moveTo>
                <a:cubicBezTo>
                  <a:pt x="335" y="382"/>
                  <a:pt x="330" y="401"/>
                  <a:pt x="327" y="403"/>
                </a:cubicBezTo>
                <a:cubicBezTo>
                  <a:pt x="229" y="436"/>
                  <a:pt x="229" y="436"/>
                  <a:pt x="229" y="436"/>
                </a:cubicBezTo>
                <a:cubicBezTo>
                  <a:pt x="223" y="427"/>
                  <a:pt x="217" y="420"/>
                  <a:pt x="210" y="416"/>
                </a:cubicBezTo>
                <a:cubicBezTo>
                  <a:pt x="192" y="406"/>
                  <a:pt x="186" y="399"/>
                  <a:pt x="172" y="384"/>
                </a:cubicBezTo>
                <a:cubicBezTo>
                  <a:pt x="152" y="360"/>
                  <a:pt x="142" y="350"/>
                  <a:pt x="109" y="320"/>
                </a:cubicBezTo>
                <a:cubicBezTo>
                  <a:pt x="103" y="314"/>
                  <a:pt x="101" y="309"/>
                  <a:pt x="104" y="304"/>
                </a:cubicBezTo>
                <a:cubicBezTo>
                  <a:pt x="108" y="299"/>
                  <a:pt x="118" y="295"/>
                  <a:pt x="129" y="299"/>
                </a:cubicBezTo>
                <a:cubicBezTo>
                  <a:pt x="140" y="303"/>
                  <a:pt x="146" y="309"/>
                  <a:pt x="154" y="318"/>
                </a:cubicBezTo>
                <a:cubicBezTo>
                  <a:pt x="155" y="320"/>
                  <a:pt x="158" y="320"/>
                  <a:pt x="160" y="319"/>
                </a:cubicBezTo>
                <a:cubicBezTo>
                  <a:pt x="162" y="317"/>
                  <a:pt x="163" y="315"/>
                  <a:pt x="162" y="313"/>
                </a:cubicBezTo>
                <a:cubicBezTo>
                  <a:pt x="159" y="299"/>
                  <a:pt x="156" y="291"/>
                  <a:pt x="153" y="281"/>
                </a:cubicBezTo>
                <a:cubicBezTo>
                  <a:pt x="152" y="278"/>
                  <a:pt x="151" y="275"/>
                  <a:pt x="150" y="272"/>
                </a:cubicBezTo>
                <a:cubicBezTo>
                  <a:pt x="139" y="240"/>
                  <a:pt x="129" y="211"/>
                  <a:pt x="120" y="178"/>
                </a:cubicBezTo>
                <a:cubicBezTo>
                  <a:pt x="117" y="169"/>
                  <a:pt x="121" y="162"/>
                  <a:pt x="126" y="161"/>
                </a:cubicBezTo>
                <a:cubicBezTo>
                  <a:pt x="126" y="161"/>
                  <a:pt x="126" y="161"/>
                  <a:pt x="126" y="161"/>
                </a:cubicBezTo>
                <a:cubicBezTo>
                  <a:pt x="131" y="159"/>
                  <a:pt x="137" y="161"/>
                  <a:pt x="141" y="170"/>
                </a:cubicBezTo>
                <a:cubicBezTo>
                  <a:pt x="153" y="199"/>
                  <a:pt x="163" y="224"/>
                  <a:pt x="173" y="253"/>
                </a:cubicBezTo>
                <a:cubicBezTo>
                  <a:pt x="176" y="261"/>
                  <a:pt x="183" y="264"/>
                  <a:pt x="189" y="262"/>
                </a:cubicBezTo>
                <a:cubicBezTo>
                  <a:pt x="189" y="262"/>
                  <a:pt x="189" y="262"/>
                  <a:pt x="189" y="262"/>
                </a:cubicBezTo>
                <a:cubicBezTo>
                  <a:pt x="195" y="260"/>
                  <a:pt x="199" y="253"/>
                  <a:pt x="196" y="244"/>
                </a:cubicBezTo>
                <a:cubicBezTo>
                  <a:pt x="195" y="242"/>
                  <a:pt x="195" y="242"/>
                  <a:pt x="195" y="242"/>
                </a:cubicBezTo>
                <a:cubicBezTo>
                  <a:pt x="194" y="239"/>
                  <a:pt x="193" y="236"/>
                  <a:pt x="192" y="233"/>
                </a:cubicBezTo>
                <a:cubicBezTo>
                  <a:pt x="189" y="224"/>
                  <a:pt x="194" y="219"/>
                  <a:pt x="199" y="217"/>
                </a:cubicBezTo>
                <a:cubicBezTo>
                  <a:pt x="204" y="215"/>
                  <a:pt x="212" y="216"/>
                  <a:pt x="215" y="224"/>
                </a:cubicBezTo>
                <a:cubicBezTo>
                  <a:pt x="217" y="228"/>
                  <a:pt x="218" y="233"/>
                  <a:pt x="220" y="237"/>
                </a:cubicBezTo>
                <a:cubicBezTo>
                  <a:pt x="221" y="240"/>
                  <a:pt x="222" y="243"/>
                  <a:pt x="223" y="246"/>
                </a:cubicBezTo>
                <a:cubicBezTo>
                  <a:pt x="226" y="253"/>
                  <a:pt x="233" y="255"/>
                  <a:pt x="238" y="253"/>
                </a:cubicBezTo>
                <a:cubicBezTo>
                  <a:pt x="243" y="251"/>
                  <a:pt x="247" y="246"/>
                  <a:pt x="245" y="239"/>
                </a:cubicBezTo>
                <a:cubicBezTo>
                  <a:pt x="244" y="236"/>
                  <a:pt x="244" y="236"/>
                  <a:pt x="244" y="236"/>
                </a:cubicBezTo>
                <a:cubicBezTo>
                  <a:pt x="243" y="234"/>
                  <a:pt x="243" y="233"/>
                  <a:pt x="242" y="231"/>
                </a:cubicBezTo>
                <a:cubicBezTo>
                  <a:pt x="240" y="222"/>
                  <a:pt x="244" y="217"/>
                  <a:pt x="248" y="216"/>
                </a:cubicBezTo>
                <a:cubicBezTo>
                  <a:pt x="248" y="216"/>
                  <a:pt x="249" y="216"/>
                  <a:pt x="249" y="216"/>
                </a:cubicBezTo>
                <a:cubicBezTo>
                  <a:pt x="254" y="214"/>
                  <a:pt x="262" y="217"/>
                  <a:pt x="265" y="226"/>
                </a:cubicBezTo>
                <a:cubicBezTo>
                  <a:pt x="266" y="228"/>
                  <a:pt x="267" y="230"/>
                  <a:pt x="268" y="233"/>
                </a:cubicBezTo>
                <a:cubicBezTo>
                  <a:pt x="269" y="236"/>
                  <a:pt x="269" y="238"/>
                  <a:pt x="270" y="240"/>
                </a:cubicBezTo>
                <a:cubicBezTo>
                  <a:pt x="273" y="247"/>
                  <a:pt x="279" y="249"/>
                  <a:pt x="285" y="247"/>
                </a:cubicBezTo>
                <a:cubicBezTo>
                  <a:pt x="285" y="247"/>
                  <a:pt x="285" y="247"/>
                  <a:pt x="285" y="247"/>
                </a:cubicBezTo>
                <a:cubicBezTo>
                  <a:pt x="290" y="245"/>
                  <a:pt x="294" y="240"/>
                  <a:pt x="292" y="233"/>
                </a:cubicBezTo>
                <a:cubicBezTo>
                  <a:pt x="290" y="227"/>
                  <a:pt x="292" y="223"/>
                  <a:pt x="296" y="220"/>
                </a:cubicBezTo>
                <a:cubicBezTo>
                  <a:pt x="301" y="218"/>
                  <a:pt x="307" y="219"/>
                  <a:pt x="311" y="224"/>
                </a:cubicBezTo>
                <a:cubicBezTo>
                  <a:pt x="317" y="233"/>
                  <a:pt x="322" y="249"/>
                  <a:pt x="326" y="262"/>
                </a:cubicBezTo>
                <a:cubicBezTo>
                  <a:pt x="326" y="262"/>
                  <a:pt x="326" y="262"/>
                  <a:pt x="326" y="262"/>
                </a:cubicBezTo>
                <a:cubicBezTo>
                  <a:pt x="334" y="287"/>
                  <a:pt x="343" y="322"/>
                  <a:pt x="339" y="354"/>
                </a:cubicBezTo>
                <a:close/>
              </a:path>
            </a:pathLst>
          </a:custGeom>
          <a:solidFill>
            <a:schemeClr val="bg2">
              <a:alpha val="21000"/>
            </a:schemeClr>
          </a:solidFill>
          <a:ln>
            <a:noFill/>
          </a:ln>
        </p:spPr>
        <p:txBody>
          <a:bodyPr vert="horz" wrap="square" lIns="68580" tIns="34290" rIns="68580" bIns="34290" numCol="1" anchor="t" anchorCtr="0" compatLnSpc="1">
            <a:prstTxWarp prst="textNoShape">
              <a:avLst/>
            </a:prstTxWarp>
          </a:bodyPr>
          <a:lstStyle/>
          <a:p>
            <a:endParaRPr lang="en-US" sz="1050"/>
          </a:p>
        </p:txBody>
      </p:sp>
      <p:cxnSp>
        <p:nvCxnSpPr>
          <p:cNvPr id="175" name="Straight Arrow Connector 174">
            <a:extLst>
              <a:ext uri="{FF2B5EF4-FFF2-40B4-BE49-F238E27FC236}">
                <a16:creationId xmlns:a16="http://schemas.microsoft.com/office/drawing/2014/main" id="{FED30ABD-37C4-45E6-9A86-403BAA8B55CD}"/>
              </a:ext>
            </a:extLst>
          </p:cNvPr>
          <p:cNvCxnSpPr>
            <a:cxnSpLocks/>
          </p:cNvCxnSpPr>
          <p:nvPr/>
        </p:nvCxnSpPr>
        <p:spPr>
          <a:xfrm flipV="1">
            <a:off x="6166507" y="327986"/>
            <a:ext cx="20399" cy="410179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31FCA8B6-85F8-4A47-B3C5-B7DC6DD8A8E5}"/>
              </a:ext>
            </a:extLst>
          </p:cNvPr>
          <p:cNvSpPr txBox="1"/>
          <p:nvPr/>
        </p:nvSpPr>
        <p:spPr>
          <a:xfrm>
            <a:off x="6450361" y="448481"/>
            <a:ext cx="2441454" cy="251017"/>
          </a:xfrm>
          <a:prstGeom prst="rect">
            <a:avLst/>
          </a:prstGeom>
          <a:noFill/>
        </p:spPr>
        <p:txBody>
          <a:bodyPr wrap="none" lIns="68580" tIns="34290" rIns="68580" rtlCol="0" anchor="t">
            <a:noAutofit/>
          </a:bodyPr>
          <a:lstStyle/>
          <a:p>
            <a:pPr algn="ctr" defTabSz="685800" fontAlgn="base">
              <a:spcAft>
                <a:spcPct val="0"/>
              </a:spcAft>
              <a:buClrTx/>
              <a:defRPr/>
            </a:pPr>
            <a:r>
              <a:rPr lang="en-US" sz="1050" b="1" kern="1200" dirty="0">
                <a:solidFill>
                  <a:schemeClr val="bg1"/>
                </a:solidFill>
                <a:latin typeface="Arial" panose="020B0604020202020204" pitchFamily="34" charset="0"/>
                <a:ea typeface="+mn-ea"/>
                <a:cs typeface="Arial" panose="020B0604020202020204" pitchFamily="34" charset="0"/>
              </a:rPr>
              <a:t>CUMULATIVE UWB </a:t>
            </a:r>
            <a:r>
              <a:rPr lang="en-US" sz="1050" b="1" dirty="0">
                <a:solidFill>
                  <a:schemeClr val="bg1"/>
                </a:solidFill>
                <a:latin typeface="Arial" panose="020B0604020202020204" pitchFamily="34" charset="0"/>
                <a:cs typeface="Arial" panose="020B0604020202020204" pitchFamily="34" charset="0"/>
              </a:rPr>
              <a:t>DEVICES</a:t>
            </a:r>
            <a:endParaRPr lang="en-US" sz="1050" b="1" kern="1200" dirty="0">
              <a:solidFill>
                <a:schemeClr val="bg1"/>
              </a:solidFil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99442813-BEFC-4E67-971D-D95A84085C42}"/>
              </a:ext>
            </a:extLst>
          </p:cNvPr>
          <p:cNvSpPr/>
          <p:nvPr/>
        </p:nvSpPr>
        <p:spPr>
          <a:xfrm>
            <a:off x="6231214" y="757770"/>
            <a:ext cx="1405645" cy="3569807"/>
          </a:xfrm>
          <a:custGeom>
            <a:avLst/>
            <a:gdLst>
              <a:gd name="connsiteX0" fmla="*/ 0 w 2415396"/>
              <a:gd name="connsiteY0" fmla="*/ 3648973 h 3795767"/>
              <a:gd name="connsiteX1" fmla="*/ 664234 w 2415396"/>
              <a:gd name="connsiteY1" fmla="*/ 3441939 h 3795767"/>
              <a:gd name="connsiteX2" fmla="*/ 1552755 w 2415396"/>
              <a:gd name="connsiteY2" fmla="*/ 569343 h 3795767"/>
              <a:gd name="connsiteX3" fmla="*/ 2415396 w 2415396"/>
              <a:gd name="connsiteY3" fmla="*/ 0 h 3795767"/>
              <a:gd name="connsiteX4" fmla="*/ 2415396 w 2415396"/>
              <a:gd name="connsiteY4" fmla="*/ 0 h 3795767"/>
              <a:gd name="connsiteX0" fmla="*/ 0 w 2406770"/>
              <a:gd name="connsiteY0" fmla="*/ 3657600 h 3800900"/>
              <a:gd name="connsiteX1" fmla="*/ 655608 w 2406770"/>
              <a:gd name="connsiteY1" fmla="*/ 3441939 h 3800900"/>
              <a:gd name="connsiteX2" fmla="*/ 1544129 w 2406770"/>
              <a:gd name="connsiteY2" fmla="*/ 569343 h 3800900"/>
              <a:gd name="connsiteX3" fmla="*/ 2406770 w 2406770"/>
              <a:gd name="connsiteY3" fmla="*/ 0 h 3800900"/>
              <a:gd name="connsiteX4" fmla="*/ 2406770 w 2406770"/>
              <a:gd name="connsiteY4" fmla="*/ 0 h 3800900"/>
              <a:gd name="connsiteX0" fmla="*/ 0 w 2406770"/>
              <a:gd name="connsiteY0" fmla="*/ 3657600 h 3713753"/>
              <a:gd name="connsiteX1" fmla="*/ 888521 w 2406770"/>
              <a:gd name="connsiteY1" fmla="*/ 3140015 h 3713753"/>
              <a:gd name="connsiteX2" fmla="*/ 1544129 w 2406770"/>
              <a:gd name="connsiteY2" fmla="*/ 569343 h 3713753"/>
              <a:gd name="connsiteX3" fmla="*/ 2406770 w 2406770"/>
              <a:gd name="connsiteY3" fmla="*/ 0 h 3713753"/>
              <a:gd name="connsiteX4" fmla="*/ 2406770 w 2406770"/>
              <a:gd name="connsiteY4" fmla="*/ 0 h 3713753"/>
              <a:gd name="connsiteX0" fmla="*/ 0 w 2406770"/>
              <a:gd name="connsiteY0" fmla="*/ 3657600 h 3694756"/>
              <a:gd name="connsiteX1" fmla="*/ 992038 w 2406770"/>
              <a:gd name="connsiteY1" fmla="*/ 2958860 h 3694756"/>
              <a:gd name="connsiteX2" fmla="*/ 1544129 w 2406770"/>
              <a:gd name="connsiteY2" fmla="*/ 569343 h 3694756"/>
              <a:gd name="connsiteX3" fmla="*/ 2406770 w 2406770"/>
              <a:gd name="connsiteY3" fmla="*/ 0 h 3694756"/>
              <a:gd name="connsiteX4" fmla="*/ 2406770 w 2406770"/>
              <a:gd name="connsiteY4" fmla="*/ 0 h 3694756"/>
              <a:gd name="connsiteX0" fmla="*/ 0 w 2406770"/>
              <a:gd name="connsiteY0" fmla="*/ 3657600 h 3793143"/>
              <a:gd name="connsiteX1" fmla="*/ 646982 w 2406770"/>
              <a:gd name="connsiteY1" fmla="*/ 3424686 h 3793143"/>
              <a:gd name="connsiteX2" fmla="*/ 1544129 w 2406770"/>
              <a:gd name="connsiteY2" fmla="*/ 569343 h 3793143"/>
              <a:gd name="connsiteX3" fmla="*/ 2406770 w 2406770"/>
              <a:gd name="connsiteY3" fmla="*/ 0 h 3793143"/>
              <a:gd name="connsiteX4" fmla="*/ 2406770 w 2406770"/>
              <a:gd name="connsiteY4" fmla="*/ 0 h 3793143"/>
              <a:gd name="connsiteX0" fmla="*/ 0 w 2406770"/>
              <a:gd name="connsiteY0" fmla="*/ 3657600 h 3683550"/>
              <a:gd name="connsiteX1" fmla="*/ 923027 w 2406770"/>
              <a:gd name="connsiteY1" fmla="*/ 2743199 h 3683550"/>
              <a:gd name="connsiteX2" fmla="*/ 1544129 w 2406770"/>
              <a:gd name="connsiteY2" fmla="*/ 569343 h 3683550"/>
              <a:gd name="connsiteX3" fmla="*/ 2406770 w 2406770"/>
              <a:gd name="connsiteY3" fmla="*/ 0 h 3683550"/>
              <a:gd name="connsiteX4" fmla="*/ 2406770 w 2406770"/>
              <a:gd name="connsiteY4" fmla="*/ 0 h 3683550"/>
              <a:gd name="connsiteX0" fmla="*/ 0 w 2406770"/>
              <a:gd name="connsiteY0" fmla="*/ 3657600 h 3695391"/>
              <a:gd name="connsiteX1" fmla="*/ 923027 w 2406770"/>
              <a:gd name="connsiteY1" fmla="*/ 2967485 h 3695391"/>
              <a:gd name="connsiteX2" fmla="*/ 1544129 w 2406770"/>
              <a:gd name="connsiteY2" fmla="*/ 569343 h 3695391"/>
              <a:gd name="connsiteX3" fmla="*/ 2406770 w 2406770"/>
              <a:gd name="connsiteY3" fmla="*/ 0 h 3695391"/>
              <a:gd name="connsiteX4" fmla="*/ 2406770 w 2406770"/>
              <a:gd name="connsiteY4" fmla="*/ 0 h 3695391"/>
              <a:gd name="connsiteX0" fmla="*/ 0 w 2406770"/>
              <a:gd name="connsiteY0" fmla="*/ 3657600 h 3659480"/>
              <a:gd name="connsiteX1" fmla="*/ 923027 w 2406770"/>
              <a:gd name="connsiteY1" fmla="*/ 2967485 h 3659480"/>
              <a:gd name="connsiteX2" fmla="*/ 1544129 w 2406770"/>
              <a:gd name="connsiteY2" fmla="*/ 569343 h 3659480"/>
              <a:gd name="connsiteX3" fmla="*/ 2406770 w 2406770"/>
              <a:gd name="connsiteY3" fmla="*/ 0 h 3659480"/>
              <a:gd name="connsiteX4" fmla="*/ 2406770 w 2406770"/>
              <a:gd name="connsiteY4" fmla="*/ 0 h 3659480"/>
              <a:gd name="connsiteX0" fmla="*/ 0 w 2406770"/>
              <a:gd name="connsiteY0" fmla="*/ 3657600 h 3659413"/>
              <a:gd name="connsiteX1" fmla="*/ 940280 w 2406770"/>
              <a:gd name="connsiteY1" fmla="*/ 2958859 h 3659413"/>
              <a:gd name="connsiteX2" fmla="*/ 1544129 w 2406770"/>
              <a:gd name="connsiteY2" fmla="*/ 569343 h 3659413"/>
              <a:gd name="connsiteX3" fmla="*/ 2406770 w 2406770"/>
              <a:gd name="connsiteY3" fmla="*/ 0 h 3659413"/>
              <a:gd name="connsiteX4" fmla="*/ 2406770 w 2406770"/>
              <a:gd name="connsiteY4" fmla="*/ 0 h 3659413"/>
              <a:gd name="connsiteX0" fmla="*/ 0 w 2406770"/>
              <a:gd name="connsiteY0" fmla="*/ 3657600 h 3659350"/>
              <a:gd name="connsiteX1" fmla="*/ 1009291 w 2406770"/>
              <a:gd name="connsiteY1" fmla="*/ 2950233 h 3659350"/>
              <a:gd name="connsiteX2" fmla="*/ 1544129 w 2406770"/>
              <a:gd name="connsiteY2" fmla="*/ 569343 h 3659350"/>
              <a:gd name="connsiteX3" fmla="*/ 2406770 w 2406770"/>
              <a:gd name="connsiteY3" fmla="*/ 0 h 3659350"/>
              <a:gd name="connsiteX4" fmla="*/ 2406770 w 2406770"/>
              <a:gd name="connsiteY4" fmla="*/ 0 h 3659350"/>
              <a:gd name="connsiteX0" fmla="*/ 0 w 2406770"/>
              <a:gd name="connsiteY0" fmla="*/ 3657600 h 3659350"/>
              <a:gd name="connsiteX1" fmla="*/ 1009291 w 2406770"/>
              <a:gd name="connsiteY1" fmla="*/ 2950233 h 3659350"/>
              <a:gd name="connsiteX2" fmla="*/ 1544129 w 2406770"/>
              <a:gd name="connsiteY2" fmla="*/ 569343 h 3659350"/>
              <a:gd name="connsiteX3" fmla="*/ 2406770 w 2406770"/>
              <a:gd name="connsiteY3" fmla="*/ 0 h 3659350"/>
              <a:gd name="connsiteX0" fmla="*/ 0 w 2449090"/>
              <a:gd name="connsiteY0" fmla="*/ 4190868 h 4192618"/>
              <a:gd name="connsiteX1" fmla="*/ 1009291 w 2449090"/>
              <a:gd name="connsiteY1" fmla="*/ 3483501 h 4192618"/>
              <a:gd name="connsiteX2" fmla="*/ 1544129 w 2449090"/>
              <a:gd name="connsiteY2" fmla="*/ 1102611 h 4192618"/>
              <a:gd name="connsiteX3" fmla="*/ 2449090 w 2449090"/>
              <a:gd name="connsiteY3" fmla="*/ 0 h 4192618"/>
              <a:gd name="connsiteX0" fmla="*/ 0 w 2449090"/>
              <a:gd name="connsiteY0" fmla="*/ 4190868 h 4192618"/>
              <a:gd name="connsiteX1" fmla="*/ 1009291 w 2449090"/>
              <a:gd name="connsiteY1" fmla="*/ 3483501 h 4192618"/>
              <a:gd name="connsiteX2" fmla="*/ 1544129 w 2449090"/>
              <a:gd name="connsiteY2" fmla="*/ 1102611 h 4192618"/>
              <a:gd name="connsiteX3" fmla="*/ 2449090 w 2449090"/>
              <a:gd name="connsiteY3" fmla="*/ 0 h 4192618"/>
              <a:gd name="connsiteX0" fmla="*/ 0 w 2449090"/>
              <a:gd name="connsiteY0" fmla="*/ 4190868 h 4192618"/>
              <a:gd name="connsiteX1" fmla="*/ 1009291 w 2449090"/>
              <a:gd name="connsiteY1" fmla="*/ 3483501 h 4192618"/>
              <a:gd name="connsiteX2" fmla="*/ 1544129 w 2449090"/>
              <a:gd name="connsiteY2" fmla="*/ 1102611 h 4192618"/>
              <a:gd name="connsiteX3" fmla="*/ 2449090 w 2449090"/>
              <a:gd name="connsiteY3" fmla="*/ 0 h 4192618"/>
              <a:gd name="connsiteX0" fmla="*/ 0 w 1897878"/>
              <a:gd name="connsiteY0" fmla="*/ 4023557 h 4025307"/>
              <a:gd name="connsiteX1" fmla="*/ 1009291 w 1897878"/>
              <a:gd name="connsiteY1" fmla="*/ 3316190 h 4025307"/>
              <a:gd name="connsiteX2" fmla="*/ 1544129 w 1897878"/>
              <a:gd name="connsiteY2" fmla="*/ 935300 h 4025307"/>
              <a:gd name="connsiteX3" fmla="*/ 1897878 w 1897878"/>
              <a:gd name="connsiteY3" fmla="*/ 0 h 4025307"/>
              <a:gd name="connsiteX0" fmla="*/ 0 w 1857422"/>
              <a:gd name="connsiteY0" fmla="*/ 4033697 h 4035447"/>
              <a:gd name="connsiteX1" fmla="*/ 1009291 w 1857422"/>
              <a:gd name="connsiteY1" fmla="*/ 3326330 h 4035447"/>
              <a:gd name="connsiteX2" fmla="*/ 1544129 w 1857422"/>
              <a:gd name="connsiteY2" fmla="*/ 945440 h 4035447"/>
              <a:gd name="connsiteX3" fmla="*/ 1857422 w 1857422"/>
              <a:gd name="connsiteY3" fmla="*/ 0 h 4035447"/>
              <a:gd name="connsiteX0" fmla="*/ 0 w 1857422"/>
              <a:gd name="connsiteY0" fmla="*/ 4033697 h 4035447"/>
              <a:gd name="connsiteX1" fmla="*/ 1009291 w 1857422"/>
              <a:gd name="connsiteY1" fmla="*/ 3326330 h 4035447"/>
              <a:gd name="connsiteX2" fmla="*/ 1544129 w 1857422"/>
              <a:gd name="connsiteY2" fmla="*/ 945440 h 4035447"/>
              <a:gd name="connsiteX3" fmla="*/ 1857422 w 1857422"/>
              <a:gd name="connsiteY3" fmla="*/ 0 h 4035447"/>
              <a:gd name="connsiteX0" fmla="*/ 0 w 1857422"/>
              <a:gd name="connsiteY0" fmla="*/ 4033697 h 4035447"/>
              <a:gd name="connsiteX1" fmla="*/ 1009291 w 1857422"/>
              <a:gd name="connsiteY1" fmla="*/ 3326330 h 4035447"/>
              <a:gd name="connsiteX2" fmla="*/ 1544129 w 1857422"/>
              <a:gd name="connsiteY2" fmla="*/ 945440 h 4035447"/>
              <a:gd name="connsiteX3" fmla="*/ 1857422 w 1857422"/>
              <a:gd name="connsiteY3" fmla="*/ 0 h 4035447"/>
              <a:gd name="connsiteX0" fmla="*/ 0 w 1857422"/>
              <a:gd name="connsiteY0" fmla="*/ 4033697 h 4035447"/>
              <a:gd name="connsiteX1" fmla="*/ 1009291 w 1857422"/>
              <a:gd name="connsiteY1" fmla="*/ 3326330 h 4035447"/>
              <a:gd name="connsiteX2" fmla="*/ 1544129 w 1857422"/>
              <a:gd name="connsiteY2" fmla="*/ 945440 h 4035447"/>
              <a:gd name="connsiteX3" fmla="*/ 1857422 w 1857422"/>
              <a:gd name="connsiteY3" fmla="*/ 0 h 4035447"/>
              <a:gd name="connsiteX0" fmla="*/ 0 w 1857422"/>
              <a:gd name="connsiteY0" fmla="*/ 4033697 h 4035447"/>
              <a:gd name="connsiteX1" fmla="*/ 1009291 w 1857422"/>
              <a:gd name="connsiteY1" fmla="*/ 3326330 h 4035447"/>
              <a:gd name="connsiteX2" fmla="*/ 1544129 w 1857422"/>
              <a:gd name="connsiteY2" fmla="*/ 945440 h 4035447"/>
              <a:gd name="connsiteX3" fmla="*/ 1857422 w 1857422"/>
              <a:gd name="connsiteY3" fmla="*/ 0 h 4035447"/>
              <a:gd name="connsiteX0" fmla="*/ 0 w 1741111"/>
              <a:gd name="connsiteY0" fmla="*/ 4033697 h 4035447"/>
              <a:gd name="connsiteX1" fmla="*/ 1009291 w 1741111"/>
              <a:gd name="connsiteY1" fmla="*/ 3326330 h 4035447"/>
              <a:gd name="connsiteX2" fmla="*/ 1544129 w 1741111"/>
              <a:gd name="connsiteY2" fmla="*/ 945440 h 4035447"/>
              <a:gd name="connsiteX3" fmla="*/ 1741111 w 1741111"/>
              <a:gd name="connsiteY3" fmla="*/ 0 h 4035447"/>
              <a:gd name="connsiteX0" fmla="*/ 0 w 1741111"/>
              <a:gd name="connsiteY0" fmla="*/ 4033697 h 4037826"/>
              <a:gd name="connsiteX1" fmla="*/ 1009291 w 1741111"/>
              <a:gd name="connsiteY1" fmla="*/ 3326330 h 4037826"/>
              <a:gd name="connsiteX2" fmla="*/ 1741111 w 1741111"/>
              <a:gd name="connsiteY2" fmla="*/ 0 h 4037826"/>
            </a:gdLst>
            <a:ahLst/>
            <a:cxnLst>
              <a:cxn ang="0">
                <a:pos x="connsiteX0" y="connsiteY0"/>
              </a:cxn>
              <a:cxn ang="0">
                <a:pos x="connsiteX1" y="connsiteY1"/>
              </a:cxn>
              <a:cxn ang="0">
                <a:pos x="connsiteX2" y="connsiteY2"/>
              </a:cxn>
            </a:cxnLst>
            <a:rect l="l" t="t" r="r" b="b"/>
            <a:pathLst>
              <a:path w="1741111" h="4037826">
                <a:moveTo>
                  <a:pt x="0" y="4033697"/>
                </a:moveTo>
                <a:cubicBezTo>
                  <a:pt x="418381" y="4057420"/>
                  <a:pt x="719106" y="3998613"/>
                  <a:pt x="1009291" y="3326330"/>
                </a:cubicBezTo>
                <a:cubicBezTo>
                  <a:pt x="1299476" y="2654047"/>
                  <a:pt x="1588649" y="692985"/>
                  <a:pt x="1741111" y="0"/>
                </a:cubicBezTo>
              </a:path>
            </a:pathLst>
          </a:custGeom>
          <a:noFill/>
          <a:ln w="38100">
            <a:gradFill flip="none" rotWithShape="1">
              <a:gsLst>
                <a:gs pos="44000">
                  <a:srgbClr val="9FCBB1"/>
                </a:gs>
                <a:gs pos="29000">
                  <a:srgbClr val="57AFE4"/>
                </a:gs>
                <a:gs pos="60000">
                  <a:srgbClr val="ACB829"/>
                </a:gs>
                <a:gs pos="76000">
                  <a:srgbClr val="BDAE18"/>
                </a:gs>
                <a:gs pos="90000">
                  <a:srgbClr val="F69E0B"/>
                </a:gs>
              </a:gsLst>
              <a:lin ang="0" scaled="1"/>
              <a:tileRect/>
            </a:gradFill>
            <a:extLst>
              <a:ext uri="{C807C97D-BFC1-408E-A445-0C87EB9F89A2}">
                <ask:lineSketchStyleProps xmlns:ask="http://schemas.microsoft.com/office/drawing/2018/sketchyshapes" sd="1219033472">
                  <a:custGeom>
                    <a:avLst/>
                    <a:gdLst>
                      <a:gd name="connsiteX0" fmla="*/ 0 w 2328481"/>
                      <a:gd name="connsiteY0" fmla="*/ 3624649 h 3626384"/>
                      <a:gd name="connsiteX1" fmla="*/ 976460 w 2328481"/>
                      <a:gd name="connsiteY1" fmla="*/ 2923655 h 3626384"/>
                      <a:gd name="connsiteX2" fmla="*/ 1493900 w 2328481"/>
                      <a:gd name="connsiteY2" fmla="*/ 564213 h 3626384"/>
                      <a:gd name="connsiteX3" fmla="*/ 2328481 w 2328481"/>
                      <a:gd name="connsiteY3" fmla="*/ 0 h 3626384"/>
                      <a:gd name="connsiteX4" fmla="*/ 2328481 w 2328481"/>
                      <a:gd name="connsiteY4" fmla="*/ 0 h 362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481" h="3626384" extrusionOk="0">
                        <a:moveTo>
                          <a:pt x="0" y="3624649"/>
                        </a:moveTo>
                        <a:cubicBezTo>
                          <a:pt x="387783" y="3637680"/>
                          <a:pt x="693140" y="3446615"/>
                          <a:pt x="976460" y="2923655"/>
                        </a:cubicBezTo>
                        <a:cubicBezTo>
                          <a:pt x="1328274" y="2435230"/>
                          <a:pt x="1194591" y="1053842"/>
                          <a:pt x="1493900" y="564213"/>
                        </a:cubicBezTo>
                        <a:cubicBezTo>
                          <a:pt x="1719237" y="76938"/>
                          <a:pt x="2328481" y="0"/>
                          <a:pt x="2328481" y="0"/>
                        </a:cubicBezTo>
                        <a:lnTo>
                          <a:pt x="2328481" y="0"/>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defRPr/>
            </a:pPr>
            <a:endParaRPr lang="en-US" sz="1350" kern="1200">
              <a:solidFill>
                <a:prstClr val="white"/>
              </a:solidFill>
              <a:latin typeface="Arial"/>
            </a:endParaRPr>
          </a:p>
        </p:txBody>
      </p:sp>
      <p:sp>
        <p:nvSpPr>
          <p:cNvPr id="180" name="TextBox 179">
            <a:extLst>
              <a:ext uri="{FF2B5EF4-FFF2-40B4-BE49-F238E27FC236}">
                <a16:creationId xmlns:a16="http://schemas.microsoft.com/office/drawing/2014/main" id="{9DF07FBF-A9E5-4D81-BC28-354AE3312653}"/>
              </a:ext>
            </a:extLst>
          </p:cNvPr>
          <p:cNvSpPr txBox="1"/>
          <p:nvPr/>
        </p:nvSpPr>
        <p:spPr>
          <a:xfrm>
            <a:off x="7634812" y="902370"/>
            <a:ext cx="1404456" cy="684951"/>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050" b="1" dirty="0">
                <a:solidFill>
                  <a:schemeClr val="accent4">
                    <a:lumMod val="60000"/>
                    <a:lumOff val="40000"/>
                  </a:schemeClr>
                </a:solidFill>
                <a:latin typeface="Arial" panose="020B0604020202020204" pitchFamily="34" charset="0"/>
                <a:cs typeface="Arial" panose="020B0604020202020204" pitchFamily="34" charset="0"/>
              </a:rPr>
              <a:t>2025</a:t>
            </a:r>
            <a:br>
              <a:rPr lang="de-DE" sz="1050" kern="1200" dirty="0">
                <a:solidFill>
                  <a:prstClr val="white"/>
                </a:solidFill>
                <a:latin typeface="Arial" panose="020B0604020202020204" pitchFamily="34" charset="0"/>
                <a:ea typeface="+mn-ea"/>
                <a:cs typeface="Arial" panose="020B0604020202020204" pitchFamily="34" charset="0"/>
              </a:rPr>
            </a:br>
            <a:r>
              <a:rPr lang="de-DE" sz="1050" kern="1200" dirty="0">
                <a:solidFill>
                  <a:prstClr val="white"/>
                </a:solidFill>
                <a:latin typeface="Arial" panose="020B0604020202020204" pitchFamily="34" charset="0"/>
                <a:ea typeface="+mn-ea"/>
                <a:cs typeface="Arial" panose="020B0604020202020204" pitchFamily="34" charset="0"/>
              </a:rPr>
              <a:t>≥ 3B smart </a:t>
            </a:r>
            <a:r>
              <a:rPr lang="de-DE" sz="1050" dirty="0">
                <a:solidFill>
                  <a:prstClr val="white"/>
                </a:solidFill>
                <a:latin typeface="Arial" panose="020B0604020202020204" pitchFamily="34" charset="0"/>
                <a:cs typeface="Arial" panose="020B0604020202020204" pitchFamily="34" charset="0"/>
              </a:rPr>
              <a:t>d</a:t>
            </a:r>
            <a:r>
              <a:rPr lang="de-DE" sz="1050" kern="1200" dirty="0">
                <a:solidFill>
                  <a:prstClr val="white"/>
                </a:solidFill>
                <a:latin typeface="Arial" panose="020B0604020202020204" pitchFamily="34" charset="0"/>
                <a:ea typeface="+mn-ea"/>
                <a:cs typeface="Arial" panose="020B0604020202020204" pitchFamily="34" charset="0"/>
              </a:rPr>
              <a:t>evices </a:t>
            </a:r>
            <a:br>
              <a:rPr lang="de-DE" sz="1050" kern="1200" dirty="0">
                <a:solidFill>
                  <a:prstClr val="white"/>
                </a:solidFill>
                <a:latin typeface="Arial" panose="020B0604020202020204" pitchFamily="34" charset="0"/>
                <a:ea typeface="+mn-ea"/>
                <a:cs typeface="Arial" panose="020B0604020202020204" pitchFamily="34" charset="0"/>
              </a:rPr>
            </a:br>
            <a:endParaRPr lang="de-DE" sz="1050" kern="1200" dirty="0">
              <a:solidFill>
                <a:prstClr val="white"/>
              </a:solidFill>
              <a:latin typeface="Arial" panose="020B0604020202020204" pitchFamily="34" charset="0"/>
              <a:ea typeface="+mn-ea"/>
              <a:cs typeface="Arial" panose="020B0604020202020204" pitchFamily="34" charset="0"/>
            </a:endParaRPr>
          </a:p>
        </p:txBody>
      </p:sp>
      <p:sp>
        <p:nvSpPr>
          <p:cNvPr id="181" name="TextBox 180">
            <a:extLst>
              <a:ext uri="{FF2B5EF4-FFF2-40B4-BE49-F238E27FC236}">
                <a16:creationId xmlns:a16="http://schemas.microsoft.com/office/drawing/2014/main" id="{EF2E58CF-1ABF-4DCB-8143-22C05D9B26A8}"/>
              </a:ext>
            </a:extLst>
          </p:cNvPr>
          <p:cNvSpPr txBox="1"/>
          <p:nvPr/>
        </p:nvSpPr>
        <p:spPr>
          <a:xfrm>
            <a:off x="7250791" y="3681693"/>
            <a:ext cx="1350612" cy="488961"/>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050" b="1" kern="1200" cap="all" dirty="0">
                <a:solidFill>
                  <a:schemeClr val="accent1"/>
                </a:solidFill>
                <a:latin typeface="Arial" panose="020B0604020202020204" pitchFamily="34" charset="0"/>
                <a:ea typeface="+mn-ea"/>
                <a:cs typeface="Arial" panose="020B0604020202020204" pitchFamily="34" charset="0"/>
              </a:rPr>
              <a:t>2021</a:t>
            </a:r>
            <a:r>
              <a:rPr lang="de-DE" sz="1050" kern="1200" cap="all" dirty="0">
                <a:solidFill>
                  <a:schemeClr val="accent1"/>
                </a:solidFill>
                <a:latin typeface="Arial" panose="020B0604020202020204" pitchFamily="34" charset="0"/>
                <a:ea typeface="+mn-ea"/>
                <a:cs typeface="Arial" panose="020B0604020202020204" pitchFamily="34" charset="0"/>
              </a:rPr>
              <a:t> </a:t>
            </a:r>
            <a:br>
              <a:rPr lang="de-DE" sz="1050" kern="1200" cap="all" dirty="0">
                <a:solidFill>
                  <a:prstClr val="white"/>
                </a:solidFill>
                <a:latin typeface="Arial" panose="020B0604020202020204" pitchFamily="34" charset="0"/>
                <a:ea typeface="+mn-ea"/>
                <a:cs typeface="Arial" panose="020B0604020202020204" pitchFamily="34" charset="0"/>
              </a:rPr>
            </a:br>
            <a:r>
              <a:rPr lang="de-DE" sz="1050" kern="1200" cap="all" dirty="0">
                <a:solidFill>
                  <a:prstClr val="white"/>
                </a:solidFill>
                <a:latin typeface="Arial" panose="020B0604020202020204" pitchFamily="34" charset="0"/>
                <a:ea typeface="+mn-ea"/>
                <a:cs typeface="Arial" panose="020B0604020202020204" pitchFamily="34" charset="0"/>
              </a:rPr>
              <a:t>&gt; 4</a:t>
            </a:r>
            <a:r>
              <a:rPr lang="de-DE" sz="1050" kern="1200" dirty="0">
                <a:solidFill>
                  <a:prstClr val="white"/>
                </a:solidFill>
                <a:latin typeface="Arial" panose="020B0604020202020204" pitchFamily="34" charset="0"/>
                <a:ea typeface="+mn-ea"/>
                <a:cs typeface="Arial" panose="020B0604020202020204" pitchFamily="34" charset="0"/>
              </a:rPr>
              <a:t>00M mobiles </a:t>
            </a:r>
            <a:r>
              <a:rPr lang="en-US" sz="1050" kern="1200" dirty="0">
                <a:solidFill>
                  <a:prstClr val="white"/>
                </a:solidFill>
                <a:latin typeface="Arial" panose="020B0604020202020204" pitchFamily="34" charset="0"/>
                <a:ea typeface="+mn-ea"/>
                <a:cs typeface="Arial" panose="020B0604020202020204" pitchFamily="34" charset="0"/>
              </a:rPr>
              <a:t>devices</a:t>
            </a:r>
          </a:p>
          <a:p>
            <a:pPr defTabSz="685800" fontAlgn="base">
              <a:spcBef>
                <a:spcPts val="450"/>
              </a:spcBef>
              <a:spcAft>
                <a:spcPct val="0"/>
              </a:spcAft>
              <a:buClrTx/>
              <a:defRPr/>
            </a:pPr>
            <a:endParaRPr lang="de-DE" sz="1050" b="1" kern="1200" cap="all" dirty="0">
              <a:solidFill>
                <a:prstClr val="white"/>
              </a:solidFill>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DE6AA0DA-5455-4727-970D-412C53B18F15}"/>
              </a:ext>
            </a:extLst>
          </p:cNvPr>
          <p:cNvSpPr txBox="1"/>
          <p:nvPr/>
        </p:nvSpPr>
        <p:spPr>
          <a:xfrm>
            <a:off x="7456107" y="2902726"/>
            <a:ext cx="1393652" cy="597236"/>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050" b="1" kern="1200" dirty="0">
                <a:solidFill>
                  <a:schemeClr val="accent3">
                    <a:lumMod val="40000"/>
                    <a:lumOff val="60000"/>
                  </a:schemeClr>
                </a:solidFill>
                <a:latin typeface="Arial" panose="020B0604020202020204" pitchFamily="34" charset="0"/>
                <a:ea typeface="+mn-ea"/>
                <a:cs typeface="Arial" panose="020B0604020202020204" pitchFamily="34" charset="0"/>
              </a:rPr>
              <a:t>2022</a:t>
            </a:r>
            <a:r>
              <a:rPr lang="de-DE" sz="1050" kern="1200" dirty="0">
                <a:solidFill>
                  <a:schemeClr val="accent3">
                    <a:lumMod val="40000"/>
                    <a:lumOff val="60000"/>
                  </a:schemeClr>
                </a:solidFill>
                <a:latin typeface="Arial" panose="020B0604020202020204" pitchFamily="34" charset="0"/>
                <a:ea typeface="+mn-ea"/>
                <a:cs typeface="Arial" panose="020B0604020202020204" pitchFamily="34" charset="0"/>
              </a:rPr>
              <a:t> </a:t>
            </a:r>
            <a:br>
              <a:rPr lang="de-DE" sz="1050" kern="1200" dirty="0">
                <a:solidFill>
                  <a:prstClr val="white"/>
                </a:solidFill>
                <a:latin typeface="Arial" panose="020B0604020202020204" pitchFamily="34" charset="0"/>
                <a:ea typeface="+mn-ea"/>
                <a:cs typeface="Arial" panose="020B0604020202020204" pitchFamily="34" charset="0"/>
              </a:rPr>
            </a:br>
            <a:r>
              <a:rPr lang="de-DE" sz="1050" kern="1200" dirty="0">
                <a:solidFill>
                  <a:prstClr val="white"/>
                </a:solidFill>
                <a:latin typeface="Arial" panose="020B0604020202020204" pitchFamily="34" charset="0"/>
                <a:ea typeface="+mn-ea"/>
                <a:cs typeface="Arial" panose="020B0604020202020204" pitchFamily="34" charset="0"/>
              </a:rPr>
              <a:t>&gt; 100M IoT </a:t>
            </a:r>
            <a:r>
              <a:rPr lang="en-US" sz="1050" kern="1200" dirty="0">
                <a:solidFill>
                  <a:prstClr val="white"/>
                </a:solidFill>
                <a:latin typeface="Arial" panose="020B0604020202020204" pitchFamily="34" charset="0"/>
                <a:ea typeface="+mn-ea"/>
                <a:cs typeface="Arial" panose="020B0604020202020204" pitchFamily="34" charset="0"/>
              </a:rPr>
              <a:t>devices</a:t>
            </a:r>
            <a:r>
              <a:rPr lang="de-DE" sz="1050" kern="1200" dirty="0">
                <a:solidFill>
                  <a:prstClr val="white"/>
                </a:solidFill>
                <a:latin typeface="Arial" panose="020B0604020202020204" pitchFamily="34" charset="0"/>
                <a:ea typeface="+mn-ea"/>
                <a:cs typeface="Arial" panose="020B0604020202020204" pitchFamily="34" charset="0"/>
              </a:rPr>
              <a:t> </a:t>
            </a:r>
            <a:br>
              <a:rPr lang="de-DE" sz="1050" kern="1200" dirty="0">
                <a:solidFill>
                  <a:prstClr val="white"/>
                </a:solidFill>
                <a:latin typeface="Arial" panose="020B0604020202020204" pitchFamily="34" charset="0"/>
                <a:ea typeface="+mn-ea"/>
                <a:cs typeface="Arial" panose="020B0604020202020204" pitchFamily="34" charset="0"/>
              </a:rPr>
            </a:br>
            <a:endParaRPr lang="de-DE" sz="1050" kern="1200" dirty="0">
              <a:solidFill>
                <a:srgbClr val="FF0000"/>
              </a:solidFill>
              <a:latin typeface="Arial" panose="020B0604020202020204" pitchFamily="34" charset="0"/>
              <a:ea typeface="+mn-ea"/>
              <a:cs typeface="Arial" panose="020B0604020202020204" pitchFamily="34" charset="0"/>
            </a:endParaRPr>
          </a:p>
        </p:txBody>
      </p:sp>
      <p:cxnSp>
        <p:nvCxnSpPr>
          <p:cNvPr id="183" name="Straight Arrow Connector 182">
            <a:extLst>
              <a:ext uri="{FF2B5EF4-FFF2-40B4-BE49-F238E27FC236}">
                <a16:creationId xmlns:a16="http://schemas.microsoft.com/office/drawing/2014/main" id="{9FF1616F-EA3B-4DC0-9C77-B7EE3DA90EF7}"/>
              </a:ext>
            </a:extLst>
          </p:cNvPr>
          <p:cNvCxnSpPr/>
          <p:nvPr/>
        </p:nvCxnSpPr>
        <p:spPr>
          <a:xfrm flipH="1">
            <a:off x="7033366" y="3790683"/>
            <a:ext cx="244284"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F3CB2869-7A96-4990-BE4B-DDB4E4D8F695}"/>
              </a:ext>
            </a:extLst>
          </p:cNvPr>
          <p:cNvCxnSpPr/>
          <p:nvPr/>
        </p:nvCxnSpPr>
        <p:spPr>
          <a:xfrm flipH="1">
            <a:off x="7259713" y="3023032"/>
            <a:ext cx="244284"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89C9D25E-BFDC-491D-99D3-F1A08F761963}"/>
              </a:ext>
            </a:extLst>
          </p:cNvPr>
          <p:cNvSpPr txBox="1"/>
          <p:nvPr/>
        </p:nvSpPr>
        <p:spPr>
          <a:xfrm>
            <a:off x="7657989" y="2157793"/>
            <a:ext cx="1300790" cy="597238"/>
          </a:xfrm>
          <a:prstGeom prst="rect">
            <a:avLst/>
          </a:prstGeom>
          <a:noFill/>
        </p:spPr>
        <p:txBody>
          <a:bodyPr wrap="none" lIns="68580" tIns="34290" rIns="68580" rtlCol="0" anchor="t">
            <a:noAutofit/>
          </a:bodyPr>
          <a:lstStyle/>
          <a:p>
            <a:pPr defTabSz="685800" fontAlgn="base">
              <a:spcBef>
                <a:spcPts val="450"/>
              </a:spcBef>
              <a:spcAft>
                <a:spcPct val="0"/>
              </a:spcAft>
              <a:buClrTx/>
              <a:defRPr/>
            </a:pPr>
            <a:r>
              <a:rPr lang="de-DE" sz="1050" b="1" kern="1200" dirty="0">
                <a:solidFill>
                  <a:schemeClr val="accent3"/>
                </a:solidFill>
                <a:latin typeface="Arial" panose="020B0604020202020204" pitchFamily="34" charset="0"/>
                <a:ea typeface="+mn-ea"/>
                <a:cs typeface="Arial" panose="020B0604020202020204" pitchFamily="34" charset="0"/>
              </a:rPr>
              <a:t>2023</a:t>
            </a:r>
            <a:r>
              <a:rPr lang="de-DE" sz="1050" kern="1200" dirty="0">
                <a:solidFill>
                  <a:schemeClr val="accent3"/>
                </a:solidFill>
                <a:latin typeface="Arial" panose="020B0604020202020204" pitchFamily="34" charset="0"/>
                <a:ea typeface="+mn-ea"/>
                <a:cs typeface="Arial" panose="020B0604020202020204" pitchFamily="34" charset="0"/>
              </a:rPr>
              <a:t> </a:t>
            </a:r>
            <a:br>
              <a:rPr lang="de-DE" sz="1050" kern="1200" dirty="0">
                <a:solidFill>
                  <a:prstClr val="white"/>
                </a:solidFill>
                <a:latin typeface="Arial" panose="020B0604020202020204" pitchFamily="34" charset="0"/>
                <a:ea typeface="+mn-ea"/>
                <a:cs typeface="Arial" panose="020B0604020202020204" pitchFamily="34" charset="0"/>
              </a:rPr>
            </a:br>
            <a:r>
              <a:rPr lang="de-DE" sz="1050" kern="1200" dirty="0">
                <a:solidFill>
                  <a:prstClr val="white"/>
                </a:solidFill>
                <a:latin typeface="Arial" panose="020B0604020202020204" pitchFamily="34" charset="0"/>
                <a:ea typeface="+mn-ea"/>
                <a:cs typeface="Arial" panose="020B0604020202020204" pitchFamily="34" charset="0"/>
              </a:rPr>
              <a:t>&gt; 10M cars</a:t>
            </a:r>
          </a:p>
          <a:p>
            <a:pPr defTabSz="685800" fontAlgn="base">
              <a:spcBef>
                <a:spcPts val="450"/>
              </a:spcBef>
              <a:spcAft>
                <a:spcPct val="0"/>
              </a:spcAft>
              <a:buClrTx/>
              <a:defRPr/>
            </a:pPr>
            <a:r>
              <a:rPr lang="de-DE" sz="1050" dirty="0">
                <a:solidFill>
                  <a:prstClr val="white"/>
                </a:solidFill>
                <a:latin typeface="Arial" panose="020B0604020202020204" pitchFamily="34" charset="0"/>
                <a:cs typeface="Arial" panose="020B0604020202020204" pitchFamily="34" charset="0"/>
              </a:rPr>
              <a:t>&gt; 800M mobile devices</a:t>
            </a:r>
            <a:r>
              <a:rPr lang="de-DE" sz="1050" kern="1200" dirty="0">
                <a:solidFill>
                  <a:prstClr val="white"/>
                </a:solidFill>
                <a:latin typeface="Arial" panose="020B0604020202020204" pitchFamily="34" charset="0"/>
                <a:ea typeface="+mn-ea"/>
                <a:cs typeface="Arial" panose="020B0604020202020204" pitchFamily="34" charset="0"/>
              </a:rPr>
              <a:t>  </a:t>
            </a:r>
            <a:br>
              <a:rPr lang="de-DE" sz="1050" kern="1200" dirty="0">
                <a:solidFill>
                  <a:prstClr val="white"/>
                </a:solidFill>
                <a:latin typeface="Arial" panose="020B0604020202020204" pitchFamily="34" charset="0"/>
                <a:ea typeface="+mn-ea"/>
                <a:cs typeface="Arial" panose="020B0604020202020204" pitchFamily="34" charset="0"/>
              </a:rPr>
            </a:br>
            <a:endParaRPr lang="de-DE" sz="1050" kern="1200" dirty="0">
              <a:solidFill>
                <a:prstClr val="white"/>
              </a:solidFill>
              <a:latin typeface="Arial" panose="020B0604020202020204" pitchFamily="34" charset="0"/>
              <a:ea typeface="+mn-ea"/>
              <a:cs typeface="Arial" panose="020B0604020202020204" pitchFamily="34" charset="0"/>
            </a:endParaRPr>
          </a:p>
        </p:txBody>
      </p:sp>
      <p:cxnSp>
        <p:nvCxnSpPr>
          <p:cNvPr id="186" name="Straight Arrow Connector 185">
            <a:extLst>
              <a:ext uri="{FF2B5EF4-FFF2-40B4-BE49-F238E27FC236}">
                <a16:creationId xmlns:a16="http://schemas.microsoft.com/office/drawing/2014/main" id="{171D3462-CA3C-4036-93D4-9ED895761108}"/>
              </a:ext>
            </a:extLst>
          </p:cNvPr>
          <p:cNvCxnSpPr/>
          <p:nvPr/>
        </p:nvCxnSpPr>
        <p:spPr>
          <a:xfrm flipH="1">
            <a:off x="7416109" y="2278099"/>
            <a:ext cx="244284"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1BED84B-A485-4364-824A-2172DBF5F00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779238" y="2131872"/>
            <a:ext cx="337569" cy="337569"/>
          </a:xfrm>
          <a:prstGeom prst="rect">
            <a:avLst/>
          </a:prstGeom>
        </p:spPr>
      </p:pic>
      <p:sp>
        <p:nvSpPr>
          <p:cNvPr id="98" name="Freeform 41">
            <a:extLst>
              <a:ext uri="{FF2B5EF4-FFF2-40B4-BE49-F238E27FC236}">
                <a16:creationId xmlns:a16="http://schemas.microsoft.com/office/drawing/2014/main" id="{30193504-F0D4-41B5-A418-3113FF369455}"/>
              </a:ext>
            </a:extLst>
          </p:cNvPr>
          <p:cNvSpPr>
            <a:spLocks noEditPoints="1"/>
          </p:cNvSpPr>
          <p:nvPr/>
        </p:nvSpPr>
        <p:spPr bwMode="auto">
          <a:xfrm flipH="1">
            <a:off x="2626058" y="2586708"/>
            <a:ext cx="238166" cy="247542"/>
          </a:xfrm>
          <a:custGeom>
            <a:avLst/>
            <a:gdLst>
              <a:gd name="T0" fmla="*/ 375 w 382"/>
              <a:gd name="T1" fmla="*/ 74 h 397"/>
              <a:gd name="T2" fmla="*/ 327 w 382"/>
              <a:gd name="T3" fmla="*/ 37 h 397"/>
              <a:gd name="T4" fmla="*/ 312 w 382"/>
              <a:gd name="T5" fmla="*/ 36 h 397"/>
              <a:gd name="T6" fmla="*/ 277 w 382"/>
              <a:gd name="T7" fmla="*/ 56 h 397"/>
              <a:gd name="T8" fmla="*/ 139 w 382"/>
              <a:gd name="T9" fmla="*/ 32 h 397"/>
              <a:gd name="T10" fmla="*/ 78 w 382"/>
              <a:gd name="T11" fmla="*/ 0 h 397"/>
              <a:gd name="T12" fmla="*/ 4 w 382"/>
              <a:gd name="T13" fmla="*/ 74 h 397"/>
              <a:gd name="T14" fmla="*/ 35 w 382"/>
              <a:gd name="T15" fmla="*/ 134 h 397"/>
              <a:gd name="T16" fmla="*/ 84 w 382"/>
              <a:gd name="T17" fmla="*/ 302 h 397"/>
              <a:gd name="T18" fmla="*/ 13 w 382"/>
              <a:gd name="T19" fmla="*/ 302 h 397"/>
              <a:gd name="T20" fmla="*/ 0 w 382"/>
              <a:gd name="T21" fmla="*/ 315 h 397"/>
              <a:gd name="T22" fmla="*/ 0 w 382"/>
              <a:gd name="T23" fmla="*/ 384 h 397"/>
              <a:gd name="T24" fmla="*/ 13 w 382"/>
              <a:gd name="T25" fmla="*/ 397 h 397"/>
              <a:gd name="T26" fmla="*/ 301 w 382"/>
              <a:gd name="T27" fmla="*/ 397 h 397"/>
              <a:gd name="T28" fmla="*/ 315 w 382"/>
              <a:gd name="T29" fmla="*/ 384 h 397"/>
              <a:gd name="T30" fmla="*/ 315 w 382"/>
              <a:gd name="T31" fmla="*/ 315 h 397"/>
              <a:gd name="T32" fmla="*/ 301 w 382"/>
              <a:gd name="T33" fmla="*/ 302 h 397"/>
              <a:gd name="T34" fmla="*/ 202 w 382"/>
              <a:gd name="T35" fmla="*/ 302 h 397"/>
              <a:gd name="T36" fmla="*/ 140 w 382"/>
              <a:gd name="T37" fmla="*/ 128 h 397"/>
              <a:gd name="T38" fmla="*/ 264 w 382"/>
              <a:gd name="T39" fmla="*/ 142 h 397"/>
              <a:gd name="T40" fmla="*/ 289 w 382"/>
              <a:gd name="T41" fmla="*/ 170 h 397"/>
              <a:gd name="T42" fmla="*/ 299 w 382"/>
              <a:gd name="T43" fmla="*/ 174 h 397"/>
              <a:gd name="T44" fmla="*/ 301 w 382"/>
              <a:gd name="T45" fmla="*/ 174 h 397"/>
              <a:gd name="T46" fmla="*/ 354 w 382"/>
              <a:gd name="T47" fmla="*/ 167 h 397"/>
              <a:gd name="T48" fmla="*/ 365 w 382"/>
              <a:gd name="T49" fmla="*/ 152 h 397"/>
              <a:gd name="T50" fmla="*/ 350 w 382"/>
              <a:gd name="T51" fmla="*/ 140 h 397"/>
              <a:gd name="T52" fmla="*/ 304 w 382"/>
              <a:gd name="T53" fmla="*/ 146 h 397"/>
              <a:gd name="T54" fmla="*/ 283 w 382"/>
              <a:gd name="T55" fmla="*/ 123 h 397"/>
              <a:gd name="T56" fmla="*/ 290 w 382"/>
              <a:gd name="T57" fmla="*/ 79 h 397"/>
              <a:gd name="T58" fmla="*/ 317 w 382"/>
              <a:gd name="T59" fmla="*/ 63 h 397"/>
              <a:gd name="T60" fmla="*/ 358 w 382"/>
              <a:gd name="T61" fmla="*/ 95 h 397"/>
              <a:gd name="T62" fmla="*/ 377 w 382"/>
              <a:gd name="T63" fmla="*/ 93 h 397"/>
              <a:gd name="T64" fmla="*/ 375 w 382"/>
              <a:gd name="T65" fmla="*/ 74 h 397"/>
              <a:gd name="T66" fmla="*/ 31 w 382"/>
              <a:gd name="T67" fmla="*/ 74 h 397"/>
              <a:gd name="T68" fmla="*/ 78 w 382"/>
              <a:gd name="T69" fmla="*/ 27 h 397"/>
              <a:gd name="T70" fmla="*/ 125 w 382"/>
              <a:gd name="T71" fmla="*/ 74 h 397"/>
              <a:gd name="T72" fmla="*/ 78 w 382"/>
              <a:gd name="T73" fmla="*/ 121 h 397"/>
              <a:gd name="T74" fmla="*/ 31 w 382"/>
              <a:gd name="T75" fmla="*/ 74 h 397"/>
              <a:gd name="T76" fmla="*/ 288 w 382"/>
              <a:gd name="T77" fmla="*/ 329 h 397"/>
              <a:gd name="T78" fmla="*/ 288 w 382"/>
              <a:gd name="T79" fmla="*/ 370 h 397"/>
              <a:gd name="T80" fmla="*/ 27 w 382"/>
              <a:gd name="T81" fmla="*/ 370 h 397"/>
              <a:gd name="T82" fmla="*/ 27 w 382"/>
              <a:gd name="T83" fmla="*/ 329 h 397"/>
              <a:gd name="T84" fmla="*/ 288 w 382"/>
              <a:gd name="T85" fmla="*/ 329 h 397"/>
              <a:gd name="T86" fmla="*/ 173 w 382"/>
              <a:gd name="T87" fmla="*/ 302 h 397"/>
              <a:gd name="T88" fmla="*/ 112 w 382"/>
              <a:gd name="T89" fmla="*/ 302 h 397"/>
              <a:gd name="T90" fmla="*/ 67 w 382"/>
              <a:gd name="T91" fmla="*/ 147 h 397"/>
              <a:gd name="T92" fmla="*/ 115 w 382"/>
              <a:gd name="T93" fmla="*/ 138 h 397"/>
              <a:gd name="T94" fmla="*/ 173 w 382"/>
              <a:gd name="T95" fmla="*/ 302 h 397"/>
              <a:gd name="T96" fmla="*/ 151 w 382"/>
              <a:gd name="T97" fmla="*/ 63 h 397"/>
              <a:gd name="T98" fmla="*/ 263 w 382"/>
              <a:gd name="T99" fmla="*/ 80 h 397"/>
              <a:gd name="T100" fmla="*/ 257 w 382"/>
              <a:gd name="T101" fmla="*/ 116 h 397"/>
              <a:gd name="T102" fmla="*/ 147 w 382"/>
              <a:gd name="T103" fmla="*/ 102 h 397"/>
              <a:gd name="T104" fmla="*/ 152 w 382"/>
              <a:gd name="T105" fmla="*/ 74 h 397"/>
              <a:gd name="T106" fmla="*/ 151 w 382"/>
              <a:gd name="T10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2" h="397">
                <a:moveTo>
                  <a:pt x="375" y="74"/>
                </a:moveTo>
                <a:cubicBezTo>
                  <a:pt x="327" y="37"/>
                  <a:pt x="327" y="37"/>
                  <a:pt x="327" y="37"/>
                </a:cubicBezTo>
                <a:cubicBezTo>
                  <a:pt x="322" y="33"/>
                  <a:pt x="316" y="33"/>
                  <a:pt x="312" y="36"/>
                </a:cubicBezTo>
                <a:cubicBezTo>
                  <a:pt x="277" y="56"/>
                  <a:pt x="277" y="56"/>
                  <a:pt x="277" y="56"/>
                </a:cubicBezTo>
                <a:cubicBezTo>
                  <a:pt x="139" y="32"/>
                  <a:pt x="139" y="32"/>
                  <a:pt x="139" y="32"/>
                </a:cubicBezTo>
                <a:cubicBezTo>
                  <a:pt x="125" y="12"/>
                  <a:pt x="102" y="0"/>
                  <a:pt x="78" y="0"/>
                </a:cubicBezTo>
                <a:cubicBezTo>
                  <a:pt x="37" y="0"/>
                  <a:pt x="4" y="33"/>
                  <a:pt x="4" y="74"/>
                </a:cubicBezTo>
                <a:cubicBezTo>
                  <a:pt x="4" y="98"/>
                  <a:pt x="16" y="120"/>
                  <a:pt x="35" y="134"/>
                </a:cubicBezTo>
                <a:cubicBezTo>
                  <a:pt x="84" y="302"/>
                  <a:pt x="84" y="302"/>
                  <a:pt x="84" y="302"/>
                </a:cubicBezTo>
                <a:cubicBezTo>
                  <a:pt x="13" y="302"/>
                  <a:pt x="13" y="302"/>
                  <a:pt x="13" y="302"/>
                </a:cubicBezTo>
                <a:cubicBezTo>
                  <a:pt x="6" y="302"/>
                  <a:pt x="0" y="308"/>
                  <a:pt x="0" y="315"/>
                </a:cubicBezTo>
                <a:cubicBezTo>
                  <a:pt x="0" y="384"/>
                  <a:pt x="0" y="384"/>
                  <a:pt x="0" y="384"/>
                </a:cubicBezTo>
                <a:cubicBezTo>
                  <a:pt x="0" y="391"/>
                  <a:pt x="6" y="397"/>
                  <a:pt x="13" y="397"/>
                </a:cubicBezTo>
                <a:cubicBezTo>
                  <a:pt x="301" y="397"/>
                  <a:pt x="301" y="397"/>
                  <a:pt x="301" y="397"/>
                </a:cubicBezTo>
                <a:cubicBezTo>
                  <a:pt x="309" y="397"/>
                  <a:pt x="315" y="391"/>
                  <a:pt x="315" y="384"/>
                </a:cubicBezTo>
                <a:cubicBezTo>
                  <a:pt x="315" y="315"/>
                  <a:pt x="315" y="315"/>
                  <a:pt x="315" y="315"/>
                </a:cubicBezTo>
                <a:cubicBezTo>
                  <a:pt x="315" y="308"/>
                  <a:pt x="309" y="302"/>
                  <a:pt x="301" y="302"/>
                </a:cubicBezTo>
                <a:cubicBezTo>
                  <a:pt x="202" y="302"/>
                  <a:pt x="202" y="302"/>
                  <a:pt x="202" y="302"/>
                </a:cubicBezTo>
                <a:cubicBezTo>
                  <a:pt x="140" y="128"/>
                  <a:pt x="140" y="128"/>
                  <a:pt x="140" y="128"/>
                </a:cubicBezTo>
                <a:cubicBezTo>
                  <a:pt x="264" y="142"/>
                  <a:pt x="264" y="142"/>
                  <a:pt x="264" y="142"/>
                </a:cubicBezTo>
                <a:cubicBezTo>
                  <a:pt x="289" y="170"/>
                  <a:pt x="289" y="170"/>
                  <a:pt x="289" y="170"/>
                </a:cubicBezTo>
                <a:cubicBezTo>
                  <a:pt x="292" y="172"/>
                  <a:pt x="296" y="174"/>
                  <a:pt x="299" y="174"/>
                </a:cubicBezTo>
                <a:cubicBezTo>
                  <a:pt x="300" y="174"/>
                  <a:pt x="300" y="174"/>
                  <a:pt x="301" y="174"/>
                </a:cubicBezTo>
                <a:cubicBezTo>
                  <a:pt x="354" y="167"/>
                  <a:pt x="354" y="167"/>
                  <a:pt x="354" y="167"/>
                </a:cubicBezTo>
                <a:cubicBezTo>
                  <a:pt x="361" y="166"/>
                  <a:pt x="366" y="159"/>
                  <a:pt x="365" y="152"/>
                </a:cubicBezTo>
                <a:cubicBezTo>
                  <a:pt x="365" y="144"/>
                  <a:pt x="358" y="139"/>
                  <a:pt x="350" y="140"/>
                </a:cubicBezTo>
                <a:cubicBezTo>
                  <a:pt x="304" y="146"/>
                  <a:pt x="304" y="146"/>
                  <a:pt x="304" y="146"/>
                </a:cubicBezTo>
                <a:cubicBezTo>
                  <a:pt x="283" y="123"/>
                  <a:pt x="283" y="123"/>
                  <a:pt x="283" y="123"/>
                </a:cubicBezTo>
                <a:cubicBezTo>
                  <a:pt x="290" y="79"/>
                  <a:pt x="290" y="79"/>
                  <a:pt x="290" y="79"/>
                </a:cubicBezTo>
                <a:cubicBezTo>
                  <a:pt x="317" y="63"/>
                  <a:pt x="317" y="63"/>
                  <a:pt x="317" y="63"/>
                </a:cubicBezTo>
                <a:cubicBezTo>
                  <a:pt x="358" y="95"/>
                  <a:pt x="358" y="95"/>
                  <a:pt x="358" y="95"/>
                </a:cubicBezTo>
                <a:cubicBezTo>
                  <a:pt x="364" y="100"/>
                  <a:pt x="373" y="99"/>
                  <a:pt x="377" y="93"/>
                </a:cubicBezTo>
                <a:cubicBezTo>
                  <a:pt x="382" y="87"/>
                  <a:pt x="381" y="79"/>
                  <a:pt x="375" y="74"/>
                </a:cubicBezTo>
                <a:close/>
                <a:moveTo>
                  <a:pt x="31" y="74"/>
                </a:moveTo>
                <a:cubicBezTo>
                  <a:pt x="31" y="48"/>
                  <a:pt x="52" y="27"/>
                  <a:pt x="78" y="27"/>
                </a:cubicBezTo>
                <a:cubicBezTo>
                  <a:pt x="104" y="27"/>
                  <a:pt x="125" y="48"/>
                  <a:pt x="125" y="74"/>
                </a:cubicBezTo>
                <a:cubicBezTo>
                  <a:pt x="125" y="100"/>
                  <a:pt x="104" y="121"/>
                  <a:pt x="78" y="121"/>
                </a:cubicBezTo>
                <a:cubicBezTo>
                  <a:pt x="52" y="121"/>
                  <a:pt x="31" y="100"/>
                  <a:pt x="31" y="74"/>
                </a:cubicBezTo>
                <a:close/>
                <a:moveTo>
                  <a:pt x="288" y="329"/>
                </a:moveTo>
                <a:cubicBezTo>
                  <a:pt x="288" y="370"/>
                  <a:pt x="288" y="370"/>
                  <a:pt x="288" y="370"/>
                </a:cubicBezTo>
                <a:cubicBezTo>
                  <a:pt x="27" y="370"/>
                  <a:pt x="27" y="370"/>
                  <a:pt x="27" y="370"/>
                </a:cubicBezTo>
                <a:cubicBezTo>
                  <a:pt x="27" y="329"/>
                  <a:pt x="27" y="329"/>
                  <a:pt x="27" y="329"/>
                </a:cubicBezTo>
                <a:lnTo>
                  <a:pt x="288" y="329"/>
                </a:lnTo>
                <a:close/>
                <a:moveTo>
                  <a:pt x="173" y="302"/>
                </a:moveTo>
                <a:cubicBezTo>
                  <a:pt x="112" y="302"/>
                  <a:pt x="112" y="302"/>
                  <a:pt x="112" y="302"/>
                </a:cubicBezTo>
                <a:cubicBezTo>
                  <a:pt x="67" y="147"/>
                  <a:pt x="67" y="147"/>
                  <a:pt x="67" y="147"/>
                </a:cubicBezTo>
                <a:cubicBezTo>
                  <a:pt x="83" y="150"/>
                  <a:pt x="100" y="146"/>
                  <a:pt x="115" y="138"/>
                </a:cubicBezTo>
                <a:lnTo>
                  <a:pt x="173" y="302"/>
                </a:lnTo>
                <a:close/>
                <a:moveTo>
                  <a:pt x="151" y="63"/>
                </a:moveTo>
                <a:cubicBezTo>
                  <a:pt x="263" y="80"/>
                  <a:pt x="263" y="80"/>
                  <a:pt x="263" y="80"/>
                </a:cubicBezTo>
                <a:cubicBezTo>
                  <a:pt x="257" y="116"/>
                  <a:pt x="257" y="116"/>
                  <a:pt x="257" y="116"/>
                </a:cubicBezTo>
                <a:cubicBezTo>
                  <a:pt x="147" y="102"/>
                  <a:pt x="147" y="102"/>
                  <a:pt x="147" y="102"/>
                </a:cubicBezTo>
                <a:cubicBezTo>
                  <a:pt x="150" y="93"/>
                  <a:pt x="152" y="84"/>
                  <a:pt x="152" y="74"/>
                </a:cubicBezTo>
                <a:cubicBezTo>
                  <a:pt x="152" y="70"/>
                  <a:pt x="152" y="66"/>
                  <a:pt x="151" y="6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pic>
        <p:nvPicPr>
          <p:cNvPr id="11" name="Graphic 10">
            <a:extLst>
              <a:ext uri="{FF2B5EF4-FFF2-40B4-BE49-F238E27FC236}">
                <a16:creationId xmlns:a16="http://schemas.microsoft.com/office/drawing/2014/main" id="{C32F5016-18CB-47AE-A348-078D00140BE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419052" y="3187876"/>
            <a:ext cx="342078" cy="342078"/>
          </a:xfrm>
          <a:prstGeom prst="rect">
            <a:avLst/>
          </a:prstGeom>
        </p:spPr>
      </p:pic>
      <p:pic>
        <p:nvPicPr>
          <p:cNvPr id="18" name="Graphic 17">
            <a:extLst>
              <a:ext uri="{FF2B5EF4-FFF2-40B4-BE49-F238E27FC236}">
                <a16:creationId xmlns:a16="http://schemas.microsoft.com/office/drawing/2014/main" id="{BDFBB51C-EFAB-4C4A-9E93-EAE386D2068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912590" y="3315549"/>
            <a:ext cx="585506" cy="585506"/>
          </a:xfrm>
          <a:prstGeom prst="rect">
            <a:avLst/>
          </a:prstGeom>
        </p:spPr>
      </p:pic>
      <p:grpSp>
        <p:nvGrpSpPr>
          <p:cNvPr id="114" name="Group 113">
            <a:extLst>
              <a:ext uri="{FF2B5EF4-FFF2-40B4-BE49-F238E27FC236}">
                <a16:creationId xmlns:a16="http://schemas.microsoft.com/office/drawing/2014/main" id="{3F9BD9CC-0E73-4986-B7F6-B645EE16F766}"/>
              </a:ext>
            </a:extLst>
          </p:cNvPr>
          <p:cNvGrpSpPr/>
          <p:nvPr/>
        </p:nvGrpSpPr>
        <p:grpSpPr>
          <a:xfrm>
            <a:off x="3667875" y="3219580"/>
            <a:ext cx="268183" cy="228728"/>
            <a:chOff x="3789013" y="3161972"/>
            <a:chExt cx="330625" cy="281983"/>
          </a:xfrm>
          <a:solidFill>
            <a:schemeClr val="bg1">
              <a:alpha val="28000"/>
            </a:schemeClr>
          </a:solidFill>
        </p:grpSpPr>
        <p:sp>
          <p:nvSpPr>
            <p:cNvPr id="115" name="Freeform 42">
              <a:extLst>
                <a:ext uri="{FF2B5EF4-FFF2-40B4-BE49-F238E27FC236}">
                  <a16:creationId xmlns:a16="http://schemas.microsoft.com/office/drawing/2014/main" id="{9CCA3FBF-D88F-4F81-85C5-EFA8C17DA9F2}"/>
                </a:ext>
              </a:extLst>
            </p:cNvPr>
            <p:cNvSpPr>
              <a:spLocks noEditPoints="1"/>
            </p:cNvSpPr>
            <p:nvPr/>
          </p:nvSpPr>
          <p:spPr bwMode="auto">
            <a:xfrm flipH="1">
              <a:off x="3789013" y="3161972"/>
              <a:ext cx="330625" cy="281983"/>
            </a:xfrm>
            <a:custGeom>
              <a:avLst/>
              <a:gdLst>
                <a:gd name="T0" fmla="*/ 402 w 408"/>
                <a:gd name="T1" fmla="*/ 149 h 340"/>
                <a:gd name="T2" fmla="*/ 375 w 408"/>
                <a:gd name="T3" fmla="*/ 111 h 340"/>
                <a:gd name="T4" fmla="*/ 406 w 408"/>
                <a:gd name="T5" fmla="*/ 93 h 340"/>
                <a:gd name="T6" fmla="*/ 371 w 408"/>
                <a:gd name="T7" fmla="*/ 78 h 340"/>
                <a:gd name="T8" fmla="*/ 346 w 408"/>
                <a:gd name="T9" fmla="*/ 44 h 340"/>
                <a:gd name="T10" fmla="*/ 204 w 408"/>
                <a:gd name="T11" fmla="*/ 0 h 340"/>
                <a:gd name="T12" fmla="*/ 63 w 408"/>
                <a:gd name="T13" fmla="*/ 44 h 340"/>
                <a:gd name="T14" fmla="*/ 38 w 408"/>
                <a:gd name="T15" fmla="*/ 78 h 340"/>
                <a:gd name="T16" fmla="*/ 3 w 408"/>
                <a:gd name="T17" fmla="*/ 93 h 340"/>
                <a:gd name="T18" fmla="*/ 34 w 408"/>
                <a:gd name="T19" fmla="*/ 111 h 340"/>
                <a:gd name="T20" fmla="*/ 7 w 408"/>
                <a:gd name="T21" fmla="*/ 149 h 340"/>
                <a:gd name="T22" fmla="*/ 10 w 408"/>
                <a:gd name="T23" fmla="*/ 297 h 340"/>
                <a:gd name="T24" fmla="*/ 22 w 408"/>
                <a:gd name="T25" fmla="*/ 333 h 340"/>
                <a:gd name="T26" fmla="*/ 90 w 408"/>
                <a:gd name="T27" fmla="*/ 340 h 340"/>
                <a:gd name="T28" fmla="*/ 106 w 408"/>
                <a:gd name="T29" fmla="*/ 320 h 340"/>
                <a:gd name="T30" fmla="*/ 303 w 408"/>
                <a:gd name="T31" fmla="*/ 320 h 340"/>
                <a:gd name="T32" fmla="*/ 319 w 408"/>
                <a:gd name="T33" fmla="*/ 340 h 340"/>
                <a:gd name="T34" fmla="*/ 387 w 408"/>
                <a:gd name="T35" fmla="*/ 333 h 340"/>
                <a:gd name="T36" fmla="*/ 399 w 408"/>
                <a:gd name="T37" fmla="*/ 297 h 340"/>
                <a:gd name="T38" fmla="*/ 105 w 408"/>
                <a:gd name="T39" fmla="*/ 32 h 340"/>
                <a:gd name="T40" fmla="*/ 303 w 408"/>
                <a:gd name="T41" fmla="*/ 32 h 340"/>
                <a:gd name="T42" fmla="*/ 312 w 408"/>
                <a:gd name="T43" fmla="*/ 105 h 340"/>
                <a:gd name="T44" fmla="*/ 66 w 408"/>
                <a:gd name="T45" fmla="*/ 96 h 340"/>
                <a:gd name="T46" fmla="*/ 85 w 408"/>
                <a:gd name="T47" fmla="*/ 200 h 340"/>
                <a:gd name="T48" fmla="*/ 28 w 408"/>
                <a:gd name="T49" fmla="*/ 194 h 340"/>
                <a:gd name="T50" fmla="*/ 84 w 408"/>
                <a:gd name="T51" fmla="*/ 199 h 340"/>
                <a:gd name="T52" fmla="*/ 85 w 408"/>
                <a:gd name="T53" fmla="*/ 200 h 340"/>
                <a:gd name="T54" fmla="*/ 28 w 408"/>
                <a:gd name="T55" fmla="*/ 219 h 340"/>
                <a:gd name="T56" fmla="*/ 55 w 408"/>
                <a:gd name="T57" fmla="*/ 225 h 340"/>
                <a:gd name="T58" fmla="*/ 91 w 408"/>
                <a:gd name="T59" fmla="*/ 226 h 340"/>
                <a:gd name="T60" fmla="*/ 95 w 408"/>
                <a:gd name="T61" fmla="*/ 176 h 340"/>
                <a:gd name="T62" fmla="*/ 39 w 408"/>
                <a:gd name="T63" fmla="*/ 147 h 340"/>
                <a:gd name="T64" fmla="*/ 98 w 408"/>
                <a:gd name="T65" fmla="*/ 131 h 340"/>
                <a:gd name="T66" fmla="*/ 318 w 408"/>
                <a:gd name="T67" fmla="*/ 130 h 340"/>
                <a:gd name="T68" fmla="*/ 370 w 408"/>
                <a:gd name="T69" fmla="*/ 147 h 340"/>
                <a:gd name="T70" fmla="*/ 313 w 408"/>
                <a:gd name="T71" fmla="*/ 176 h 340"/>
                <a:gd name="T72" fmla="*/ 317 w 408"/>
                <a:gd name="T73" fmla="*/ 226 h 340"/>
                <a:gd name="T74" fmla="*/ 353 w 408"/>
                <a:gd name="T75" fmla="*/ 225 h 340"/>
                <a:gd name="T76" fmla="*/ 381 w 408"/>
                <a:gd name="T77" fmla="*/ 218 h 340"/>
                <a:gd name="T78" fmla="*/ 381 w 408"/>
                <a:gd name="T79" fmla="*/ 220 h 340"/>
                <a:gd name="T80" fmla="*/ 378 w 408"/>
                <a:gd name="T81" fmla="*/ 281 h 340"/>
                <a:gd name="T82" fmla="*/ 204 w 408"/>
                <a:gd name="T83" fmla="*/ 294 h 340"/>
                <a:gd name="T84" fmla="*/ 31 w 408"/>
                <a:gd name="T85" fmla="*/ 281 h 340"/>
                <a:gd name="T86" fmla="*/ 28 w 408"/>
                <a:gd name="T87" fmla="*/ 219 h 340"/>
                <a:gd name="T88" fmla="*/ 323 w 408"/>
                <a:gd name="T89" fmla="*/ 199 h 340"/>
                <a:gd name="T90" fmla="*/ 376 w 408"/>
                <a:gd name="T91" fmla="*/ 177 h 340"/>
                <a:gd name="T92" fmla="*/ 380 w 408"/>
                <a:gd name="T93"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40">
                  <a:moveTo>
                    <a:pt x="407" y="218"/>
                  </a:moveTo>
                  <a:cubicBezTo>
                    <a:pt x="406" y="192"/>
                    <a:pt x="404" y="156"/>
                    <a:pt x="402" y="149"/>
                  </a:cubicBezTo>
                  <a:cubicBezTo>
                    <a:pt x="400" y="143"/>
                    <a:pt x="395" y="137"/>
                    <a:pt x="389" y="130"/>
                  </a:cubicBezTo>
                  <a:cubicBezTo>
                    <a:pt x="385" y="125"/>
                    <a:pt x="379" y="119"/>
                    <a:pt x="375" y="111"/>
                  </a:cubicBezTo>
                  <a:cubicBezTo>
                    <a:pt x="383" y="113"/>
                    <a:pt x="392" y="112"/>
                    <a:pt x="399" y="109"/>
                  </a:cubicBezTo>
                  <a:cubicBezTo>
                    <a:pt x="404" y="108"/>
                    <a:pt x="406" y="100"/>
                    <a:pt x="406" y="93"/>
                  </a:cubicBezTo>
                  <a:cubicBezTo>
                    <a:pt x="405" y="87"/>
                    <a:pt x="404" y="79"/>
                    <a:pt x="399" y="78"/>
                  </a:cubicBezTo>
                  <a:cubicBezTo>
                    <a:pt x="395" y="77"/>
                    <a:pt x="375" y="76"/>
                    <a:pt x="371" y="78"/>
                  </a:cubicBezTo>
                  <a:cubicBezTo>
                    <a:pt x="368" y="80"/>
                    <a:pt x="367" y="85"/>
                    <a:pt x="366" y="87"/>
                  </a:cubicBezTo>
                  <a:cubicBezTo>
                    <a:pt x="362" y="74"/>
                    <a:pt x="354" y="58"/>
                    <a:pt x="346" y="44"/>
                  </a:cubicBezTo>
                  <a:cubicBezTo>
                    <a:pt x="336" y="27"/>
                    <a:pt x="325" y="15"/>
                    <a:pt x="316" y="10"/>
                  </a:cubicBezTo>
                  <a:cubicBezTo>
                    <a:pt x="301" y="1"/>
                    <a:pt x="233" y="0"/>
                    <a:pt x="204" y="0"/>
                  </a:cubicBezTo>
                  <a:cubicBezTo>
                    <a:pt x="176" y="0"/>
                    <a:pt x="108" y="1"/>
                    <a:pt x="93" y="10"/>
                  </a:cubicBezTo>
                  <a:cubicBezTo>
                    <a:pt x="84" y="15"/>
                    <a:pt x="73" y="27"/>
                    <a:pt x="63" y="44"/>
                  </a:cubicBezTo>
                  <a:cubicBezTo>
                    <a:pt x="55" y="58"/>
                    <a:pt x="47" y="74"/>
                    <a:pt x="42" y="87"/>
                  </a:cubicBezTo>
                  <a:cubicBezTo>
                    <a:pt x="42" y="85"/>
                    <a:pt x="41" y="80"/>
                    <a:pt x="38" y="78"/>
                  </a:cubicBezTo>
                  <a:cubicBezTo>
                    <a:pt x="33" y="76"/>
                    <a:pt x="14" y="77"/>
                    <a:pt x="9" y="78"/>
                  </a:cubicBezTo>
                  <a:cubicBezTo>
                    <a:pt x="5" y="79"/>
                    <a:pt x="3" y="87"/>
                    <a:pt x="3" y="93"/>
                  </a:cubicBezTo>
                  <a:cubicBezTo>
                    <a:pt x="3" y="100"/>
                    <a:pt x="5" y="108"/>
                    <a:pt x="9" y="109"/>
                  </a:cubicBezTo>
                  <a:cubicBezTo>
                    <a:pt x="17" y="112"/>
                    <a:pt x="25" y="113"/>
                    <a:pt x="34" y="111"/>
                  </a:cubicBezTo>
                  <a:cubicBezTo>
                    <a:pt x="29" y="119"/>
                    <a:pt x="24" y="125"/>
                    <a:pt x="19" y="130"/>
                  </a:cubicBezTo>
                  <a:cubicBezTo>
                    <a:pt x="14" y="137"/>
                    <a:pt x="9" y="143"/>
                    <a:pt x="7" y="149"/>
                  </a:cubicBezTo>
                  <a:cubicBezTo>
                    <a:pt x="5" y="156"/>
                    <a:pt x="3" y="192"/>
                    <a:pt x="2" y="218"/>
                  </a:cubicBezTo>
                  <a:cubicBezTo>
                    <a:pt x="0" y="283"/>
                    <a:pt x="7" y="293"/>
                    <a:pt x="10" y="297"/>
                  </a:cubicBezTo>
                  <a:cubicBezTo>
                    <a:pt x="12" y="300"/>
                    <a:pt x="14" y="303"/>
                    <a:pt x="16" y="306"/>
                  </a:cubicBezTo>
                  <a:cubicBezTo>
                    <a:pt x="16" y="314"/>
                    <a:pt x="16" y="326"/>
                    <a:pt x="22" y="333"/>
                  </a:cubicBezTo>
                  <a:cubicBezTo>
                    <a:pt x="25" y="337"/>
                    <a:pt x="29" y="339"/>
                    <a:pt x="34" y="339"/>
                  </a:cubicBezTo>
                  <a:cubicBezTo>
                    <a:pt x="44" y="340"/>
                    <a:pt x="70" y="340"/>
                    <a:pt x="90" y="340"/>
                  </a:cubicBezTo>
                  <a:cubicBezTo>
                    <a:pt x="94" y="340"/>
                    <a:pt x="99" y="338"/>
                    <a:pt x="102" y="335"/>
                  </a:cubicBezTo>
                  <a:cubicBezTo>
                    <a:pt x="105" y="331"/>
                    <a:pt x="106" y="326"/>
                    <a:pt x="106" y="320"/>
                  </a:cubicBezTo>
                  <a:cubicBezTo>
                    <a:pt x="121" y="320"/>
                    <a:pt x="139" y="320"/>
                    <a:pt x="160" y="320"/>
                  </a:cubicBezTo>
                  <a:cubicBezTo>
                    <a:pt x="212" y="320"/>
                    <a:pt x="268" y="320"/>
                    <a:pt x="303" y="320"/>
                  </a:cubicBezTo>
                  <a:cubicBezTo>
                    <a:pt x="303" y="326"/>
                    <a:pt x="304" y="331"/>
                    <a:pt x="307" y="335"/>
                  </a:cubicBezTo>
                  <a:cubicBezTo>
                    <a:pt x="310" y="338"/>
                    <a:pt x="314" y="340"/>
                    <a:pt x="319" y="340"/>
                  </a:cubicBezTo>
                  <a:cubicBezTo>
                    <a:pt x="339" y="340"/>
                    <a:pt x="365" y="340"/>
                    <a:pt x="375" y="339"/>
                  </a:cubicBezTo>
                  <a:cubicBezTo>
                    <a:pt x="380" y="339"/>
                    <a:pt x="384" y="337"/>
                    <a:pt x="387" y="333"/>
                  </a:cubicBezTo>
                  <a:cubicBezTo>
                    <a:pt x="393" y="326"/>
                    <a:pt x="393" y="314"/>
                    <a:pt x="392" y="306"/>
                  </a:cubicBezTo>
                  <a:cubicBezTo>
                    <a:pt x="395" y="303"/>
                    <a:pt x="397" y="300"/>
                    <a:pt x="399" y="297"/>
                  </a:cubicBezTo>
                  <a:cubicBezTo>
                    <a:pt x="402" y="293"/>
                    <a:pt x="408" y="283"/>
                    <a:pt x="407" y="218"/>
                  </a:cubicBezTo>
                  <a:close/>
                  <a:moveTo>
                    <a:pt x="105" y="32"/>
                  </a:moveTo>
                  <a:cubicBezTo>
                    <a:pt x="111" y="29"/>
                    <a:pt x="146" y="25"/>
                    <a:pt x="204" y="25"/>
                  </a:cubicBezTo>
                  <a:cubicBezTo>
                    <a:pt x="263" y="25"/>
                    <a:pt x="297" y="29"/>
                    <a:pt x="303" y="32"/>
                  </a:cubicBezTo>
                  <a:cubicBezTo>
                    <a:pt x="314" y="38"/>
                    <a:pt x="332" y="68"/>
                    <a:pt x="341" y="93"/>
                  </a:cubicBezTo>
                  <a:cubicBezTo>
                    <a:pt x="333" y="97"/>
                    <a:pt x="318" y="104"/>
                    <a:pt x="312" y="105"/>
                  </a:cubicBezTo>
                  <a:cubicBezTo>
                    <a:pt x="296" y="107"/>
                    <a:pt x="119" y="106"/>
                    <a:pt x="99" y="105"/>
                  </a:cubicBezTo>
                  <a:cubicBezTo>
                    <a:pt x="89" y="105"/>
                    <a:pt x="74" y="99"/>
                    <a:pt x="66" y="96"/>
                  </a:cubicBezTo>
                  <a:cubicBezTo>
                    <a:pt x="75" y="71"/>
                    <a:pt x="94" y="38"/>
                    <a:pt x="105" y="32"/>
                  </a:cubicBezTo>
                  <a:close/>
                  <a:moveTo>
                    <a:pt x="85" y="200"/>
                  </a:moveTo>
                  <a:cubicBezTo>
                    <a:pt x="85" y="201"/>
                    <a:pt x="85" y="205"/>
                    <a:pt x="78" y="205"/>
                  </a:cubicBezTo>
                  <a:cubicBezTo>
                    <a:pt x="73" y="205"/>
                    <a:pt x="33" y="195"/>
                    <a:pt x="28" y="194"/>
                  </a:cubicBezTo>
                  <a:cubicBezTo>
                    <a:pt x="30" y="176"/>
                    <a:pt x="30" y="176"/>
                    <a:pt x="30" y="176"/>
                  </a:cubicBezTo>
                  <a:cubicBezTo>
                    <a:pt x="46" y="183"/>
                    <a:pt x="74" y="194"/>
                    <a:pt x="84" y="199"/>
                  </a:cubicBezTo>
                  <a:cubicBezTo>
                    <a:pt x="85" y="199"/>
                    <a:pt x="85" y="199"/>
                    <a:pt x="85" y="200"/>
                  </a:cubicBezTo>
                  <a:cubicBezTo>
                    <a:pt x="85" y="200"/>
                    <a:pt x="85" y="200"/>
                    <a:pt x="85" y="200"/>
                  </a:cubicBezTo>
                  <a:close/>
                  <a:moveTo>
                    <a:pt x="28" y="219"/>
                  </a:moveTo>
                  <a:cubicBezTo>
                    <a:pt x="28" y="219"/>
                    <a:pt x="28" y="219"/>
                    <a:pt x="28" y="219"/>
                  </a:cubicBezTo>
                  <a:cubicBezTo>
                    <a:pt x="48" y="223"/>
                    <a:pt x="48" y="223"/>
                    <a:pt x="48" y="223"/>
                  </a:cubicBezTo>
                  <a:cubicBezTo>
                    <a:pt x="49" y="224"/>
                    <a:pt x="53" y="225"/>
                    <a:pt x="55" y="225"/>
                  </a:cubicBezTo>
                  <a:cubicBezTo>
                    <a:pt x="57" y="226"/>
                    <a:pt x="67" y="228"/>
                    <a:pt x="77" y="228"/>
                  </a:cubicBezTo>
                  <a:cubicBezTo>
                    <a:pt x="82" y="228"/>
                    <a:pt x="87" y="227"/>
                    <a:pt x="91" y="226"/>
                  </a:cubicBezTo>
                  <a:cubicBezTo>
                    <a:pt x="102" y="223"/>
                    <a:pt x="110" y="212"/>
                    <a:pt x="111" y="201"/>
                  </a:cubicBezTo>
                  <a:cubicBezTo>
                    <a:pt x="111" y="190"/>
                    <a:pt x="105" y="181"/>
                    <a:pt x="95" y="176"/>
                  </a:cubicBezTo>
                  <a:cubicBezTo>
                    <a:pt x="81" y="169"/>
                    <a:pt x="47" y="156"/>
                    <a:pt x="35" y="151"/>
                  </a:cubicBezTo>
                  <a:cubicBezTo>
                    <a:pt x="37" y="150"/>
                    <a:pt x="38" y="148"/>
                    <a:pt x="39" y="147"/>
                  </a:cubicBezTo>
                  <a:cubicBezTo>
                    <a:pt x="45" y="140"/>
                    <a:pt x="53" y="131"/>
                    <a:pt x="58" y="120"/>
                  </a:cubicBezTo>
                  <a:cubicBezTo>
                    <a:pt x="69" y="125"/>
                    <a:pt x="85" y="130"/>
                    <a:pt x="98" y="131"/>
                  </a:cubicBezTo>
                  <a:cubicBezTo>
                    <a:pt x="99" y="131"/>
                    <a:pt x="181" y="132"/>
                    <a:pt x="245" y="132"/>
                  </a:cubicBezTo>
                  <a:cubicBezTo>
                    <a:pt x="289" y="132"/>
                    <a:pt x="314" y="131"/>
                    <a:pt x="318" y="130"/>
                  </a:cubicBezTo>
                  <a:cubicBezTo>
                    <a:pt x="326" y="128"/>
                    <a:pt x="341" y="121"/>
                    <a:pt x="349" y="117"/>
                  </a:cubicBezTo>
                  <a:cubicBezTo>
                    <a:pt x="355" y="130"/>
                    <a:pt x="363" y="139"/>
                    <a:pt x="370" y="147"/>
                  </a:cubicBezTo>
                  <a:cubicBezTo>
                    <a:pt x="371" y="148"/>
                    <a:pt x="372" y="150"/>
                    <a:pt x="373" y="151"/>
                  </a:cubicBezTo>
                  <a:cubicBezTo>
                    <a:pt x="362" y="155"/>
                    <a:pt x="327" y="169"/>
                    <a:pt x="313" y="176"/>
                  </a:cubicBezTo>
                  <a:cubicBezTo>
                    <a:pt x="303" y="181"/>
                    <a:pt x="297" y="190"/>
                    <a:pt x="297" y="201"/>
                  </a:cubicBezTo>
                  <a:cubicBezTo>
                    <a:pt x="298" y="212"/>
                    <a:pt x="306" y="223"/>
                    <a:pt x="317" y="226"/>
                  </a:cubicBezTo>
                  <a:cubicBezTo>
                    <a:pt x="321" y="227"/>
                    <a:pt x="326" y="228"/>
                    <a:pt x="331" y="228"/>
                  </a:cubicBezTo>
                  <a:cubicBezTo>
                    <a:pt x="341" y="228"/>
                    <a:pt x="351" y="226"/>
                    <a:pt x="353" y="225"/>
                  </a:cubicBezTo>
                  <a:cubicBezTo>
                    <a:pt x="355" y="225"/>
                    <a:pt x="359" y="224"/>
                    <a:pt x="361" y="223"/>
                  </a:cubicBezTo>
                  <a:cubicBezTo>
                    <a:pt x="381" y="218"/>
                    <a:pt x="381" y="218"/>
                    <a:pt x="381" y="218"/>
                  </a:cubicBezTo>
                  <a:cubicBezTo>
                    <a:pt x="381" y="219"/>
                    <a:pt x="381" y="219"/>
                    <a:pt x="381" y="219"/>
                  </a:cubicBezTo>
                  <a:cubicBezTo>
                    <a:pt x="381" y="220"/>
                    <a:pt x="381" y="220"/>
                    <a:pt x="381" y="220"/>
                  </a:cubicBezTo>
                  <a:cubicBezTo>
                    <a:pt x="382" y="269"/>
                    <a:pt x="382" y="269"/>
                    <a:pt x="378" y="280"/>
                  </a:cubicBezTo>
                  <a:cubicBezTo>
                    <a:pt x="378" y="281"/>
                    <a:pt x="378" y="281"/>
                    <a:pt x="378" y="281"/>
                  </a:cubicBezTo>
                  <a:cubicBezTo>
                    <a:pt x="374" y="291"/>
                    <a:pt x="363" y="294"/>
                    <a:pt x="355" y="294"/>
                  </a:cubicBezTo>
                  <a:cubicBezTo>
                    <a:pt x="354" y="294"/>
                    <a:pt x="279" y="294"/>
                    <a:pt x="204" y="294"/>
                  </a:cubicBezTo>
                  <a:cubicBezTo>
                    <a:pt x="130" y="294"/>
                    <a:pt x="55" y="294"/>
                    <a:pt x="54" y="294"/>
                  </a:cubicBezTo>
                  <a:cubicBezTo>
                    <a:pt x="46" y="294"/>
                    <a:pt x="35" y="291"/>
                    <a:pt x="31" y="281"/>
                  </a:cubicBezTo>
                  <a:cubicBezTo>
                    <a:pt x="31" y="280"/>
                    <a:pt x="31" y="279"/>
                    <a:pt x="30" y="279"/>
                  </a:cubicBezTo>
                  <a:cubicBezTo>
                    <a:pt x="27" y="271"/>
                    <a:pt x="26" y="269"/>
                    <a:pt x="28" y="219"/>
                  </a:cubicBezTo>
                  <a:close/>
                  <a:moveTo>
                    <a:pt x="332" y="205"/>
                  </a:moveTo>
                  <a:cubicBezTo>
                    <a:pt x="328" y="205"/>
                    <a:pt x="324" y="201"/>
                    <a:pt x="323" y="199"/>
                  </a:cubicBezTo>
                  <a:cubicBezTo>
                    <a:pt x="323" y="199"/>
                    <a:pt x="324" y="199"/>
                    <a:pt x="324" y="199"/>
                  </a:cubicBezTo>
                  <a:cubicBezTo>
                    <a:pt x="333" y="194"/>
                    <a:pt x="360" y="184"/>
                    <a:pt x="376" y="177"/>
                  </a:cubicBezTo>
                  <a:cubicBezTo>
                    <a:pt x="379" y="176"/>
                    <a:pt x="379" y="176"/>
                    <a:pt x="379" y="176"/>
                  </a:cubicBezTo>
                  <a:cubicBezTo>
                    <a:pt x="380" y="194"/>
                    <a:pt x="380" y="194"/>
                    <a:pt x="380" y="194"/>
                  </a:cubicBezTo>
                  <a:cubicBezTo>
                    <a:pt x="376" y="195"/>
                    <a:pt x="337" y="205"/>
                    <a:pt x="332"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sp>
          <p:nvSpPr>
            <p:cNvPr id="116" name="Freeform 43">
              <a:extLst>
                <a:ext uri="{FF2B5EF4-FFF2-40B4-BE49-F238E27FC236}">
                  <a16:creationId xmlns:a16="http://schemas.microsoft.com/office/drawing/2014/main" id="{11B0F387-DFC2-4C4A-BF9A-53224566B75E}"/>
                </a:ext>
              </a:extLst>
            </p:cNvPr>
            <p:cNvSpPr>
              <a:spLocks noEditPoints="1"/>
            </p:cNvSpPr>
            <p:nvPr/>
          </p:nvSpPr>
          <p:spPr bwMode="auto">
            <a:xfrm flipH="1">
              <a:off x="3888686" y="3321679"/>
              <a:ext cx="131278" cy="54899"/>
            </a:xfrm>
            <a:custGeom>
              <a:avLst/>
              <a:gdLst>
                <a:gd name="T0" fmla="*/ 12 w 164"/>
                <a:gd name="T1" fmla="*/ 43 h 67"/>
                <a:gd name="T2" fmla="*/ 30 w 164"/>
                <a:gd name="T3" fmla="*/ 57 h 67"/>
                <a:gd name="T4" fmla="*/ 53 w 164"/>
                <a:gd name="T5" fmla="*/ 66 h 67"/>
                <a:gd name="T6" fmla="*/ 84 w 164"/>
                <a:gd name="T7" fmla="*/ 67 h 67"/>
                <a:gd name="T8" fmla="*/ 115 w 164"/>
                <a:gd name="T9" fmla="*/ 66 h 67"/>
                <a:gd name="T10" fmla="*/ 139 w 164"/>
                <a:gd name="T11" fmla="*/ 56 h 67"/>
                <a:gd name="T12" fmla="*/ 154 w 164"/>
                <a:gd name="T13" fmla="*/ 42 h 67"/>
                <a:gd name="T14" fmla="*/ 160 w 164"/>
                <a:gd name="T15" fmla="*/ 13 h 67"/>
                <a:gd name="T16" fmla="*/ 134 w 164"/>
                <a:gd name="T17" fmla="*/ 2 h 67"/>
                <a:gd name="T18" fmla="*/ 84 w 164"/>
                <a:gd name="T19" fmla="*/ 4 h 67"/>
                <a:gd name="T20" fmla="*/ 30 w 164"/>
                <a:gd name="T21" fmla="*/ 2 h 67"/>
                <a:gd name="T22" fmla="*/ 5 w 164"/>
                <a:gd name="T23" fmla="*/ 14 h 67"/>
                <a:gd name="T24" fmla="*/ 12 w 164"/>
                <a:gd name="T25" fmla="*/ 43 h 67"/>
                <a:gd name="T26" fmla="*/ 84 w 164"/>
                <a:gd name="T27" fmla="*/ 41 h 67"/>
                <a:gd name="T28" fmla="*/ 55 w 164"/>
                <a:gd name="T29" fmla="*/ 40 h 67"/>
                <a:gd name="T30" fmla="*/ 46 w 164"/>
                <a:gd name="T31" fmla="*/ 37 h 67"/>
                <a:gd name="T32" fmla="*/ 34 w 164"/>
                <a:gd name="T33" fmla="*/ 28 h 67"/>
                <a:gd name="T34" fmla="*/ 84 w 164"/>
                <a:gd name="T35" fmla="*/ 30 h 67"/>
                <a:gd name="T36" fmla="*/ 132 w 164"/>
                <a:gd name="T37" fmla="*/ 28 h 67"/>
                <a:gd name="T38" fmla="*/ 122 w 164"/>
                <a:gd name="T39" fmla="*/ 37 h 67"/>
                <a:gd name="T40" fmla="*/ 113 w 164"/>
                <a:gd name="T41" fmla="*/ 40 h 67"/>
                <a:gd name="T42" fmla="*/ 84 w 164"/>
                <a:gd name="T43" fmla="*/ 4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67">
                  <a:moveTo>
                    <a:pt x="12" y="43"/>
                  </a:moveTo>
                  <a:cubicBezTo>
                    <a:pt x="30" y="57"/>
                    <a:pt x="30" y="57"/>
                    <a:pt x="30" y="57"/>
                  </a:cubicBezTo>
                  <a:cubicBezTo>
                    <a:pt x="36" y="62"/>
                    <a:pt x="45" y="65"/>
                    <a:pt x="53" y="66"/>
                  </a:cubicBezTo>
                  <a:cubicBezTo>
                    <a:pt x="53" y="66"/>
                    <a:pt x="67" y="67"/>
                    <a:pt x="84" y="67"/>
                  </a:cubicBezTo>
                  <a:cubicBezTo>
                    <a:pt x="103" y="67"/>
                    <a:pt x="115" y="66"/>
                    <a:pt x="115" y="66"/>
                  </a:cubicBezTo>
                  <a:cubicBezTo>
                    <a:pt x="124" y="65"/>
                    <a:pt x="133" y="61"/>
                    <a:pt x="139" y="56"/>
                  </a:cubicBezTo>
                  <a:cubicBezTo>
                    <a:pt x="154" y="42"/>
                    <a:pt x="154" y="42"/>
                    <a:pt x="154" y="42"/>
                  </a:cubicBezTo>
                  <a:cubicBezTo>
                    <a:pt x="164" y="33"/>
                    <a:pt x="164" y="21"/>
                    <a:pt x="160" y="13"/>
                  </a:cubicBezTo>
                  <a:cubicBezTo>
                    <a:pt x="156" y="7"/>
                    <a:pt x="147" y="0"/>
                    <a:pt x="134" y="2"/>
                  </a:cubicBezTo>
                  <a:cubicBezTo>
                    <a:pt x="134" y="2"/>
                    <a:pt x="109" y="4"/>
                    <a:pt x="84" y="4"/>
                  </a:cubicBezTo>
                  <a:cubicBezTo>
                    <a:pt x="57" y="4"/>
                    <a:pt x="30" y="2"/>
                    <a:pt x="30" y="2"/>
                  </a:cubicBezTo>
                  <a:cubicBezTo>
                    <a:pt x="17" y="1"/>
                    <a:pt x="8" y="7"/>
                    <a:pt x="5" y="14"/>
                  </a:cubicBezTo>
                  <a:cubicBezTo>
                    <a:pt x="0" y="22"/>
                    <a:pt x="1" y="34"/>
                    <a:pt x="12" y="43"/>
                  </a:cubicBezTo>
                  <a:close/>
                  <a:moveTo>
                    <a:pt x="84" y="41"/>
                  </a:moveTo>
                  <a:cubicBezTo>
                    <a:pt x="68" y="41"/>
                    <a:pt x="55" y="40"/>
                    <a:pt x="55" y="40"/>
                  </a:cubicBezTo>
                  <a:cubicBezTo>
                    <a:pt x="52" y="40"/>
                    <a:pt x="48" y="38"/>
                    <a:pt x="46" y="37"/>
                  </a:cubicBezTo>
                  <a:cubicBezTo>
                    <a:pt x="34" y="28"/>
                    <a:pt x="34" y="28"/>
                    <a:pt x="34" y="28"/>
                  </a:cubicBezTo>
                  <a:cubicBezTo>
                    <a:pt x="43" y="28"/>
                    <a:pt x="63" y="29"/>
                    <a:pt x="84" y="30"/>
                  </a:cubicBezTo>
                  <a:cubicBezTo>
                    <a:pt x="104" y="30"/>
                    <a:pt x="123" y="28"/>
                    <a:pt x="132" y="28"/>
                  </a:cubicBezTo>
                  <a:cubicBezTo>
                    <a:pt x="122" y="37"/>
                    <a:pt x="122" y="37"/>
                    <a:pt x="122" y="37"/>
                  </a:cubicBezTo>
                  <a:cubicBezTo>
                    <a:pt x="120" y="38"/>
                    <a:pt x="116" y="40"/>
                    <a:pt x="113" y="40"/>
                  </a:cubicBezTo>
                  <a:cubicBezTo>
                    <a:pt x="113" y="40"/>
                    <a:pt x="102" y="41"/>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a:latin typeface="Nunito Sans" pitchFamily="2" charset="77"/>
                <a:ea typeface="+mn-ea"/>
                <a:cs typeface="+mn-cs"/>
              </a:endParaRPr>
            </a:p>
          </p:txBody>
        </p:sp>
      </p:grpSp>
      <p:sp>
        <p:nvSpPr>
          <p:cNvPr id="121" name="Freeform: Shape 120">
            <a:extLst>
              <a:ext uri="{FF2B5EF4-FFF2-40B4-BE49-F238E27FC236}">
                <a16:creationId xmlns:a16="http://schemas.microsoft.com/office/drawing/2014/main" id="{DD36735A-4777-43A7-A6B6-6F3A0E53D9A9}"/>
              </a:ext>
            </a:extLst>
          </p:cNvPr>
          <p:cNvSpPr/>
          <p:nvPr/>
        </p:nvSpPr>
        <p:spPr>
          <a:xfrm rot="9900000">
            <a:off x="1318505" y="926785"/>
            <a:ext cx="3264450" cy="3231779"/>
          </a:xfrm>
          <a:custGeom>
            <a:avLst/>
            <a:gdLst>
              <a:gd name="connsiteX0" fmla="*/ 43097 w 4064377"/>
              <a:gd name="connsiteY0" fmla="*/ 2008922 h 4023700"/>
              <a:gd name="connsiteX1" fmla="*/ 44268 w 4064377"/>
              <a:gd name="connsiteY1" fmla="*/ 1893396 h 4023700"/>
              <a:gd name="connsiteX2" fmla="*/ 109710 w 4064377"/>
              <a:gd name="connsiteY2" fmla="*/ 1491274 h 4023700"/>
              <a:gd name="connsiteX3" fmla="*/ 2573103 w 4064377"/>
              <a:gd name="connsiteY3" fmla="*/ 69034 h 4023700"/>
              <a:gd name="connsiteX4" fmla="*/ 2769056 w 4064377"/>
              <a:gd name="connsiteY4" fmla="*/ 132290 h 4023700"/>
              <a:gd name="connsiteX5" fmla="*/ 2805518 w 4064377"/>
              <a:gd name="connsiteY5" fmla="*/ 148278 h 4023700"/>
              <a:gd name="connsiteX6" fmla="*/ 2824299 w 4064377"/>
              <a:gd name="connsiteY6" fmla="*/ 99555 h 4023700"/>
              <a:gd name="connsiteX7" fmla="*/ 2945385 w 4064377"/>
              <a:gd name="connsiteY7" fmla="*/ 220405 h 4023700"/>
              <a:gd name="connsiteX8" fmla="*/ 2774512 w 4064377"/>
              <a:gd name="connsiteY8" fmla="*/ 228713 h 4023700"/>
              <a:gd name="connsiteX9" fmla="*/ 2792960 w 4064377"/>
              <a:gd name="connsiteY9" fmla="*/ 180854 h 4023700"/>
              <a:gd name="connsiteX10" fmla="*/ 2756619 w 4064377"/>
              <a:gd name="connsiteY10" fmla="*/ 164918 h 4023700"/>
              <a:gd name="connsiteX11" fmla="*/ 2564065 w 4064377"/>
              <a:gd name="connsiteY11" fmla="*/ 102760 h 4023700"/>
              <a:gd name="connsiteX12" fmla="*/ 143438 w 4064377"/>
              <a:gd name="connsiteY12" fmla="*/ 1500311 h 4023700"/>
              <a:gd name="connsiteX13" fmla="*/ 79130 w 4064377"/>
              <a:gd name="connsiteY13" fmla="*/ 1895452 h 4023700"/>
              <a:gd name="connsiteX14" fmla="*/ 77994 w 4064377"/>
              <a:gd name="connsiteY14" fmla="*/ 2007669 h 4023700"/>
              <a:gd name="connsiteX15" fmla="*/ 3180958 w 4064377"/>
              <a:gd name="connsiteY15" fmla="*/ 3657010 h 4023700"/>
              <a:gd name="connsiteX16" fmla="*/ 3259866 w 4064377"/>
              <a:gd name="connsiteY16" fmla="*/ 3505220 h 4023700"/>
              <a:gd name="connsiteX17" fmla="*/ 3293649 w 4064377"/>
              <a:gd name="connsiteY17" fmla="*/ 3547436 h 4023700"/>
              <a:gd name="connsiteX18" fmla="*/ 3349567 w 4064377"/>
              <a:gd name="connsiteY18" fmla="*/ 3503417 h 4023700"/>
              <a:gd name="connsiteX19" fmla="*/ 3961616 w 4064377"/>
              <a:gd name="connsiteY19" fmla="*/ 2523389 h 4023700"/>
              <a:gd name="connsiteX20" fmla="*/ 3108772 w 4064377"/>
              <a:gd name="connsiteY20" fmla="*/ 340706 h 4023700"/>
              <a:gd name="connsiteX21" fmla="*/ 3015948 w 4064377"/>
              <a:gd name="connsiteY21" fmla="*/ 288359 h 4023700"/>
              <a:gd name="connsiteX22" fmla="*/ 3029480 w 4064377"/>
              <a:gd name="connsiteY22" fmla="*/ 255944 h 4023700"/>
              <a:gd name="connsiteX23" fmla="*/ 3127433 w 4064377"/>
              <a:gd name="connsiteY23" fmla="*/ 311181 h 4023700"/>
              <a:gd name="connsiteX24" fmla="*/ 3995343 w 4064377"/>
              <a:gd name="connsiteY24" fmla="*/ 2532426 h 4023700"/>
              <a:gd name="connsiteX25" fmla="*/ 3372481 w 4064377"/>
              <a:gd name="connsiteY25" fmla="*/ 3529768 h 4023700"/>
              <a:gd name="connsiteX26" fmla="*/ 3315444 w 4064377"/>
              <a:gd name="connsiteY26" fmla="*/ 3574670 h 4023700"/>
              <a:gd name="connsiteX27" fmla="*/ 3346354 w 4064377"/>
              <a:gd name="connsiteY27" fmla="*/ 3613296 h 4023700"/>
              <a:gd name="connsiteX28" fmla="*/ 1531951 w 4064377"/>
              <a:gd name="connsiteY28" fmla="*/ 3954666 h 4023700"/>
              <a:gd name="connsiteX29" fmla="*/ 59754 w 4064377"/>
              <a:gd name="connsiteY29" fmla="*/ 2288415 h 4023700"/>
              <a:gd name="connsiteX30" fmla="*/ 55181 w 4064377"/>
              <a:gd name="connsiteY30" fmla="*/ 2237203 h 4023700"/>
              <a:gd name="connsiteX31" fmla="*/ 0 w 4064377"/>
              <a:gd name="connsiteY31" fmla="*/ 2237203 h 4023700"/>
              <a:gd name="connsiteX32" fmla="*/ 69211 w 4064377"/>
              <a:gd name="connsiteY32" fmla="*/ 2080753 h 4023700"/>
              <a:gd name="connsiteX33" fmla="*/ 138422 w 4064377"/>
              <a:gd name="connsiteY33" fmla="*/ 2237203 h 4023700"/>
              <a:gd name="connsiteX34" fmla="*/ 90204 w 4064377"/>
              <a:gd name="connsiteY34" fmla="*/ 2237203 h 4023700"/>
              <a:gd name="connsiteX35" fmla="*/ 94349 w 4064377"/>
              <a:gd name="connsiteY35" fmla="*/ 2283613 h 4023700"/>
              <a:gd name="connsiteX36" fmla="*/ 1540988 w 4064377"/>
              <a:gd name="connsiteY36" fmla="*/ 3920938 h 4023700"/>
              <a:gd name="connsiteX37" fmla="*/ 3040745 w 4064377"/>
              <a:gd name="connsiteY37" fmla="*/ 3723493 h 4023700"/>
              <a:gd name="connsiteX38" fmla="*/ 3095753 w 4064377"/>
              <a:gd name="connsiteY38" fmla="*/ 3688132 h 4023700"/>
              <a:gd name="connsiteX39" fmla="*/ 3115756 w 4064377"/>
              <a:gd name="connsiteY39" fmla="*/ 3716735 h 4023700"/>
              <a:gd name="connsiteX40" fmla="*/ 3058203 w 4064377"/>
              <a:gd name="connsiteY40" fmla="*/ 3753731 h 4023700"/>
              <a:gd name="connsiteX41" fmla="*/ 1531951 w 4064377"/>
              <a:gd name="connsiteY41" fmla="*/ 3954666 h 40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64377" h="4023700">
                <a:moveTo>
                  <a:pt x="43097" y="2008922"/>
                </a:moveTo>
                <a:lnTo>
                  <a:pt x="44268" y="1893396"/>
                </a:lnTo>
                <a:cubicBezTo>
                  <a:pt x="52274" y="1759988"/>
                  <a:pt x="73772" y="1625398"/>
                  <a:pt x="109710" y="1491274"/>
                </a:cubicBezTo>
                <a:cubicBezTo>
                  <a:pt x="397215" y="418285"/>
                  <a:pt x="1500114" y="-218473"/>
                  <a:pt x="2573103" y="69034"/>
                </a:cubicBezTo>
                <a:cubicBezTo>
                  <a:pt x="2640165" y="87002"/>
                  <a:pt x="2705522" y="108156"/>
                  <a:pt x="2769056" y="132290"/>
                </a:cubicBezTo>
                <a:lnTo>
                  <a:pt x="2805518" y="148278"/>
                </a:lnTo>
                <a:lnTo>
                  <a:pt x="2824299" y="99555"/>
                </a:lnTo>
                <a:lnTo>
                  <a:pt x="2945385" y="220405"/>
                </a:lnTo>
                <a:lnTo>
                  <a:pt x="2774512" y="228713"/>
                </a:lnTo>
                <a:lnTo>
                  <a:pt x="2792960" y="180854"/>
                </a:lnTo>
                <a:lnTo>
                  <a:pt x="2756619" y="164918"/>
                </a:lnTo>
                <a:cubicBezTo>
                  <a:pt x="2694186" y="141204"/>
                  <a:pt x="2629963" y="120418"/>
                  <a:pt x="2564065" y="102760"/>
                </a:cubicBezTo>
                <a:cubicBezTo>
                  <a:pt x="1509705" y="-179754"/>
                  <a:pt x="425952" y="445950"/>
                  <a:pt x="143438" y="1500311"/>
                </a:cubicBezTo>
                <a:cubicBezTo>
                  <a:pt x="108124" y="1632107"/>
                  <a:pt x="86999" y="1764361"/>
                  <a:pt x="79130" y="1895452"/>
                </a:cubicBezTo>
                <a:lnTo>
                  <a:pt x="77994" y="2007669"/>
                </a:lnTo>
                <a:close/>
                <a:moveTo>
                  <a:pt x="3180958" y="3657010"/>
                </a:moveTo>
                <a:lnTo>
                  <a:pt x="3259866" y="3505220"/>
                </a:lnTo>
                <a:lnTo>
                  <a:pt x="3293649" y="3547436"/>
                </a:lnTo>
                <a:lnTo>
                  <a:pt x="3349567" y="3503417"/>
                </a:lnTo>
                <a:cubicBezTo>
                  <a:pt x="3637055" y="3253880"/>
                  <a:pt x="3855673" y="2918774"/>
                  <a:pt x="3961616" y="2523389"/>
                </a:cubicBezTo>
                <a:cubicBezTo>
                  <a:pt x="4191159" y="1666720"/>
                  <a:pt x="3821136" y="790650"/>
                  <a:pt x="3108772" y="340706"/>
                </a:cubicBezTo>
                <a:lnTo>
                  <a:pt x="3015948" y="288359"/>
                </a:lnTo>
                <a:lnTo>
                  <a:pt x="3029480" y="255944"/>
                </a:lnTo>
                <a:lnTo>
                  <a:pt x="3127433" y="311181"/>
                </a:lnTo>
                <a:cubicBezTo>
                  <a:pt x="3852381" y="769075"/>
                  <a:pt x="4228942" y="1660624"/>
                  <a:pt x="3995343" y="2532426"/>
                </a:cubicBezTo>
                <a:cubicBezTo>
                  <a:pt x="3887528" y="2934796"/>
                  <a:pt x="3665049" y="3275823"/>
                  <a:pt x="3372481" y="3529768"/>
                </a:cubicBezTo>
                <a:lnTo>
                  <a:pt x="3315444" y="3574670"/>
                </a:lnTo>
                <a:lnTo>
                  <a:pt x="3346354" y="3613296"/>
                </a:lnTo>
                <a:close/>
                <a:moveTo>
                  <a:pt x="1531951" y="3954666"/>
                </a:moveTo>
                <a:cubicBezTo>
                  <a:pt x="727210" y="3739036"/>
                  <a:pt x="167848" y="3064749"/>
                  <a:pt x="59754" y="2288415"/>
                </a:cubicBezTo>
                <a:lnTo>
                  <a:pt x="55181" y="2237203"/>
                </a:lnTo>
                <a:lnTo>
                  <a:pt x="0" y="2237203"/>
                </a:lnTo>
                <a:lnTo>
                  <a:pt x="69211" y="2080753"/>
                </a:lnTo>
                <a:lnTo>
                  <a:pt x="138422" y="2237203"/>
                </a:lnTo>
                <a:lnTo>
                  <a:pt x="90204" y="2237203"/>
                </a:lnTo>
                <a:lnTo>
                  <a:pt x="94349" y="2283613"/>
                </a:lnTo>
                <a:cubicBezTo>
                  <a:pt x="200566" y="3046470"/>
                  <a:pt x="750218" y="3709052"/>
                  <a:pt x="1540988" y="3920938"/>
                </a:cubicBezTo>
                <a:cubicBezTo>
                  <a:pt x="2068168" y="4062196"/>
                  <a:pt x="2602696" y="3976398"/>
                  <a:pt x="3040745" y="3723493"/>
                </a:cubicBezTo>
                <a:lnTo>
                  <a:pt x="3095753" y="3688132"/>
                </a:lnTo>
                <a:lnTo>
                  <a:pt x="3115756" y="3716735"/>
                </a:lnTo>
                <a:lnTo>
                  <a:pt x="3058203" y="3753731"/>
                </a:lnTo>
                <a:cubicBezTo>
                  <a:pt x="2612416" y="4011106"/>
                  <a:pt x="2068444" y="4098419"/>
                  <a:pt x="1531951" y="3954666"/>
                </a:cubicBez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3" name="Google Shape;147;p6">
            <a:extLst>
              <a:ext uri="{FF2B5EF4-FFF2-40B4-BE49-F238E27FC236}">
                <a16:creationId xmlns:a16="http://schemas.microsoft.com/office/drawing/2014/main" id="{0A4F6C5D-37F5-E9E4-9DB0-EF464468010E}"/>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dirty="0"/>
          </a:p>
        </p:txBody>
      </p:sp>
      <p:sp>
        <p:nvSpPr>
          <p:cNvPr id="4" name="Google Shape;159;p7">
            <a:extLst>
              <a:ext uri="{FF2B5EF4-FFF2-40B4-BE49-F238E27FC236}">
                <a16:creationId xmlns:a16="http://schemas.microsoft.com/office/drawing/2014/main" id="{E875DECC-5EBD-E2AB-7EA9-89CD57BA0899}"/>
              </a:ext>
            </a:extLst>
          </p:cNvPr>
          <p:cNvSpPr txBox="1">
            <a:spLocks/>
          </p:cNvSpPr>
          <p:nvPr/>
        </p:nvSpPr>
        <p:spPr>
          <a:xfrm>
            <a:off x="457200" y="274640"/>
            <a:ext cx="68199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1400"/>
            </a:pPr>
            <a:r>
              <a:rPr lang="en-US" sz="2000" b="1" dirty="0">
                <a:solidFill>
                  <a:schemeClr val="bg1"/>
                </a:solidFill>
              </a:rPr>
              <a:t>UWB Ecosystem will Continue to Develop Fast</a:t>
            </a:r>
          </a:p>
        </p:txBody>
      </p:sp>
    </p:spTree>
    <p:extLst>
      <p:ext uri="{BB962C8B-B14F-4D97-AF65-F5344CB8AC3E}">
        <p14:creationId xmlns:p14="http://schemas.microsoft.com/office/powerpoint/2010/main" val="97945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p>
            <a:pPr marL="457200" lvl="0" indent="-457200" algn="l" rtl="0">
              <a:lnSpc>
                <a:spcPct val="85000"/>
              </a:lnSpc>
              <a:spcBef>
                <a:spcPts val="0"/>
              </a:spcBef>
              <a:spcAft>
                <a:spcPts val="0"/>
              </a:spcAft>
              <a:buSzPts val="1400"/>
              <a:buNone/>
            </a:pPr>
            <a:r>
              <a:rPr lang="en-US" dirty="0"/>
              <a:t>Q2. What are the Technology Advantages of UWB</a:t>
            </a:r>
          </a:p>
        </p:txBody>
      </p:sp>
      <p:sp>
        <p:nvSpPr>
          <p:cNvPr id="115" name="Google Shape;115;p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16</a:t>
            </a:fld>
            <a:endParaRPr/>
          </a:p>
        </p:txBody>
      </p:sp>
    </p:spTree>
    <p:extLst>
      <p:ext uri="{BB962C8B-B14F-4D97-AF65-F5344CB8AC3E}">
        <p14:creationId xmlns:p14="http://schemas.microsoft.com/office/powerpoint/2010/main" val="84764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5CC6ABC6-2589-465E-93BB-7E6FFF151A33}"/>
              </a:ext>
            </a:extLst>
          </p:cNvPr>
          <p:cNvGraphicFramePr>
            <a:graphicFrameLocks noGrp="1"/>
          </p:cNvGraphicFramePr>
          <p:nvPr>
            <p:extLst>
              <p:ext uri="{D42A27DB-BD31-4B8C-83A1-F6EECF244321}">
                <p14:modId xmlns:p14="http://schemas.microsoft.com/office/powerpoint/2010/main" val="2849872741"/>
              </p:ext>
            </p:extLst>
          </p:nvPr>
        </p:nvGraphicFramePr>
        <p:xfrm>
          <a:off x="1213899" y="739471"/>
          <a:ext cx="6934585" cy="3697360"/>
        </p:xfrm>
        <a:graphic>
          <a:graphicData uri="http://schemas.openxmlformats.org/drawingml/2006/table">
            <a:tbl>
              <a:tblPr firstRow="1" bandRow="1">
                <a:tableStyleId>{5C22544A-7EE6-4342-B048-85BDC9FD1C3A}</a:tableStyleId>
              </a:tblPr>
              <a:tblGrid>
                <a:gridCol w="1359695">
                  <a:extLst>
                    <a:ext uri="{9D8B030D-6E8A-4147-A177-3AD203B41FA5}">
                      <a16:colId xmlns:a16="http://schemas.microsoft.com/office/drawing/2014/main" val="2717994378"/>
                    </a:ext>
                  </a:extLst>
                </a:gridCol>
                <a:gridCol w="5574890">
                  <a:extLst>
                    <a:ext uri="{9D8B030D-6E8A-4147-A177-3AD203B41FA5}">
                      <a16:colId xmlns:a16="http://schemas.microsoft.com/office/drawing/2014/main" val="3593581661"/>
                    </a:ext>
                  </a:extLst>
                </a:gridCol>
              </a:tblGrid>
              <a:tr h="739472">
                <a:tc>
                  <a:txBody>
                    <a:bodyPr/>
                    <a:lstStyle/>
                    <a:p>
                      <a:r>
                        <a:rPr lang="en-US" sz="1100" b="0" dirty="0">
                          <a:solidFill>
                            <a:schemeClr val="tx1"/>
                          </a:solidFill>
                        </a:rPr>
                        <a:t>Accuracy</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b="0" dirty="0">
                          <a:solidFill>
                            <a:schemeClr val="bg1"/>
                          </a:solidFill>
                        </a:rPr>
                        <a:t>+/- 10 cm distance – very precise distance</a:t>
                      </a:r>
                    </a:p>
                    <a:p>
                      <a:r>
                        <a:rPr lang="en-US" sz="1100" b="0" dirty="0">
                          <a:solidFill>
                            <a:schemeClr val="bg1"/>
                          </a:solidFill>
                        </a:rPr>
                        <a:t>+/- 3° of angle – very precise direction</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4556C"/>
                      </a:solidFill>
                      <a:prstDash val="solid"/>
                      <a:round/>
                      <a:headEnd type="none" w="med" len="med"/>
                      <a:tailEnd type="none" w="med" len="med"/>
                    </a:lnB>
                    <a:lnTlToBr w="12700" cmpd="sng">
                      <a:noFill/>
                      <a:prstDash val="solid"/>
                    </a:lnTlToBr>
                    <a:lnBlToTr w="12700" cmpd="sng">
                      <a:noFill/>
                      <a:prstDash val="solid"/>
                    </a:lnBlToTr>
                    <a:solidFill>
                      <a:srgbClr val="374557">
                        <a:alpha val="24000"/>
                      </a:srgbClr>
                    </a:solidFill>
                  </a:tcPr>
                </a:tc>
                <a:extLst>
                  <a:ext uri="{0D108BD9-81ED-4DB2-BD59-A6C34878D82A}">
                    <a16:rowId xmlns:a16="http://schemas.microsoft.com/office/drawing/2014/main" val="1665209857"/>
                  </a:ext>
                </a:extLst>
              </a:tr>
              <a:tr h="739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Robustness</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Strong multipath environment performance that ensures position accuracy</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4556C"/>
                      </a:solidFill>
                      <a:prstDash val="solid"/>
                      <a:round/>
                      <a:headEnd type="none" w="med" len="med"/>
                      <a:tailEnd type="none" w="med" len="med"/>
                    </a:lnT>
                    <a:lnB w="12700" cap="flat" cmpd="sng" algn="ctr">
                      <a:solidFill>
                        <a:srgbClr val="44556C"/>
                      </a:solidFill>
                      <a:prstDash val="solid"/>
                      <a:round/>
                      <a:headEnd type="none" w="med" len="med"/>
                      <a:tailEnd type="none" w="med" len="med"/>
                    </a:lnB>
                    <a:lnTlToBr w="12700" cmpd="sng">
                      <a:noFill/>
                      <a:prstDash val="solid"/>
                    </a:lnTlToBr>
                    <a:lnBlToTr w="12700" cmpd="sng">
                      <a:noFill/>
                      <a:prstDash val="solid"/>
                    </a:lnBlToTr>
                    <a:solidFill>
                      <a:srgbClr val="374557">
                        <a:alpha val="24000"/>
                      </a:srgbClr>
                    </a:solidFill>
                  </a:tcPr>
                </a:tc>
                <a:extLst>
                  <a:ext uri="{0D108BD9-81ED-4DB2-BD59-A6C34878D82A}">
                    <a16:rowId xmlns:a16="http://schemas.microsoft.com/office/drawing/2014/main" val="1249523714"/>
                  </a:ext>
                </a:extLst>
              </a:tr>
              <a:tr h="739472">
                <a:tc>
                  <a:txBody>
                    <a:bodyPr/>
                    <a:lstStyle/>
                    <a:p>
                      <a:r>
                        <a:rPr lang="en-US" sz="1100" b="0" dirty="0">
                          <a:solidFill>
                            <a:schemeClr val="tx1"/>
                          </a:solidFill>
                        </a:rPr>
                        <a:t>Range</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100 meters of range under Line-of-Sight conditions</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4556C"/>
                      </a:solidFill>
                      <a:prstDash val="solid"/>
                      <a:round/>
                      <a:headEnd type="none" w="med" len="med"/>
                      <a:tailEnd type="none" w="med" len="med"/>
                    </a:lnT>
                    <a:lnB w="12700" cap="flat" cmpd="sng" algn="ctr">
                      <a:solidFill>
                        <a:srgbClr val="44556C"/>
                      </a:solidFill>
                      <a:prstDash val="solid"/>
                      <a:round/>
                      <a:headEnd type="none" w="med" len="med"/>
                      <a:tailEnd type="none" w="med" len="med"/>
                    </a:lnB>
                    <a:lnTlToBr w="12700" cmpd="sng">
                      <a:noFill/>
                      <a:prstDash val="solid"/>
                    </a:lnTlToBr>
                    <a:lnBlToTr w="12700" cmpd="sng">
                      <a:noFill/>
                      <a:prstDash val="solid"/>
                    </a:lnBlToTr>
                    <a:solidFill>
                      <a:srgbClr val="374557">
                        <a:alpha val="24000"/>
                      </a:srgbClr>
                    </a:solidFill>
                  </a:tcPr>
                </a:tc>
                <a:extLst>
                  <a:ext uri="{0D108BD9-81ED-4DB2-BD59-A6C34878D82A}">
                    <a16:rowId xmlns:a16="http://schemas.microsoft.com/office/drawing/2014/main" val="2915908762"/>
                  </a:ext>
                </a:extLst>
              </a:tr>
              <a:tr h="739472">
                <a:tc>
                  <a:txBody>
                    <a:bodyPr/>
                    <a:lstStyle/>
                    <a:p>
                      <a:r>
                        <a:rPr lang="en-US" sz="1100" b="0" dirty="0">
                          <a:solidFill>
                            <a:schemeClr val="tx1"/>
                          </a:solidFill>
                        </a:rPr>
                        <a:t>Security</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b="0" dirty="0">
                          <a:solidFill>
                            <a:schemeClr val="bg1"/>
                          </a:solidFill>
                        </a:rPr>
                        <a:t>Every position measurement is essentially protected with a unique cryptographic key</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4556C"/>
                      </a:solidFill>
                      <a:prstDash val="solid"/>
                      <a:round/>
                      <a:headEnd type="none" w="med" len="med"/>
                      <a:tailEnd type="none" w="med" len="med"/>
                    </a:lnT>
                    <a:lnB w="12700" cap="flat" cmpd="sng" algn="ctr">
                      <a:solidFill>
                        <a:srgbClr val="44556C"/>
                      </a:solidFill>
                      <a:prstDash val="solid"/>
                      <a:round/>
                      <a:headEnd type="none" w="med" len="med"/>
                      <a:tailEnd type="none" w="med" len="med"/>
                    </a:lnB>
                    <a:lnTlToBr w="12700" cmpd="sng">
                      <a:noFill/>
                      <a:prstDash val="solid"/>
                    </a:lnTlToBr>
                    <a:lnBlToTr w="12700" cmpd="sng">
                      <a:noFill/>
                      <a:prstDash val="solid"/>
                    </a:lnBlToTr>
                    <a:solidFill>
                      <a:srgbClr val="374557">
                        <a:alpha val="24000"/>
                      </a:srgbClr>
                    </a:solidFill>
                  </a:tcPr>
                </a:tc>
                <a:extLst>
                  <a:ext uri="{0D108BD9-81ED-4DB2-BD59-A6C34878D82A}">
                    <a16:rowId xmlns:a16="http://schemas.microsoft.com/office/drawing/2014/main" val="3324861784"/>
                  </a:ext>
                </a:extLst>
              </a:tr>
              <a:tr h="739472">
                <a:tc>
                  <a:txBody>
                    <a:bodyPr/>
                    <a:lstStyle/>
                    <a:p>
                      <a:r>
                        <a:rPr lang="en-US" sz="1100" b="0" dirty="0">
                          <a:solidFill>
                            <a:schemeClr val="tx1"/>
                          </a:solidFill>
                        </a:rPr>
                        <a:t>Real-time</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b="0" dirty="0">
                          <a:solidFill>
                            <a:schemeClr val="bg1"/>
                          </a:solidFill>
                        </a:rPr>
                        <a:t>Minimum latency: measurements in &lt;10ms</a:t>
                      </a:r>
                    </a:p>
                  </a:txBody>
                  <a:tcPr marL="13716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4556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74557">
                        <a:alpha val="24000"/>
                      </a:srgbClr>
                    </a:solidFill>
                  </a:tcPr>
                </a:tc>
                <a:extLst>
                  <a:ext uri="{0D108BD9-81ED-4DB2-BD59-A6C34878D82A}">
                    <a16:rowId xmlns:a16="http://schemas.microsoft.com/office/drawing/2014/main" val="3491985375"/>
                  </a:ext>
                </a:extLst>
              </a:tr>
            </a:tbl>
          </a:graphicData>
        </a:graphic>
      </p:graphicFrame>
      <p:grpSp>
        <p:nvGrpSpPr>
          <p:cNvPr id="41" name="Group 40">
            <a:extLst>
              <a:ext uri="{FF2B5EF4-FFF2-40B4-BE49-F238E27FC236}">
                <a16:creationId xmlns:a16="http://schemas.microsoft.com/office/drawing/2014/main" id="{0B42736A-DC37-4351-8B3F-D0F742A03C41}"/>
              </a:ext>
            </a:extLst>
          </p:cNvPr>
          <p:cNvGrpSpPr/>
          <p:nvPr/>
        </p:nvGrpSpPr>
        <p:grpSpPr>
          <a:xfrm>
            <a:off x="385407" y="788086"/>
            <a:ext cx="610494" cy="610494"/>
            <a:chOff x="9111343" y="5438671"/>
            <a:chExt cx="854110" cy="854110"/>
          </a:xfrm>
        </p:grpSpPr>
        <p:sp>
          <p:nvSpPr>
            <p:cNvPr id="43" name="Freeform: Shape 42">
              <a:extLst>
                <a:ext uri="{FF2B5EF4-FFF2-40B4-BE49-F238E27FC236}">
                  <a16:creationId xmlns:a16="http://schemas.microsoft.com/office/drawing/2014/main" id="{FCA9E285-F7C6-4C00-B854-B9200883EBC7}"/>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sp>
          <p:nvSpPr>
            <p:cNvPr id="44" name="Freeform: Shape 43">
              <a:extLst>
                <a:ext uri="{FF2B5EF4-FFF2-40B4-BE49-F238E27FC236}">
                  <a16:creationId xmlns:a16="http://schemas.microsoft.com/office/drawing/2014/main" id="{0B47FBD1-8FA9-43C9-86E8-A268E7785D2C}"/>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grpSp>
      <p:grpSp>
        <p:nvGrpSpPr>
          <p:cNvPr id="91" name="Group 90">
            <a:extLst>
              <a:ext uri="{FF2B5EF4-FFF2-40B4-BE49-F238E27FC236}">
                <a16:creationId xmlns:a16="http://schemas.microsoft.com/office/drawing/2014/main" id="{F4DCABE5-F14C-4923-9E9C-1B94A4F75181}"/>
              </a:ext>
            </a:extLst>
          </p:cNvPr>
          <p:cNvGrpSpPr/>
          <p:nvPr/>
        </p:nvGrpSpPr>
        <p:grpSpPr>
          <a:xfrm>
            <a:off x="385407" y="1529048"/>
            <a:ext cx="610494" cy="610494"/>
            <a:chOff x="9111343" y="5438671"/>
            <a:chExt cx="854110" cy="854110"/>
          </a:xfrm>
        </p:grpSpPr>
        <p:sp>
          <p:nvSpPr>
            <p:cNvPr id="92" name="Freeform: Shape 91">
              <a:extLst>
                <a:ext uri="{FF2B5EF4-FFF2-40B4-BE49-F238E27FC236}">
                  <a16:creationId xmlns:a16="http://schemas.microsoft.com/office/drawing/2014/main" id="{301C6F63-9DE8-4CBB-A304-FF59F169FB0F}"/>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sp>
          <p:nvSpPr>
            <p:cNvPr id="93" name="Freeform: Shape 92">
              <a:extLst>
                <a:ext uri="{FF2B5EF4-FFF2-40B4-BE49-F238E27FC236}">
                  <a16:creationId xmlns:a16="http://schemas.microsoft.com/office/drawing/2014/main" id="{F158B97F-3DB7-4E9F-8FA2-A202BFB3E717}"/>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grpSp>
      <p:grpSp>
        <p:nvGrpSpPr>
          <p:cNvPr id="94" name="Group 93">
            <a:extLst>
              <a:ext uri="{FF2B5EF4-FFF2-40B4-BE49-F238E27FC236}">
                <a16:creationId xmlns:a16="http://schemas.microsoft.com/office/drawing/2014/main" id="{438BBDDB-8740-4D2D-92AB-6A8A06317503}"/>
              </a:ext>
            </a:extLst>
          </p:cNvPr>
          <p:cNvGrpSpPr/>
          <p:nvPr/>
        </p:nvGrpSpPr>
        <p:grpSpPr>
          <a:xfrm>
            <a:off x="385407" y="2270009"/>
            <a:ext cx="610494" cy="610494"/>
            <a:chOff x="9111343" y="5438671"/>
            <a:chExt cx="854110" cy="854110"/>
          </a:xfrm>
        </p:grpSpPr>
        <p:sp>
          <p:nvSpPr>
            <p:cNvPr id="95" name="Freeform: Shape 94">
              <a:extLst>
                <a:ext uri="{FF2B5EF4-FFF2-40B4-BE49-F238E27FC236}">
                  <a16:creationId xmlns:a16="http://schemas.microsoft.com/office/drawing/2014/main" id="{E3EBC61E-3D8F-4184-840B-D5F76B40F02E}"/>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sp>
          <p:nvSpPr>
            <p:cNvPr id="96" name="Freeform: Shape 95">
              <a:extLst>
                <a:ext uri="{FF2B5EF4-FFF2-40B4-BE49-F238E27FC236}">
                  <a16:creationId xmlns:a16="http://schemas.microsoft.com/office/drawing/2014/main" id="{3662F899-D5AF-40E3-A8DA-6409C62B4DFB}"/>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grpSp>
      <p:grpSp>
        <p:nvGrpSpPr>
          <p:cNvPr id="97" name="Group 96">
            <a:extLst>
              <a:ext uri="{FF2B5EF4-FFF2-40B4-BE49-F238E27FC236}">
                <a16:creationId xmlns:a16="http://schemas.microsoft.com/office/drawing/2014/main" id="{CACB2A4C-BBB5-4177-9FE9-138944C64372}"/>
              </a:ext>
            </a:extLst>
          </p:cNvPr>
          <p:cNvGrpSpPr/>
          <p:nvPr/>
        </p:nvGrpSpPr>
        <p:grpSpPr>
          <a:xfrm>
            <a:off x="385407" y="3010971"/>
            <a:ext cx="610494" cy="610494"/>
            <a:chOff x="9111343" y="5438671"/>
            <a:chExt cx="854110" cy="854110"/>
          </a:xfrm>
        </p:grpSpPr>
        <p:sp>
          <p:nvSpPr>
            <p:cNvPr id="98" name="Freeform: Shape 97">
              <a:extLst>
                <a:ext uri="{FF2B5EF4-FFF2-40B4-BE49-F238E27FC236}">
                  <a16:creationId xmlns:a16="http://schemas.microsoft.com/office/drawing/2014/main" id="{7F72E922-ACB1-4C5F-B109-41255FCE7907}"/>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sp>
          <p:nvSpPr>
            <p:cNvPr id="99" name="Freeform: Shape 98">
              <a:extLst>
                <a:ext uri="{FF2B5EF4-FFF2-40B4-BE49-F238E27FC236}">
                  <a16:creationId xmlns:a16="http://schemas.microsoft.com/office/drawing/2014/main" id="{3ADE0684-170B-4DCA-AB2A-8BD00A551ED9}"/>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grpSp>
      <p:grpSp>
        <p:nvGrpSpPr>
          <p:cNvPr id="100" name="Group 99">
            <a:extLst>
              <a:ext uri="{FF2B5EF4-FFF2-40B4-BE49-F238E27FC236}">
                <a16:creationId xmlns:a16="http://schemas.microsoft.com/office/drawing/2014/main" id="{2844DC30-365A-4779-AADE-02700C6A530C}"/>
              </a:ext>
            </a:extLst>
          </p:cNvPr>
          <p:cNvGrpSpPr/>
          <p:nvPr/>
        </p:nvGrpSpPr>
        <p:grpSpPr>
          <a:xfrm>
            <a:off x="385407" y="3751934"/>
            <a:ext cx="610494" cy="610494"/>
            <a:chOff x="9111343" y="5438671"/>
            <a:chExt cx="854110" cy="854110"/>
          </a:xfrm>
        </p:grpSpPr>
        <p:sp>
          <p:nvSpPr>
            <p:cNvPr id="101" name="Freeform: Shape 100">
              <a:extLst>
                <a:ext uri="{FF2B5EF4-FFF2-40B4-BE49-F238E27FC236}">
                  <a16:creationId xmlns:a16="http://schemas.microsoft.com/office/drawing/2014/main" id="{C2F41619-0A71-4F6A-8D26-86BF402C2CF4}"/>
                </a:ext>
              </a:extLst>
            </p:cNvPr>
            <p:cNvSpPr/>
            <p:nvPr/>
          </p:nvSpPr>
          <p:spPr>
            <a:xfrm>
              <a:off x="9111343" y="5438671"/>
              <a:ext cx="854110" cy="8541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a:solidFill>
                  <a:schemeClr val="bg1"/>
                </a:solidFill>
                <a:latin typeface="Arial" panose="020B0604020202020204" pitchFamily="34" charset="0"/>
              </a:endParaRPr>
            </a:p>
          </p:txBody>
        </p:sp>
        <p:sp>
          <p:nvSpPr>
            <p:cNvPr id="102" name="Freeform: Shape 101">
              <a:extLst>
                <a:ext uri="{FF2B5EF4-FFF2-40B4-BE49-F238E27FC236}">
                  <a16:creationId xmlns:a16="http://schemas.microsoft.com/office/drawing/2014/main" id="{BD8E50F9-EBEF-4F12-B02C-A19013A928AB}"/>
                </a:ext>
              </a:extLst>
            </p:cNvPr>
            <p:cNvSpPr/>
            <p:nvPr/>
          </p:nvSpPr>
          <p:spPr>
            <a:xfrm>
              <a:off x="9184193" y="5511521"/>
              <a:ext cx="708410" cy="708410"/>
            </a:xfrm>
            <a:custGeom>
              <a:avLst/>
              <a:gdLst>
                <a:gd name="connsiteX0" fmla="*/ 427055 w 854110"/>
                <a:gd name="connsiteY0" fmla="*/ 0 h 854110"/>
                <a:gd name="connsiteX1" fmla="*/ 854110 w 854110"/>
                <a:gd name="connsiteY1" fmla="*/ 427055 h 854110"/>
                <a:gd name="connsiteX2" fmla="*/ 427055 w 854110"/>
                <a:gd name="connsiteY2" fmla="*/ 854110 h 854110"/>
                <a:gd name="connsiteX3" fmla="*/ 0 w 854110"/>
                <a:gd name="connsiteY3" fmla="*/ 427055 h 854110"/>
                <a:gd name="connsiteX4" fmla="*/ 427055 w 854110"/>
                <a:gd name="connsiteY4" fmla="*/ 0 h 854110"/>
                <a:gd name="connsiteX5" fmla="*/ 427055 w 854110"/>
                <a:gd name="connsiteY5" fmla="*/ 17584 h 854110"/>
                <a:gd name="connsiteX6" fmla="*/ 17584 w 854110"/>
                <a:gd name="connsiteY6" fmla="*/ 427055 h 854110"/>
                <a:gd name="connsiteX7" fmla="*/ 427055 w 854110"/>
                <a:gd name="connsiteY7" fmla="*/ 836526 h 854110"/>
                <a:gd name="connsiteX8" fmla="*/ 836526 w 854110"/>
                <a:gd name="connsiteY8" fmla="*/ 427055 h 854110"/>
                <a:gd name="connsiteX9" fmla="*/ 427055 w 854110"/>
                <a:gd name="connsiteY9" fmla="*/ 17584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0" h="854110">
                  <a:moveTo>
                    <a:pt x="427055" y="0"/>
                  </a:moveTo>
                  <a:cubicBezTo>
                    <a:pt x="662911" y="0"/>
                    <a:pt x="854110" y="191199"/>
                    <a:pt x="854110" y="427055"/>
                  </a:cubicBezTo>
                  <a:cubicBezTo>
                    <a:pt x="854110" y="662911"/>
                    <a:pt x="662911" y="854110"/>
                    <a:pt x="427055" y="854110"/>
                  </a:cubicBezTo>
                  <a:cubicBezTo>
                    <a:pt x="191199" y="854110"/>
                    <a:pt x="0" y="662911"/>
                    <a:pt x="0" y="427055"/>
                  </a:cubicBezTo>
                  <a:cubicBezTo>
                    <a:pt x="0" y="191199"/>
                    <a:pt x="191199" y="0"/>
                    <a:pt x="427055" y="0"/>
                  </a:cubicBezTo>
                  <a:close/>
                  <a:moveTo>
                    <a:pt x="427055" y="17584"/>
                  </a:moveTo>
                  <a:cubicBezTo>
                    <a:pt x="200910" y="17584"/>
                    <a:pt x="17584" y="200910"/>
                    <a:pt x="17584" y="427055"/>
                  </a:cubicBezTo>
                  <a:cubicBezTo>
                    <a:pt x="17584" y="653200"/>
                    <a:pt x="200910" y="836526"/>
                    <a:pt x="427055" y="836526"/>
                  </a:cubicBezTo>
                  <a:cubicBezTo>
                    <a:pt x="653200" y="836526"/>
                    <a:pt x="836526" y="653200"/>
                    <a:pt x="836526" y="427055"/>
                  </a:cubicBezTo>
                  <a:cubicBezTo>
                    <a:pt x="836526" y="200910"/>
                    <a:pt x="653200" y="17584"/>
                    <a:pt x="427055" y="1758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Arial" panose="020B0604020202020204" pitchFamily="34" charset="0"/>
              </a:endParaRPr>
            </a:p>
          </p:txBody>
        </p:sp>
      </p:grpSp>
      <p:pic>
        <p:nvPicPr>
          <p:cNvPr id="19" name="Graphic 18">
            <a:extLst>
              <a:ext uri="{FF2B5EF4-FFF2-40B4-BE49-F238E27FC236}">
                <a16:creationId xmlns:a16="http://schemas.microsoft.com/office/drawing/2014/main" id="{693C3247-DF93-4E05-A5EA-8E95545B2C3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473" t="12290" r="22599" b="31478"/>
          <a:stretch/>
        </p:blipFill>
        <p:spPr>
          <a:xfrm>
            <a:off x="511751" y="898896"/>
            <a:ext cx="357808" cy="353435"/>
          </a:xfrm>
          <a:prstGeom prst="rect">
            <a:avLst/>
          </a:prstGeom>
        </p:spPr>
      </p:pic>
      <p:sp>
        <p:nvSpPr>
          <p:cNvPr id="35" name="Text Placeholder 1">
            <a:extLst>
              <a:ext uri="{FF2B5EF4-FFF2-40B4-BE49-F238E27FC236}">
                <a16:creationId xmlns:a16="http://schemas.microsoft.com/office/drawing/2014/main" id="{CBE9EC84-3BD5-49C0-B568-55911415CDB0}"/>
              </a:ext>
            </a:extLst>
          </p:cNvPr>
          <p:cNvSpPr txBox="1">
            <a:spLocks/>
          </p:cNvSpPr>
          <p:nvPr/>
        </p:nvSpPr>
        <p:spPr>
          <a:xfrm>
            <a:off x="995516" y="4416875"/>
            <a:ext cx="5057775" cy="158402"/>
          </a:xfrm>
          <a:prstGeom prst="rect">
            <a:avLst/>
          </a:prstGeom>
        </p:spPr>
        <p:txBody>
          <a:bodyPr vert="horz" lIns="68580" tIns="34290" rIns="68580" bIns="34290" rtlCol="0" anchor="b">
            <a:noAutofit/>
          </a:bodyPr>
          <a:lstStyle>
            <a:lvl1pPr marL="0" indent="0" algn="l" rtl="0" fontAlgn="base">
              <a:lnSpc>
                <a:spcPct val="100000"/>
              </a:lnSpc>
              <a:spcBef>
                <a:spcPts val="575"/>
              </a:spcBef>
              <a:spcAft>
                <a:spcPts val="75"/>
              </a:spcAft>
              <a:buClr>
                <a:schemeClr val="bg1"/>
              </a:buClr>
              <a:buSzPct val="80000"/>
              <a:buFontTx/>
              <a:buNone/>
              <a:defRPr sz="800" b="0">
                <a:solidFill>
                  <a:schemeClr val="bg2"/>
                </a:solidFill>
                <a:latin typeface="+mn-lt"/>
                <a:ea typeface="+mn-ea"/>
                <a:cs typeface="+mn-cs"/>
              </a:defRPr>
            </a:lvl1pPr>
            <a:lvl2pPr marL="233363" indent="0" algn="l" rtl="0" fontAlgn="base">
              <a:lnSpc>
                <a:spcPct val="100000"/>
              </a:lnSpc>
              <a:spcBef>
                <a:spcPts val="575"/>
              </a:spcBef>
              <a:spcAft>
                <a:spcPts val="75"/>
              </a:spcAft>
              <a:buClrTx/>
              <a:buSzPct val="80000"/>
              <a:buFontTx/>
              <a:buNone/>
              <a:defRPr sz="800">
                <a:solidFill>
                  <a:schemeClr val="bg2"/>
                </a:solidFill>
                <a:latin typeface="+mn-lt"/>
              </a:defRPr>
            </a:lvl2pPr>
            <a:lvl3pPr marL="401638" indent="0" algn="l" rtl="0" fontAlgn="base">
              <a:lnSpc>
                <a:spcPct val="100000"/>
              </a:lnSpc>
              <a:spcBef>
                <a:spcPts val="575"/>
              </a:spcBef>
              <a:spcAft>
                <a:spcPts val="75"/>
              </a:spcAft>
              <a:buClrTx/>
              <a:buSzPct val="80000"/>
              <a:buFontTx/>
              <a:buNone/>
              <a:defRPr sz="800">
                <a:solidFill>
                  <a:schemeClr val="bg2"/>
                </a:solidFill>
                <a:latin typeface="+mn-lt"/>
              </a:defRPr>
            </a:lvl3pPr>
            <a:lvl4pPr marL="569912" indent="0" algn="l" rtl="0" fontAlgn="base">
              <a:lnSpc>
                <a:spcPct val="100000"/>
              </a:lnSpc>
              <a:spcBef>
                <a:spcPts val="575"/>
              </a:spcBef>
              <a:spcAft>
                <a:spcPts val="75"/>
              </a:spcAft>
              <a:buClrTx/>
              <a:buSzPct val="80000"/>
              <a:buFontTx/>
              <a:buNone/>
              <a:defRPr sz="800">
                <a:solidFill>
                  <a:schemeClr val="bg2"/>
                </a:solidFill>
                <a:latin typeface="+mn-lt"/>
              </a:defRPr>
            </a:lvl4pPr>
            <a:lvl5pPr marL="0" indent="0" algn="l" rtl="0" fontAlgn="base">
              <a:lnSpc>
                <a:spcPct val="100000"/>
              </a:lnSpc>
              <a:spcBef>
                <a:spcPts val="575"/>
              </a:spcBef>
              <a:spcAft>
                <a:spcPts val="75"/>
              </a:spcAft>
              <a:buClrTx/>
              <a:buSzPct val="70000"/>
              <a:buFontTx/>
              <a:buNone/>
              <a:defRPr sz="700">
                <a:solidFill>
                  <a:schemeClr val="bg1"/>
                </a:solidFill>
                <a:latin typeface="+mn-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a:spcBef>
                <a:spcPts val="0"/>
              </a:spcBef>
              <a:spcAft>
                <a:spcPts val="0"/>
              </a:spcAft>
              <a:buClr>
                <a:schemeClr val="tx1">
                  <a:lumMod val="50000"/>
                  <a:lumOff val="50000"/>
                </a:schemeClr>
              </a:buClr>
              <a:defRPr/>
            </a:pPr>
            <a:r>
              <a:rPr lang="fr-FR" sz="600" dirty="0">
                <a:solidFill>
                  <a:schemeClr val="bg1"/>
                </a:solidFill>
              </a:rPr>
              <a:t>Source: FiRa</a:t>
            </a:r>
            <a:r>
              <a:rPr lang="fr-FR" sz="600" baseline="30000" dirty="0">
                <a:solidFill>
                  <a:schemeClr val="bg1"/>
                </a:solidFill>
              </a:rPr>
              <a:t>TM</a:t>
            </a:r>
            <a:r>
              <a:rPr lang="fr-FR" sz="600" dirty="0">
                <a:solidFill>
                  <a:schemeClr val="bg1"/>
                </a:solidFill>
              </a:rPr>
              <a:t> Consortium, IEEE 802.15.4z-2020</a:t>
            </a:r>
          </a:p>
        </p:txBody>
      </p:sp>
      <p:pic>
        <p:nvPicPr>
          <p:cNvPr id="36" name="Graphic 35">
            <a:extLst>
              <a:ext uri="{FF2B5EF4-FFF2-40B4-BE49-F238E27FC236}">
                <a16:creationId xmlns:a16="http://schemas.microsoft.com/office/drawing/2014/main" id="{5D1F737F-EE70-424C-89C7-82FEFE9792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5277" y="1550007"/>
            <a:ext cx="570755" cy="570755"/>
          </a:xfrm>
          <a:prstGeom prst="rect">
            <a:avLst/>
          </a:prstGeom>
        </p:spPr>
      </p:pic>
      <p:pic>
        <p:nvPicPr>
          <p:cNvPr id="37" name="Graphic 36">
            <a:extLst>
              <a:ext uri="{FF2B5EF4-FFF2-40B4-BE49-F238E27FC236}">
                <a16:creationId xmlns:a16="http://schemas.microsoft.com/office/drawing/2014/main" id="{6D806108-61FD-40CC-B4F7-4BC62D287DD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5535" y="2331720"/>
            <a:ext cx="430240" cy="430240"/>
          </a:xfrm>
          <a:prstGeom prst="rect">
            <a:avLst/>
          </a:prstGeom>
        </p:spPr>
      </p:pic>
      <p:pic>
        <p:nvPicPr>
          <p:cNvPr id="39" name="Graphic 38">
            <a:extLst>
              <a:ext uri="{FF2B5EF4-FFF2-40B4-BE49-F238E27FC236}">
                <a16:creationId xmlns:a16="http://schemas.microsoft.com/office/drawing/2014/main" id="{9099E511-A1C4-486E-AFBD-CB665AADDA1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5700" y="3194355"/>
            <a:ext cx="269909" cy="269909"/>
          </a:xfrm>
          <a:prstGeom prst="rect">
            <a:avLst/>
          </a:prstGeom>
        </p:spPr>
      </p:pic>
      <p:pic>
        <p:nvPicPr>
          <p:cNvPr id="40" name="Graphic 39">
            <a:extLst>
              <a:ext uri="{FF2B5EF4-FFF2-40B4-BE49-F238E27FC236}">
                <a16:creationId xmlns:a16="http://schemas.microsoft.com/office/drawing/2014/main" id="{2BF3C6D1-9121-445E-8D5E-A5CD3A5B2B1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8613" y="3913517"/>
            <a:ext cx="284082" cy="284081"/>
          </a:xfrm>
          <a:prstGeom prst="rect">
            <a:avLst/>
          </a:prstGeom>
        </p:spPr>
      </p:pic>
      <p:sp>
        <p:nvSpPr>
          <p:cNvPr id="7" name="Google Shape;147;p6">
            <a:extLst>
              <a:ext uri="{FF2B5EF4-FFF2-40B4-BE49-F238E27FC236}">
                <a16:creationId xmlns:a16="http://schemas.microsoft.com/office/drawing/2014/main" id="{4787321D-A7E9-CA51-8AFD-B95D82096CFB}"/>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dirty="0"/>
          </a:p>
        </p:txBody>
      </p:sp>
      <p:sp>
        <p:nvSpPr>
          <p:cNvPr id="8" name="Title 10">
            <a:extLst>
              <a:ext uri="{FF2B5EF4-FFF2-40B4-BE49-F238E27FC236}">
                <a16:creationId xmlns:a16="http://schemas.microsoft.com/office/drawing/2014/main" id="{AEEDA3D7-0FF7-CE82-6C79-4253653153C0}"/>
              </a:ext>
            </a:extLst>
          </p:cNvPr>
          <p:cNvSpPr txBox="1">
            <a:spLocks/>
          </p:cNvSpPr>
          <p:nvPr/>
        </p:nvSpPr>
        <p:spPr>
          <a:xfrm>
            <a:off x="371136" y="184966"/>
            <a:ext cx="8229600" cy="5378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bg1"/>
                </a:solidFill>
              </a:rPr>
              <a:t>UWB has Unmatched Technical Attributes for Secure Ranging </a:t>
            </a:r>
          </a:p>
        </p:txBody>
      </p:sp>
    </p:spTree>
    <p:extLst>
      <p:ext uri="{BB962C8B-B14F-4D97-AF65-F5344CB8AC3E}">
        <p14:creationId xmlns:p14="http://schemas.microsoft.com/office/powerpoint/2010/main" val="3711723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7" name="Oval 6">
            <a:extLst>
              <a:ext uri="{FF2B5EF4-FFF2-40B4-BE49-F238E27FC236}">
                <a16:creationId xmlns:a16="http://schemas.microsoft.com/office/drawing/2014/main" id="{EDFBDD01-E7B9-BC4C-E68C-B377DFAF15A5}"/>
              </a:ext>
            </a:extLst>
          </p:cNvPr>
          <p:cNvSpPr/>
          <p:nvPr/>
        </p:nvSpPr>
        <p:spPr>
          <a:xfrm>
            <a:off x="6263174" y="1922716"/>
            <a:ext cx="250968" cy="5412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47" name="Google Shape;147;p6"/>
          <p:cNvSpPr txBox="1">
            <a:spLocks noGrp="1"/>
          </p:cNvSpPr>
          <p:nvPr>
            <p:ph type="sldNum" idx="12"/>
          </p:nvPr>
        </p:nvSpPr>
        <p:spPr>
          <a:xfrm>
            <a:off x="8085144" y="4630108"/>
            <a:ext cx="601663" cy="274637"/>
          </a:xfrm>
          <a:prstGeom prst="rect">
            <a:avLst/>
          </a:prstGeom>
          <a:noFill/>
          <a:ln>
            <a:noFill/>
          </a:ln>
        </p:spPr>
        <p:txBody>
          <a:bodyPr spcFirstLastPara="1" wrap="square" lIns="0" tIns="0" rIns="0" bIns="0" anchor="ctr" anchorCtr="0">
            <a:noAutofit/>
          </a:bodyPr>
          <a:lstStyle/>
          <a:p>
            <a:pPr defTabSz="914378"/>
            <a:fld id="{00000000-1234-1234-1234-123412341234}" type="slidenum">
              <a:rPr lang="en-US" kern="0">
                <a:solidFill>
                  <a:srgbClr val="000000"/>
                </a:solidFill>
              </a:rPr>
              <a:pPr defTabSz="914378"/>
              <a:t>18</a:t>
            </a:fld>
            <a:endParaRPr kern="0">
              <a:solidFill>
                <a:srgbClr val="000000"/>
              </a:solidFill>
            </a:endParaRPr>
          </a:p>
        </p:txBody>
      </p:sp>
      <p:pic>
        <p:nvPicPr>
          <p:cNvPr id="12" name="Picture 11">
            <a:extLst>
              <a:ext uri="{FF2B5EF4-FFF2-40B4-BE49-F238E27FC236}">
                <a16:creationId xmlns:a16="http://schemas.microsoft.com/office/drawing/2014/main" id="{241763E5-42B2-69BF-FD6F-5E0FDEEE2923}"/>
              </a:ext>
            </a:extLst>
          </p:cNvPr>
          <p:cNvPicPr>
            <a:picLocks noChangeAspect="1"/>
          </p:cNvPicPr>
          <p:nvPr/>
        </p:nvPicPr>
        <p:blipFill>
          <a:blip r:embed="rId3"/>
          <a:stretch>
            <a:fillRect/>
          </a:stretch>
        </p:blipFill>
        <p:spPr>
          <a:xfrm>
            <a:off x="98116" y="978770"/>
            <a:ext cx="3409712" cy="2532929"/>
          </a:xfrm>
          <a:prstGeom prst="rect">
            <a:avLst/>
          </a:prstGeom>
        </p:spPr>
      </p:pic>
      <p:sp>
        <p:nvSpPr>
          <p:cNvPr id="15" name="Text Placeholder 4">
            <a:extLst>
              <a:ext uri="{FF2B5EF4-FFF2-40B4-BE49-F238E27FC236}">
                <a16:creationId xmlns:a16="http://schemas.microsoft.com/office/drawing/2014/main" id="{C62FBFFE-93F7-7754-F72F-B145A6B5BEA7}"/>
              </a:ext>
            </a:extLst>
          </p:cNvPr>
          <p:cNvSpPr txBox="1">
            <a:spLocks/>
          </p:cNvSpPr>
          <p:nvPr/>
        </p:nvSpPr>
        <p:spPr>
          <a:xfrm>
            <a:off x="4240606" y="3603746"/>
            <a:ext cx="4792558" cy="957303"/>
          </a:xfrm>
          <a:prstGeom prst="rect">
            <a:avLst/>
          </a:prstGeom>
          <a:no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spcAft>
                <a:spcPts val="600"/>
              </a:spcAft>
            </a:pPr>
            <a:r>
              <a:rPr lang="en-US" dirty="0"/>
              <a:t>Extremely narrow pulses:  1-2 ns Pulse every 8 ns or 16 ns with a lot of space in between pulses.</a:t>
            </a:r>
          </a:p>
          <a:p>
            <a:pPr defTabSz="914378"/>
            <a:r>
              <a:rPr lang="en-US" dirty="0"/>
              <a:t>&gt;= 500 MHz channels</a:t>
            </a:r>
          </a:p>
          <a:p>
            <a:pPr defTabSz="914378"/>
            <a:r>
              <a:rPr lang="en-US" dirty="0"/>
              <a:t>Typical power of pulse sequence &lt; -41.3 dBm/MHz EIRP</a:t>
            </a:r>
          </a:p>
        </p:txBody>
      </p:sp>
      <p:sp>
        <p:nvSpPr>
          <p:cNvPr id="16" name="Arrow: Right 15">
            <a:extLst>
              <a:ext uri="{FF2B5EF4-FFF2-40B4-BE49-F238E27FC236}">
                <a16:creationId xmlns:a16="http://schemas.microsoft.com/office/drawing/2014/main" id="{A4C4CF21-0595-CD41-DAD0-EB70384992C1}"/>
              </a:ext>
            </a:extLst>
          </p:cNvPr>
          <p:cNvSpPr/>
          <p:nvPr/>
        </p:nvSpPr>
        <p:spPr>
          <a:xfrm>
            <a:off x="3540405" y="1412945"/>
            <a:ext cx="2349061" cy="537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n-US" b="1" dirty="0">
                <a:solidFill>
                  <a:srgbClr val="FFFFFF"/>
                </a:solidFill>
                <a:latin typeface="Arial"/>
              </a:rPr>
              <a:t>Extremely Tiny Pulses</a:t>
            </a:r>
            <a:endParaRPr lang="en-US" dirty="0">
              <a:solidFill>
                <a:srgbClr val="FFFFFF"/>
              </a:solidFill>
              <a:latin typeface="Arial"/>
            </a:endParaRPr>
          </a:p>
        </p:txBody>
      </p:sp>
      <p:sp>
        <p:nvSpPr>
          <p:cNvPr id="17" name="Arrow: Right 16">
            <a:extLst>
              <a:ext uri="{FF2B5EF4-FFF2-40B4-BE49-F238E27FC236}">
                <a16:creationId xmlns:a16="http://schemas.microsoft.com/office/drawing/2014/main" id="{8BAF2246-6942-EB09-9241-1F604649140F}"/>
              </a:ext>
            </a:extLst>
          </p:cNvPr>
          <p:cNvSpPr/>
          <p:nvPr/>
        </p:nvSpPr>
        <p:spPr>
          <a:xfrm flipH="1">
            <a:off x="3201981" y="1973054"/>
            <a:ext cx="2160416" cy="537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n-US" b="1" dirty="0">
                <a:solidFill>
                  <a:srgbClr val="FFFFFF"/>
                </a:solidFill>
                <a:latin typeface="Arial"/>
              </a:rPr>
              <a:t>Continuous Signal</a:t>
            </a:r>
          </a:p>
        </p:txBody>
      </p:sp>
      <p:sp>
        <p:nvSpPr>
          <p:cNvPr id="18" name="Text Placeholder 4">
            <a:extLst>
              <a:ext uri="{FF2B5EF4-FFF2-40B4-BE49-F238E27FC236}">
                <a16:creationId xmlns:a16="http://schemas.microsoft.com/office/drawing/2014/main" id="{BDA6D413-B6F1-0972-6FEC-7A3C637FE51F}"/>
              </a:ext>
            </a:extLst>
          </p:cNvPr>
          <p:cNvSpPr txBox="1">
            <a:spLocks/>
          </p:cNvSpPr>
          <p:nvPr/>
        </p:nvSpPr>
        <p:spPr>
          <a:xfrm>
            <a:off x="263534" y="3602116"/>
            <a:ext cx="3894082" cy="86741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spcAft>
                <a:spcPts val="600"/>
              </a:spcAft>
            </a:pPr>
            <a:r>
              <a:rPr lang="en-US" dirty="0"/>
              <a:t>Composite of many continuous carrier signals</a:t>
            </a:r>
          </a:p>
          <a:p>
            <a:pPr defTabSz="914378"/>
            <a:r>
              <a:rPr lang="en-US" dirty="0"/>
              <a:t>Typical power up to +23 dBm/MHz</a:t>
            </a:r>
          </a:p>
        </p:txBody>
      </p:sp>
      <p:pic>
        <p:nvPicPr>
          <p:cNvPr id="5" name="Picture 4">
            <a:extLst>
              <a:ext uri="{FF2B5EF4-FFF2-40B4-BE49-F238E27FC236}">
                <a16:creationId xmlns:a16="http://schemas.microsoft.com/office/drawing/2014/main" id="{0D268814-CDAF-D8A1-0260-D7F1E182E187}"/>
              </a:ext>
            </a:extLst>
          </p:cNvPr>
          <p:cNvPicPr>
            <a:picLocks noChangeAspect="1"/>
          </p:cNvPicPr>
          <p:nvPr/>
        </p:nvPicPr>
        <p:blipFill>
          <a:blip r:embed="rId4"/>
          <a:stretch>
            <a:fillRect/>
          </a:stretch>
        </p:blipFill>
        <p:spPr>
          <a:xfrm>
            <a:off x="5917805" y="1056411"/>
            <a:ext cx="3200678" cy="2377646"/>
          </a:xfrm>
          <a:prstGeom prst="rect">
            <a:avLst/>
          </a:prstGeom>
        </p:spPr>
      </p:pic>
      <p:pic>
        <p:nvPicPr>
          <p:cNvPr id="2" name="Picture 1">
            <a:extLst>
              <a:ext uri="{FF2B5EF4-FFF2-40B4-BE49-F238E27FC236}">
                <a16:creationId xmlns:a16="http://schemas.microsoft.com/office/drawing/2014/main" id="{00B59C02-B2F5-6A8C-F136-BEB0872D2F7D}"/>
              </a:ext>
            </a:extLst>
          </p:cNvPr>
          <p:cNvPicPr>
            <a:picLocks noChangeAspect="1"/>
          </p:cNvPicPr>
          <p:nvPr/>
        </p:nvPicPr>
        <p:blipFill>
          <a:blip r:embed="rId5"/>
          <a:stretch>
            <a:fillRect/>
          </a:stretch>
        </p:blipFill>
        <p:spPr>
          <a:xfrm>
            <a:off x="5404400" y="2193319"/>
            <a:ext cx="686090" cy="1118015"/>
          </a:xfrm>
          <a:prstGeom prst="rect">
            <a:avLst/>
          </a:prstGeom>
          <a:ln>
            <a:solidFill>
              <a:srgbClr val="C00000"/>
            </a:solidFill>
          </a:ln>
        </p:spPr>
      </p:pic>
      <p:sp>
        <p:nvSpPr>
          <p:cNvPr id="8" name="Oval 7">
            <a:extLst>
              <a:ext uri="{FF2B5EF4-FFF2-40B4-BE49-F238E27FC236}">
                <a16:creationId xmlns:a16="http://schemas.microsoft.com/office/drawing/2014/main" id="{BD71E279-27CA-7F28-639F-9E15465E7EBB}"/>
              </a:ext>
            </a:extLst>
          </p:cNvPr>
          <p:cNvSpPr/>
          <p:nvPr/>
        </p:nvSpPr>
        <p:spPr>
          <a:xfrm>
            <a:off x="6325890" y="1872183"/>
            <a:ext cx="201025" cy="626732"/>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 name="Straight Connector 9">
            <a:extLst>
              <a:ext uri="{FF2B5EF4-FFF2-40B4-BE49-F238E27FC236}">
                <a16:creationId xmlns:a16="http://schemas.microsoft.com/office/drawing/2014/main" id="{2CA10886-1597-A066-78F4-BAB444746756}"/>
              </a:ext>
            </a:extLst>
          </p:cNvPr>
          <p:cNvCxnSpPr/>
          <p:nvPr/>
        </p:nvCxnSpPr>
        <p:spPr>
          <a:xfrm flipH="1">
            <a:off x="6090490" y="1872183"/>
            <a:ext cx="298647" cy="30224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8C83B-8E88-0086-DBC6-7071BD57D5C5}"/>
              </a:ext>
            </a:extLst>
          </p:cNvPr>
          <p:cNvCxnSpPr>
            <a:cxnSpLocks/>
            <a:stCxn id="8" idx="4"/>
          </p:cNvCxnSpPr>
          <p:nvPr/>
        </p:nvCxnSpPr>
        <p:spPr>
          <a:xfrm flipH="1">
            <a:off x="6090490" y="2498915"/>
            <a:ext cx="335912" cy="83527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itle 10">
            <a:extLst>
              <a:ext uri="{FF2B5EF4-FFF2-40B4-BE49-F238E27FC236}">
                <a16:creationId xmlns:a16="http://schemas.microsoft.com/office/drawing/2014/main" id="{54EA2959-6AD0-6BC9-1446-89D7E6905215}"/>
              </a:ext>
            </a:extLst>
          </p:cNvPr>
          <p:cNvSpPr>
            <a:spLocks noGrp="1"/>
          </p:cNvSpPr>
          <p:nvPr>
            <p:ph type="title"/>
          </p:nvPr>
        </p:nvSpPr>
        <p:spPr>
          <a:xfrm>
            <a:off x="457200" y="274640"/>
            <a:ext cx="8229600" cy="537885"/>
          </a:xfrm>
        </p:spPr>
        <p:txBody>
          <a:bodyPr/>
          <a:lstStyle/>
          <a:p>
            <a:pPr defTabSz="914378"/>
            <a:r>
              <a:rPr lang="en-US" dirty="0">
                <a:solidFill>
                  <a:schemeClr val="tx1"/>
                </a:solidFill>
              </a:rPr>
              <a:t>Impulse Radio UWB: Extremely Low Power, Very Low Energy, with Support for many simultaneous users</a:t>
            </a:r>
            <a:endParaRPr lang="en-GB" dirty="0">
              <a:solidFill>
                <a:schemeClr val="tx1"/>
              </a:solidFill>
            </a:endParaRPr>
          </a:p>
        </p:txBody>
      </p:sp>
    </p:spTree>
    <p:extLst>
      <p:ext uri="{BB962C8B-B14F-4D97-AF65-F5344CB8AC3E}">
        <p14:creationId xmlns:p14="http://schemas.microsoft.com/office/powerpoint/2010/main" val="331424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DD0DB53-E17E-5364-E59B-A7E8CD7AF7ED}"/>
              </a:ext>
            </a:extLst>
          </p:cNvPr>
          <p:cNvSpPr>
            <a:spLocks noGrp="1"/>
          </p:cNvSpPr>
          <p:nvPr>
            <p:ph type="body" idx="1"/>
          </p:nvPr>
        </p:nvSpPr>
        <p:spPr>
          <a:xfrm>
            <a:off x="223941" y="1297003"/>
            <a:ext cx="4497349" cy="3333104"/>
          </a:xfrm>
        </p:spPr>
        <p:txBody>
          <a:bodyPr/>
          <a:lstStyle/>
          <a:p>
            <a:r>
              <a:rPr lang="en-IE" dirty="0"/>
              <a:t>Inherently low power transmissions</a:t>
            </a:r>
          </a:p>
          <a:p>
            <a:pPr marL="685800" lvl="1"/>
            <a:r>
              <a:rPr lang="en-GB" dirty="0"/>
              <a:t>UWB transmit power level (-41.3 dBm/MHz) = Class B unintended emission limits</a:t>
            </a:r>
          </a:p>
          <a:p>
            <a:pPr lvl="1"/>
            <a:r>
              <a:rPr lang="en-GB" dirty="0"/>
              <a:t>The same RF radiation as from your refrigerator</a:t>
            </a:r>
          </a:p>
          <a:p>
            <a:r>
              <a:rPr lang="en-IE" dirty="0"/>
              <a:t>Large bandwidth enables</a:t>
            </a:r>
          </a:p>
          <a:p>
            <a:pPr marL="685800" lvl="1"/>
            <a:r>
              <a:rPr lang="en-IE" dirty="0"/>
              <a:t>Resistance to noise, interference and multipath, thus reliable in many environments</a:t>
            </a:r>
          </a:p>
          <a:p>
            <a:pPr marL="685800" lvl="1"/>
            <a:r>
              <a:rPr lang="en-IE" dirty="0"/>
              <a:t>Ranging accuracy down to centimeter level</a:t>
            </a:r>
          </a:p>
          <a:p>
            <a:pPr marL="685800" lvl="1"/>
            <a:r>
              <a:rPr lang="en-IE" dirty="0"/>
              <a:t>Precise sensing</a:t>
            </a:r>
          </a:p>
          <a:p>
            <a:pPr marL="685800" lvl="1"/>
            <a:r>
              <a:rPr lang="en-IE" dirty="0"/>
              <a:t>Low latency, moderate throughput communications</a:t>
            </a:r>
          </a:p>
          <a:p>
            <a:pPr marL="685800" lvl="1"/>
            <a:r>
              <a:rPr lang="en-IE" dirty="0"/>
              <a:t>Distance based secure authentication</a:t>
            </a:r>
          </a:p>
          <a:p>
            <a:r>
              <a:rPr lang="en-IE" dirty="0"/>
              <a:t>High density deployments</a:t>
            </a:r>
          </a:p>
          <a:p>
            <a:pPr marL="685800" lvl="1"/>
            <a:r>
              <a:rPr lang="en-IE" dirty="0"/>
              <a:t>Low power means high spectral reuse (high density of users)</a:t>
            </a:r>
          </a:p>
          <a:p>
            <a:pPr marL="685800" lvl="1"/>
            <a:r>
              <a:rPr lang="en-IE" dirty="0"/>
              <a:t>Impulse radio spread spectrum supports concurrent transmissions</a:t>
            </a:r>
            <a:endParaRPr lang="en-GB" dirty="0">
              <a:highlight>
                <a:srgbClr val="FFFF00"/>
              </a:highlight>
            </a:endParaRPr>
          </a:p>
        </p:txBody>
      </p:sp>
      <p:sp>
        <p:nvSpPr>
          <p:cNvPr id="11" name="Title 10">
            <a:extLst>
              <a:ext uri="{FF2B5EF4-FFF2-40B4-BE49-F238E27FC236}">
                <a16:creationId xmlns:a16="http://schemas.microsoft.com/office/drawing/2014/main" id="{76D7328B-C733-A48D-3DD3-E575261C176B}"/>
              </a:ext>
            </a:extLst>
          </p:cNvPr>
          <p:cNvSpPr>
            <a:spLocks noGrp="1"/>
          </p:cNvSpPr>
          <p:nvPr>
            <p:ph type="title"/>
          </p:nvPr>
        </p:nvSpPr>
        <p:spPr/>
        <p:txBody>
          <a:bodyPr/>
          <a:lstStyle/>
          <a:p>
            <a:r>
              <a:rPr lang="en-GB" dirty="0"/>
              <a:t>UWB is a Spectrum Underlay Technology</a:t>
            </a:r>
          </a:p>
        </p:txBody>
      </p:sp>
      <p:sp>
        <p:nvSpPr>
          <p:cNvPr id="14" name="Text Placeholder 13">
            <a:extLst>
              <a:ext uri="{FF2B5EF4-FFF2-40B4-BE49-F238E27FC236}">
                <a16:creationId xmlns:a16="http://schemas.microsoft.com/office/drawing/2014/main" id="{7630EEAC-1A05-05DE-D79C-62F52E3521CF}"/>
              </a:ext>
            </a:extLst>
          </p:cNvPr>
          <p:cNvSpPr>
            <a:spLocks noGrp="1"/>
          </p:cNvSpPr>
          <p:nvPr>
            <p:ph type="body" idx="3"/>
          </p:nvPr>
        </p:nvSpPr>
        <p:spPr>
          <a:xfrm>
            <a:off x="223941" y="803983"/>
            <a:ext cx="8229600" cy="537885"/>
          </a:xfrm>
        </p:spPr>
        <p:txBody>
          <a:bodyPr/>
          <a:lstStyle/>
          <a:p>
            <a:r>
              <a:rPr lang="en-GB" sz="1600" b="1" dirty="0"/>
              <a:t>UWB recycles spectrum at power levels that do not impact other spectrum users</a:t>
            </a:r>
          </a:p>
        </p:txBody>
      </p:sp>
      <p:sp>
        <p:nvSpPr>
          <p:cNvPr id="32" name="Google Shape;147;p6">
            <a:extLst>
              <a:ext uri="{FF2B5EF4-FFF2-40B4-BE49-F238E27FC236}">
                <a16:creationId xmlns:a16="http://schemas.microsoft.com/office/drawing/2014/main" id="{53B8B6F9-0FD1-1B34-4494-BEFECF17FA10}"/>
              </a:ext>
            </a:extLst>
          </p:cNvPr>
          <p:cNvSpPr txBox="1">
            <a:spLocks/>
          </p:cNvSpPr>
          <p:nvPr/>
        </p:nvSpPr>
        <p:spPr>
          <a:xfrm>
            <a:off x="8085143" y="4630107"/>
            <a:ext cx="601663" cy="27463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800"/>
            </a:pPr>
            <a:fld id="{00000000-1234-1234-1234-123412341234}" type="slidenum">
              <a:rPr lang="en-US" smtClean="0"/>
              <a:pPr algn="r">
                <a:buSzPts val="800"/>
              </a:pPr>
              <a:t>19</a:t>
            </a:fld>
            <a:endParaRPr lang="en-US"/>
          </a:p>
        </p:txBody>
      </p:sp>
      <p:pic>
        <p:nvPicPr>
          <p:cNvPr id="34" name="Picture 33">
            <a:extLst>
              <a:ext uri="{FF2B5EF4-FFF2-40B4-BE49-F238E27FC236}">
                <a16:creationId xmlns:a16="http://schemas.microsoft.com/office/drawing/2014/main" id="{6821140D-6739-6551-E851-B94F98B6BF14}"/>
              </a:ext>
            </a:extLst>
          </p:cNvPr>
          <p:cNvPicPr>
            <a:picLocks noGrp="1"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479571" y="2837718"/>
            <a:ext cx="1293585" cy="1792389"/>
          </a:xfrm>
          <a:prstGeom prst="rect">
            <a:avLst/>
          </a:prstGeom>
          <a:noFill/>
          <a:ln>
            <a:noFill/>
          </a:ln>
        </p:spPr>
      </p:pic>
      <p:pic>
        <p:nvPicPr>
          <p:cNvPr id="35" name="Picture 34">
            <a:extLst>
              <a:ext uri="{FF2B5EF4-FFF2-40B4-BE49-F238E27FC236}">
                <a16:creationId xmlns:a16="http://schemas.microsoft.com/office/drawing/2014/main" id="{95F4EED4-774C-9746-C3A9-DC6D2E523F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9123" y="3147818"/>
            <a:ext cx="2022615" cy="1274892"/>
          </a:xfrm>
          <a:prstGeom prst="rect">
            <a:avLst/>
          </a:prstGeom>
        </p:spPr>
      </p:pic>
      <p:pic>
        <p:nvPicPr>
          <p:cNvPr id="36" name="Picture 35" descr="A person sitting in a car&#10;&#10;Description automatically generated">
            <a:extLst>
              <a:ext uri="{FF2B5EF4-FFF2-40B4-BE49-F238E27FC236}">
                <a16:creationId xmlns:a16="http://schemas.microsoft.com/office/drawing/2014/main" id="{D9DDC780-B556-83A3-EB57-31F9C55D02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8474" y="1412486"/>
            <a:ext cx="1977874" cy="1166391"/>
          </a:xfrm>
          <a:prstGeom prst="rect">
            <a:avLst/>
          </a:prstGeom>
        </p:spPr>
      </p:pic>
      <p:pic>
        <p:nvPicPr>
          <p:cNvPr id="1026" name="Picture 2">
            <a:extLst>
              <a:ext uri="{FF2B5EF4-FFF2-40B4-BE49-F238E27FC236}">
                <a16:creationId xmlns:a16="http://schemas.microsoft.com/office/drawing/2014/main" id="{EC2C0FD3-9B2E-CA47-3A4E-5AB3EBCB7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834" y="1494420"/>
            <a:ext cx="1392354" cy="139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9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dirty="0"/>
          </a:p>
        </p:txBody>
      </p:sp>
      <p:sp>
        <p:nvSpPr>
          <p:cNvPr id="159" name="Google Shape;159;p7"/>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cap="all" dirty="0"/>
              <a:t>Participants</a:t>
            </a:r>
            <a:endParaRPr lang="en-US" dirty="0"/>
          </a:p>
        </p:txBody>
      </p:sp>
      <p:sp>
        <p:nvSpPr>
          <p:cNvPr id="6" name="Google Shape;131;p4">
            <a:extLst>
              <a:ext uri="{FF2B5EF4-FFF2-40B4-BE49-F238E27FC236}">
                <a16:creationId xmlns:a16="http://schemas.microsoft.com/office/drawing/2014/main" id="{66E48458-60C0-3E77-5247-EB7CA76F4F7B}"/>
              </a:ext>
            </a:extLst>
          </p:cNvPr>
          <p:cNvSpPr txBox="1">
            <a:spLocks/>
          </p:cNvSpPr>
          <p:nvPr/>
        </p:nvSpPr>
        <p:spPr>
          <a:xfrm>
            <a:off x="457200" y="808477"/>
            <a:ext cx="8229600" cy="3639236"/>
          </a:xfrm>
          <a:prstGeom prst="rect">
            <a:avLst/>
          </a:prstGeom>
          <a:noFill/>
          <a:ln>
            <a:noFill/>
          </a:ln>
        </p:spPr>
        <p:txBody>
          <a:bodyPr spcFirstLastPara="1" wrap="square" lIns="0" tIns="0" rIns="0" bIns="0" anchor="t" anchorCtr="0">
            <a:noAutofit/>
          </a:bodyPr>
          <a:lstStyle/>
          <a:p>
            <a:pPr>
              <a:lnSpc>
                <a:spcPct val="115000"/>
              </a:lnSpc>
              <a:buClrTx/>
              <a:buFontTx/>
            </a:pPr>
            <a:r>
              <a:rPr lang="en-US" sz="1800" dirty="0">
                <a:solidFill>
                  <a:sysClr val="windowText" lastClr="000000"/>
                </a:solidFill>
                <a:latin typeface="Calibri" panose="020F0502020204030204" pitchFamily="34" charset="0"/>
                <a:ea typeface="Calibri" panose="020F0502020204030204" pitchFamily="34" charset="0"/>
              </a:rPr>
              <a:t>Speakers &amp; Panelists:</a:t>
            </a:r>
            <a:endParaRPr lang="en-US" sz="1800" dirty="0">
              <a:solidFill>
                <a:sysClr val="windowText" lastClr="000000"/>
              </a:solidFill>
              <a:latin typeface="Arial" panose="020B0604020202020204" pitchFamily="34" charset="0"/>
              <a:ea typeface="Arial" panose="020B0604020202020204" pitchFamily="34" charset="0"/>
            </a:endParaRPr>
          </a:p>
          <a:p>
            <a:pPr marL="571500" lvl="2"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Clint Powell</a:t>
            </a:r>
            <a:r>
              <a:rPr lang="en-US" sz="1400" dirty="0">
                <a:solidFill>
                  <a:sysClr val="windowText" lastClr="000000"/>
                </a:solidFill>
                <a:latin typeface="Calibri" panose="020F0502020204030204" pitchFamily="34" charset="0"/>
                <a:ea typeface="Calibri" panose="020F0502020204030204" pitchFamily="34" charset="0"/>
              </a:rPr>
              <a:t>, Director </a:t>
            </a:r>
            <a:r>
              <a:rPr lang="en-US" dirty="0">
                <a:solidFill>
                  <a:sysClr val="windowText" lastClr="000000"/>
                </a:solidFill>
                <a:latin typeface="Calibri" panose="020F0502020204030204" pitchFamily="34" charset="0"/>
                <a:ea typeface="Calibri" panose="020F0502020204030204" pitchFamily="34" charset="0"/>
              </a:rPr>
              <a:t>-</a:t>
            </a:r>
            <a:r>
              <a:rPr lang="en-US" sz="1400" dirty="0">
                <a:solidFill>
                  <a:sysClr val="windowText" lastClr="000000"/>
                </a:solidFill>
                <a:latin typeface="Calibri" panose="020F0502020204030204" pitchFamily="34" charset="0"/>
                <a:ea typeface="Calibri" panose="020F0502020204030204" pitchFamily="34" charset="0"/>
              </a:rPr>
              <a:t> Global Standards Alliances of PACS Mobile, HID | Chair, IEEE 802.15™ Wireless Specialty Networks Working Group</a:t>
            </a:r>
            <a:r>
              <a:rPr lang="en-US" dirty="0">
                <a:solidFill>
                  <a:sysClr val="windowText" lastClr="000000"/>
                </a:solidFill>
                <a:latin typeface="Calibri" panose="020F0502020204030204" pitchFamily="34" charset="0"/>
                <a:ea typeface="Calibri" panose="020F0502020204030204" pitchFamily="34" charset="0"/>
              </a:rPr>
              <a:t>, </a:t>
            </a:r>
            <a:r>
              <a:rPr lang="en-US" u="sng" dirty="0">
                <a:solidFill>
                  <a:srgbClr val="0000FF"/>
                </a:solidFill>
                <a:latin typeface="Calibri" panose="020F0502020204030204" pitchFamily="34" charset="0"/>
                <a:ea typeface="Calibri" panose="020F0502020204030204" pitchFamily="34" charset="0"/>
                <a:hlinkClick r:id="rId3"/>
              </a:rPr>
              <a:t>https://www.linkedin.com/in/clintpowell/</a:t>
            </a:r>
            <a:r>
              <a:rPr lang="en-US" dirty="0">
                <a:solidFill>
                  <a:sysClr val="windowText" lastClr="000000"/>
                </a:solidFill>
                <a:latin typeface="Calibri" panose="020F0502020204030204" pitchFamily="34" charset="0"/>
                <a:ea typeface="Calibri" panose="020F0502020204030204" pitchFamily="34" charset="0"/>
              </a:rPr>
              <a:t> </a:t>
            </a:r>
            <a:endParaRPr lang="en-US" dirty="0">
              <a:solidFill>
                <a:sysClr val="windowText" lastClr="000000"/>
              </a:solidFill>
              <a:latin typeface="Arial" panose="020B0604020202020204" pitchFamily="34" charset="0"/>
              <a:ea typeface="Arial" panose="020B0604020202020204" pitchFamily="34" charset="0"/>
            </a:endParaRPr>
          </a:p>
          <a:p>
            <a:pPr marL="571500" lvl="2"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ea typeface="Calibri" panose="020F0502020204030204" pitchFamily="34" charset="0"/>
              </a:rPr>
              <a:t>Benjamin Rolfe</a:t>
            </a:r>
            <a:r>
              <a:rPr lang="en-US" dirty="0">
                <a:solidFill>
                  <a:sysClr val="windowText" lastClr="000000"/>
                </a:solidFill>
                <a:latin typeface="Calibri" panose="020F0502020204030204" pitchFamily="34" charset="0"/>
                <a:ea typeface="Calibri" panose="020F0502020204030204" pitchFamily="34" charset="0"/>
              </a:rPr>
              <a:t>, Managing Director and Principal Technologist, Blind Creek Associates | Chair, IEEE 802.15.4ab Task Group on Next Generation UWB, </a:t>
            </a:r>
            <a:r>
              <a:rPr lang="en-US" dirty="0">
                <a:solidFill>
                  <a:srgbClr val="0000FF"/>
                </a:solidFill>
                <a:latin typeface="Calibri" panose="020F0502020204030204" pitchFamily="34" charset="0"/>
                <a:ea typeface="Calibri" panose="020F0502020204030204" pitchFamily="34" charset="0"/>
                <a:hlinkClick r:id="rId4"/>
              </a:rPr>
              <a:t>https://www.linkedin.com/in/ben-rolfe-214740/</a:t>
            </a:r>
            <a:r>
              <a:rPr lang="en-US" dirty="0">
                <a:solidFill>
                  <a:sysClr val="windowText" lastClr="000000"/>
                </a:solidFill>
                <a:latin typeface="Calibri" panose="020F0502020204030204" pitchFamily="34" charset="0"/>
                <a:ea typeface="Calibri" panose="020F0502020204030204" pitchFamily="34" charset="0"/>
              </a:rPr>
              <a:t> </a:t>
            </a:r>
            <a:endParaRPr lang="en-US" dirty="0">
              <a:solidFill>
                <a:sysClr val="windowText" lastClr="000000"/>
              </a:solidFill>
              <a:latin typeface="Arial" panose="020B0604020202020204" pitchFamily="34" charset="0"/>
              <a:ea typeface="Arial" panose="020B0604020202020204" pitchFamily="34" charset="0"/>
            </a:endParaRPr>
          </a:p>
          <a:p>
            <a:pPr marL="571500" lvl="2"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ea typeface="Calibri" panose="020F0502020204030204" pitchFamily="34" charset="0"/>
              </a:rPr>
              <a:t>Jim Lansford</a:t>
            </a:r>
            <a:r>
              <a:rPr lang="en-US" dirty="0">
                <a:solidFill>
                  <a:sysClr val="windowText" lastClr="000000"/>
                </a:solidFill>
                <a:latin typeface="Calibri" panose="020F0502020204030204" pitchFamily="34" charset="0"/>
                <a:ea typeface="Calibri" panose="020F0502020204030204" pitchFamily="34" charset="0"/>
              </a:rPr>
              <a:t>, Principal of </a:t>
            </a:r>
            <a:r>
              <a:rPr lang="en-US" dirty="0" err="1">
                <a:solidFill>
                  <a:sysClr val="windowText" lastClr="000000"/>
                </a:solidFill>
                <a:latin typeface="Calibri" panose="020F0502020204030204" pitchFamily="34" charset="0"/>
                <a:ea typeface="Calibri" panose="020F0502020204030204" pitchFamily="34" charset="0"/>
              </a:rPr>
              <a:t>Farafir</a:t>
            </a:r>
            <a:r>
              <a:rPr lang="en-US" dirty="0">
                <a:solidFill>
                  <a:sysClr val="windowText" lastClr="000000"/>
                </a:solidFill>
                <a:latin typeface="Calibri" panose="020F0502020204030204" pitchFamily="34" charset="0"/>
                <a:ea typeface="Calibri" panose="020F0502020204030204" pitchFamily="34" charset="0"/>
              </a:rPr>
              <a:t> (a wireless consultancy based in Timisoara, Romania),</a:t>
            </a:r>
            <a:br>
              <a:rPr lang="en-US" dirty="0">
                <a:solidFill>
                  <a:sysClr val="windowText" lastClr="000000"/>
                </a:solidFill>
                <a:latin typeface="Calibri" panose="020F0502020204030204" pitchFamily="34" charset="0"/>
                <a:ea typeface="Calibri" panose="020F0502020204030204" pitchFamily="34" charset="0"/>
              </a:rPr>
            </a:br>
            <a:r>
              <a:rPr lang="en-US" dirty="0">
                <a:solidFill>
                  <a:srgbClr val="0000FF"/>
                </a:solidFill>
                <a:latin typeface="Calibri" panose="020F0502020204030204" pitchFamily="34" charset="0"/>
                <a:ea typeface="Calibri" panose="020F0502020204030204" pitchFamily="34" charset="0"/>
                <a:hlinkClick r:id="rId5"/>
              </a:rPr>
              <a:t>https://www.linkedin.com/in/jimlansford/</a:t>
            </a:r>
            <a:r>
              <a:rPr lang="en-US" dirty="0">
                <a:solidFill>
                  <a:sysClr val="windowText" lastClr="000000"/>
                </a:solidFill>
                <a:latin typeface="Calibri" panose="020F0502020204030204" pitchFamily="34" charset="0"/>
                <a:ea typeface="Calibri" panose="020F0502020204030204" pitchFamily="34" charset="0"/>
              </a:rPr>
              <a:t> </a:t>
            </a:r>
            <a:endParaRPr lang="en-US" dirty="0">
              <a:solidFill>
                <a:sysClr val="windowText" lastClr="000000"/>
              </a:solidFill>
              <a:latin typeface="Arial" panose="020B0604020202020204" pitchFamily="34" charset="0"/>
              <a:ea typeface="Arial" panose="020B0604020202020204" pitchFamily="34" charset="0"/>
            </a:endParaRPr>
          </a:p>
          <a:p>
            <a:pPr marL="571500" lvl="2"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ea typeface="Calibri" panose="020F0502020204030204" pitchFamily="34" charset="0"/>
              </a:rPr>
              <a:t>Dries </a:t>
            </a:r>
            <a:r>
              <a:rPr lang="en-US" u="sng" dirty="0">
                <a:solidFill>
                  <a:sysClr val="windowText" lastClr="000000"/>
                </a:solidFill>
                <a:latin typeface="Calibri" panose="020F0502020204030204" pitchFamily="34" charset="0"/>
                <a:ea typeface="Arial" panose="020B0604020202020204" pitchFamily="34" charset="0"/>
              </a:rPr>
              <a:t>Neirynck</a:t>
            </a:r>
            <a:r>
              <a:rPr lang="en-US" dirty="0">
                <a:solidFill>
                  <a:sysClr val="windowText" lastClr="000000"/>
                </a:solidFill>
                <a:latin typeface="Calibri" panose="020F0502020204030204" pitchFamily="34" charset="0"/>
                <a:ea typeface="Arial" panose="020B0604020202020204" pitchFamily="34" charset="0"/>
              </a:rPr>
              <a:t>, Director and Chief Engineer, Ultra Radio Ltd, </a:t>
            </a:r>
            <a:r>
              <a:rPr lang="en-US" dirty="0">
                <a:solidFill>
                  <a:srgbClr val="0000FF"/>
                </a:solidFill>
                <a:latin typeface="Calibri" panose="020F0502020204030204" pitchFamily="34" charset="0"/>
                <a:ea typeface="Arial" panose="020B0604020202020204" pitchFamily="34" charset="0"/>
                <a:hlinkClick r:id="rId6"/>
              </a:rPr>
              <a:t>https://www.linkedin.com/in/dries-neirynck-09222b23/</a:t>
            </a:r>
            <a:endParaRPr lang="en-US" dirty="0">
              <a:solidFill>
                <a:sysClr val="windowText" lastClr="000000"/>
              </a:solidFill>
              <a:latin typeface="Arial" panose="020B0604020202020204" pitchFamily="34" charset="0"/>
              <a:ea typeface="Arial" panose="020B0604020202020204" pitchFamily="34" charset="0"/>
            </a:endParaRPr>
          </a:p>
          <a:p>
            <a:pPr marL="571500" lvl="2"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ea typeface="Calibri" panose="020F0502020204030204" pitchFamily="34" charset="0"/>
              </a:rPr>
              <a:t>Riku Pirhonen</a:t>
            </a:r>
            <a:r>
              <a:rPr lang="en-US" dirty="0">
                <a:solidFill>
                  <a:sysClr val="windowText" lastClr="000000"/>
                </a:solidFill>
                <a:latin typeface="Calibri" panose="020F0502020204030204" pitchFamily="34" charset="0"/>
                <a:ea typeface="Calibri" panose="020F0502020204030204" pitchFamily="34" charset="0"/>
              </a:rPr>
              <a:t>, Technical Director, Wireless Standards, NXP Semiconductors, </a:t>
            </a:r>
            <a:r>
              <a:rPr lang="en-US" dirty="0">
                <a:solidFill>
                  <a:srgbClr val="0000FF"/>
                </a:solidFill>
                <a:latin typeface="Calibri" panose="020F0502020204030204" pitchFamily="34" charset="0"/>
                <a:ea typeface="Calibri" panose="020F0502020204030204" pitchFamily="34" charset="0"/>
                <a:hlinkClick r:id="rId7"/>
              </a:rPr>
              <a:t>https://www.linkedin.com/in/rikupirhonen/</a:t>
            </a:r>
            <a:endParaRPr lang="en-US" dirty="0">
              <a:solidFill>
                <a:srgbClr val="0000FF"/>
              </a:solidFill>
              <a:latin typeface="Calibri" panose="020F0502020204030204" pitchFamily="34" charset="0"/>
              <a:ea typeface="Calibri" panose="020F0502020204030204" pitchFamily="34" charset="0"/>
            </a:endParaRPr>
          </a:p>
          <a:p>
            <a:pPr>
              <a:lnSpc>
                <a:spcPct val="115000"/>
              </a:lnSpc>
              <a:spcBef>
                <a:spcPts val="600"/>
              </a:spcBef>
              <a:buClrTx/>
              <a:buFontTx/>
            </a:pPr>
            <a:r>
              <a:rPr lang="en-US" sz="1800" dirty="0">
                <a:solidFill>
                  <a:sysClr val="windowText" lastClr="000000"/>
                </a:solidFill>
                <a:latin typeface="Calibri" panose="020F0502020204030204" pitchFamily="34" charset="0"/>
              </a:rPr>
              <a:t>Moderator:</a:t>
            </a:r>
          </a:p>
          <a:p>
            <a:pPr marL="571500"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ea typeface="Calibri" panose="020F0502020204030204" pitchFamily="34" charset="0"/>
              </a:rPr>
              <a:t>Edward Au</a:t>
            </a:r>
            <a:r>
              <a:rPr lang="en-US" dirty="0">
                <a:solidFill>
                  <a:sysClr val="windowText" lastClr="000000"/>
                </a:solidFill>
                <a:latin typeface="Calibri" panose="020F0502020204030204" pitchFamily="34" charset="0"/>
                <a:ea typeface="Calibri" panose="020F0502020204030204" pitchFamily="34" charset="0"/>
              </a:rPr>
              <a:t>, Huawei Technologies | Chair, IEEE 802.18 Radio Regulatory TAG, </a:t>
            </a:r>
            <a:r>
              <a:rPr lang="en-US" u="sng" dirty="0">
                <a:solidFill>
                  <a:srgbClr val="0000FF"/>
                </a:solidFill>
                <a:latin typeface="Calibri" panose="020F0502020204030204" pitchFamily="34" charset="0"/>
                <a:ea typeface="Calibri" panose="020F0502020204030204" pitchFamily="34" charset="0"/>
                <a:hlinkClick r:id="rId8"/>
              </a:rPr>
              <a:t>https://www.linkedin.com/in/edwardau</a:t>
            </a:r>
            <a:endParaRPr lang="en-US" dirty="0">
              <a:solidFill>
                <a:sysClr val="windowText" lastClr="000000"/>
              </a:solidFill>
            </a:endParaRPr>
          </a:p>
        </p:txBody>
      </p:sp>
    </p:spTree>
    <p:extLst>
      <p:ext uri="{BB962C8B-B14F-4D97-AF65-F5344CB8AC3E}">
        <p14:creationId xmlns:p14="http://schemas.microsoft.com/office/powerpoint/2010/main" val="104429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B1371E-FB96-E92B-75B4-5D5B459C2B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
        <p:nvSpPr>
          <p:cNvPr id="11" name="Title 10">
            <a:extLst>
              <a:ext uri="{FF2B5EF4-FFF2-40B4-BE49-F238E27FC236}">
                <a16:creationId xmlns:a16="http://schemas.microsoft.com/office/drawing/2014/main" id="{76D7328B-C733-A48D-3DD3-E575261C176B}"/>
              </a:ext>
            </a:extLst>
          </p:cNvPr>
          <p:cNvSpPr>
            <a:spLocks noGrp="1"/>
          </p:cNvSpPr>
          <p:nvPr>
            <p:ph type="title"/>
          </p:nvPr>
        </p:nvSpPr>
        <p:spPr>
          <a:xfrm>
            <a:off x="457200" y="281788"/>
            <a:ext cx="8229600" cy="537885"/>
          </a:xfrm>
        </p:spPr>
        <p:txBody>
          <a:bodyPr/>
          <a:lstStyle/>
          <a:p>
            <a:r>
              <a:rPr lang="en-US" dirty="0"/>
              <a:t>UWB is Quiet Compared to More Traditional Technologies</a:t>
            </a:r>
          </a:p>
        </p:txBody>
      </p:sp>
      <p:grpSp>
        <p:nvGrpSpPr>
          <p:cNvPr id="2" name="Group 1">
            <a:extLst>
              <a:ext uri="{FF2B5EF4-FFF2-40B4-BE49-F238E27FC236}">
                <a16:creationId xmlns:a16="http://schemas.microsoft.com/office/drawing/2014/main" id="{56CFE8A6-57F7-9DD5-7CCE-B261CB654D88}"/>
              </a:ext>
            </a:extLst>
          </p:cNvPr>
          <p:cNvGrpSpPr/>
          <p:nvPr/>
        </p:nvGrpSpPr>
        <p:grpSpPr>
          <a:xfrm>
            <a:off x="667914" y="1223462"/>
            <a:ext cx="8023299" cy="3406644"/>
            <a:chOff x="345837" y="650395"/>
            <a:chExt cx="8313005" cy="3879538"/>
          </a:xfrm>
        </p:grpSpPr>
        <p:pic>
          <p:nvPicPr>
            <p:cNvPr id="21" name="Picture 20">
              <a:extLst>
                <a:ext uri="{FF2B5EF4-FFF2-40B4-BE49-F238E27FC236}">
                  <a16:creationId xmlns:a16="http://schemas.microsoft.com/office/drawing/2014/main" id="{E7AC0AE3-0F53-F3A8-00A0-0E87810EA1FD}"/>
                </a:ext>
              </a:extLst>
            </p:cNvPr>
            <p:cNvPicPr>
              <a:picLocks noChangeAspect="1"/>
            </p:cNvPicPr>
            <p:nvPr/>
          </p:nvPicPr>
          <p:blipFill>
            <a:blip r:embed="rId2"/>
            <a:stretch>
              <a:fillRect/>
            </a:stretch>
          </p:blipFill>
          <p:spPr>
            <a:xfrm>
              <a:off x="1258121" y="879153"/>
              <a:ext cx="5561612" cy="3650780"/>
            </a:xfrm>
            <a:prstGeom prst="rect">
              <a:avLst/>
            </a:prstGeom>
          </p:spPr>
        </p:pic>
        <p:cxnSp>
          <p:nvCxnSpPr>
            <p:cNvPr id="22" name="Straight Connector 21">
              <a:extLst>
                <a:ext uri="{FF2B5EF4-FFF2-40B4-BE49-F238E27FC236}">
                  <a16:creationId xmlns:a16="http://schemas.microsoft.com/office/drawing/2014/main" id="{23D9AD7A-9CDC-DE3C-C961-04CB6BF9C379}"/>
                </a:ext>
              </a:extLst>
            </p:cNvPr>
            <p:cNvCxnSpPr>
              <a:cxnSpLocks/>
            </p:cNvCxnSpPr>
            <p:nvPr/>
          </p:nvCxnSpPr>
          <p:spPr>
            <a:xfrm flipV="1">
              <a:off x="2026592" y="4293339"/>
              <a:ext cx="1892249" cy="11542"/>
            </a:xfrm>
            <a:prstGeom prst="line">
              <a:avLst/>
            </a:prstGeom>
            <a:ln w="38100">
              <a:solidFill>
                <a:srgbClr val="D16DC5"/>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126984F-7EB8-B2B3-E434-C61F6AF343E1}"/>
                </a:ext>
              </a:extLst>
            </p:cNvPr>
            <p:cNvSpPr txBox="1"/>
            <p:nvPr/>
          </p:nvSpPr>
          <p:spPr>
            <a:xfrm>
              <a:off x="345837" y="1485047"/>
              <a:ext cx="738664" cy="2146027"/>
            </a:xfrm>
            <a:prstGeom prst="rect">
              <a:avLst/>
            </a:prstGeom>
            <a:noFill/>
          </p:spPr>
          <p:txBody>
            <a:bodyPr vert="vert270" wrap="square" rtlCol="0">
              <a:spAutoFit/>
            </a:bodyPr>
            <a:lstStyle/>
            <a:p>
              <a:pPr algn="ctr"/>
              <a:r>
                <a:rPr lang="en-US" sz="1800" b="1" i="1" dirty="0"/>
                <a:t>Emitted Signal Power</a:t>
              </a:r>
              <a:endParaRPr lang="en-US" sz="1050" b="1" i="1" dirty="0"/>
            </a:p>
          </p:txBody>
        </p:sp>
        <p:sp>
          <p:nvSpPr>
            <p:cNvPr id="27" name="TextBox 26">
              <a:extLst>
                <a:ext uri="{FF2B5EF4-FFF2-40B4-BE49-F238E27FC236}">
                  <a16:creationId xmlns:a16="http://schemas.microsoft.com/office/drawing/2014/main" id="{5513BEC5-1BD1-BA2E-B83C-9ADB13E7B572}"/>
                </a:ext>
              </a:extLst>
            </p:cNvPr>
            <p:cNvSpPr txBox="1"/>
            <p:nvPr/>
          </p:nvSpPr>
          <p:spPr>
            <a:xfrm>
              <a:off x="554550" y="4136219"/>
              <a:ext cx="1393330" cy="323165"/>
            </a:xfrm>
            <a:prstGeom prst="rect">
              <a:avLst/>
            </a:prstGeom>
            <a:solidFill>
              <a:schemeClr val="accent4">
                <a:lumMod val="20000"/>
                <a:lumOff val="80000"/>
              </a:schemeClr>
            </a:solidFill>
          </p:spPr>
          <p:txBody>
            <a:bodyPr wrap="none" rtlCol="0">
              <a:spAutoFit/>
            </a:bodyPr>
            <a:lstStyle/>
            <a:p>
              <a:r>
                <a:rPr lang="en-US" sz="1500" b="1" dirty="0"/>
                <a:t>-41 dBm/MHz</a:t>
              </a:r>
            </a:p>
          </p:txBody>
        </p:sp>
        <p:sp>
          <p:nvSpPr>
            <p:cNvPr id="30" name="Rectangle 29">
              <a:extLst>
                <a:ext uri="{FF2B5EF4-FFF2-40B4-BE49-F238E27FC236}">
                  <a16:creationId xmlns:a16="http://schemas.microsoft.com/office/drawing/2014/main" id="{4EB2A13C-83C1-1B99-72A6-758DF21BDADD}"/>
                </a:ext>
              </a:extLst>
            </p:cNvPr>
            <p:cNvSpPr/>
            <p:nvPr/>
          </p:nvSpPr>
          <p:spPr>
            <a:xfrm>
              <a:off x="7230267" y="656738"/>
              <a:ext cx="1424003" cy="38026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Rectangle 30">
              <a:extLst>
                <a:ext uri="{FF2B5EF4-FFF2-40B4-BE49-F238E27FC236}">
                  <a16:creationId xmlns:a16="http://schemas.microsoft.com/office/drawing/2014/main" id="{2BF04035-0CA1-4594-0B57-F35A3FA5EA7A}"/>
                </a:ext>
              </a:extLst>
            </p:cNvPr>
            <p:cNvSpPr/>
            <p:nvPr/>
          </p:nvSpPr>
          <p:spPr>
            <a:xfrm>
              <a:off x="7234839" y="4064064"/>
              <a:ext cx="1424003" cy="39865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UWB</a:t>
              </a:r>
            </a:p>
          </p:txBody>
        </p:sp>
        <p:sp>
          <p:nvSpPr>
            <p:cNvPr id="32" name="Rectangle 31">
              <a:extLst>
                <a:ext uri="{FF2B5EF4-FFF2-40B4-BE49-F238E27FC236}">
                  <a16:creationId xmlns:a16="http://schemas.microsoft.com/office/drawing/2014/main" id="{90A1493B-368E-AFD9-2866-C706232ECC89}"/>
                </a:ext>
              </a:extLst>
            </p:cNvPr>
            <p:cNvSpPr/>
            <p:nvPr/>
          </p:nvSpPr>
          <p:spPr>
            <a:xfrm>
              <a:off x="7225698" y="656737"/>
              <a:ext cx="1424003" cy="4847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Wi-Fi</a:t>
              </a:r>
            </a:p>
          </p:txBody>
        </p:sp>
        <p:pic>
          <p:nvPicPr>
            <p:cNvPr id="33" name="Picture 32" descr="A picture containing invertebrate, monochrome, black and white&#10;&#10;Description automatically generated">
              <a:extLst>
                <a:ext uri="{FF2B5EF4-FFF2-40B4-BE49-F238E27FC236}">
                  <a16:creationId xmlns:a16="http://schemas.microsoft.com/office/drawing/2014/main" id="{724A5E0C-984E-AAE5-BD16-AE0DE479A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771" y="4221964"/>
              <a:ext cx="361922" cy="165834"/>
            </a:xfrm>
            <a:prstGeom prst="rect">
              <a:avLst/>
            </a:prstGeom>
          </p:spPr>
        </p:pic>
        <p:sp>
          <p:nvSpPr>
            <p:cNvPr id="35" name="TextBox 34">
              <a:extLst>
                <a:ext uri="{FF2B5EF4-FFF2-40B4-BE49-F238E27FC236}">
                  <a16:creationId xmlns:a16="http://schemas.microsoft.com/office/drawing/2014/main" id="{61853BBC-116B-2D26-98C1-CF84A90271F1}"/>
                </a:ext>
              </a:extLst>
            </p:cNvPr>
            <p:cNvSpPr txBox="1"/>
            <p:nvPr/>
          </p:nvSpPr>
          <p:spPr>
            <a:xfrm>
              <a:off x="5240442" y="4166381"/>
              <a:ext cx="1827034" cy="293003"/>
            </a:xfrm>
            <a:prstGeom prst="rect">
              <a:avLst/>
            </a:prstGeom>
            <a:solidFill>
              <a:schemeClr val="bg1"/>
            </a:solidFill>
            <a:ln>
              <a:solidFill>
                <a:schemeClr val="tx1"/>
              </a:solidFill>
            </a:ln>
          </p:spPr>
          <p:txBody>
            <a:bodyPr wrap="square" rtlCol="0">
              <a:spAutoFit/>
            </a:bodyPr>
            <a:lstStyle/>
            <a:p>
              <a:r>
                <a:rPr lang="en-US" sz="1050" dirty="0">
                  <a:solidFill>
                    <a:srgbClr val="202124"/>
                  </a:solidFill>
                  <a:latin typeface="Roboto" panose="02000000000000000000" pitchFamily="2" charset="0"/>
                </a:rPr>
                <a:t>1.6 Rice Grains (2mm ea.)</a:t>
              </a:r>
              <a:endParaRPr lang="en-US" sz="1050" dirty="0"/>
            </a:p>
          </p:txBody>
        </p:sp>
        <p:sp>
          <p:nvSpPr>
            <p:cNvPr id="36" name="TextBox 35">
              <a:extLst>
                <a:ext uri="{FF2B5EF4-FFF2-40B4-BE49-F238E27FC236}">
                  <a16:creationId xmlns:a16="http://schemas.microsoft.com/office/drawing/2014/main" id="{91A1F3A4-6A90-4A4C-17E6-8F7DC83DA7CF}"/>
                </a:ext>
              </a:extLst>
            </p:cNvPr>
            <p:cNvSpPr txBox="1"/>
            <p:nvPr/>
          </p:nvSpPr>
          <p:spPr>
            <a:xfrm>
              <a:off x="541006" y="650395"/>
              <a:ext cx="1441420" cy="323165"/>
            </a:xfrm>
            <a:prstGeom prst="rect">
              <a:avLst/>
            </a:prstGeom>
            <a:noFill/>
          </p:spPr>
          <p:txBody>
            <a:bodyPr wrap="none" rtlCol="0">
              <a:spAutoFit/>
            </a:bodyPr>
            <a:lstStyle/>
            <a:p>
              <a:r>
                <a:rPr lang="en-US" sz="1500" b="1" dirty="0"/>
                <a:t>+23 dBm/MHz</a:t>
              </a:r>
            </a:p>
          </p:txBody>
        </p:sp>
        <p:sp>
          <p:nvSpPr>
            <p:cNvPr id="37" name="TextBox 36">
              <a:extLst>
                <a:ext uri="{FF2B5EF4-FFF2-40B4-BE49-F238E27FC236}">
                  <a16:creationId xmlns:a16="http://schemas.microsoft.com/office/drawing/2014/main" id="{09C5D820-4DE8-ED7F-A300-7834E01C29D3}"/>
                </a:ext>
              </a:extLst>
            </p:cNvPr>
            <p:cNvSpPr txBox="1"/>
            <p:nvPr/>
          </p:nvSpPr>
          <p:spPr>
            <a:xfrm>
              <a:off x="3700992" y="671103"/>
              <a:ext cx="2122874" cy="276999"/>
            </a:xfrm>
            <a:prstGeom prst="rect">
              <a:avLst/>
            </a:prstGeom>
            <a:noFill/>
            <a:ln>
              <a:solidFill>
                <a:schemeClr val="tx1"/>
              </a:solidFill>
            </a:ln>
          </p:spPr>
          <p:txBody>
            <a:bodyPr wrap="square" rtlCol="0">
              <a:spAutoFit/>
            </a:bodyPr>
            <a:lstStyle/>
            <a:p>
              <a:r>
                <a:rPr lang="en-US" sz="1200" dirty="0">
                  <a:solidFill>
                    <a:srgbClr val="202124"/>
                  </a:solidFill>
                  <a:latin typeface="Roboto" panose="02000000000000000000" pitchFamily="2" charset="0"/>
                </a:rPr>
                <a:t>Mt Everest @ 8,849 meters</a:t>
              </a:r>
              <a:endParaRPr lang="en-US" sz="1200" dirty="0"/>
            </a:p>
          </p:txBody>
        </p:sp>
        <p:cxnSp>
          <p:nvCxnSpPr>
            <p:cNvPr id="38" name="Straight Connector 37">
              <a:extLst>
                <a:ext uri="{FF2B5EF4-FFF2-40B4-BE49-F238E27FC236}">
                  <a16:creationId xmlns:a16="http://schemas.microsoft.com/office/drawing/2014/main" id="{3D321732-3EDD-3EEA-FAAB-A42DC3009BD0}"/>
                </a:ext>
              </a:extLst>
            </p:cNvPr>
            <p:cNvCxnSpPr>
              <a:cxnSpLocks/>
            </p:cNvCxnSpPr>
            <p:nvPr/>
          </p:nvCxnSpPr>
          <p:spPr>
            <a:xfrm>
              <a:off x="2011466" y="817853"/>
              <a:ext cx="1531307" cy="0"/>
            </a:xfrm>
            <a:prstGeom prst="line">
              <a:avLst/>
            </a:prstGeom>
            <a:ln w="38100">
              <a:solidFill>
                <a:srgbClr val="D16DC5"/>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4C9896E-1B02-EA2C-8823-35B969D8AD57}"/>
                </a:ext>
              </a:extLst>
            </p:cNvPr>
            <p:cNvSpPr txBox="1"/>
            <p:nvPr/>
          </p:nvSpPr>
          <p:spPr>
            <a:xfrm>
              <a:off x="7455782" y="1117840"/>
              <a:ext cx="738664" cy="2948750"/>
            </a:xfrm>
            <a:prstGeom prst="rect">
              <a:avLst/>
            </a:prstGeom>
            <a:noFill/>
          </p:spPr>
          <p:txBody>
            <a:bodyPr vert="vert270" wrap="square" rtlCol="0">
              <a:spAutoFit/>
            </a:bodyPr>
            <a:lstStyle/>
            <a:p>
              <a:pPr algn="ctr"/>
              <a:r>
                <a:rPr lang="en-US" sz="1800" b="1" i="1" dirty="0"/>
                <a:t>Power Represented </a:t>
              </a:r>
            </a:p>
            <a:p>
              <a:pPr algn="ctr"/>
              <a:r>
                <a:rPr lang="en-US" sz="1800" b="1" i="1" dirty="0"/>
                <a:t>as Height</a:t>
              </a:r>
              <a:endParaRPr lang="en-US" sz="1050" b="1" i="1" dirty="0"/>
            </a:p>
          </p:txBody>
        </p:sp>
      </p:grpSp>
      <p:pic>
        <p:nvPicPr>
          <p:cNvPr id="34" name="Graphic 33" descr="Magnifying glass with solid fill">
            <a:extLst>
              <a:ext uri="{FF2B5EF4-FFF2-40B4-BE49-F238E27FC236}">
                <a16:creationId xmlns:a16="http://schemas.microsoft.com/office/drawing/2014/main" id="{A2092309-5A50-5D67-4A32-224696424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flipV="1">
            <a:off x="3650006" y="3362390"/>
            <a:ext cx="1843988" cy="1843988"/>
          </a:xfrm>
          <a:prstGeom prst="rect">
            <a:avLst/>
          </a:prstGeom>
        </p:spPr>
      </p:pic>
      <p:sp>
        <p:nvSpPr>
          <p:cNvPr id="4" name="Text Placeholder 13">
            <a:extLst>
              <a:ext uri="{FF2B5EF4-FFF2-40B4-BE49-F238E27FC236}">
                <a16:creationId xmlns:a16="http://schemas.microsoft.com/office/drawing/2014/main" id="{F0786750-879B-E75E-C7D5-E47C35852F95}"/>
              </a:ext>
            </a:extLst>
          </p:cNvPr>
          <p:cNvSpPr txBox="1">
            <a:spLocks/>
          </p:cNvSpPr>
          <p:nvPr/>
        </p:nvSpPr>
        <p:spPr>
          <a:xfrm>
            <a:off x="223941" y="803983"/>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563"/>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45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00"/>
              </a:spcBef>
              <a:spcAft>
                <a:spcPts val="0"/>
              </a:spcAft>
              <a:buClr>
                <a:srgbClr val="4AC9E3"/>
              </a:buClr>
              <a:buSzPts val="1800"/>
              <a:buFont typeface="Noto Sans Symbols"/>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150"/>
              </a:spcBef>
              <a:spcAft>
                <a:spcPts val="0"/>
              </a:spcAft>
              <a:buClr>
                <a:schemeClr val="dk1"/>
              </a:buClr>
              <a:buSzPts val="1800"/>
              <a:buFont typeface="Merriweather Sans"/>
              <a:buChar char="﹣"/>
              <a:defRPr sz="900" b="0" i="0" u="none" strike="noStrike" cap="none">
                <a:solidFill>
                  <a:schemeClr val="dk1"/>
                </a:solidFill>
                <a:latin typeface="Arial"/>
                <a:ea typeface="Arial"/>
                <a:cs typeface="Arial"/>
                <a:sym typeface="Arial"/>
              </a:defRPr>
            </a:lvl4pPr>
            <a:lvl5pPr marL="2286000" marR="0" lvl="4" indent="-342900" algn="l" rtl="0">
              <a:lnSpc>
                <a:spcPct val="100000"/>
              </a:lnSpc>
              <a:spcBef>
                <a:spcPts val="150"/>
              </a:spcBef>
              <a:spcAft>
                <a:spcPts val="0"/>
              </a:spcAft>
              <a:buClr>
                <a:srgbClr val="4AC9E3"/>
              </a:buClr>
              <a:buSzPts val="1800"/>
              <a:buFont typeface="Merriweather Sans"/>
              <a:buChar char="･"/>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6pPr>
            <a:lvl7pPr marL="3200400" marR="0" lvl="6"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7pPr>
            <a:lvl8pPr marL="3657600" marR="0" lvl="7"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8pPr>
            <a:lvl9pPr marL="4114800" marR="0" lvl="8"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9pPr>
          </a:lstStyle>
          <a:p>
            <a:r>
              <a:rPr lang="en-GB" b="1"/>
              <a:t>UWB recycles spectrum at power levels that do not impact other spectrum users</a:t>
            </a:r>
            <a:endParaRPr lang="en-GB" b="1" dirty="0"/>
          </a:p>
        </p:txBody>
      </p:sp>
    </p:spTree>
    <p:extLst>
      <p:ext uri="{BB962C8B-B14F-4D97-AF65-F5344CB8AC3E}">
        <p14:creationId xmlns:p14="http://schemas.microsoft.com/office/powerpoint/2010/main" val="402822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7DC9B-70F1-F15A-6DCB-648609366E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5" name="Title 4">
            <a:extLst>
              <a:ext uri="{FF2B5EF4-FFF2-40B4-BE49-F238E27FC236}">
                <a16:creationId xmlns:a16="http://schemas.microsoft.com/office/drawing/2014/main" id="{1B3648DF-C9C8-95E4-8832-6FAED5CD4086}"/>
              </a:ext>
            </a:extLst>
          </p:cNvPr>
          <p:cNvSpPr>
            <a:spLocks noGrp="1"/>
          </p:cNvSpPr>
          <p:nvPr>
            <p:ph type="title"/>
          </p:nvPr>
        </p:nvSpPr>
        <p:spPr/>
        <p:txBody>
          <a:bodyPr/>
          <a:lstStyle/>
          <a:p>
            <a:r>
              <a:rPr lang="en-GB" dirty="0"/>
              <a:t>Large Bandwidth Compensates for Low Power Spectral Density</a:t>
            </a:r>
          </a:p>
        </p:txBody>
      </p:sp>
      <p:sp>
        <p:nvSpPr>
          <p:cNvPr id="6" name="Text Placeholder 5">
            <a:extLst>
              <a:ext uri="{FF2B5EF4-FFF2-40B4-BE49-F238E27FC236}">
                <a16:creationId xmlns:a16="http://schemas.microsoft.com/office/drawing/2014/main" id="{7A1C24AC-4856-163D-9631-E812EBF09124}"/>
              </a:ext>
            </a:extLst>
          </p:cNvPr>
          <p:cNvSpPr>
            <a:spLocks noGrp="1"/>
          </p:cNvSpPr>
          <p:nvPr>
            <p:ph type="body" idx="3"/>
          </p:nvPr>
        </p:nvSpPr>
        <p:spPr/>
        <p:txBody>
          <a:bodyPr/>
          <a:lstStyle/>
          <a:p>
            <a:r>
              <a:rPr lang="en-GB" dirty="0"/>
              <a:t>And allows steep rising edges and short pulses, </a:t>
            </a:r>
            <a:br>
              <a:rPr lang="en-GB" dirty="0"/>
            </a:br>
            <a:r>
              <a:rPr lang="en-GB" dirty="0"/>
              <a:t>… allows UWB to determine time of arrival </a:t>
            </a:r>
            <a:r>
              <a:rPr lang="en-GB" u="sng" dirty="0"/>
              <a:t>more precisely </a:t>
            </a:r>
            <a:r>
              <a:rPr lang="en-GB" dirty="0"/>
              <a:t>than other technologies</a:t>
            </a:r>
          </a:p>
        </p:txBody>
      </p:sp>
      <p:pic>
        <p:nvPicPr>
          <p:cNvPr id="11" name="Picture 4">
            <a:extLst>
              <a:ext uri="{FF2B5EF4-FFF2-40B4-BE49-F238E27FC236}">
                <a16:creationId xmlns:a16="http://schemas.microsoft.com/office/drawing/2014/main" id="{2290865A-D7DE-7CEC-5F3D-6B001E6A11C5}"/>
              </a:ext>
            </a:extLst>
          </p:cNvPr>
          <p:cNvPicPr>
            <a:picLocks noGrp="1" noChangeAspect="1" noChangeArrowheads="1"/>
          </p:cNvPicPr>
          <p:nvPr>
            <p:ph sz="half" idx="1"/>
          </p:nvPr>
        </p:nvPicPr>
        <p:blipFill>
          <a:blip r:embed="rId2" cstate="print"/>
          <a:stretch>
            <a:fillRect/>
          </a:stretch>
        </p:blipFill>
        <p:spPr bwMode="auto">
          <a:xfrm>
            <a:off x="457200" y="1641600"/>
            <a:ext cx="4003200" cy="3004184"/>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51CEFEF1-0761-CD66-209B-B05B0E88EA3B}"/>
              </a:ext>
            </a:extLst>
          </p:cNvPr>
          <p:cNvPicPr>
            <a:picLocks noChangeAspect="1" noChangeArrowheads="1"/>
          </p:cNvPicPr>
          <p:nvPr/>
        </p:nvPicPr>
        <p:blipFill>
          <a:blip r:embed="rId3" cstate="print"/>
          <a:stretch>
            <a:fillRect/>
          </a:stretch>
        </p:blipFill>
        <p:spPr bwMode="auto">
          <a:xfrm>
            <a:off x="4680000" y="1641600"/>
            <a:ext cx="4003200" cy="3004184"/>
          </a:xfrm>
          <a:prstGeom prst="rect">
            <a:avLst/>
          </a:prstGeom>
          <a:noFill/>
          <a:ln w="9525">
            <a:noFill/>
            <a:miter lim="800000"/>
            <a:headEnd/>
            <a:tailEnd/>
          </a:ln>
          <a:effectLst/>
        </p:spPr>
      </p:pic>
    </p:spTree>
    <p:extLst>
      <p:ext uri="{BB962C8B-B14F-4D97-AF65-F5344CB8AC3E}">
        <p14:creationId xmlns:p14="http://schemas.microsoft.com/office/powerpoint/2010/main" val="3942209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p>
            <a:pPr marL="457200" lvl="0" indent="-457200" algn="l" rtl="0">
              <a:lnSpc>
                <a:spcPct val="85000"/>
              </a:lnSpc>
              <a:spcBef>
                <a:spcPts val="0"/>
              </a:spcBef>
              <a:spcAft>
                <a:spcPts val="0"/>
              </a:spcAft>
              <a:buSzPts val="1400"/>
              <a:buNone/>
            </a:pPr>
            <a:r>
              <a:rPr lang="en-US" dirty="0"/>
              <a:t>Q3. What is the Current Regulatory</a:t>
            </a:r>
            <a:br>
              <a:rPr lang="en-US" dirty="0"/>
            </a:br>
            <a:r>
              <a:rPr lang="en-US" dirty="0"/>
              <a:t>Environment and What are the Needs Going Forward</a:t>
            </a:r>
          </a:p>
        </p:txBody>
      </p:sp>
      <p:sp>
        <p:nvSpPr>
          <p:cNvPr id="115" name="Google Shape;115;p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22</a:t>
            </a:fld>
            <a:endParaRPr dirty="0"/>
          </a:p>
        </p:txBody>
      </p:sp>
    </p:spTree>
    <p:extLst>
      <p:ext uri="{BB962C8B-B14F-4D97-AF65-F5344CB8AC3E}">
        <p14:creationId xmlns:p14="http://schemas.microsoft.com/office/powerpoint/2010/main" val="52516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5EC259-99FB-DA4F-F28D-2ED3772C47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5" name="Title 4">
            <a:extLst>
              <a:ext uri="{FF2B5EF4-FFF2-40B4-BE49-F238E27FC236}">
                <a16:creationId xmlns:a16="http://schemas.microsoft.com/office/drawing/2014/main" id="{3EBA77AE-30CF-4B50-70BA-FCD106049438}"/>
              </a:ext>
            </a:extLst>
          </p:cNvPr>
          <p:cNvSpPr>
            <a:spLocks noGrp="1"/>
          </p:cNvSpPr>
          <p:nvPr>
            <p:ph type="title"/>
          </p:nvPr>
        </p:nvSpPr>
        <p:spPr>
          <a:xfrm>
            <a:off x="190239" y="254187"/>
            <a:ext cx="8229600" cy="537885"/>
          </a:xfrm>
        </p:spPr>
        <p:txBody>
          <a:bodyPr/>
          <a:lstStyle/>
          <a:p>
            <a:r>
              <a:rPr lang="en-US" dirty="0"/>
              <a:t>UWB Regulations: &gt;20 Years of Experience</a:t>
            </a:r>
          </a:p>
        </p:txBody>
      </p:sp>
      <p:sp>
        <p:nvSpPr>
          <p:cNvPr id="6" name="Text Placeholder 5">
            <a:extLst>
              <a:ext uri="{FF2B5EF4-FFF2-40B4-BE49-F238E27FC236}">
                <a16:creationId xmlns:a16="http://schemas.microsoft.com/office/drawing/2014/main" id="{36E4E313-05F6-A3D2-9B5B-69A0A37F1561}"/>
              </a:ext>
            </a:extLst>
          </p:cNvPr>
          <p:cNvSpPr>
            <a:spLocks noGrp="1"/>
          </p:cNvSpPr>
          <p:nvPr>
            <p:ph type="body" idx="3"/>
          </p:nvPr>
        </p:nvSpPr>
        <p:spPr>
          <a:xfrm>
            <a:off x="0" y="496564"/>
            <a:ext cx="9006840" cy="537885"/>
          </a:xfrm>
        </p:spPr>
        <p:txBody>
          <a:bodyPr/>
          <a:lstStyle/>
          <a:p>
            <a:r>
              <a:rPr lang="en-US" dirty="0"/>
              <a:t>Early use cases for UWB have evolved – current products leverage the unique properties of UWB</a:t>
            </a:r>
          </a:p>
        </p:txBody>
      </p:sp>
      <p:sp>
        <p:nvSpPr>
          <p:cNvPr id="11" name="&quot;Not Allowed&quot; Symbol 10">
            <a:extLst>
              <a:ext uri="{FF2B5EF4-FFF2-40B4-BE49-F238E27FC236}">
                <a16:creationId xmlns:a16="http://schemas.microsoft.com/office/drawing/2014/main" id="{0D6D43CC-0B4B-067B-82AF-02A6D91F4C05}"/>
              </a:ext>
            </a:extLst>
          </p:cNvPr>
          <p:cNvSpPr/>
          <p:nvPr/>
        </p:nvSpPr>
        <p:spPr>
          <a:xfrm>
            <a:off x="2203315" y="2904332"/>
            <a:ext cx="822955" cy="845819"/>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iamond 13">
            <a:extLst>
              <a:ext uri="{FF2B5EF4-FFF2-40B4-BE49-F238E27FC236}">
                <a16:creationId xmlns:a16="http://schemas.microsoft.com/office/drawing/2014/main" id="{1A223342-F0F3-9A5E-7346-4DC52C640F36}"/>
              </a:ext>
            </a:extLst>
          </p:cNvPr>
          <p:cNvSpPr/>
          <p:nvPr/>
        </p:nvSpPr>
        <p:spPr>
          <a:xfrm>
            <a:off x="2125093" y="1379203"/>
            <a:ext cx="979403" cy="913981"/>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t>FCC</a:t>
            </a:r>
          </a:p>
          <a:p>
            <a:pPr algn="ctr"/>
            <a:r>
              <a:rPr lang="en-US" sz="1050" b="1" dirty="0"/>
              <a:t>2002</a:t>
            </a:r>
          </a:p>
        </p:txBody>
      </p:sp>
      <p:sp>
        <p:nvSpPr>
          <p:cNvPr id="15" name="Arrow: Chevron 14">
            <a:extLst>
              <a:ext uri="{FF2B5EF4-FFF2-40B4-BE49-F238E27FC236}">
                <a16:creationId xmlns:a16="http://schemas.microsoft.com/office/drawing/2014/main" id="{DBE2AB44-A574-71DF-038F-7F3F33541818}"/>
              </a:ext>
            </a:extLst>
          </p:cNvPr>
          <p:cNvSpPr/>
          <p:nvPr/>
        </p:nvSpPr>
        <p:spPr>
          <a:xfrm>
            <a:off x="2782843" y="1529791"/>
            <a:ext cx="1338972" cy="612956"/>
          </a:xfrm>
          <a:prstGeom prst="chevron">
            <a:avLst>
              <a:gd name="adj" fmla="val 574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0BAF6BBB-AB8E-383F-DAE1-B9FE00DEFD08}"/>
              </a:ext>
            </a:extLst>
          </p:cNvPr>
          <p:cNvSpPr/>
          <p:nvPr/>
        </p:nvSpPr>
        <p:spPr>
          <a:xfrm rot="5400000">
            <a:off x="2166429" y="2132238"/>
            <a:ext cx="896729" cy="612956"/>
          </a:xfrm>
          <a:prstGeom prst="chevron">
            <a:avLst>
              <a:gd name="adj" fmla="val 462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Right 18">
            <a:extLst>
              <a:ext uri="{FF2B5EF4-FFF2-40B4-BE49-F238E27FC236}">
                <a16:creationId xmlns:a16="http://schemas.microsoft.com/office/drawing/2014/main" id="{2E777A31-C9DD-BF7F-D4E0-950651567267}"/>
              </a:ext>
            </a:extLst>
          </p:cNvPr>
          <p:cNvSpPr/>
          <p:nvPr/>
        </p:nvSpPr>
        <p:spPr>
          <a:xfrm>
            <a:off x="982980" y="1529791"/>
            <a:ext cx="1142111" cy="6129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8C92FB7B-0517-175B-294D-F8E1C6848B5F}"/>
              </a:ext>
            </a:extLst>
          </p:cNvPr>
          <p:cNvSpPr/>
          <p:nvPr/>
        </p:nvSpPr>
        <p:spPr>
          <a:xfrm>
            <a:off x="128369" y="1379203"/>
            <a:ext cx="979403" cy="913981"/>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t>Early UWB</a:t>
            </a:r>
          </a:p>
        </p:txBody>
      </p:sp>
      <p:sp>
        <p:nvSpPr>
          <p:cNvPr id="21" name="TextBox 20">
            <a:extLst>
              <a:ext uri="{FF2B5EF4-FFF2-40B4-BE49-F238E27FC236}">
                <a16:creationId xmlns:a16="http://schemas.microsoft.com/office/drawing/2014/main" id="{90D866B2-BD41-37E1-4134-521E23B04CC5}"/>
              </a:ext>
            </a:extLst>
          </p:cNvPr>
          <p:cNvSpPr txBox="1"/>
          <p:nvPr/>
        </p:nvSpPr>
        <p:spPr>
          <a:xfrm>
            <a:off x="-13111" y="1008764"/>
            <a:ext cx="1418112" cy="415498"/>
          </a:xfrm>
          <a:prstGeom prst="rect">
            <a:avLst/>
          </a:prstGeom>
          <a:noFill/>
        </p:spPr>
        <p:txBody>
          <a:bodyPr wrap="square" rtlCol="0">
            <a:spAutoFit/>
          </a:bodyPr>
          <a:lstStyle/>
          <a:p>
            <a:r>
              <a:rPr lang="en-US" sz="1050" dirty="0"/>
              <a:t>UWB dates back to Hertz and Marconi!</a:t>
            </a:r>
          </a:p>
        </p:txBody>
      </p:sp>
      <p:pic>
        <p:nvPicPr>
          <p:cNvPr id="23" name="Picture 22">
            <a:extLst>
              <a:ext uri="{FF2B5EF4-FFF2-40B4-BE49-F238E27FC236}">
                <a16:creationId xmlns:a16="http://schemas.microsoft.com/office/drawing/2014/main" id="{27D4453C-3207-1D2F-4031-E277DABB1003}"/>
              </a:ext>
            </a:extLst>
          </p:cNvPr>
          <p:cNvPicPr>
            <a:picLocks noChangeAspect="1"/>
          </p:cNvPicPr>
          <p:nvPr/>
        </p:nvPicPr>
        <p:blipFill>
          <a:blip r:embed="rId2"/>
          <a:stretch>
            <a:fillRect/>
          </a:stretch>
        </p:blipFill>
        <p:spPr>
          <a:xfrm>
            <a:off x="560070" y="2614871"/>
            <a:ext cx="1643245" cy="1599876"/>
          </a:xfrm>
          <a:prstGeom prst="rect">
            <a:avLst/>
          </a:prstGeom>
        </p:spPr>
      </p:pic>
      <p:pic>
        <p:nvPicPr>
          <p:cNvPr id="24" name="Picture 23">
            <a:extLst>
              <a:ext uri="{FF2B5EF4-FFF2-40B4-BE49-F238E27FC236}">
                <a16:creationId xmlns:a16="http://schemas.microsoft.com/office/drawing/2014/main" id="{61CD7A07-9F5A-01E2-FE4E-6C0A5E410B5A}"/>
              </a:ext>
            </a:extLst>
          </p:cNvPr>
          <p:cNvPicPr>
            <a:picLocks noChangeAspect="1"/>
          </p:cNvPicPr>
          <p:nvPr/>
        </p:nvPicPr>
        <p:blipFill>
          <a:blip r:embed="rId3"/>
          <a:stretch>
            <a:fillRect/>
          </a:stretch>
        </p:blipFill>
        <p:spPr>
          <a:xfrm>
            <a:off x="4305039" y="967088"/>
            <a:ext cx="2358154" cy="1334923"/>
          </a:xfrm>
          <a:prstGeom prst="rect">
            <a:avLst/>
          </a:prstGeom>
        </p:spPr>
      </p:pic>
      <p:pic>
        <p:nvPicPr>
          <p:cNvPr id="25" name="Picture 24">
            <a:extLst>
              <a:ext uri="{FF2B5EF4-FFF2-40B4-BE49-F238E27FC236}">
                <a16:creationId xmlns:a16="http://schemas.microsoft.com/office/drawing/2014/main" id="{A0E09297-D3DD-C42A-C0B9-FB9D46481B9B}"/>
              </a:ext>
            </a:extLst>
          </p:cNvPr>
          <p:cNvPicPr>
            <a:picLocks noChangeAspect="1"/>
          </p:cNvPicPr>
          <p:nvPr/>
        </p:nvPicPr>
        <p:blipFill>
          <a:blip r:embed="rId4"/>
          <a:stretch>
            <a:fillRect/>
          </a:stretch>
        </p:blipFill>
        <p:spPr>
          <a:xfrm>
            <a:off x="6663192" y="967088"/>
            <a:ext cx="2251279" cy="1326096"/>
          </a:xfrm>
          <a:prstGeom prst="rect">
            <a:avLst/>
          </a:prstGeom>
        </p:spPr>
      </p:pic>
      <p:sp>
        <p:nvSpPr>
          <p:cNvPr id="26" name="TextBox 25">
            <a:extLst>
              <a:ext uri="{FF2B5EF4-FFF2-40B4-BE49-F238E27FC236}">
                <a16:creationId xmlns:a16="http://schemas.microsoft.com/office/drawing/2014/main" id="{6DD11A3D-FEFE-2116-A843-6DCD55A4BC05}"/>
              </a:ext>
            </a:extLst>
          </p:cNvPr>
          <p:cNvSpPr txBox="1"/>
          <p:nvPr/>
        </p:nvSpPr>
        <p:spPr>
          <a:xfrm>
            <a:off x="1905736" y="980642"/>
            <a:ext cx="1418112" cy="415498"/>
          </a:xfrm>
          <a:prstGeom prst="rect">
            <a:avLst/>
          </a:prstGeom>
          <a:noFill/>
        </p:spPr>
        <p:txBody>
          <a:bodyPr wrap="square" rtlCol="0">
            <a:spAutoFit/>
          </a:bodyPr>
          <a:lstStyle/>
          <a:p>
            <a:r>
              <a:rPr lang="en-US" sz="1050" dirty="0"/>
              <a:t>FCC formalized US rules in Feb 2022</a:t>
            </a:r>
          </a:p>
        </p:txBody>
      </p:sp>
      <p:sp>
        <p:nvSpPr>
          <p:cNvPr id="27" name="TextBox 26">
            <a:extLst>
              <a:ext uri="{FF2B5EF4-FFF2-40B4-BE49-F238E27FC236}">
                <a16:creationId xmlns:a16="http://schemas.microsoft.com/office/drawing/2014/main" id="{DC8FBFF3-581D-13F5-1643-AB9C0326748C}"/>
              </a:ext>
            </a:extLst>
          </p:cNvPr>
          <p:cNvSpPr txBox="1"/>
          <p:nvPr/>
        </p:nvSpPr>
        <p:spPr>
          <a:xfrm>
            <a:off x="2330099" y="2262634"/>
            <a:ext cx="569387" cy="430887"/>
          </a:xfrm>
          <a:prstGeom prst="rect">
            <a:avLst/>
          </a:prstGeom>
          <a:noFill/>
        </p:spPr>
        <p:txBody>
          <a:bodyPr wrap="none" rtlCol="0">
            <a:spAutoFit/>
          </a:bodyPr>
          <a:lstStyle/>
          <a:p>
            <a:pPr algn="ctr"/>
            <a:r>
              <a:rPr lang="en-US" sz="1100" dirty="0"/>
              <a:t>High</a:t>
            </a:r>
          </a:p>
          <a:p>
            <a:pPr algn="ctr"/>
            <a:r>
              <a:rPr lang="en-US" sz="1100" dirty="0"/>
              <a:t>speed</a:t>
            </a:r>
          </a:p>
        </p:txBody>
      </p:sp>
      <p:sp>
        <p:nvSpPr>
          <p:cNvPr id="28" name="TextBox 27">
            <a:extLst>
              <a:ext uri="{FF2B5EF4-FFF2-40B4-BE49-F238E27FC236}">
                <a16:creationId xmlns:a16="http://schemas.microsoft.com/office/drawing/2014/main" id="{857B5083-0EC3-E4F2-2728-10461F6F9312}"/>
              </a:ext>
            </a:extLst>
          </p:cNvPr>
          <p:cNvSpPr txBox="1"/>
          <p:nvPr/>
        </p:nvSpPr>
        <p:spPr>
          <a:xfrm>
            <a:off x="3089320" y="1626371"/>
            <a:ext cx="979403" cy="461665"/>
          </a:xfrm>
          <a:prstGeom prst="rect">
            <a:avLst/>
          </a:prstGeom>
          <a:noFill/>
        </p:spPr>
        <p:txBody>
          <a:bodyPr wrap="square" rtlCol="0">
            <a:spAutoFit/>
          </a:bodyPr>
          <a:lstStyle/>
          <a:p>
            <a:pPr algn="ctr"/>
            <a:r>
              <a:rPr lang="en-US" sz="800" dirty="0"/>
              <a:t>Secure, high accuracy location &amp; sensing</a:t>
            </a:r>
          </a:p>
        </p:txBody>
      </p:sp>
      <p:sp>
        <p:nvSpPr>
          <p:cNvPr id="29" name="TextBox 28">
            <a:extLst>
              <a:ext uri="{FF2B5EF4-FFF2-40B4-BE49-F238E27FC236}">
                <a16:creationId xmlns:a16="http://schemas.microsoft.com/office/drawing/2014/main" id="{C76A39C2-4784-F927-B50C-A6CC13AA6113}"/>
              </a:ext>
            </a:extLst>
          </p:cNvPr>
          <p:cNvSpPr txBox="1"/>
          <p:nvPr/>
        </p:nvSpPr>
        <p:spPr>
          <a:xfrm>
            <a:off x="3477054" y="2355537"/>
            <a:ext cx="5437417" cy="1077218"/>
          </a:xfrm>
          <a:prstGeom prst="rect">
            <a:avLst/>
          </a:prstGeom>
          <a:noFill/>
        </p:spPr>
        <p:txBody>
          <a:bodyPr wrap="square" rtlCol="0">
            <a:spAutoFit/>
          </a:bodyPr>
          <a:lstStyle/>
          <a:p>
            <a:r>
              <a:rPr lang="en-US" dirty="0"/>
              <a:t>Since 2002, the market has adopted UWB for secure, high accuracy positioning and sensing</a:t>
            </a:r>
          </a:p>
          <a:p>
            <a:pPr marL="171450" indent="-171450">
              <a:buFont typeface="Wingdings" panose="05000000000000000000" pitchFamily="2" charset="2"/>
              <a:buChar char="Ø"/>
            </a:pPr>
            <a:r>
              <a:rPr lang="en-US" sz="1200" dirty="0"/>
              <a:t>ALREADY in all new generations of major smartphone platforms</a:t>
            </a:r>
          </a:p>
          <a:p>
            <a:pPr marL="171450" indent="-171450">
              <a:buFont typeface="Wingdings" panose="05000000000000000000" pitchFamily="2" charset="2"/>
              <a:buChar char="Ø"/>
            </a:pPr>
            <a:r>
              <a:rPr lang="en-US" sz="1200" dirty="0"/>
              <a:t>After over 20 years of deployment, no significant interference problems reported</a:t>
            </a:r>
          </a:p>
        </p:txBody>
      </p:sp>
      <p:sp>
        <p:nvSpPr>
          <p:cNvPr id="30" name="TextBox 29">
            <a:extLst>
              <a:ext uri="{FF2B5EF4-FFF2-40B4-BE49-F238E27FC236}">
                <a16:creationId xmlns:a16="http://schemas.microsoft.com/office/drawing/2014/main" id="{0393C662-2305-F207-5CC6-167FFE1A5300}"/>
              </a:ext>
            </a:extLst>
          </p:cNvPr>
          <p:cNvSpPr txBox="1"/>
          <p:nvPr/>
        </p:nvSpPr>
        <p:spPr>
          <a:xfrm>
            <a:off x="4781995" y="3464691"/>
            <a:ext cx="4317380" cy="1369606"/>
          </a:xfrm>
          <a:prstGeom prst="rect">
            <a:avLst/>
          </a:prstGeom>
          <a:noFill/>
        </p:spPr>
        <p:txBody>
          <a:bodyPr wrap="square" rtlCol="0">
            <a:spAutoFit/>
          </a:bodyPr>
          <a:lstStyle/>
          <a:p>
            <a:r>
              <a:rPr lang="en-US" dirty="0"/>
              <a:t>Original UWB regulations expected high speed data use cases to be prevalent</a:t>
            </a:r>
          </a:p>
          <a:p>
            <a:pPr marL="285750" indent="-285750">
              <a:buFont typeface="Wingdings" panose="05000000000000000000" pitchFamily="2" charset="2"/>
              <a:buChar char="Ø"/>
            </a:pPr>
            <a:r>
              <a:rPr lang="en-US" sz="1100" dirty="0"/>
              <a:t>Market moved in a different direction</a:t>
            </a:r>
          </a:p>
          <a:p>
            <a:pPr marL="285750" indent="-285750">
              <a:buFont typeface="Wingdings" panose="05000000000000000000" pitchFamily="2" charset="2"/>
              <a:buChar char="Ø"/>
            </a:pPr>
            <a:r>
              <a:rPr lang="en-US" sz="1100" dirty="0"/>
              <a:t>Impulse radio – underlay</a:t>
            </a:r>
          </a:p>
          <a:p>
            <a:pPr marL="285750" indent="-285750">
              <a:buFont typeface="Wingdings" panose="05000000000000000000" pitchFamily="2" charset="2"/>
              <a:buChar char="Ø"/>
            </a:pPr>
            <a:r>
              <a:rPr lang="en-US" sz="1100" dirty="0"/>
              <a:t>Millions of impulse radio devices now in use</a:t>
            </a:r>
          </a:p>
          <a:p>
            <a:pPr marL="285750" indent="-285750">
              <a:buFont typeface="Wingdings" panose="05000000000000000000" pitchFamily="2" charset="2"/>
              <a:buChar char="Ø"/>
            </a:pPr>
            <a:r>
              <a:rPr lang="en-US" sz="1100" dirty="0"/>
              <a:t>Low duty cycle, low radiated power</a:t>
            </a:r>
          </a:p>
          <a:p>
            <a:pPr marL="285750" indent="-285750">
              <a:buFont typeface="Wingdings" panose="05000000000000000000" pitchFamily="2" charset="2"/>
              <a:buChar char="Ø"/>
            </a:pPr>
            <a:r>
              <a:rPr lang="en-US" sz="1100" dirty="0"/>
              <a:t>Excellent frequency and spatial reuse</a:t>
            </a:r>
          </a:p>
        </p:txBody>
      </p:sp>
      <p:sp>
        <p:nvSpPr>
          <p:cNvPr id="17" name="TextBox 16">
            <a:extLst>
              <a:ext uri="{FF2B5EF4-FFF2-40B4-BE49-F238E27FC236}">
                <a16:creationId xmlns:a16="http://schemas.microsoft.com/office/drawing/2014/main" id="{CEFB0909-B351-E293-8826-9ABEA14A6D41}"/>
              </a:ext>
            </a:extLst>
          </p:cNvPr>
          <p:cNvSpPr txBox="1"/>
          <p:nvPr/>
        </p:nvSpPr>
        <p:spPr>
          <a:xfrm>
            <a:off x="1946886" y="3866139"/>
            <a:ext cx="2358153" cy="1046440"/>
          </a:xfrm>
          <a:prstGeom prst="rect">
            <a:avLst/>
          </a:prstGeom>
          <a:noFill/>
        </p:spPr>
        <p:txBody>
          <a:bodyPr wrap="square" rtlCol="0">
            <a:spAutoFit/>
          </a:bodyPr>
          <a:lstStyle/>
          <a:p>
            <a:r>
              <a:rPr lang="en-US" dirty="0"/>
              <a:t>Early use cases envisioned very high speed communication</a:t>
            </a:r>
          </a:p>
          <a:p>
            <a:pPr marL="171450" indent="-171450">
              <a:buFont typeface="Wingdings" panose="05000000000000000000" pitchFamily="2" charset="2"/>
              <a:buChar char="Ø"/>
            </a:pPr>
            <a:r>
              <a:rPr lang="en-US" sz="1000" dirty="0"/>
              <a:t>This has not gained market traction, however</a:t>
            </a:r>
          </a:p>
        </p:txBody>
      </p:sp>
    </p:spTree>
    <p:extLst>
      <p:ext uri="{BB962C8B-B14F-4D97-AF65-F5344CB8AC3E}">
        <p14:creationId xmlns:p14="http://schemas.microsoft.com/office/powerpoint/2010/main" val="134989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24</a:t>
            </a:fld>
            <a:endParaRPr dirty="0"/>
          </a:p>
        </p:txBody>
      </p:sp>
      <p:sp>
        <p:nvSpPr>
          <p:cNvPr id="2" name="Text Placeholder 1">
            <a:extLst>
              <a:ext uri="{FF2B5EF4-FFF2-40B4-BE49-F238E27FC236}">
                <a16:creationId xmlns:a16="http://schemas.microsoft.com/office/drawing/2014/main" id="{04F750EA-B4EC-E3CE-8997-61591C8F03B7}"/>
              </a:ext>
            </a:extLst>
          </p:cNvPr>
          <p:cNvSpPr>
            <a:spLocks noGrp="1"/>
          </p:cNvSpPr>
          <p:nvPr>
            <p:ph type="body" idx="1"/>
          </p:nvPr>
        </p:nvSpPr>
        <p:spPr>
          <a:xfrm>
            <a:off x="457200" y="1047860"/>
            <a:ext cx="4946170" cy="2848625"/>
          </a:xfrm>
        </p:spPr>
        <p:txBody>
          <a:bodyPr/>
          <a:lstStyle/>
          <a:p>
            <a:pPr marL="0" indent="0"/>
            <a:r>
              <a:rPr lang="en-US" sz="1400" dirty="0"/>
              <a:t>Latest version v2.1.1 from January 2019</a:t>
            </a:r>
          </a:p>
          <a:p>
            <a:pPr marL="457200" lvl="1" indent="0"/>
            <a:r>
              <a:rPr lang="en-US" dirty="0"/>
              <a:t>Recent wave of UWB consumer devices has prompted many countries to introduce regulations since 2019</a:t>
            </a:r>
          </a:p>
          <a:p>
            <a:pPr marL="457200" lvl="1" indent="0"/>
            <a:r>
              <a:rPr lang="en-US" dirty="0"/>
              <a:t>Revision under preparation by ETSI ERM TGUWB</a:t>
            </a:r>
          </a:p>
          <a:p>
            <a:pPr marL="0" indent="0">
              <a:spcBef>
                <a:spcPts val="1200"/>
              </a:spcBef>
              <a:buNone/>
            </a:pPr>
            <a:r>
              <a:rPr lang="en-US" sz="1400" dirty="0"/>
              <a:t>Most countries implement either CEPT or FCC framework</a:t>
            </a:r>
          </a:p>
          <a:p>
            <a:pPr marL="457200" lvl="1" indent="0"/>
            <a:r>
              <a:rPr lang="en-US" dirty="0"/>
              <a:t>CEPT framework mainly in Europe, Africa and Asia</a:t>
            </a:r>
          </a:p>
          <a:p>
            <a:pPr marL="457200" lvl="1" indent="0"/>
            <a:r>
              <a:rPr lang="en-US" dirty="0"/>
              <a:t>FCC framework mainly in North and South America</a:t>
            </a:r>
          </a:p>
          <a:p>
            <a:pPr marL="457200" lvl="1" indent="0"/>
            <a:r>
              <a:rPr lang="en-US" dirty="0"/>
              <a:t>FCC rules appear simpler but many waivers and waiver requests</a:t>
            </a:r>
          </a:p>
          <a:p>
            <a:pPr marL="0" indent="0">
              <a:spcBef>
                <a:spcPts val="1200"/>
              </a:spcBef>
              <a:buNone/>
            </a:pPr>
            <a:r>
              <a:rPr lang="en-US" sz="1400" dirty="0"/>
              <a:t>But wide variations exist in</a:t>
            </a:r>
          </a:p>
          <a:p>
            <a:pPr marL="457200" lvl="1" indent="0"/>
            <a:r>
              <a:rPr lang="en-US" dirty="0"/>
              <a:t>Allowed frequency ranges</a:t>
            </a:r>
          </a:p>
          <a:p>
            <a:pPr marL="457200" lvl="1" indent="0"/>
            <a:r>
              <a:rPr lang="en-US" dirty="0"/>
              <a:t>Allowed applications</a:t>
            </a:r>
          </a:p>
          <a:p>
            <a:pPr marL="457200" lvl="1" indent="0"/>
            <a:r>
              <a:rPr lang="en-US" dirty="0"/>
              <a:t>Required mitigation techniques</a:t>
            </a:r>
          </a:p>
        </p:txBody>
      </p:sp>
      <p:pic>
        <p:nvPicPr>
          <p:cNvPr id="4" name="Picture 3">
            <a:extLst>
              <a:ext uri="{FF2B5EF4-FFF2-40B4-BE49-F238E27FC236}">
                <a16:creationId xmlns:a16="http://schemas.microsoft.com/office/drawing/2014/main" id="{CD1C83A1-9FEA-F55D-581F-15C1A4490629}"/>
              </a:ext>
            </a:extLst>
          </p:cNvPr>
          <p:cNvPicPr>
            <a:picLocks noChangeAspect="1"/>
          </p:cNvPicPr>
          <p:nvPr/>
        </p:nvPicPr>
        <p:blipFill rotWithShape="1">
          <a:blip r:embed="rId3"/>
          <a:srcRect l="4118" t="-4416" r="3627" b="12636"/>
          <a:stretch/>
        </p:blipFill>
        <p:spPr>
          <a:xfrm>
            <a:off x="5305631" y="1247015"/>
            <a:ext cx="3693111" cy="2941876"/>
          </a:xfrm>
          <a:prstGeom prst="rect">
            <a:avLst/>
          </a:prstGeom>
        </p:spPr>
      </p:pic>
      <p:sp>
        <p:nvSpPr>
          <p:cNvPr id="5" name="Title 4">
            <a:extLst>
              <a:ext uri="{FF2B5EF4-FFF2-40B4-BE49-F238E27FC236}">
                <a16:creationId xmlns:a16="http://schemas.microsoft.com/office/drawing/2014/main" id="{F0167D89-A922-608C-B772-A1767E757713}"/>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indent="0">
              <a:buNone/>
            </a:pPr>
            <a:r>
              <a:rPr lang="en-US" dirty="0"/>
              <a:t>ETSI Overview of UWB Regulations Worldwide in TR 103 181-3 </a:t>
            </a:r>
          </a:p>
        </p:txBody>
      </p:sp>
    </p:spTree>
    <p:extLst>
      <p:ext uri="{BB962C8B-B14F-4D97-AF65-F5344CB8AC3E}">
        <p14:creationId xmlns:p14="http://schemas.microsoft.com/office/powerpoint/2010/main" val="142775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96348-1151-E521-415F-2AAD22100DD2}"/>
              </a:ext>
            </a:extLst>
          </p:cNvPr>
          <p:cNvSpPr>
            <a:spLocks noGrp="1"/>
          </p:cNvSpPr>
          <p:nvPr>
            <p:ph type="body" idx="1"/>
          </p:nvPr>
        </p:nvSpPr>
        <p:spPr>
          <a:xfrm>
            <a:off x="4683125" y="1518416"/>
            <a:ext cx="4003675" cy="2856058"/>
          </a:xfrm>
        </p:spPr>
        <p:txBody>
          <a:bodyPr/>
          <a:lstStyle/>
          <a:p>
            <a:r>
              <a:rPr lang="en-GB" dirty="0"/>
              <a:t>CEPT – ECC/DEC/(06)04 &amp; ECC/DEC/(07)01</a:t>
            </a:r>
          </a:p>
          <a:p>
            <a:endParaRPr lang="en-GB" dirty="0"/>
          </a:p>
          <a:p>
            <a:r>
              <a:rPr lang="en-GB" dirty="0"/>
              <a:t>Since 2006, with regular updates since</a:t>
            </a:r>
          </a:p>
          <a:p>
            <a:endParaRPr lang="en-GB" dirty="0"/>
          </a:p>
          <a:p>
            <a:r>
              <a:rPr lang="en-GB" dirty="0"/>
              <a:t>Many different regulations for different applications</a:t>
            </a:r>
          </a:p>
          <a:p>
            <a:r>
              <a:rPr lang="en-GB" b="0" dirty="0"/>
              <a:t>	Latest update allows fixed outdoor transmissions</a:t>
            </a:r>
          </a:p>
          <a:p>
            <a:r>
              <a:rPr lang="en-GB" b="0" dirty="0"/>
              <a:t>	3 sets of regulations for vehicular applications</a:t>
            </a:r>
          </a:p>
          <a:p>
            <a:r>
              <a:rPr lang="en-GB" dirty="0"/>
              <a:t>6 – 8.5 GHz and with mitigation 3.1 – 4.8 GHz </a:t>
            </a:r>
          </a:p>
          <a:p>
            <a:r>
              <a:rPr lang="en-GB" dirty="0"/>
              <a:t>-41.3 dBm/MHz average power</a:t>
            </a:r>
          </a:p>
          <a:p>
            <a:r>
              <a:rPr lang="en-GB" dirty="0"/>
              <a:t>0 dBm peak power in 50 MHz</a:t>
            </a:r>
          </a:p>
          <a:p>
            <a:endParaRPr lang="en-GB" dirty="0"/>
          </a:p>
          <a:p>
            <a:r>
              <a:rPr lang="en-GB" dirty="0"/>
              <a:t>Currently investigating changes in 8.5 – 10.6 GHz </a:t>
            </a:r>
          </a:p>
        </p:txBody>
      </p:sp>
      <p:sp>
        <p:nvSpPr>
          <p:cNvPr id="3" name="Slide Number Placeholder 2">
            <a:extLst>
              <a:ext uri="{FF2B5EF4-FFF2-40B4-BE49-F238E27FC236}">
                <a16:creationId xmlns:a16="http://schemas.microsoft.com/office/drawing/2014/main" id="{D7969EAD-FF43-33C0-DDE3-33FD7DB1AE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5" name="Title 4">
            <a:extLst>
              <a:ext uri="{FF2B5EF4-FFF2-40B4-BE49-F238E27FC236}">
                <a16:creationId xmlns:a16="http://schemas.microsoft.com/office/drawing/2014/main" id="{993D2295-7218-8370-1776-23811FC97EB6}"/>
              </a:ext>
            </a:extLst>
          </p:cNvPr>
          <p:cNvSpPr>
            <a:spLocks noGrp="1"/>
          </p:cNvSpPr>
          <p:nvPr>
            <p:ph type="title"/>
          </p:nvPr>
        </p:nvSpPr>
        <p:spPr/>
        <p:txBody>
          <a:bodyPr/>
          <a:lstStyle/>
          <a:p>
            <a:r>
              <a:rPr lang="en-GB" dirty="0"/>
              <a:t>Main Points of US/FCC and European CEPT Regulatory Framework</a:t>
            </a:r>
          </a:p>
        </p:txBody>
      </p:sp>
      <p:sp>
        <p:nvSpPr>
          <p:cNvPr id="6" name="Text Placeholder 5">
            <a:extLst>
              <a:ext uri="{FF2B5EF4-FFF2-40B4-BE49-F238E27FC236}">
                <a16:creationId xmlns:a16="http://schemas.microsoft.com/office/drawing/2014/main" id="{BDA6C35B-68E5-EB65-E14B-CE00C11DBE7F}"/>
              </a:ext>
            </a:extLst>
          </p:cNvPr>
          <p:cNvSpPr>
            <a:spLocks noGrp="1"/>
          </p:cNvSpPr>
          <p:nvPr>
            <p:ph type="body" idx="3"/>
          </p:nvPr>
        </p:nvSpPr>
        <p:spPr/>
        <p:txBody>
          <a:bodyPr/>
          <a:lstStyle/>
          <a:p>
            <a:r>
              <a:rPr lang="en-US" dirty="0"/>
              <a:t>FCC rules appear simpler but many waivers and waiver requests</a:t>
            </a:r>
          </a:p>
          <a:p>
            <a:endParaRPr lang="en-GB" dirty="0"/>
          </a:p>
        </p:txBody>
      </p:sp>
      <p:sp>
        <p:nvSpPr>
          <p:cNvPr id="7" name="Text Placeholder 1">
            <a:extLst>
              <a:ext uri="{FF2B5EF4-FFF2-40B4-BE49-F238E27FC236}">
                <a16:creationId xmlns:a16="http://schemas.microsoft.com/office/drawing/2014/main" id="{8D07B8A5-1B08-A69A-6104-15A753A5B892}"/>
              </a:ext>
            </a:extLst>
          </p:cNvPr>
          <p:cNvSpPr txBox="1">
            <a:spLocks/>
          </p:cNvSpPr>
          <p:nvPr/>
        </p:nvSpPr>
        <p:spPr>
          <a:xfrm>
            <a:off x="457200" y="1518416"/>
            <a:ext cx="4003675" cy="285605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563"/>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45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92100" algn="l" rtl="0">
              <a:lnSpc>
                <a:spcPct val="100000"/>
              </a:lnSpc>
              <a:spcBef>
                <a:spcPts val="300"/>
              </a:spcBef>
              <a:spcAft>
                <a:spcPts val="0"/>
              </a:spcAft>
              <a:buClr>
                <a:srgbClr val="4AC9E3"/>
              </a:buClr>
              <a:buSzPts val="1000"/>
              <a:buFont typeface="Noto Sans Symbols"/>
              <a:buChar char="▪"/>
              <a:defRPr sz="1000" b="0" i="0" u="none" strike="noStrike" cap="none">
                <a:solidFill>
                  <a:schemeClr val="dk1"/>
                </a:solidFill>
                <a:latin typeface="Arial"/>
                <a:ea typeface="Arial"/>
                <a:cs typeface="Arial"/>
                <a:sym typeface="Arial"/>
              </a:defRPr>
            </a:lvl3pPr>
            <a:lvl4pPr marL="1828800" marR="0" lvl="3" indent="-285750" algn="l" rtl="0">
              <a:lnSpc>
                <a:spcPct val="100000"/>
              </a:lnSpc>
              <a:spcBef>
                <a:spcPts val="150"/>
              </a:spcBef>
              <a:spcAft>
                <a:spcPts val="0"/>
              </a:spcAft>
              <a:buClr>
                <a:schemeClr val="dk1"/>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150"/>
              </a:spcBef>
              <a:spcAft>
                <a:spcPts val="0"/>
              </a:spcAft>
              <a:buClr>
                <a:srgbClr val="4AC9E3"/>
              </a:buClr>
              <a:buSzPts val="900"/>
              <a:buFont typeface="Merriweather Sans"/>
              <a:buChar char="･"/>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6pPr>
            <a:lvl7pPr marL="3200400" marR="0" lvl="6"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7pPr>
            <a:lvl8pPr marL="3657600" marR="0" lvl="7"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8pPr>
            <a:lvl9pPr marL="4114800" marR="0" lvl="8"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9pPr>
          </a:lstStyle>
          <a:p>
            <a:r>
              <a:rPr lang="en-GB" dirty="0"/>
              <a:t>FCC - 47 CFR Subpart F - Ultra-Wideband Operation</a:t>
            </a:r>
          </a:p>
          <a:p>
            <a:endParaRPr lang="en-GB" dirty="0"/>
          </a:p>
          <a:p>
            <a:r>
              <a:rPr lang="en-GB" dirty="0"/>
              <a:t>Since 2002, no significant changes since</a:t>
            </a:r>
          </a:p>
          <a:p>
            <a:endParaRPr lang="en-GB" dirty="0"/>
          </a:p>
          <a:p>
            <a:r>
              <a:rPr lang="en-GB" dirty="0"/>
              <a:t>Indoor and handheld devices operation</a:t>
            </a:r>
          </a:p>
          <a:p>
            <a:r>
              <a:rPr lang="en-GB" b="0" dirty="0"/>
              <a:t>	Explicit prohibition of fixed outdoor transmissions</a:t>
            </a:r>
          </a:p>
          <a:p>
            <a:r>
              <a:rPr lang="en-GB" b="0" dirty="0"/>
              <a:t>	Unclear status vehicular use</a:t>
            </a:r>
          </a:p>
          <a:p>
            <a:r>
              <a:rPr lang="en-GB" dirty="0"/>
              <a:t>Between 3.1 – 10.6 GHz</a:t>
            </a:r>
          </a:p>
          <a:p>
            <a:r>
              <a:rPr lang="en-GB" dirty="0"/>
              <a:t>-41.3 dBm/MHz average power</a:t>
            </a:r>
          </a:p>
          <a:p>
            <a:r>
              <a:rPr lang="en-GB" dirty="0"/>
              <a:t>0 dBm peak power in 50 MHz</a:t>
            </a:r>
          </a:p>
          <a:p>
            <a:endParaRPr lang="en-GB" dirty="0"/>
          </a:p>
          <a:p>
            <a:endParaRPr lang="en-GB" dirty="0"/>
          </a:p>
        </p:txBody>
      </p:sp>
    </p:spTree>
    <p:extLst>
      <p:ext uri="{BB962C8B-B14F-4D97-AF65-F5344CB8AC3E}">
        <p14:creationId xmlns:p14="http://schemas.microsoft.com/office/powerpoint/2010/main" val="409092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6074BD-3EB5-395A-ED0B-D920EC73D9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5" name="Title 4">
            <a:extLst>
              <a:ext uri="{FF2B5EF4-FFF2-40B4-BE49-F238E27FC236}">
                <a16:creationId xmlns:a16="http://schemas.microsoft.com/office/drawing/2014/main" id="{8EB168EE-5F19-5F89-F6A6-79D308EE31F3}"/>
              </a:ext>
            </a:extLst>
          </p:cNvPr>
          <p:cNvSpPr>
            <a:spLocks noGrp="1"/>
          </p:cNvSpPr>
          <p:nvPr>
            <p:ph type="title"/>
          </p:nvPr>
        </p:nvSpPr>
        <p:spPr>
          <a:xfrm>
            <a:off x="457199" y="274640"/>
            <a:ext cx="8588477" cy="537885"/>
          </a:xfrm>
        </p:spPr>
        <p:txBody>
          <a:bodyPr/>
          <a:lstStyle/>
          <a:p>
            <a:r>
              <a:rPr lang="en-GB" dirty="0"/>
              <a:t>UWB Addresses the Growing Need for Sensing, Ranging and Location</a:t>
            </a:r>
          </a:p>
        </p:txBody>
      </p:sp>
      <p:sp>
        <p:nvSpPr>
          <p:cNvPr id="6" name="Text Placeholder 5">
            <a:extLst>
              <a:ext uri="{FF2B5EF4-FFF2-40B4-BE49-F238E27FC236}">
                <a16:creationId xmlns:a16="http://schemas.microsoft.com/office/drawing/2014/main" id="{5374A9A1-47CF-5580-2902-FF42BF11C585}"/>
              </a:ext>
            </a:extLst>
          </p:cNvPr>
          <p:cNvSpPr>
            <a:spLocks noGrp="1"/>
          </p:cNvSpPr>
          <p:nvPr>
            <p:ph type="body" idx="3"/>
          </p:nvPr>
        </p:nvSpPr>
        <p:spPr>
          <a:xfrm>
            <a:off x="457200" y="730268"/>
            <a:ext cx="8229600" cy="537885"/>
          </a:xfrm>
        </p:spPr>
        <p:txBody>
          <a:bodyPr/>
          <a:lstStyle/>
          <a:p>
            <a:r>
              <a:rPr lang="en-GB" dirty="0"/>
              <a:t>Regulatory frameworks should take this into account</a:t>
            </a:r>
          </a:p>
          <a:p>
            <a:endParaRPr lang="en-GB" dirty="0"/>
          </a:p>
        </p:txBody>
      </p:sp>
      <p:pic>
        <p:nvPicPr>
          <p:cNvPr id="7" name="Picture 6">
            <a:extLst>
              <a:ext uri="{FF2B5EF4-FFF2-40B4-BE49-F238E27FC236}">
                <a16:creationId xmlns:a16="http://schemas.microsoft.com/office/drawing/2014/main" id="{4BFB29B4-1033-EB73-F792-F40DFD757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3003" y="3143963"/>
            <a:ext cx="1531222" cy="861313"/>
          </a:xfrm>
          <a:prstGeom prst="rect">
            <a:avLst/>
          </a:prstGeom>
        </p:spPr>
      </p:pic>
      <p:sp>
        <p:nvSpPr>
          <p:cNvPr id="9" name="TextBox 8">
            <a:extLst>
              <a:ext uri="{FF2B5EF4-FFF2-40B4-BE49-F238E27FC236}">
                <a16:creationId xmlns:a16="http://schemas.microsoft.com/office/drawing/2014/main" id="{6A239265-3D14-40EA-D581-1110F7BC654D}"/>
              </a:ext>
            </a:extLst>
          </p:cNvPr>
          <p:cNvSpPr txBox="1"/>
          <p:nvPr/>
        </p:nvSpPr>
        <p:spPr>
          <a:xfrm>
            <a:off x="2042695" y="4006503"/>
            <a:ext cx="2063385" cy="415498"/>
          </a:xfrm>
          <a:prstGeom prst="rect">
            <a:avLst/>
          </a:prstGeom>
          <a:noFill/>
        </p:spPr>
        <p:txBody>
          <a:bodyPr wrap="none" rtlCol="0">
            <a:spAutoFit/>
          </a:bodyPr>
          <a:lstStyle/>
          <a:p>
            <a:pPr algn="ctr"/>
            <a:r>
              <a:rPr lang="en-US" sz="1050" dirty="0">
                <a:solidFill>
                  <a:srgbClr val="2C7DBD">
                    <a:lumMod val="75000"/>
                  </a:srgbClr>
                </a:solidFill>
                <a:latin typeface="Open Sans"/>
              </a:rPr>
              <a:t>precise parking alignment</a:t>
            </a:r>
          </a:p>
          <a:p>
            <a:pPr algn="ctr"/>
            <a:r>
              <a:rPr lang="en-US" sz="1050" dirty="0">
                <a:solidFill>
                  <a:srgbClr val="2C7DBD">
                    <a:lumMod val="75000"/>
                  </a:srgbClr>
                </a:solidFill>
                <a:latin typeface="Open Sans"/>
              </a:rPr>
              <a:t>wireless EV charger alignment</a:t>
            </a:r>
          </a:p>
        </p:txBody>
      </p:sp>
      <p:pic>
        <p:nvPicPr>
          <p:cNvPr id="10" name="Picture 9">
            <a:extLst>
              <a:ext uri="{FF2B5EF4-FFF2-40B4-BE49-F238E27FC236}">
                <a16:creationId xmlns:a16="http://schemas.microsoft.com/office/drawing/2014/main" id="{03047DD4-5E49-9786-F57E-6F0C6F4DA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495" y="1795068"/>
            <a:ext cx="1023197" cy="861313"/>
          </a:xfrm>
          <a:prstGeom prst="rect">
            <a:avLst/>
          </a:prstGeom>
        </p:spPr>
      </p:pic>
      <p:sp>
        <p:nvSpPr>
          <p:cNvPr id="11" name="TextBox 10">
            <a:extLst>
              <a:ext uri="{FF2B5EF4-FFF2-40B4-BE49-F238E27FC236}">
                <a16:creationId xmlns:a16="http://schemas.microsoft.com/office/drawing/2014/main" id="{D584FBFA-BCE9-3CA4-EE92-11109341D55C}"/>
              </a:ext>
            </a:extLst>
          </p:cNvPr>
          <p:cNvSpPr txBox="1"/>
          <p:nvPr/>
        </p:nvSpPr>
        <p:spPr>
          <a:xfrm>
            <a:off x="686486" y="2704669"/>
            <a:ext cx="1042273" cy="253916"/>
          </a:xfrm>
          <a:prstGeom prst="rect">
            <a:avLst/>
          </a:prstGeom>
          <a:noFill/>
        </p:spPr>
        <p:txBody>
          <a:bodyPr wrap="none" rtlCol="0">
            <a:spAutoFit/>
          </a:bodyPr>
          <a:lstStyle/>
          <a:p>
            <a:pPr algn="ctr"/>
            <a:r>
              <a:rPr lang="en-US" sz="1050" dirty="0">
                <a:solidFill>
                  <a:srgbClr val="2C7DBD">
                    <a:lumMod val="75000"/>
                  </a:srgbClr>
                </a:solidFill>
                <a:latin typeface="Open Sans"/>
              </a:rPr>
              <a:t>digital car key</a:t>
            </a:r>
          </a:p>
        </p:txBody>
      </p:sp>
      <p:sp>
        <p:nvSpPr>
          <p:cNvPr id="13" name="TextBox 12">
            <a:extLst>
              <a:ext uri="{FF2B5EF4-FFF2-40B4-BE49-F238E27FC236}">
                <a16:creationId xmlns:a16="http://schemas.microsoft.com/office/drawing/2014/main" id="{B8EC0F9B-477B-06E1-BAAF-ACF90A9BB12F}"/>
              </a:ext>
            </a:extLst>
          </p:cNvPr>
          <p:cNvSpPr txBox="1"/>
          <p:nvPr/>
        </p:nvSpPr>
        <p:spPr>
          <a:xfrm>
            <a:off x="585503" y="4006503"/>
            <a:ext cx="1244250" cy="253916"/>
          </a:xfrm>
          <a:prstGeom prst="rect">
            <a:avLst/>
          </a:prstGeom>
          <a:noFill/>
        </p:spPr>
        <p:txBody>
          <a:bodyPr wrap="none" rtlCol="0">
            <a:spAutoFit/>
          </a:bodyPr>
          <a:lstStyle/>
          <a:p>
            <a:pPr algn="ctr"/>
            <a:r>
              <a:rPr lang="en-US" sz="1050" dirty="0">
                <a:solidFill>
                  <a:srgbClr val="2C7DBD">
                    <a:lumMod val="75000"/>
                  </a:srgbClr>
                </a:solidFill>
                <a:latin typeface="Open Sans"/>
              </a:rPr>
              <a:t>hands-free access</a:t>
            </a:r>
          </a:p>
        </p:txBody>
      </p:sp>
      <p:pic>
        <p:nvPicPr>
          <p:cNvPr id="14" name="Picture 13">
            <a:extLst>
              <a:ext uri="{FF2B5EF4-FFF2-40B4-BE49-F238E27FC236}">
                <a16:creationId xmlns:a16="http://schemas.microsoft.com/office/drawing/2014/main" id="{CF1E9795-C05F-B955-8155-32F4E14B8C0E}"/>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15000"/>
                    </a14:imgEffect>
                  </a14:imgLayer>
                </a14:imgProps>
              </a:ext>
              <a:ext uri="{28A0092B-C50C-407E-A947-70E740481C1C}">
                <a14:useLocalDpi xmlns:a14="http://schemas.microsoft.com/office/drawing/2010/main"/>
              </a:ext>
            </a:extLst>
          </a:blip>
          <a:stretch>
            <a:fillRect/>
          </a:stretch>
        </p:blipFill>
        <p:spPr>
          <a:xfrm>
            <a:off x="4323733" y="1805542"/>
            <a:ext cx="1337381" cy="962591"/>
          </a:xfrm>
          <a:prstGeom prst="rect">
            <a:avLst/>
          </a:prstGeom>
        </p:spPr>
      </p:pic>
      <p:pic>
        <p:nvPicPr>
          <p:cNvPr id="15" name="Picture 14">
            <a:extLst>
              <a:ext uri="{FF2B5EF4-FFF2-40B4-BE49-F238E27FC236}">
                <a16:creationId xmlns:a16="http://schemas.microsoft.com/office/drawing/2014/main" id="{539A43F8-8C61-D88E-0852-988C581F9F09}"/>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15000"/>
                    </a14:imgEffect>
                  </a14:imgLayer>
                </a14:imgProps>
              </a:ext>
              <a:ext uri="{28A0092B-C50C-407E-A947-70E740481C1C}">
                <a14:useLocalDpi xmlns:a14="http://schemas.microsoft.com/office/drawing/2010/main"/>
              </a:ext>
            </a:extLst>
          </a:blip>
          <a:stretch>
            <a:fillRect/>
          </a:stretch>
        </p:blipFill>
        <p:spPr>
          <a:xfrm>
            <a:off x="4318911" y="2827443"/>
            <a:ext cx="1342204" cy="962591"/>
          </a:xfrm>
          <a:prstGeom prst="rect">
            <a:avLst/>
          </a:prstGeom>
        </p:spPr>
      </p:pic>
      <p:pic>
        <p:nvPicPr>
          <p:cNvPr id="16" name="Picture 15">
            <a:extLst>
              <a:ext uri="{FF2B5EF4-FFF2-40B4-BE49-F238E27FC236}">
                <a16:creationId xmlns:a16="http://schemas.microsoft.com/office/drawing/2014/main" id="{42285D50-6A48-76CE-52B6-342FA5D0BFBB}"/>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1000" contrast="6000"/>
                    </a14:imgEffect>
                  </a14:imgLayer>
                </a14:imgProps>
              </a:ext>
              <a:ext uri="{28A0092B-C50C-407E-A947-70E740481C1C}">
                <a14:useLocalDpi xmlns:a14="http://schemas.microsoft.com/office/drawing/2010/main"/>
              </a:ext>
            </a:extLst>
          </a:blip>
          <a:stretch>
            <a:fillRect/>
          </a:stretch>
        </p:blipFill>
        <p:spPr>
          <a:xfrm>
            <a:off x="4318911" y="3849345"/>
            <a:ext cx="1342204" cy="963356"/>
          </a:xfrm>
          <a:prstGeom prst="rect">
            <a:avLst/>
          </a:prstGeom>
        </p:spPr>
      </p:pic>
      <p:sp>
        <p:nvSpPr>
          <p:cNvPr id="17" name="TextBox 16">
            <a:extLst>
              <a:ext uri="{FF2B5EF4-FFF2-40B4-BE49-F238E27FC236}">
                <a16:creationId xmlns:a16="http://schemas.microsoft.com/office/drawing/2014/main" id="{3CCD5923-2F2C-8774-B003-BDD5DDD97F6B}"/>
              </a:ext>
            </a:extLst>
          </p:cNvPr>
          <p:cNvSpPr txBox="1"/>
          <p:nvPr/>
        </p:nvSpPr>
        <p:spPr>
          <a:xfrm>
            <a:off x="5795845" y="2090629"/>
            <a:ext cx="776175" cy="415498"/>
          </a:xfrm>
          <a:prstGeom prst="rect">
            <a:avLst/>
          </a:prstGeom>
          <a:noFill/>
        </p:spPr>
        <p:txBody>
          <a:bodyPr wrap="none" rtlCol="0">
            <a:spAutoFit/>
          </a:bodyPr>
          <a:lstStyle/>
          <a:p>
            <a:pPr algn="ctr"/>
            <a:r>
              <a:rPr lang="en-US" sz="1050" dirty="0">
                <a:solidFill>
                  <a:srgbClr val="2C7DBD">
                    <a:lumMod val="75000"/>
                  </a:srgbClr>
                </a:solidFill>
                <a:latin typeface="Open Sans"/>
              </a:rPr>
              <a:t>Vital sign</a:t>
            </a:r>
            <a:br>
              <a:rPr lang="en-US" sz="1050" dirty="0">
                <a:solidFill>
                  <a:srgbClr val="2C7DBD">
                    <a:lumMod val="75000"/>
                  </a:srgbClr>
                </a:solidFill>
                <a:latin typeface="Open Sans"/>
              </a:rPr>
            </a:br>
            <a:r>
              <a:rPr lang="en-US" sz="1050" dirty="0">
                <a:solidFill>
                  <a:srgbClr val="2C7DBD">
                    <a:lumMod val="75000"/>
                  </a:srgbClr>
                </a:solidFill>
                <a:latin typeface="Open Sans"/>
              </a:rPr>
              <a:t>detection</a:t>
            </a:r>
          </a:p>
        </p:txBody>
      </p:sp>
      <p:sp>
        <p:nvSpPr>
          <p:cNvPr id="18" name="TextBox 17">
            <a:extLst>
              <a:ext uri="{FF2B5EF4-FFF2-40B4-BE49-F238E27FC236}">
                <a16:creationId xmlns:a16="http://schemas.microsoft.com/office/drawing/2014/main" id="{FD93FE75-80DC-31FB-8F57-2A49B850430B}"/>
              </a:ext>
            </a:extLst>
          </p:cNvPr>
          <p:cNvSpPr txBox="1"/>
          <p:nvPr/>
        </p:nvSpPr>
        <p:spPr>
          <a:xfrm>
            <a:off x="5758975" y="3029005"/>
            <a:ext cx="849913" cy="577081"/>
          </a:xfrm>
          <a:prstGeom prst="rect">
            <a:avLst/>
          </a:prstGeom>
          <a:noFill/>
        </p:spPr>
        <p:txBody>
          <a:bodyPr wrap="none" rtlCol="0">
            <a:spAutoFit/>
          </a:bodyPr>
          <a:lstStyle/>
          <a:p>
            <a:pPr algn="ctr"/>
            <a:r>
              <a:rPr lang="en-US" sz="1050" dirty="0">
                <a:solidFill>
                  <a:srgbClr val="2C7DBD">
                    <a:lumMod val="75000"/>
                  </a:srgbClr>
                </a:solidFill>
                <a:latin typeface="Open Sans"/>
              </a:rPr>
              <a:t>Seat </a:t>
            </a:r>
            <a:br>
              <a:rPr lang="en-US" sz="1050" dirty="0">
                <a:solidFill>
                  <a:srgbClr val="2C7DBD">
                    <a:lumMod val="75000"/>
                  </a:srgbClr>
                </a:solidFill>
                <a:latin typeface="Open Sans"/>
              </a:rPr>
            </a:br>
            <a:r>
              <a:rPr lang="en-US" sz="1050" dirty="0">
                <a:solidFill>
                  <a:srgbClr val="2C7DBD">
                    <a:lumMod val="75000"/>
                  </a:srgbClr>
                </a:solidFill>
                <a:latin typeface="Open Sans"/>
              </a:rPr>
              <a:t>occupancy</a:t>
            </a:r>
            <a:br>
              <a:rPr lang="en-US" sz="1050" dirty="0">
                <a:solidFill>
                  <a:srgbClr val="2C7DBD">
                    <a:lumMod val="75000"/>
                  </a:srgbClr>
                </a:solidFill>
                <a:latin typeface="Open Sans"/>
              </a:rPr>
            </a:br>
            <a:r>
              <a:rPr lang="en-US" sz="1050" dirty="0">
                <a:solidFill>
                  <a:srgbClr val="2C7DBD">
                    <a:lumMod val="75000"/>
                  </a:srgbClr>
                </a:solidFill>
                <a:latin typeface="Open Sans"/>
              </a:rPr>
              <a:t>detection</a:t>
            </a:r>
          </a:p>
        </p:txBody>
      </p:sp>
      <p:sp>
        <p:nvSpPr>
          <p:cNvPr id="19" name="TextBox 18">
            <a:extLst>
              <a:ext uri="{FF2B5EF4-FFF2-40B4-BE49-F238E27FC236}">
                <a16:creationId xmlns:a16="http://schemas.microsoft.com/office/drawing/2014/main" id="{B3724D30-80BB-957B-EA47-4C06A5FA1D22}"/>
              </a:ext>
            </a:extLst>
          </p:cNvPr>
          <p:cNvSpPr txBox="1"/>
          <p:nvPr/>
        </p:nvSpPr>
        <p:spPr>
          <a:xfrm>
            <a:off x="5824699" y="4134814"/>
            <a:ext cx="718466" cy="415498"/>
          </a:xfrm>
          <a:prstGeom prst="rect">
            <a:avLst/>
          </a:prstGeom>
          <a:noFill/>
        </p:spPr>
        <p:txBody>
          <a:bodyPr wrap="none" rtlCol="0">
            <a:spAutoFit/>
          </a:bodyPr>
          <a:lstStyle/>
          <a:p>
            <a:pPr algn="ctr"/>
            <a:r>
              <a:rPr lang="en-US" sz="1050" dirty="0">
                <a:solidFill>
                  <a:srgbClr val="2C7DBD">
                    <a:lumMod val="75000"/>
                  </a:srgbClr>
                </a:solidFill>
                <a:latin typeface="Open Sans"/>
              </a:rPr>
              <a:t>Gesture </a:t>
            </a:r>
            <a:br>
              <a:rPr lang="en-US" sz="1050" dirty="0">
                <a:solidFill>
                  <a:srgbClr val="2C7DBD">
                    <a:lumMod val="75000"/>
                  </a:srgbClr>
                </a:solidFill>
                <a:latin typeface="Open Sans"/>
              </a:rPr>
            </a:br>
            <a:r>
              <a:rPr lang="en-US" sz="1050" dirty="0">
                <a:solidFill>
                  <a:srgbClr val="2C7DBD">
                    <a:lumMod val="75000"/>
                  </a:srgbClr>
                </a:solidFill>
                <a:latin typeface="Open Sans"/>
              </a:rPr>
              <a:t>sensing</a:t>
            </a:r>
          </a:p>
        </p:txBody>
      </p:sp>
      <p:sp>
        <p:nvSpPr>
          <p:cNvPr id="20" name="TextBox 19">
            <a:extLst>
              <a:ext uri="{FF2B5EF4-FFF2-40B4-BE49-F238E27FC236}">
                <a16:creationId xmlns:a16="http://schemas.microsoft.com/office/drawing/2014/main" id="{774F9C47-5CA1-F546-635A-A33B7F533D40}"/>
              </a:ext>
            </a:extLst>
          </p:cNvPr>
          <p:cNvSpPr txBox="1"/>
          <p:nvPr/>
        </p:nvSpPr>
        <p:spPr>
          <a:xfrm>
            <a:off x="758976" y="1387357"/>
            <a:ext cx="2743200" cy="253916"/>
          </a:xfrm>
          <a:prstGeom prst="rect">
            <a:avLst/>
          </a:prstGeom>
          <a:noFill/>
        </p:spPr>
        <p:txBody>
          <a:bodyPr wrap="square" rtlCol="0">
            <a:spAutoFit/>
          </a:bodyPr>
          <a:lstStyle/>
          <a:p>
            <a:pPr algn="ctr"/>
            <a:r>
              <a:rPr lang="en-US" sz="1050" b="1" dirty="0">
                <a:solidFill>
                  <a:srgbClr val="2C7DBD">
                    <a:lumMod val="75000"/>
                  </a:srgbClr>
                </a:solidFill>
                <a:latin typeface="Open Sans"/>
              </a:rPr>
              <a:t>Ranging Applications</a:t>
            </a:r>
          </a:p>
        </p:txBody>
      </p:sp>
      <p:sp>
        <p:nvSpPr>
          <p:cNvPr id="21" name="TextBox 20">
            <a:extLst>
              <a:ext uri="{FF2B5EF4-FFF2-40B4-BE49-F238E27FC236}">
                <a16:creationId xmlns:a16="http://schemas.microsoft.com/office/drawing/2014/main" id="{487FC8AD-83D9-8B24-151B-79E5F0E87981}"/>
              </a:ext>
            </a:extLst>
          </p:cNvPr>
          <p:cNvSpPr txBox="1"/>
          <p:nvPr/>
        </p:nvSpPr>
        <p:spPr>
          <a:xfrm>
            <a:off x="3651398" y="1387357"/>
            <a:ext cx="2743200" cy="253916"/>
          </a:xfrm>
          <a:prstGeom prst="rect">
            <a:avLst/>
          </a:prstGeom>
          <a:noFill/>
        </p:spPr>
        <p:txBody>
          <a:bodyPr wrap="square" rtlCol="0">
            <a:spAutoFit/>
          </a:bodyPr>
          <a:lstStyle/>
          <a:p>
            <a:pPr algn="ctr"/>
            <a:r>
              <a:rPr lang="en-US" sz="1050" b="1" dirty="0">
                <a:solidFill>
                  <a:srgbClr val="2C7DBD">
                    <a:lumMod val="75000"/>
                  </a:srgbClr>
                </a:solidFill>
                <a:latin typeface="Open Sans"/>
              </a:rPr>
              <a:t>Sensing Applications</a:t>
            </a:r>
          </a:p>
        </p:txBody>
      </p:sp>
      <p:grpSp>
        <p:nvGrpSpPr>
          <p:cNvPr id="22" name="Group 21">
            <a:extLst>
              <a:ext uri="{FF2B5EF4-FFF2-40B4-BE49-F238E27FC236}">
                <a16:creationId xmlns:a16="http://schemas.microsoft.com/office/drawing/2014/main" id="{514402DE-842A-7582-7879-07CC8A5946E9}"/>
              </a:ext>
            </a:extLst>
          </p:cNvPr>
          <p:cNvGrpSpPr/>
          <p:nvPr/>
        </p:nvGrpSpPr>
        <p:grpSpPr>
          <a:xfrm>
            <a:off x="6958039" y="2292659"/>
            <a:ext cx="1956167" cy="1816022"/>
            <a:chOff x="9322086" y="3599715"/>
            <a:chExt cx="2608223" cy="2421362"/>
          </a:xfrm>
        </p:grpSpPr>
        <p:pic>
          <p:nvPicPr>
            <p:cNvPr id="23" name="Graphic 22" descr="Car outline">
              <a:extLst>
                <a:ext uri="{FF2B5EF4-FFF2-40B4-BE49-F238E27FC236}">
                  <a16:creationId xmlns:a16="http://schemas.microsoft.com/office/drawing/2014/main" id="{D718E2C7-B888-DB99-4C4D-B23305BCFD2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382415" y="3599715"/>
              <a:ext cx="2421362" cy="2421362"/>
            </a:xfrm>
            <a:prstGeom prst="rect">
              <a:avLst/>
            </a:prstGeom>
          </p:spPr>
        </p:pic>
        <p:pic>
          <p:nvPicPr>
            <p:cNvPr id="24" name="Picture 23">
              <a:extLst>
                <a:ext uri="{FF2B5EF4-FFF2-40B4-BE49-F238E27FC236}">
                  <a16:creationId xmlns:a16="http://schemas.microsoft.com/office/drawing/2014/main" id="{4539413A-C1C6-7C6F-6BFA-F7AB607B28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73106" y="4010071"/>
              <a:ext cx="267808" cy="267808"/>
            </a:xfrm>
            <a:prstGeom prst="rect">
              <a:avLst/>
            </a:prstGeom>
          </p:spPr>
        </p:pic>
        <p:pic>
          <p:nvPicPr>
            <p:cNvPr id="25" name="Picture 24">
              <a:extLst>
                <a:ext uri="{FF2B5EF4-FFF2-40B4-BE49-F238E27FC236}">
                  <a16:creationId xmlns:a16="http://schemas.microsoft.com/office/drawing/2014/main" id="{87D3B44D-5115-8198-6B55-FD210AFD1BC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4884155">
              <a:off x="9886408" y="4266149"/>
              <a:ext cx="291329" cy="291329"/>
            </a:xfrm>
            <a:prstGeom prst="rect">
              <a:avLst/>
            </a:prstGeom>
          </p:spPr>
        </p:pic>
        <p:pic>
          <p:nvPicPr>
            <p:cNvPr id="26" name="Picture 25">
              <a:extLst>
                <a:ext uri="{FF2B5EF4-FFF2-40B4-BE49-F238E27FC236}">
                  <a16:creationId xmlns:a16="http://schemas.microsoft.com/office/drawing/2014/main" id="{6D74E342-B4F8-CAB1-70DD-0F2630ABEC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9834685">
              <a:off x="10571912" y="4267186"/>
              <a:ext cx="260531" cy="260531"/>
            </a:xfrm>
            <a:prstGeom prst="rect">
              <a:avLst/>
            </a:prstGeom>
          </p:spPr>
        </p:pic>
        <p:pic>
          <p:nvPicPr>
            <p:cNvPr id="27" name="Picture 26">
              <a:extLst>
                <a:ext uri="{FF2B5EF4-FFF2-40B4-BE49-F238E27FC236}">
                  <a16:creationId xmlns:a16="http://schemas.microsoft.com/office/drawing/2014/main" id="{F7173BDD-E4F0-3FF3-11FA-DF0306340FF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0116862">
              <a:off x="9322086" y="5080994"/>
              <a:ext cx="303760" cy="303760"/>
            </a:xfrm>
            <a:prstGeom prst="rect">
              <a:avLst/>
            </a:prstGeom>
          </p:spPr>
        </p:pic>
        <p:pic>
          <p:nvPicPr>
            <p:cNvPr id="28" name="Picture 27">
              <a:extLst>
                <a:ext uri="{FF2B5EF4-FFF2-40B4-BE49-F238E27FC236}">
                  <a16:creationId xmlns:a16="http://schemas.microsoft.com/office/drawing/2014/main" id="{0EE8CC2A-5F24-D7F6-3B93-5EAC5535B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4410126">
              <a:off x="11662501" y="5070043"/>
              <a:ext cx="267808" cy="267808"/>
            </a:xfrm>
            <a:prstGeom prst="rect">
              <a:avLst/>
            </a:prstGeom>
          </p:spPr>
        </p:pic>
        <p:sp>
          <p:nvSpPr>
            <p:cNvPr id="29" name="Rectangle 28">
              <a:extLst>
                <a:ext uri="{FF2B5EF4-FFF2-40B4-BE49-F238E27FC236}">
                  <a16:creationId xmlns:a16="http://schemas.microsoft.com/office/drawing/2014/main" id="{2416E81A-F950-89C8-7EB2-483FB99ABC45}"/>
                </a:ext>
              </a:extLst>
            </p:cNvPr>
            <p:cNvSpPr/>
            <p:nvPr/>
          </p:nvSpPr>
          <p:spPr>
            <a:xfrm>
              <a:off x="10863441" y="4756443"/>
              <a:ext cx="707993" cy="145776"/>
            </a:xfrm>
            <a:prstGeom prst="rect">
              <a:avLst/>
            </a:prstGeom>
            <a:solidFill>
              <a:srgbClr val="E98BA7"/>
            </a:solidFill>
            <a:ln w="12700" cap="flat" cmpd="sng" algn="ctr">
              <a:solidFill>
                <a:srgbClr val="E98BA7">
                  <a:shade val="50000"/>
                </a:srgbClr>
              </a:solidFill>
              <a:prstDash val="solid"/>
              <a:miter lim="800000"/>
            </a:ln>
            <a:effectLst/>
          </p:spPr>
          <p:txBody>
            <a:bodyPr rtlCol="0" anchor="ctr"/>
            <a:lstStyle/>
            <a:p>
              <a:pPr algn="ctr" defTabSz="685800">
                <a:buClrTx/>
                <a:defRPr/>
              </a:pPr>
              <a:r>
                <a:rPr lang="en-US" sz="788" b="1" dirty="0">
                  <a:solidFill>
                    <a:srgbClr val="FFFFFF"/>
                  </a:solidFill>
                  <a:latin typeface="Open Sans"/>
                  <a:ea typeface="+mn-ea"/>
                  <a:cs typeface="+mn-cs"/>
                </a:rPr>
                <a:t>Fusion</a:t>
              </a:r>
            </a:p>
          </p:txBody>
        </p:sp>
        <p:sp>
          <p:nvSpPr>
            <p:cNvPr id="30" name="Freeform: Shape 29">
              <a:extLst>
                <a:ext uri="{FF2B5EF4-FFF2-40B4-BE49-F238E27FC236}">
                  <a16:creationId xmlns:a16="http://schemas.microsoft.com/office/drawing/2014/main" id="{1D2331CB-AC52-11AA-6E90-04B8A182FC87}"/>
                </a:ext>
              </a:extLst>
            </p:cNvPr>
            <p:cNvSpPr/>
            <p:nvPr/>
          </p:nvSpPr>
          <p:spPr>
            <a:xfrm>
              <a:off x="9916159" y="4299535"/>
              <a:ext cx="1229964" cy="435252"/>
            </a:xfrm>
            <a:custGeom>
              <a:avLst/>
              <a:gdLst>
                <a:gd name="connsiteX0" fmla="*/ 0 w 1290320"/>
                <a:gd name="connsiteY0" fmla="*/ 0 h 508000"/>
                <a:gd name="connsiteX1" fmla="*/ 396240 w 1290320"/>
                <a:gd name="connsiteY1" fmla="*/ 0 h 508000"/>
                <a:gd name="connsiteX2" fmla="*/ 863600 w 1290320"/>
                <a:gd name="connsiteY2" fmla="*/ 50800 h 508000"/>
                <a:gd name="connsiteX3" fmla="*/ 1280160 w 1290320"/>
                <a:gd name="connsiteY3" fmla="*/ 375920 h 508000"/>
                <a:gd name="connsiteX4" fmla="*/ 1280160 w 1290320"/>
                <a:gd name="connsiteY4" fmla="*/ 508000 h 508000"/>
                <a:gd name="connsiteX5" fmla="*/ 1290320 w 1290320"/>
                <a:gd name="connsiteY5" fmla="*/ 508000 h 508000"/>
                <a:gd name="connsiteX0" fmla="*/ 0 w 1290320"/>
                <a:gd name="connsiteY0" fmla="*/ 0 h 508000"/>
                <a:gd name="connsiteX1" fmla="*/ 396240 w 1290320"/>
                <a:gd name="connsiteY1" fmla="*/ 0 h 508000"/>
                <a:gd name="connsiteX2" fmla="*/ 849313 w 1290320"/>
                <a:gd name="connsiteY2" fmla="*/ 12700 h 508000"/>
                <a:gd name="connsiteX3" fmla="*/ 1280160 w 1290320"/>
                <a:gd name="connsiteY3" fmla="*/ 375920 h 508000"/>
                <a:gd name="connsiteX4" fmla="*/ 1280160 w 1290320"/>
                <a:gd name="connsiteY4" fmla="*/ 508000 h 508000"/>
                <a:gd name="connsiteX5" fmla="*/ 1290320 w 1290320"/>
                <a:gd name="connsiteY5" fmla="*/ 508000 h 508000"/>
                <a:gd name="connsiteX0" fmla="*/ 0 w 1290320"/>
                <a:gd name="connsiteY0" fmla="*/ 0 h 508000"/>
                <a:gd name="connsiteX1" fmla="*/ 396240 w 1290320"/>
                <a:gd name="connsiteY1" fmla="*/ 0 h 508000"/>
                <a:gd name="connsiteX2" fmla="*/ 849313 w 1290320"/>
                <a:gd name="connsiteY2" fmla="*/ 12700 h 508000"/>
                <a:gd name="connsiteX3" fmla="*/ 1227772 w 1290320"/>
                <a:gd name="connsiteY3" fmla="*/ 380683 h 508000"/>
                <a:gd name="connsiteX4" fmla="*/ 1280160 w 1290320"/>
                <a:gd name="connsiteY4" fmla="*/ 508000 h 508000"/>
                <a:gd name="connsiteX5" fmla="*/ 1290320 w 1290320"/>
                <a:gd name="connsiteY5" fmla="*/ 508000 h 508000"/>
                <a:gd name="connsiteX0" fmla="*/ 0 w 1290320"/>
                <a:gd name="connsiteY0" fmla="*/ 42863 h 508000"/>
                <a:gd name="connsiteX1" fmla="*/ 396240 w 1290320"/>
                <a:gd name="connsiteY1" fmla="*/ 0 h 508000"/>
                <a:gd name="connsiteX2" fmla="*/ 849313 w 1290320"/>
                <a:gd name="connsiteY2" fmla="*/ 12700 h 508000"/>
                <a:gd name="connsiteX3" fmla="*/ 1227772 w 1290320"/>
                <a:gd name="connsiteY3" fmla="*/ 380683 h 508000"/>
                <a:gd name="connsiteX4" fmla="*/ 1280160 w 1290320"/>
                <a:gd name="connsiteY4" fmla="*/ 508000 h 508000"/>
                <a:gd name="connsiteX5" fmla="*/ 1290320 w 1290320"/>
                <a:gd name="connsiteY5" fmla="*/ 508000 h 508000"/>
                <a:gd name="connsiteX0" fmla="*/ 0 w 1290320"/>
                <a:gd name="connsiteY0" fmla="*/ 61913 h 527050"/>
                <a:gd name="connsiteX1" fmla="*/ 386715 w 1290320"/>
                <a:gd name="connsiteY1" fmla="*/ 0 h 527050"/>
                <a:gd name="connsiteX2" fmla="*/ 849313 w 1290320"/>
                <a:gd name="connsiteY2" fmla="*/ 31750 h 527050"/>
                <a:gd name="connsiteX3" fmla="*/ 1227772 w 1290320"/>
                <a:gd name="connsiteY3" fmla="*/ 399733 h 527050"/>
                <a:gd name="connsiteX4" fmla="*/ 1280160 w 1290320"/>
                <a:gd name="connsiteY4" fmla="*/ 527050 h 527050"/>
                <a:gd name="connsiteX5" fmla="*/ 1290320 w 1290320"/>
                <a:gd name="connsiteY5" fmla="*/ 527050 h 527050"/>
                <a:gd name="connsiteX0" fmla="*/ 0 w 1290320"/>
                <a:gd name="connsiteY0" fmla="*/ 61913 h 527050"/>
                <a:gd name="connsiteX1" fmla="*/ 386715 w 1290320"/>
                <a:gd name="connsiteY1" fmla="*/ 0 h 527050"/>
                <a:gd name="connsiteX2" fmla="*/ 849313 w 1290320"/>
                <a:gd name="connsiteY2" fmla="*/ 41275 h 527050"/>
                <a:gd name="connsiteX3" fmla="*/ 1227772 w 1290320"/>
                <a:gd name="connsiteY3" fmla="*/ 399733 h 527050"/>
                <a:gd name="connsiteX4" fmla="*/ 1280160 w 1290320"/>
                <a:gd name="connsiteY4" fmla="*/ 527050 h 527050"/>
                <a:gd name="connsiteX5" fmla="*/ 1290320 w 1290320"/>
                <a:gd name="connsiteY5" fmla="*/ 527050 h 527050"/>
                <a:gd name="connsiteX0" fmla="*/ 0 w 1280160"/>
                <a:gd name="connsiteY0" fmla="*/ 61913 h 527050"/>
                <a:gd name="connsiteX1" fmla="*/ 386715 w 1280160"/>
                <a:gd name="connsiteY1" fmla="*/ 0 h 527050"/>
                <a:gd name="connsiteX2" fmla="*/ 849313 w 1280160"/>
                <a:gd name="connsiteY2" fmla="*/ 41275 h 527050"/>
                <a:gd name="connsiteX3" fmla="*/ 1227772 w 1280160"/>
                <a:gd name="connsiteY3" fmla="*/ 399733 h 527050"/>
                <a:gd name="connsiteX4" fmla="*/ 1280160 w 1280160"/>
                <a:gd name="connsiteY4" fmla="*/ 527050 h 527050"/>
                <a:gd name="connsiteX0" fmla="*/ 0 w 1265872"/>
                <a:gd name="connsiteY0" fmla="*/ 61913 h 565150"/>
                <a:gd name="connsiteX1" fmla="*/ 386715 w 1265872"/>
                <a:gd name="connsiteY1" fmla="*/ 0 h 565150"/>
                <a:gd name="connsiteX2" fmla="*/ 849313 w 1265872"/>
                <a:gd name="connsiteY2" fmla="*/ 41275 h 565150"/>
                <a:gd name="connsiteX3" fmla="*/ 1227772 w 1265872"/>
                <a:gd name="connsiteY3" fmla="*/ 399733 h 565150"/>
                <a:gd name="connsiteX4" fmla="*/ 1265872 w 1265872"/>
                <a:gd name="connsiteY4" fmla="*/ 565150 h 565150"/>
                <a:gd name="connsiteX0" fmla="*/ 0 w 1242059"/>
                <a:gd name="connsiteY0" fmla="*/ 61913 h 512762"/>
                <a:gd name="connsiteX1" fmla="*/ 386715 w 1242059"/>
                <a:gd name="connsiteY1" fmla="*/ 0 h 512762"/>
                <a:gd name="connsiteX2" fmla="*/ 849313 w 1242059"/>
                <a:gd name="connsiteY2" fmla="*/ 41275 h 512762"/>
                <a:gd name="connsiteX3" fmla="*/ 1227772 w 1242059"/>
                <a:gd name="connsiteY3" fmla="*/ 399733 h 512762"/>
                <a:gd name="connsiteX4" fmla="*/ 1242059 w 1242059"/>
                <a:gd name="connsiteY4" fmla="*/ 512762 h 512762"/>
                <a:gd name="connsiteX0" fmla="*/ 0 w 1242059"/>
                <a:gd name="connsiteY0" fmla="*/ 20638 h 471487"/>
                <a:gd name="connsiteX1" fmla="*/ 386715 w 1242059"/>
                <a:gd name="connsiteY1" fmla="*/ 6851 h 471487"/>
                <a:gd name="connsiteX2" fmla="*/ 849313 w 1242059"/>
                <a:gd name="connsiteY2" fmla="*/ 0 h 471487"/>
                <a:gd name="connsiteX3" fmla="*/ 1227772 w 1242059"/>
                <a:gd name="connsiteY3" fmla="*/ 358458 h 471487"/>
                <a:gd name="connsiteX4" fmla="*/ 1242059 w 1242059"/>
                <a:gd name="connsiteY4" fmla="*/ 471487 h 471487"/>
                <a:gd name="connsiteX0" fmla="*/ 0 w 1242059"/>
                <a:gd name="connsiteY0" fmla="*/ 1387 h 471487"/>
                <a:gd name="connsiteX1" fmla="*/ 386715 w 1242059"/>
                <a:gd name="connsiteY1" fmla="*/ 6851 h 471487"/>
                <a:gd name="connsiteX2" fmla="*/ 849313 w 1242059"/>
                <a:gd name="connsiteY2" fmla="*/ 0 h 471487"/>
                <a:gd name="connsiteX3" fmla="*/ 1227772 w 1242059"/>
                <a:gd name="connsiteY3" fmla="*/ 358458 h 471487"/>
                <a:gd name="connsiteX4" fmla="*/ 1242059 w 1242059"/>
                <a:gd name="connsiteY4" fmla="*/ 471487 h 471487"/>
                <a:gd name="connsiteX0" fmla="*/ 0 w 1242059"/>
                <a:gd name="connsiteY0" fmla="*/ 1387 h 471487"/>
                <a:gd name="connsiteX1" fmla="*/ 849313 w 1242059"/>
                <a:gd name="connsiteY1" fmla="*/ 0 h 471487"/>
                <a:gd name="connsiteX2" fmla="*/ 1227772 w 1242059"/>
                <a:gd name="connsiteY2" fmla="*/ 358458 h 471487"/>
                <a:gd name="connsiteX3" fmla="*/ 1242059 w 1242059"/>
                <a:gd name="connsiteY3" fmla="*/ 471487 h 471487"/>
                <a:gd name="connsiteX0" fmla="*/ 0 w 1242059"/>
                <a:gd name="connsiteY0" fmla="*/ 0 h 470100"/>
                <a:gd name="connsiteX1" fmla="*/ 849313 w 1242059"/>
                <a:gd name="connsiteY1" fmla="*/ 8239 h 470100"/>
                <a:gd name="connsiteX2" fmla="*/ 1227772 w 1242059"/>
                <a:gd name="connsiteY2" fmla="*/ 357071 h 470100"/>
                <a:gd name="connsiteX3" fmla="*/ 1242059 w 1242059"/>
                <a:gd name="connsiteY3" fmla="*/ 470100 h 470100"/>
                <a:gd name="connsiteX0" fmla="*/ 0 w 1242059"/>
                <a:gd name="connsiteY0" fmla="*/ 1437 h 471537"/>
                <a:gd name="connsiteX1" fmla="*/ 846893 w 1242059"/>
                <a:gd name="connsiteY1" fmla="*/ 0 h 471537"/>
                <a:gd name="connsiteX2" fmla="*/ 1227772 w 1242059"/>
                <a:gd name="connsiteY2" fmla="*/ 358508 h 471537"/>
                <a:gd name="connsiteX3" fmla="*/ 1242059 w 1242059"/>
                <a:gd name="connsiteY3" fmla="*/ 471537 h 471537"/>
                <a:gd name="connsiteX0" fmla="*/ 0 w 1237221"/>
                <a:gd name="connsiteY0" fmla="*/ 1437 h 454604"/>
                <a:gd name="connsiteX1" fmla="*/ 846893 w 1237221"/>
                <a:gd name="connsiteY1" fmla="*/ 0 h 454604"/>
                <a:gd name="connsiteX2" fmla="*/ 1227772 w 1237221"/>
                <a:gd name="connsiteY2" fmla="*/ 358508 h 454604"/>
                <a:gd name="connsiteX3" fmla="*/ 1237221 w 1237221"/>
                <a:gd name="connsiteY3" fmla="*/ 454604 h 454604"/>
                <a:gd name="connsiteX0" fmla="*/ 0 w 1237221"/>
                <a:gd name="connsiteY0" fmla="*/ 1437 h 454604"/>
                <a:gd name="connsiteX1" fmla="*/ 846893 w 1237221"/>
                <a:gd name="connsiteY1" fmla="*/ 0 h 454604"/>
                <a:gd name="connsiteX2" fmla="*/ 1227772 w 1237221"/>
                <a:gd name="connsiteY2" fmla="*/ 358508 h 454604"/>
                <a:gd name="connsiteX3" fmla="*/ 1237221 w 1237221"/>
                <a:gd name="connsiteY3" fmla="*/ 454604 h 454604"/>
                <a:gd name="connsiteX0" fmla="*/ 0 w 1232383"/>
                <a:gd name="connsiteY0" fmla="*/ 1437 h 454604"/>
                <a:gd name="connsiteX1" fmla="*/ 846893 w 1232383"/>
                <a:gd name="connsiteY1" fmla="*/ 0 h 454604"/>
                <a:gd name="connsiteX2" fmla="*/ 1227772 w 1232383"/>
                <a:gd name="connsiteY2" fmla="*/ 358508 h 454604"/>
                <a:gd name="connsiteX3" fmla="*/ 1232383 w 1232383"/>
                <a:gd name="connsiteY3" fmla="*/ 454604 h 454604"/>
                <a:gd name="connsiteX0" fmla="*/ 0 w 1229964"/>
                <a:gd name="connsiteY0" fmla="*/ 1437 h 435252"/>
                <a:gd name="connsiteX1" fmla="*/ 846893 w 1229964"/>
                <a:gd name="connsiteY1" fmla="*/ 0 h 435252"/>
                <a:gd name="connsiteX2" fmla="*/ 1227772 w 1229964"/>
                <a:gd name="connsiteY2" fmla="*/ 358508 h 435252"/>
                <a:gd name="connsiteX3" fmla="*/ 1229964 w 1229964"/>
                <a:gd name="connsiteY3" fmla="*/ 435252 h 435252"/>
              </a:gdLst>
              <a:ahLst/>
              <a:cxnLst>
                <a:cxn ang="0">
                  <a:pos x="connsiteX0" y="connsiteY0"/>
                </a:cxn>
                <a:cxn ang="0">
                  <a:pos x="connsiteX1" y="connsiteY1"/>
                </a:cxn>
                <a:cxn ang="0">
                  <a:pos x="connsiteX2" y="connsiteY2"/>
                </a:cxn>
                <a:cxn ang="0">
                  <a:pos x="connsiteX3" y="connsiteY3"/>
                </a:cxn>
              </a:cxnLst>
              <a:rect l="l" t="t" r="r" b="b"/>
              <a:pathLst>
                <a:path w="1229964" h="435252">
                  <a:moveTo>
                    <a:pt x="0" y="1437"/>
                  </a:moveTo>
                  <a:lnTo>
                    <a:pt x="846893" y="0"/>
                  </a:lnTo>
                  <a:lnTo>
                    <a:pt x="1227772" y="358508"/>
                  </a:lnTo>
                  <a:cubicBezTo>
                    <a:pt x="1228503" y="384089"/>
                    <a:pt x="1229233" y="409671"/>
                    <a:pt x="1229964" y="435252"/>
                  </a:cubicBezTo>
                </a:path>
              </a:pathLst>
            </a:custGeom>
            <a:noFill/>
            <a:ln w="28575" cap="flat" cmpd="sng" algn="ctr">
              <a:solidFill>
                <a:srgbClr val="FF0000"/>
              </a:solidFill>
              <a:prstDash val="solid"/>
              <a:miter lim="800000"/>
            </a:ln>
            <a:effectLst/>
          </p:spPr>
          <p:txBody>
            <a:bodyPr rtlCol="0" anchor="ctr"/>
            <a:lstStyle/>
            <a:p>
              <a:pPr algn="ctr" defTabSz="685800">
                <a:buClrTx/>
                <a:defRPr/>
              </a:pPr>
              <a:endParaRPr lang="en-US" sz="1350" dirty="0">
                <a:solidFill>
                  <a:srgbClr val="FFFFFF"/>
                </a:solidFill>
                <a:latin typeface="Open Sans"/>
                <a:ea typeface="+mn-ea"/>
                <a:cs typeface="+mn-cs"/>
              </a:endParaRPr>
            </a:p>
          </p:txBody>
        </p:sp>
        <p:sp>
          <p:nvSpPr>
            <p:cNvPr id="31" name="Freeform: Shape 30">
              <a:extLst>
                <a:ext uri="{FF2B5EF4-FFF2-40B4-BE49-F238E27FC236}">
                  <a16:creationId xmlns:a16="http://schemas.microsoft.com/office/drawing/2014/main" id="{3E26F046-DCBD-9A0A-AD85-09C05774388B}"/>
                </a:ext>
              </a:extLst>
            </p:cNvPr>
            <p:cNvSpPr/>
            <p:nvPr/>
          </p:nvSpPr>
          <p:spPr>
            <a:xfrm>
              <a:off x="9586914" y="4814888"/>
              <a:ext cx="1288623" cy="266700"/>
            </a:xfrm>
            <a:custGeom>
              <a:avLst/>
              <a:gdLst>
                <a:gd name="connsiteX0" fmla="*/ 0 w 1462087"/>
                <a:gd name="connsiteY0" fmla="*/ 261938 h 261938"/>
                <a:gd name="connsiteX1" fmla="*/ 223837 w 1462087"/>
                <a:gd name="connsiteY1" fmla="*/ 0 h 261938"/>
                <a:gd name="connsiteX2" fmla="*/ 1462087 w 1462087"/>
                <a:gd name="connsiteY2" fmla="*/ 19050 h 261938"/>
                <a:gd name="connsiteX0" fmla="*/ 0 w 1471612"/>
                <a:gd name="connsiteY0" fmla="*/ 263771 h 263771"/>
                <a:gd name="connsiteX1" fmla="*/ 223837 w 1471612"/>
                <a:gd name="connsiteY1" fmla="*/ 1833 h 263771"/>
                <a:gd name="connsiteX2" fmla="*/ 1471612 w 1471612"/>
                <a:gd name="connsiteY2" fmla="*/ 1833 h 263771"/>
                <a:gd name="connsiteX0" fmla="*/ 0 w 1485557"/>
                <a:gd name="connsiteY0" fmla="*/ 263771 h 263771"/>
                <a:gd name="connsiteX1" fmla="*/ 223837 w 1485557"/>
                <a:gd name="connsiteY1" fmla="*/ 1833 h 263771"/>
                <a:gd name="connsiteX2" fmla="*/ 1485557 w 1485557"/>
                <a:gd name="connsiteY2" fmla="*/ 1833 h 263771"/>
              </a:gdLst>
              <a:ahLst/>
              <a:cxnLst>
                <a:cxn ang="0">
                  <a:pos x="connsiteX0" y="connsiteY0"/>
                </a:cxn>
                <a:cxn ang="0">
                  <a:pos x="connsiteX1" y="connsiteY1"/>
                </a:cxn>
                <a:cxn ang="0">
                  <a:pos x="connsiteX2" y="connsiteY2"/>
                </a:cxn>
              </a:cxnLst>
              <a:rect l="l" t="t" r="r" b="b"/>
              <a:pathLst>
                <a:path w="1485557" h="263771">
                  <a:moveTo>
                    <a:pt x="0" y="263771"/>
                  </a:moveTo>
                  <a:lnTo>
                    <a:pt x="223837" y="1833"/>
                  </a:lnTo>
                  <a:cubicBezTo>
                    <a:pt x="636587" y="8183"/>
                    <a:pt x="1072807" y="-4517"/>
                    <a:pt x="1485557" y="1833"/>
                  </a:cubicBezTo>
                </a:path>
              </a:pathLst>
            </a:custGeom>
            <a:noFill/>
            <a:ln w="28575" cap="flat" cmpd="sng" algn="ctr">
              <a:solidFill>
                <a:srgbClr val="FF0000"/>
              </a:solidFill>
              <a:prstDash val="solid"/>
              <a:miter lim="800000"/>
            </a:ln>
            <a:effectLst/>
          </p:spPr>
          <p:txBody>
            <a:bodyPr rtlCol="0" anchor="ctr"/>
            <a:lstStyle/>
            <a:p>
              <a:pPr algn="ctr" defTabSz="685800">
                <a:buClrTx/>
                <a:defRPr/>
              </a:pPr>
              <a:endParaRPr lang="en-US" sz="1350" dirty="0">
                <a:solidFill>
                  <a:srgbClr val="FFFFFF"/>
                </a:solidFill>
                <a:latin typeface="Open Sans"/>
                <a:ea typeface="+mn-ea"/>
                <a:cs typeface="+mn-cs"/>
              </a:endParaRPr>
            </a:p>
          </p:txBody>
        </p:sp>
        <p:sp>
          <p:nvSpPr>
            <p:cNvPr id="32" name="Freeform: Shape 31">
              <a:extLst>
                <a:ext uri="{FF2B5EF4-FFF2-40B4-BE49-F238E27FC236}">
                  <a16:creationId xmlns:a16="http://schemas.microsoft.com/office/drawing/2014/main" id="{CD2CD616-6CC2-C22B-3C68-823A34C6FC3E}"/>
                </a:ext>
              </a:extLst>
            </p:cNvPr>
            <p:cNvSpPr/>
            <p:nvPr/>
          </p:nvSpPr>
          <p:spPr>
            <a:xfrm>
              <a:off x="11451470" y="4884436"/>
              <a:ext cx="197606" cy="235252"/>
            </a:xfrm>
            <a:custGeom>
              <a:avLst/>
              <a:gdLst>
                <a:gd name="connsiteX0" fmla="*/ 200025 w 200025"/>
                <a:gd name="connsiteY0" fmla="*/ 266700 h 266700"/>
                <a:gd name="connsiteX1" fmla="*/ 200025 w 200025"/>
                <a:gd name="connsiteY1" fmla="*/ 266700 h 266700"/>
                <a:gd name="connsiteX2" fmla="*/ 76200 w 200025"/>
                <a:gd name="connsiteY2" fmla="*/ 223837 h 266700"/>
                <a:gd name="connsiteX3" fmla="*/ 19050 w 200025"/>
                <a:gd name="connsiteY3" fmla="*/ 204787 h 266700"/>
                <a:gd name="connsiteX4" fmla="*/ 4763 w 200025"/>
                <a:gd name="connsiteY4" fmla="*/ 185737 h 266700"/>
                <a:gd name="connsiteX5" fmla="*/ 0 w 200025"/>
                <a:gd name="connsiteY5" fmla="*/ 0 h 266700"/>
                <a:gd name="connsiteX0" fmla="*/ 200025 w 200025"/>
                <a:gd name="connsiteY0" fmla="*/ 266700 h 266700"/>
                <a:gd name="connsiteX1" fmla="*/ 200025 w 200025"/>
                <a:gd name="connsiteY1" fmla="*/ 266700 h 266700"/>
                <a:gd name="connsiteX2" fmla="*/ 19050 w 200025"/>
                <a:gd name="connsiteY2" fmla="*/ 204787 h 266700"/>
                <a:gd name="connsiteX3" fmla="*/ 4763 w 200025"/>
                <a:gd name="connsiteY3" fmla="*/ 185737 h 266700"/>
                <a:gd name="connsiteX4" fmla="*/ 0 w 200025"/>
                <a:gd name="connsiteY4" fmla="*/ 0 h 266700"/>
                <a:gd name="connsiteX0" fmla="*/ 201515 w 201515"/>
                <a:gd name="connsiteY0" fmla="*/ 266700 h 266700"/>
                <a:gd name="connsiteX1" fmla="*/ 201515 w 201515"/>
                <a:gd name="connsiteY1" fmla="*/ 266700 h 266700"/>
                <a:gd name="connsiteX2" fmla="*/ 20540 w 201515"/>
                <a:gd name="connsiteY2" fmla="*/ 204787 h 266700"/>
                <a:gd name="connsiteX3" fmla="*/ 1490 w 201515"/>
                <a:gd name="connsiteY3" fmla="*/ 0 h 266700"/>
                <a:gd name="connsiteX0" fmla="*/ 210447 w 210447"/>
                <a:gd name="connsiteY0" fmla="*/ 266700 h 266700"/>
                <a:gd name="connsiteX1" fmla="*/ 210447 w 210447"/>
                <a:gd name="connsiteY1" fmla="*/ 266700 h 266700"/>
                <a:gd name="connsiteX2" fmla="*/ 15184 w 210447"/>
                <a:gd name="connsiteY2" fmla="*/ 204787 h 266700"/>
                <a:gd name="connsiteX3" fmla="*/ 10422 w 210447"/>
                <a:gd name="connsiteY3" fmla="*/ 0 h 266700"/>
                <a:gd name="connsiteX0" fmla="*/ 200025 w 200025"/>
                <a:gd name="connsiteY0" fmla="*/ 266700 h 266700"/>
                <a:gd name="connsiteX1" fmla="*/ 200025 w 200025"/>
                <a:gd name="connsiteY1" fmla="*/ 266700 h 266700"/>
                <a:gd name="connsiteX2" fmla="*/ 4762 w 200025"/>
                <a:gd name="connsiteY2" fmla="*/ 204787 h 266700"/>
                <a:gd name="connsiteX3" fmla="*/ 0 w 200025"/>
                <a:gd name="connsiteY3" fmla="*/ 0 h 266700"/>
                <a:gd name="connsiteX0" fmla="*/ 200025 w 200025"/>
                <a:gd name="connsiteY0" fmla="*/ 266700 h 266700"/>
                <a:gd name="connsiteX1" fmla="*/ 200025 w 200025"/>
                <a:gd name="connsiteY1" fmla="*/ 266700 h 266700"/>
                <a:gd name="connsiteX2" fmla="*/ 4762 w 200025"/>
                <a:gd name="connsiteY2" fmla="*/ 204787 h 266700"/>
                <a:gd name="connsiteX3" fmla="*/ 0 w 200025"/>
                <a:gd name="connsiteY3" fmla="*/ 0 h 266700"/>
                <a:gd name="connsiteX0" fmla="*/ 200025 w 200025"/>
                <a:gd name="connsiteY0" fmla="*/ 266700 h 266700"/>
                <a:gd name="connsiteX1" fmla="*/ 200025 w 200025"/>
                <a:gd name="connsiteY1" fmla="*/ 266700 h 266700"/>
                <a:gd name="connsiteX2" fmla="*/ 4762 w 200025"/>
                <a:gd name="connsiteY2" fmla="*/ 204787 h 266700"/>
                <a:gd name="connsiteX3" fmla="*/ 0 w 200025"/>
                <a:gd name="connsiteY3" fmla="*/ 0 h 266700"/>
                <a:gd name="connsiteX0" fmla="*/ 200025 w 200025"/>
                <a:gd name="connsiteY0" fmla="*/ 266700 h 266700"/>
                <a:gd name="connsiteX1" fmla="*/ 200025 w 200025"/>
                <a:gd name="connsiteY1" fmla="*/ 266700 h 266700"/>
                <a:gd name="connsiteX2" fmla="*/ 23812 w 200025"/>
                <a:gd name="connsiteY2" fmla="*/ 200025 h 266700"/>
                <a:gd name="connsiteX3" fmla="*/ 0 w 200025"/>
                <a:gd name="connsiteY3" fmla="*/ 0 h 266700"/>
                <a:gd name="connsiteX0" fmla="*/ 200025 w 200025"/>
                <a:gd name="connsiteY0" fmla="*/ 266700 h 266700"/>
                <a:gd name="connsiteX1" fmla="*/ 200025 w 200025"/>
                <a:gd name="connsiteY1" fmla="*/ 266700 h 266700"/>
                <a:gd name="connsiteX2" fmla="*/ 9524 w 200025"/>
                <a:gd name="connsiteY2" fmla="*/ 204787 h 266700"/>
                <a:gd name="connsiteX3" fmla="*/ 0 w 200025"/>
                <a:gd name="connsiteY3" fmla="*/ 0 h 266700"/>
                <a:gd name="connsiteX0" fmla="*/ 197606 w 197606"/>
                <a:gd name="connsiteY0" fmla="*/ 235252 h 235252"/>
                <a:gd name="connsiteX1" fmla="*/ 197606 w 197606"/>
                <a:gd name="connsiteY1" fmla="*/ 235252 h 235252"/>
                <a:gd name="connsiteX2" fmla="*/ 7105 w 197606"/>
                <a:gd name="connsiteY2" fmla="*/ 173339 h 235252"/>
                <a:gd name="connsiteX3" fmla="*/ 0 w 197606"/>
                <a:gd name="connsiteY3" fmla="*/ 0 h 235252"/>
              </a:gdLst>
              <a:ahLst/>
              <a:cxnLst>
                <a:cxn ang="0">
                  <a:pos x="connsiteX0" y="connsiteY0"/>
                </a:cxn>
                <a:cxn ang="0">
                  <a:pos x="connsiteX1" y="connsiteY1"/>
                </a:cxn>
                <a:cxn ang="0">
                  <a:pos x="connsiteX2" y="connsiteY2"/>
                </a:cxn>
                <a:cxn ang="0">
                  <a:pos x="connsiteX3" y="connsiteY3"/>
                </a:cxn>
              </a:cxnLst>
              <a:rect l="l" t="t" r="r" b="b"/>
              <a:pathLst>
                <a:path w="197606" h="235252">
                  <a:moveTo>
                    <a:pt x="197606" y="235252"/>
                  </a:moveTo>
                  <a:lnTo>
                    <a:pt x="197606" y="235252"/>
                  </a:lnTo>
                  <a:cubicBezTo>
                    <a:pt x="167444" y="224933"/>
                    <a:pt x="125374" y="210646"/>
                    <a:pt x="7105" y="173339"/>
                  </a:cubicBezTo>
                  <a:cubicBezTo>
                    <a:pt x="7105" y="100314"/>
                    <a:pt x="3969" y="42664"/>
                    <a:pt x="0" y="0"/>
                  </a:cubicBezTo>
                </a:path>
              </a:pathLst>
            </a:custGeom>
            <a:noFill/>
            <a:ln w="28575" cap="flat" cmpd="sng" algn="ctr">
              <a:solidFill>
                <a:srgbClr val="FF0000"/>
              </a:solidFill>
              <a:prstDash val="solid"/>
              <a:miter lim="800000"/>
            </a:ln>
            <a:effectLst/>
          </p:spPr>
          <p:txBody>
            <a:bodyPr rtlCol="0" anchor="ctr"/>
            <a:lstStyle/>
            <a:p>
              <a:pPr algn="ctr" defTabSz="685800">
                <a:buClrTx/>
                <a:defRPr/>
              </a:pPr>
              <a:endParaRPr lang="en-US" sz="1350" dirty="0">
                <a:solidFill>
                  <a:srgbClr val="FFFFFF"/>
                </a:solidFill>
                <a:latin typeface="Open Sans"/>
                <a:ea typeface="+mn-ea"/>
                <a:cs typeface="+mn-cs"/>
              </a:endParaRPr>
            </a:p>
          </p:txBody>
        </p:sp>
      </p:grpSp>
      <p:sp>
        <p:nvSpPr>
          <p:cNvPr id="33" name="TextBox 32">
            <a:extLst>
              <a:ext uri="{FF2B5EF4-FFF2-40B4-BE49-F238E27FC236}">
                <a16:creationId xmlns:a16="http://schemas.microsoft.com/office/drawing/2014/main" id="{C314EAB7-B659-C3BB-9BA9-C81C36C50F17}"/>
              </a:ext>
            </a:extLst>
          </p:cNvPr>
          <p:cNvSpPr txBox="1"/>
          <p:nvPr/>
        </p:nvSpPr>
        <p:spPr>
          <a:xfrm>
            <a:off x="6756564" y="1305745"/>
            <a:ext cx="2124890" cy="415498"/>
          </a:xfrm>
          <a:prstGeom prst="rect">
            <a:avLst/>
          </a:prstGeom>
          <a:noFill/>
        </p:spPr>
        <p:txBody>
          <a:bodyPr wrap="square" rtlCol="0">
            <a:spAutoFit/>
          </a:bodyPr>
          <a:lstStyle>
            <a:defPPr>
              <a:defRPr lang="en-US"/>
            </a:defPPr>
            <a:lvl1pPr algn="ctr">
              <a:defRPr b="1">
                <a:solidFill>
                  <a:schemeClr val="tx2">
                    <a:lumMod val="75000"/>
                  </a:schemeClr>
                </a:solidFill>
              </a:defRPr>
            </a:lvl1pPr>
          </a:lstStyle>
          <a:p>
            <a:r>
              <a:rPr lang="en-US" sz="1050" dirty="0">
                <a:solidFill>
                  <a:srgbClr val="2C7DBD">
                    <a:lumMod val="75000"/>
                  </a:srgbClr>
                </a:solidFill>
                <a:latin typeface="Open Sans"/>
              </a:rPr>
              <a:t>UWB </a:t>
            </a:r>
            <a:br>
              <a:rPr lang="en-US" sz="1050" dirty="0">
                <a:solidFill>
                  <a:srgbClr val="2C7DBD">
                    <a:lumMod val="75000"/>
                  </a:srgbClr>
                </a:solidFill>
                <a:latin typeface="Open Sans"/>
              </a:rPr>
            </a:br>
            <a:r>
              <a:rPr lang="en-US" sz="1050" dirty="0">
                <a:solidFill>
                  <a:srgbClr val="2C7DBD">
                    <a:lumMod val="75000"/>
                  </a:srgbClr>
                </a:solidFill>
                <a:latin typeface="Open Sans"/>
              </a:rPr>
              <a:t>Sensor fusion</a:t>
            </a:r>
          </a:p>
        </p:txBody>
      </p:sp>
      <p:sp>
        <p:nvSpPr>
          <p:cNvPr id="41" name="Oval 40">
            <a:extLst>
              <a:ext uri="{FF2B5EF4-FFF2-40B4-BE49-F238E27FC236}">
                <a16:creationId xmlns:a16="http://schemas.microsoft.com/office/drawing/2014/main" id="{AE012A49-CD52-215D-E32A-4ABD5CDD4BF2}"/>
              </a:ext>
            </a:extLst>
          </p:cNvPr>
          <p:cNvSpPr/>
          <p:nvPr/>
        </p:nvSpPr>
        <p:spPr>
          <a:xfrm>
            <a:off x="4070577" y="2600426"/>
            <a:ext cx="2632604" cy="1508255"/>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endParaRPr lang="en-US" sz="1050" dirty="0">
              <a:solidFill>
                <a:schemeClr val="bg1"/>
              </a:solidFill>
              <a:latin typeface="+mj-lt"/>
            </a:endParaRPr>
          </a:p>
        </p:txBody>
      </p:sp>
      <p:sp>
        <p:nvSpPr>
          <p:cNvPr id="42" name="TextBox 41">
            <a:extLst>
              <a:ext uri="{FF2B5EF4-FFF2-40B4-BE49-F238E27FC236}">
                <a16:creationId xmlns:a16="http://schemas.microsoft.com/office/drawing/2014/main" id="{4654DC7E-D00B-F0B6-842A-532D97E462E1}"/>
              </a:ext>
            </a:extLst>
          </p:cNvPr>
          <p:cNvSpPr txBox="1"/>
          <p:nvPr/>
        </p:nvSpPr>
        <p:spPr>
          <a:xfrm>
            <a:off x="6684945" y="3844428"/>
            <a:ext cx="2248478" cy="402319"/>
          </a:xfrm>
          <a:prstGeom prst="rect">
            <a:avLst/>
          </a:prstGeom>
          <a:noFill/>
        </p:spPr>
        <p:txBody>
          <a:bodyPr wrap="square" lIns="68580" tIns="34290" rIns="68580" rtlCol="0" anchor="t">
            <a:noAutofit/>
          </a:bodyPr>
          <a:lstStyle/>
          <a:p>
            <a:pPr>
              <a:spcBef>
                <a:spcPts val="450"/>
              </a:spcBef>
            </a:pPr>
            <a:endParaRPr lang="en-US" sz="1275" dirty="0">
              <a:latin typeface="Arial" panose="020B0604020202020204" pitchFamily="34" charset="0"/>
              <a:cs typeface="Arial" panose="020B0604020202020204" pitchFamily="34" charset="0"/>
            </a:endParaRPr>
          </a:p>
        </p:txBody>
      </p:sp>
      <p:sp>
        <p:nvSpPr>
          <p:cNvPr id="43" name="Speech Bubble: Rectangle 42">
            <a:extLst>
              <a:ext uri="{FF2B5EF4-FFF2-40B4-BE49-F238E27FC236}">
                <a16:creationId xmlns:a16="http://schemas.microsoft.com/office/drawing/2014/main" id="{E4084E97-129F-771C-005B-2154200F8B30}"/>
              </a:ext>
            </a:extLst>
          </p:cNvPr>
          <p:cNvSpPr/>
          <p:nvPr/>
        </p:nvSpPr>
        <p:spPr>
          <a:xfrm>
            <a:off x="6951515" y="4044307"/>
            <a:ext cx="2011224" cy="536805"/>
          </a:xfrm>
          <a:prstGeom prst="wedgeRectCallout">
            <a:avLst>
              <a:gd name="adj1" fmla="val -66643"/>
              <a:gd name="adj2" fmla="val -13862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r>
              <a:rPr lang="en-US" sz="1050" dirty="0">
                <a:solidFill>
                  <a:schemeClr val="tx1">
                    <a:lumMod val="65000"/>
                    <a:lumOff val="35000"/>
                  </a:schemeClr>
                </a:solidFill>
                <a:latin typeface="+mj-lt"/>
              </a:rPr>
              <a:t>UWB is the prime candidate for child presence detection</a:t>
            </a:r>
          </a:p>
        </p:txBody>
      </p:sp>
      <p:sp>
        <p:nvSpPr>
          <p:cNvPr id="44" name="TextBox 43">
            <a:extLst>
              <a:ext uri="{FF2B5EF4-FFF2-40B4-BE49-F238E27FC236}">
                <a16:creationId xmlns:a16="http://schemas.microsoft.com/office/drawing/2014/main" id="{8F4C77B7-9FF6-4E64-B548-CA9A81A2D400}"/>
              </a:ext>
            </a:extLst>
          </p:cNvPr>
          <p:cNvSpPr txBox="1"/>
          <p:nvPr/>
        </p:nvSpPr>
        <p:spPr>
          <a:xfrm>
            <a:off x="2221429" y="2704669"/>
            <a:ext cx="1705916" cy="253916"/>
          </a:xfrm>
          <a:prstGeom prst="rect">
            <a:avLst/>
          </a:prstGeom>
          <a:noFill/>
        </p:spPr>
        <p:txBody>
          <a:bodyPr wrap="none" rtlCol="0">
            <a:spAutoFit/>
          </a:bodyPr>
          <a:lstStyle/>
          <a:p>
            <a:pPr algn="ctr"/>
            <a:r>
              <a:rPr lang="en-US" sz="1050" dirty="0">
                <a:solidFill>
                  <a:srgbClr val="2C7DBD">
                    <a:lumMod val="75000"/>
                  </a:srgbClr>
                </a:solidFill>
                <a:latin typeface="Open Sans"/>
              </a:rPr>
              <a:t>smart parking &amp; payment</a:t>
            </a:r>
          </a:p>
        </p:txBody>
      </p:sp>
      <p:pic>
        <p:nvPicPr>
          <p:cNvPr id="45" name="Picture 44" descr="A picture containing indoor&#10;&#10;Description automatically generated">
            <a:extLst>
              <a:ext uri="{FF2B5EF4-FFF2-40B4-BE49-F238E27FC236}">
                <a16:creationId xmlns:a16="http://schemas.microsoft.com/office/drawing/2014/main" id="{FB231796-57ED-62F1-39CB-CA13C810FCB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90730" y="3120675"/>
            <a:ext cx="1528729" cy="860400"/>
          </a:xfrm>
          <a:prstGeom prst="rect">
            <a:avLst/>
          </a:prstGeom>
        </p:spPr>
      </p:pic>
      <p:pic>
        <p:nvPicPr>
          <p:cNvPr id="48" name="Picture 47">
            <a:extLst>
              <a:ext uri="{FF2B5EF4-FFF2-40B4-BE49-F238E27FC236}">
                <a16:creationId xmlns:a16="http://schemas.microsoft.com/office/drawing/2014/main" id="{D98D02E2-9C9E-A001-1696-DD05DFC8F3C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19826" y="1751642"/>
            <a:ext cx="1657577" cy="932387"/>
          </a:xfrm>
          <a:prstGeom prst="rect">
            <a:avLst/>
          </a:prstGeom>
        </p:spPr>
      </p:pic>
    </p:spTree>
    <p:extLst>
      <p:ext uri="{BB962C8B-B14F-4D97-AF65-F5344CB8AC3E}">
        <p14:creationId xmlns:p14="http://schemas.microsoft.com/office/powerpoint/2010/main" val="245545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C06CD-2504-C568-2936-849B15511246}"/>
              </a:ext>
            </a:extLst>
          </p:cNvPr>
          <p:cNvSpPr>
            <a:spLocks noGrp="1"/>
          </p:cNvSpPr>
          <p:nvPr>
            <p:ph type="body" idx="1"/>
          </p:nvPr>
        </p:nvSpPr>
        <p:spPr>
          <a:xfrm>
            <a:off x="457206" y="1162089"/>
            <a:ext cx="4003675" cy="3329482"/>
          </a:xfrm>
        </p:spPr>
        <p:txBody>
          <a:bodyPr/>
          <a:lstStyle/>
          <a:p>
            <a:r>
              <a:rPr lang="en-GB" dirty="0"/>
              <a:t>Internationally harmonized regulations</a:t>
            </a:r>
          </a:p>
          <a:p>
            <a:r>
              <a:rPr lang="en-GB" dirty="0"/>
              <a:t>	</a:t>
            </a:r>
            <a:r>
              <a:rPr lang="en-GB" b="0" dirty="0"/>
              <a:t>Allow industry and consumer to benefit from economy of scale</a:t>
            </a:r>
          </a:p>
          <a:p>
            <a:endParaRPr lang="en-GB" dirty="0"/>
          </a:p>
          <a:p>
            <a:r>
              <a:rPr lang="en-GB" dirty="0"/>
              <a:t>Taking into account ranging and sensing use </a:t>
            </a:r>
          </a:p>
          <a:p>
            <a:r>
              <a:rPr lang="en-GB" b="0" dirty="0"/>
              <a:t>	Both are very low duty cycle activities</a:t>
            </a:r>
          </a:p>
          <a:p>
            <a:r>
              <a:rPr lang="en-GB" b="0" dirty="0"/>
              <a:t>	Allow fixed outdoor transmissions </a:t>
            </a:r>
          </a:p>
          <a:p>
            <a:r>
              <a:rPr lang="en-GB" b="0" dirty="0"/>
              <a:t>	Address the automotive industry needs</a:t>
            </a:r>
          </a:p>
          <a:p>
            <a:r>
              <a:rPr lang="en-GB" b="0" dirty="0"/>
              <a:t>	</a:t>
            </a:r>
          </a:p>
          <a:p>
            <a:r>
              <a:rPr lang="en-GB" dirty="0"/>
              <a:t>Spectrum policy that takes low power, underlay nature into account</a:t>
            </a:r>
          </a:p>
          <a:p>
            <a:r>
              <a:rPr lang="en-GB" dirty="0"/>
              <a:t>	</a:t>
            </a:r>
            <a:r>
              <a:rPr lang="en-GB" b="0" dirty="0"/>
              <a:t>Preserve sufficient bandwidth with ‘friendly’ neighbours</a:t>
            </a:r>
          </a:p>
        </p:txBody>
      </p:sp>
      <p:sp>
        <p:nvSpPr>
          <p:cNvPr id="3" name="Slide Number Placeholder 2">
            <a:extLst>
              <a:ext uri="{FF2B5EF4-FFF2-40B4-BE49-F238E27FC236}">
                <a16:creationId xmlns:a16="http://schemas.microsoft.com/office/drawing/2014/main" id="{AFBB123F-2653-A1FB-4EB1-2F995D86D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5" name="Title 4">
            <a:extLst>
              <a:ext uri="{FF2B5EF4-FFF2-40B4-BE49-F238E27FC236}">
                <a16:creationId xmlns:a16="http://schemas.microsoft.com/office/drawing/2014/main" id="{7A6EF90D-23C0-947F-FE8E-7E697F29F505}"/>
              </a:ext>
            </a:extLst>
          </p:cNvPr>
          <p:cNvSpPr>
            <a:spLocks noGrp="1"/>
          </p:cNvSpPr>
          <p:nvPr>
            <p:ph type="title"/>
          </p:nvPr>
        </p:nvSpPr>
        <p:spPr/>
        <p:txBody>
          <a:bodyPr/>
          <a:lstStyle/>
          <a:p>
            <a:r>
              <a:rPr lang="en-GB" dirty="0"/>
              <a:t>UWB Needs Regulatory Support to Realize its Full Potential</a:t>
            </a:r>
          </a:p>
        </p:txBody>
      </p:sp>
      <p:sp>
        <p:nvSpPr>
          <p:cNvPr id="14" name="TextBox 13">
            <a:extLst>
              <a:ext uri="{FF2B5EF4-FFF2-40B4-BE49-F238E27FC236}">
                <a16:creationId xmlns:a16="http://schemas.microsoft.com/office/drawing/2014/main" id="{0E517E1B-3A50-2C69-FB53-B4A140A62D4F}"/>
              </a:ext>
            </a:extLst>
          </p:cNvPr>
          <p:cNvSpPr txBox="1"/>
          <p:nvPr/>
        </p:nvSpPr>
        <p:spPr>
          <a:xfrm>
            <a:off x="5950885" y="4815235"/>
            <a:ext cx="965329" cy="253916"/>
          </a:xfrm>
          <a:prstGeom prst="rect">
            <a:avLst/>
          </a:prstGeom>
          <a:noFill/>
        </p:spPr>
        <p:txBody>
          <a:bodyPr wrap="none" rtlCol="0">
            <a:spAutoFit/>
          </a:bodyPr>
          <a:lstStyle/>
          <a:p>
            <a:pPr algn="ctr"/>
            <a:r>
              <a:rPr lang="en-US" sz="1050" dirty="0">
                <a:solidFill>
                  <a:srgbClr val="2C7DBD">
                    <a:lumMod val="75000"/>
                  </a:srgbClr>
                </a:solidFill>
                <a:latin typeface="Open Sans"/>
              </a:rPr>
              <a:t>item tracking</a:t>
            </a:r>
          </a:p>
        </p:txBody>
      </p:sp>
      <p:grpSp>
        <p:nvGrpSpPr>
          <p:cNvPr id="20" name="Group 19">
            <a:extLst>
              <a:ext uri="{FF2B5EF4-FFF2-40B4-BE49-F238E27FC236}">
                <a16:creationId xmlns:a16="http://schemas.microsoft.com/office/drawing/2014/main" id="{5F1E6294-46F9-87FA-9E25-4F8D02CC7A45}"/>
              </a:ext>
            </a:extLst>
          </p:cNvPr>
          <p:cNvGrpSpPr/>
          <p:nvPr/>
        </p:nvGrpSpPr>
        <p:grpSpPr>
          <a:xfrm>
            <a:off x="4266872" y="1162088"/>
            <a:ext cx="4225412" cy="3237435"/>
            <a:chOff x="4266872" y="1576758"/>
            <a:chExt cx="4225412" cy="3237435"/>
          </a:xfrm>
        </p:grpSpPr>
        <p:pic>
          <p:nvPicPr>
            <p:cNvPr id="7" name="Picture 6" descr="A computer with a keyboard&#10;&#10;Description automatically generated with low confidence">
              <a:extLst>
                <a:ext uri="{FF2B5EF4-FFF2-40B4-BE49-F238E27FC236}">
                  <a16:creationId xmlns:a16="http://schemas.microsoft.com/office/drawing/2014/main" id="{C8855C36-1AB5-789F-7065-DC7B24651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38382" y="2213016"/>
              <a:ext cx="561552" cy="685210"/>
            </a:xfrm>
            <a:prstGeom prst="rect">
              <a:avLst/>
            </a:prstGeom>
          </p:spPr>
        </p:pic>
        <p:pic>
          <p:nvPicPr>
            <p:cNvPr id="8" name="Picture 7">
              <a:extLst>
                <a:ext uri="{FF2B5EF4-FFF2-40B4-BE49-F238E27FC236}">
                  <a16:creationId xmlns:a16="http://schemas.microsoft.com/office/drawing/2014/main" id="{F3FAA55F-890E-26C9-9492-2D7C70E7F539}"/>
                </a:ext>
              </a:extLst>
            </p:cNvPr>
            <p:cNvPicPr>
              <a:picLocks noChangeAspect="1"/>
            </p:cNvPicPr>
            <p:nvPr/>
          </p:nvPicPr>
          <p:blipFill>
            <a:blip r:embed="rId4"/>
            <a:stretch>
              <a:fillRect/>
            </a:stretch>
          </p:blipFill>
          <p:spPr>
            <a:xfrm>
              <a:off x="7422996" y="1642945"/>
              <a:ext cx="962978" cy="1140143"/>
            </a:xfrm>
            <a:prstGeom prst="rect">
              <a:avLst/>
            </a:prstGeom>
          </p:spPr>
        </p:pic>
        <p:pic>
          <p:nvPicPr>
            <p:cNvPr id="9" name="Picture 8">
              <a:extLst>
                <a:ext uri="{FF2B5EF4-FFF2-40B4-BE49-F238E27FC236}">
                  <a16:creationId xmlns:a16="http://schemas.microsoft.com/office/drawing/2014/main" id="{1A9BB7FC-F028-7268-910A-44A35492ED81}"/>
                </a:ext>
              </a:extLst>
            </p:cNvPr>
            <p:cNvPicPr>
              <a:picLocks noChangeAspect="1"/>
            </p:cNvPicPr>
            <p:nvPr/>
          </p:nvPicPr>
          <p:blipFill>
            <a:blip r:embed="rId5"/>
            <a:stretch>
              <a:fillRect/>
            </a:stretch>
          </p:blipFill>
          <p:spPr>
            <a:xfrm rot="1341576">
              <a:off x="6423859" y="1962294"/>
              <a:ext cx="812006" cy="812006"/>
            </a:xfrm>
            <a:prstGeom prst="rect">
              <a:avLst/>
            </a:prstGeom>
          </p:spPr>
        </p:pic>
        <p:pic>
          <p:nvPicPr>
            <p:cNvPr id="10" name="Picture 9">
              <a:extLst>
                <a:ext uri="{FF2B5EF4-FFF2-40B4-BE49-F238E27FC236}">
                  <a16:creationId xmlns:a16="http://schemas.microsoft.com/office/drawing/2014/main" id="{D81D2F15-8B40-13A9-FFD4-ECE052CFA761}"/>
                </a:ext>
              </a:extLst>
            </p:cNvPr>
            <p:cNvPicPr>
              <a:picLocks noChangeAspect="1"/>
            </p:cNvPicPr>
            <p:nvPr/>
          </p:nvPicPr>
          <p:blipFill>
            <a:blip r:embed="rId6"/>
            <a:stretch>
              <a:fillRect/>
            </a:stretch>
          </p:blipFill>
          <p:spPr>
            <a:xfrm>
              <a:off x="5768690" y="3780730"/>
              <a:ext cx="1183481" cy="1033463"/>
            </a:xfrm>
            <a:prstGeom prst="rect">
              <a:avLst/>
            </a:prstGeom>
          </p:spPr>
        </p:pic>
        <p:pic>
          <p:nvPicPr>
            <p:cNvPr id="11" name="Picture 10">
              <a:extLst>
                <a:ext uri="{FF2B5EF4-FFF2-40B4-BE49-F238E27FC236}">
                  <a16:creationId xmlns:a16="http://schemas.microsoft.com/office/drawing/2014/main" id="{56DF2165-59FE-15B5-1180-F1CBC7D47909}"/>
                </a:ext>
              </a:extLst>
            </p:cNvPr>
            <p:cNvPicPr>
              <a:picLocks noChangeAspect="1"/>
            </p:cNvPicPr>
            <p:nvPr/>
          </p:nvPicPr>
          <p:blipFill>
            <a:blip r:embed="rId7"/>
            <a:stretch>
              <a:fillRect/>
            </a:stretch>
          </p:blipFill>
          <p:spPr>
            <a:xfrm>
              <a:off x="7215934" y="3304927"/>
              <a:ext cx="1276350" cy="1009650"/>
            </a:xfrm>
            <a:prstGeom prst="rect">
              <a:avLst/>
            </a:prstGeom>
          </p:spPr>
        </p:pic>
        <p:sp>
          <p:nvSpPr>
            <p:cNvPr id="15" name="TextBox 14">
              <a:extLst>
                <a:ext uri="{FF2B5EF4-FFF2-40B4-BE49-F238E27FC236}">
                  <a16:creationId xmlns:a16="http://schemas.microsoft.com/office/drawing/2014/main" id="{78B2B30C-25C8-0AEB-097D-856A5416AA1F}"/>
                </a:ext>
              </a:extLst>
            </p:cNvPr>
            <p:cNvSpPr txBox="1"/>
            <p:nvPr/>
          </p:nvSpPr>
          <p:spPr>
            <a:xfrm>
              <a:off x="7256947" y="4320820"/>
              <a:ext cx="1234633" cy="253916"/>
            </a:xfrm>
            <a:prstGeom prst="rect">
              <a:avLst/>
            </a:prstGeom>
            <a:noFill/>
          </p:spPr>
          <p:txBody>
            <a:bodyPr wrap="none" rtlCol="0">
              <a:spAutoFit/>
            </a:bodyPr>
            <a:lstStyle/>
            <a:p>
              <a:pPr algn="ctr"/>
              <a:r>
                <a:rPr lang="en-US" sz="1050" dirty="0">
                  <a:solidFill>
                    <a:srgbClr val="2C7DBD">
                      <a:lumMod val="75000"/>
                    </a:srgbClr>
                  </a:solidFill>
                  <a:latin typeface="Open Sans"/>
                </a:rPr>
                <a:t>indoor navigation</a:t>
              </a:r>
            </a:p>
          </p:txBody>
        </p:sp>
        <p:sp>
          <p:nvSpPr>
            <p:cNvPr id="16" name="TextBox 15">
              <a:extLst>
                <a:ext uri="{FF2B5EF4-FFF2-40B4-BE49-F238E27FC236}">
                  <a16:creationId xmlns:a16="http://schemas.microsoft.com/office/drawing/2014/main" id="{936D3C14-4B41-C8DF-CEFD-FD1DDF33D015}"/>
                </a:ext>
              </a:extLst>
            </p:cNvPr>
            <p:cNvSpPr txBox="1"/>
            <p:nvPr/>
          </p:nvSpPr>
          <p:spPr>
            <a:xfrm>
              <a:off x="4266872" y="1576758"/>
              <a:ext cx="2678249" cy="523220"/>
            </a:xfrm>
            <a:prstGeom prst="rect">
              <a:avLst/>
            </a:prstGeom>
            <a:noFill/>
          </p:spPr>
          <p:txBody>
            <a:bodyPr wrap="square" rtlCol="0">
              <a:spAutoFit/>
            </a:bodyPr>
            <a:lstStyle/>
            <a:p>
              <a:pPr algn="ctr"/>
              <a:r>
                <a:rPr lang="en-US" dirty="0">
                  <a:solidFill>
                    <a:srgbClr val="0070C0"/>
                  </a:solidFill>
                </a:rPr>
                <a:t>2002 applications:   </a:t>
              </a:r>
            </a:p>
            <a:p>
              <a:pPr algn="ctr"/>
              <a:r>
                <a:rPr lang="en-US" dirty="0">
                  <a:solidFill>
                    <a:srgbClr val="0070C0"/>
                  </a:solidFill>
                </a:rPr>
                <a:t>Video, LAN, wireless USB</a:t>
              </a:r>
            </a:p>
          </p:txBody>
        </p:sp>
        <p:sp>
          <p:nvSpPr>
            <p:cNvPr id="17" name="TextBox 16">
              <a:extLst>
                <a:ext uri="{FF2B5EF4-FFF2-40B4-BE49-F238E27FC236}">
                  <a16:creationId xmlns:a16="http://schemas.microsoft.com/office/drawing/2014/main" id="{8BEB73AE-94BE-C7F1-96EB-387723D020FA}"/>
                </a:ext>
              </a:extLst>
            </p:cNvPr>
            <p:cNvSpPr txBox="1"/>
            <p:nvPr/>
          </p:nvSpPr>
          <p:spPr>
            <a:xfrm>
              <a:off x="4500471" y="3302181"/>
              <a:ext cx="2211049" cy="738664"/>
            </a:xfrm>
            <a:prstGeom prst="rect">
              <a:avLst/>
            </a:prstGeom>
            <a:noFill/>
          </p:spPr>
          <p:txBody>
            <a:bodyPr wrap="square" rtlCol="0">
              <a:spAutoFit/>
            </a:bodyPr>
            <a:lstStyle/>
            <a:p>
              <a:pPr algn="ctr"/>
              <a:r>
                <a:rPr lang="en-US" dirty="0">
                  <a:solidFill>
                    <a:srgbClr val="0070C0"/>
                  </a:solidFill>
                </a:rPr>
                <a:t>2022 applications:   Secure position, location, sensing</a:t>
              </a:r>
            </a:p>
          </p:txBody>
        </p:sp>
      </p:grpSp>
    </p:spTree>
    <p:extLst>
      <p:ext uri="{BB962C8B-B14F-4D97-AF65-F5344CB8AC3E}">
        <p14:creationId xmlns:p14="http://schemas.microsoft.com/office/powerpoint/2010/main" val="128926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9B324-D837-99F1-C8E6-17EEE8B3FBBF}"/>
              </a:ext>
            </a:extLst>
          </p:cNvPr>
          <p:cNvSpPr>
            <a:spLocks noGrp="1"/>
          </p:cNvSpPr>
          <p:nvPr>
            <p:ph type="body" idx="1"/>
          </p:nvPr>
        </p:nvSpPr>
        <p:spPr>
          <a:xfrm>
            <a:off x="457200" y="766407"/>
            <a:ext cx="7985464" cy="2134861"/>
          </a:xfrm>
        </p:spPr>
        <p:txBody>
          <a:bodyPr/>
          <a:lstStyle/>
          <a:p>
            <a:pPr marL="0" indent="0"/>
            <a:r>
              <a:rPr lang="en-GB" sz="1400" dirty="0"/>
              <a:t>Consider current and future uses of unlicensed tech when making new rules</a:t>
            </a:r>
          </a:p>
          <a:p>
            <a:pPr marL="0" indent="0"/>
            <a:r>
              <a:rPr lang="en-GB" sz="1400" dirty="0"/>
              <a:t>Good spectrum and environmental curator</a:t>
            </a:r>
          </a:p>
          <a:p>
            <a:pPr marL="457200" lvl="1" indent="-225425">
              <a:buFont typeface="Arial" panose="020B0604020202020204" pitchFamily="34" charset="0"/>
              <a:buChar char="•"/>
            </a:pPr>
            <a:r>
              <a:rPr lang="en-GB" dirty="0"/>
              <a:t>Disrupting what works isn’t good</a:t>
            </a:r>
          </a:p>
          <a:p>
            <a:pPr marL="457200" lvl="1" indent="-225425">
              <a:buFont typeface="Arial" panose="020B0604020202020204" pitchFamily="34" charset="0"/>
              <a:buChar char="•"/>
            </a:pPr>
            <a:r>
              <a:rPr lang="en-GB" dirty="0"/>
              <a:t>Lower power is better</a:t>
            </a:r>
          </a:p>
          <a:p>
            <a:pPr marL="457200" lvl="1" indent="-225425">
              <a:buFont typeface="Arial" panose="020B0604020202020204" pitchFamily="34" charset="0"/>
              <a:buChar char="•"/>
            </a:pPr>
            <a:r>
              <a:rPr lang="en-GB" dirty="0"/>
              <a:t>High reuse and diversity of use value</a:t>
            </a:r>
          </a:p>
          <a:p>
            <a:pPr marL="457200" lvl="1" indent="-225425">
              <a:buFont typeface="Arial" panose="020B0604020202020204" pitchFamily="34" charset="0"/>
              <a:buChar char="•"/>
            </a:pPr>
            <a:r>
              <a:rPr lang="en-GB" dirty="0"/>
              <a:t>UWB makes other technologies more efficient (airdrop)</a:t>
            </a:r>
          </a:p>
          <a:p>
            <a:pPr marL="0" indent="0"/>
            <a:r>
              <a:rPr lang="en-GB" sz="1400" dirty="0"/>
              <a:t>UWB is Eco Friendly!</a:t>
            </a:r>
          </a:p>
          <a:p>
            <a:pPr marL="0" indent="0"/>
            <a:r>
              <a:rPr lang="en-GB" sz="1400" dirty="0"/>
              <a:t>UWB is proven non-disruptive, promotes sharing of spectrum and invisible to licensed users</a:t>
            </a:r>
          </a:p>
        </p:txBody>
      </p:sp>
      <p:sp>
        <p:nvSpPr>
          <p:cNvPr id="3" name="Slide Number Placeholder 2">
            <a:extLst>
              <a:ext uri="{FF2B5EF4-FFF2-40B4-BE49-F238E27FC236}">
                <a16:creationId xmlns:a16="http://schemas.microsoft.com/office/drawing/2014/main" id="{DC42AEA4-272D-9E67-1CDA-4B4D370426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5" name="Title 4">
            <a:extLst>
              <a:ext uri="{FF2B5EF4-FFF2-40B4-BE49-F238E27FC236}">
                <a16:creationId xmlns:a16="http://schemas.microsoft.com/office/drawing/2014/main" id="{D6CB38A6-A79B-2DE1-9889-643FF3D976A0}"/>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GB" dirty="0"/>
              <a:t>Preserving Usability of Spectrum</a:t>
            </a:r>
            <a:endParaRPr lang="en-US" dirty="0"/>
          </a:p>
        </p:txBody>
      </p:sp>
      <p:graphicFrame>
        <p:nvGraphicFramePr>
          <p:cNvPr id="6" name="Table 5">
            <a:extLst>
              <a:ext uri="{FF2B5EF4-FFF2-40B4-BE49-F238E27FC236}">
                <a16:creationId xmlns:a16="http://schemas.microsoft.com/office/drawing/2014/main" id="{5000CD4E-A63A-D5F7-29E1-0960EB11DA81}"/>
              </a:ext>
            </a:extLst>
          </p:cNvPr>
          <p:cNvGraphicFramePr>
            <a:graphicFrameLocks noGrp="1"/>
          </p:cNvGraphicFramePr>
          <p:nvPr/>
        </p:nvGraphicFramePr>
        <p:xfrm>
          <a:off x="250101" y="3033274"/>
          <a:ext cx="8643798" cy="1070672"/>
        </p:xfrm>
        <a:graphic>
          <a:graphicData uri="http://schemas.openxmlformats.org/drawingml/2006/table">
            <a:tbl>
              <a:tblPr/>
              <a:tblGrid>
                <a:gridCol w="515043">
                  <a:extLst>
                    <a:ext uri="{9D8B030D-6E8A-4147-A177-3AD203B41FA5}">
                      <a16:colId xmlns:a16="http://schemas.microsoft.com/office/drawing/2014/main" val="3495993570"/>
                    </a:ext>
                  </a:extLst>
                </a:gridCol>
                <a:gridCol w="105831">
                  <a:extLst>
                    <a:ext uri="{9D8B030D-6E8A-4147-A177-3AD203B41FA5}">
                      <a16:colId xmlns:a16="http://schemas.microsoft.com/office/drawing/2014/main" val="1199110329"/>
                    </a:ext>
                  </a:extLst>
                </a:gridCol>
                <a:gridCol w="105831">
                  <a:extLst>
                    <a:ext uri="{9D8B030D-6E8A-4147-A177-3AD203B41FA5}">
                      <a16:colId xmlns:a16="http://schemas.microsoft.com/office/drawing/2014/main" val="4053235881"/>
                    </a:ext>
                  </a:extLst>
                </a:gridCol>
                <a:gridCol w="105831">
                  <a:extLst>
                    <a:ext uri="{9D8B030D-6E8A-4147-A177-3AD203B41FA5}">
                      <a16:colId xmlns:a16="http://schemas.microsoft.com/office/drawing/2014/main" val="3896156980"/>
                    </a:ext>
                  </a:extLst>
                </a:gridCol>
                <a:gridCol w="105831">
                  <a:extLst>
                    <a:ext uri="{9D8B030D-6E8A-4147-A177-3AD203B41FA5}">
                      <a16:colId xmlns:a16="http://schemas.microsoft.com/office/drawing/2014/main" val="2217348446"/>
                    </a:ext>
                  </a:extLst>
                </a:gridCol>
                <a:gridCol w="105831">
                  <a:extLst>
                    <a:ext uri="{9D8B030D-6E8A-4147-A177-3AD203B41FA5}">
                      <a16:colId xmlns:a16="http://schemas.microsoft.com/office/drawing/2014/main" val="1576995354"/>
                    </a:ext>
                  </a:extLst>
                </a:gridCol>
                <a:gridCol w="105831">
                  <a:extLst>
                    <a:ext uri="{9D8B030D-6E8A-4147-A177-3AD203B41FA5}">
                      <a16:colId xmlns:a16="http://schemas.microsoft.com/office/drawing/2014/main" val="2772807621"/>
                    </a:ext>
                  </a:extLst>
                </a:gridCol>
                <a:gridCol w="105831">
                  <a:extLst>
                    <a:ext uri="{9D8B030D-6E8A-4147-A177-3AD203B41FA5}">
                      <a16:colId xmlns:a16="http://schemas.microsoft.com/office/drawing/2014/main" val="1389862372"/>
                    </a:ext>
                  </a:extLst>
                </a:gridCol>
                <a:gridCol w="105831">
                  <a:extLst>
                    <a:ext uri="{9D8B030D-6E8A-4147-A177-3AD203B41FA5}">
                      <a16:colId xmlns:a16="http://schemas.microsoft.com/office/drawing/2014/main" val="1145747428"/>
                    </a:ext>
                  </a:extLst>
                </a:gridCol>
                <a:gridCol w="105831">
                  <a:extLst>
                    <a:ext uri="{9D8B030D-6E8A-4147-A177-3AD203B41FA5}">
                      <a16:colId xmlns:a16="http://schemas.microsoft.com/office/drawing/2014/main" val="2020596523"/>
                    </a:ext>
                  </a:extLst>
                </a:gridCol>
                <a:gridCol w="105831">
                  <a:extLst>
                    <a:ext uri="{9D8B030D-6E8A-4147-A177-3AD203B41FA5}">
                      <a16:colId xmlns:a16="http://schemas.microsoft.com/office/drawing/2014/main" val="4071674641"/>
                    </a:ext>
                  </a:extLst>
                </a:gridCol>
                <a:gridCol w="105831">
                  <a:extLst>
                    <a:ext uri="{9D8B030D-6E8A-4147-A177-3AD203B41FA5}">
                      <a16:colId xmlns:a16="http://schemas.microsoft.com/office/drawing/2014/main" val="1750556682"/>
                    </a:ext>
                  </a:extLst>
                </a:gridCol>
                <a:gridCol w="105831">
                  <a:extLst>
                    <a:ext uri="{9D8B030D-6E8A-4147-A177-3AD203B41FA5}">
                      <a16:colId xmlns:a16="http://schemas.microsoft.com/office/drawing/2014/main" val="3082203141"/>
                    </a:ext>
                  </a:extLst>
                </a:gridCol>
                <a:gridCol w="105831">
                  <a:extLst>
                    <a:ext uri="{9D8B030D-6E8A-4147-A177-3AD203B41FA5}">
                      <a16:colId xmlns:a16="http://schemas.microsoft.com/office/drawing/2014/main" val="618624129"/>
                    </a:ext>
                  </a:extLst>
                </a:gridCol>
                <a:gridCol w="105831">
                  <a:extLst>
                    <a:ext uri="{9D8B030D-6E8A-4147-A177-3AD203B41FA5}">
                      <a16:colId xmlns:a16="http://schemas.microsoft.com/office/drawing/2014/main" val="2784514242"/>
                    </a:ext>
                  </a:extLst>
                </a:gridCol>
                <a:gridCol w="105831">
                  <a:extLst>
                    <a:ext uri="{9D8B030D-6E8A-4147-A177-3AD203B41FA5}">
                      <a16:colId xmlns:a16="http://schemas.microsoft.com/office/drawing/2014/main" val="433782725"/>
                    </a:ext>
                  </a:extLst>
                </a:gridCol>
                <a:gridCol w="105831">
                  <a:extLst>
                    <a:ext uri="{9D8B030D-6E8A-4147-A177-3AD203B41FA5}">
                      <a16:colId xmlns:a16="http://schemas.microsoft.com/office/drawing/2014/main" val="596764624"/>
                    </a:ext>
                  </a:extLst>
                </a:gridCol>
                <a:gridCol w="105831">
                  <a:extLst>
                    <a:ext uri="{9D8B030D-6E8A-4147-A177-3AD203B41FA5}">
                      <a16:colId xmlns:a16="http://schemas.microsoft.com/office/drawing/2014/main" val="3114782148"/>
                    </a:ext>
                  </a:extLst>
                </a:gridCol>
                <a:gridCol w="105831">
                  <a:extLst>
                    <a:ext uri="{9D8B030D-6E8A-4147-A177-3AD203B41FA5}">
                      <a16:colId xmlns:a16="http://schemas.microsoft.com/office/drawing/2014/main" val="3714821730"/>
                    </a:ext>
                  </a:extLst>
                </a:gridCol>
                <a:gridCol w="105831">
                  <a:extLst>
                    <a:ext uri="{9D8B030D-6E8A-4147-A177-3AD203B41FA5}">
                      <a16:colId xmlns:a16="http://schemas.microsoft.com/office/drawing/2014/main" val="102143729"/>
                    </a:ext>
                  </a:extLst>
                </a:gridCol>
                <a:gridCol w="31806">
                  <a:extLst>
                    <a:ext uri="{9D8B030D-6E8A-4147-A177-3AD203B41FA5}">
                      <a16:colId xmlns:a16="http://schemas.microsoft.com/office/drawing/2014/main" val="3480551596"/>
                    </a:ext>
                  </a:extLst>
                </a:gridCol>
                <a:gridCol w="74025">
                  <a:extLst>
                    <a:ext uri="{9D8B030D-6E8A-4147-A177-3AD203B41FA5}">
                      <a16:colId xmlns:a16="http://schemas.microsoft.com/office/drawing/2014/main" val="96581800"/>
                    </a:ext>
                  </a:extLst>
                </a:gridCol>
                <a:gridCol w="105831">
                  <a:extLst>
                    <a:ext uri="{9D8B030D-6E8A-4147-A177-3AD203B41FA5}">
                      <a16:colId xmlns:a16="http://schemas.microsoft.com/office/drawing/2014/main" val="1743484101"/>
                    </a:ext>
                  </a:extLst>
                </a:gridCol>
                <a:gridCol w="105831">
                  <a:extLst>
                    <a:ext uri="{9D8B030D-6E8A-4147-A177-3AD203B41FA5}">
                      <a16:colId xmlns:a16="http://schemas.microsoft.com/office/drawing/2014/main" val="3044085180"/>
                    </a:ext>
                  </a:extLst>
                </a:gridCol>
                <a:gridCol w="64302">
                  <a:extLst>
                    <a:ext uri="{9D8B030D-6E8A-4147-A177-3AD203B41FA5}">
                      <a16:colId xmlns:a16="http://schemas.microsoft.com/office/drawing/2014/main" val="987363298"/>
                    </a:ext>
                  </a:extLst>
                </a:gridCol>
                <a:gridCol w="105831">
                  <a:extLst>
                    <a:ext uri="{9D8B030D-6E8A-4147-A177-3AD203B41FA5}">
                      <a16:colId xmlns:a16="http://schemas.microsoft.com/office/drawing/2014/main" val="1831655745"/>
                    </a:ext>
                  </a:extLst>
                </a:gridCol>
                <a:gridCol w="105831">
                  <a:extLst>
                    <a:ext uri="{9D8B030D-6E8A-4147-A177-3AD203B41FA5}">
                      <a16:colId xmlns:a16="http://schemas.microsoft.com/office/drawing/2014/main" val="2998395085"/>
                    </a:ext>
                  </a:extLst>
                </a:gridCol>
                <a:gridCol w="74025">
                  <a:extLst>
                    <a:ext uri="{9D8B030D-6E8A-4147-A177-3AD203B41FA5}">
                      <a16:colId xmlns:a16="http://schemas.microsoft.com/office/drawing/2014/main" val="2239165091"/>
                    </a:ext>
                  </a:extLst>
                </a:gridCol>
                <a:gridCol w="31806">
                  <a:extLst>
                    <a:ext uri="{9D8B030D-6E8A-4147-A177-3AD203B41FA5}">
                      <a16:colId xmlns:a16="http://schemas.microsoft.com/office/drawing/2014/main" val="1999341351"/>
                    </a:ext>
                  </a:extLst>
                </a:gridCol>
                <a:gridCol w="105831">
                  <a:extLst>
                    <a:ext uri="{9D8B030D-6E8A-4147-A177-3AD203B41FA5}">
                      <a16:colId xmlns:a16="http://schemas.microsoft.com/office/drawing/2014/main" val="4010245792"/>
                    </a:ext>
                  </a:extLst>
                </a:gridCol>
                <a:gridCol w="105831">
                  <a:extLst>
                    <a:ext uri="{9D8B030D-6E8A-4147-A177-3AD203B41FA5}">
                      <a16:colId xmlns:a16="http://schemas.microsoft.com/office/drawing/2014/main" val="3054705427"/>
                    </a:ext>
                  </a:extLst>
                </a:gridCol>
                <a:gridCol w="64302">
                  <a:extLst>
                    <a:ext uri="{9D8B030D-6E8A-4147-A177-3AD203B41FA5}">
                      <a16:colId xmlns:a16="http://schemas.microsoft.com/office/drawing/2014/main" val="887522591"/>
                    </a:ext>
                  </a:extLst>
                </a:gridCol>
                <a:gridCol w="105831">
                  <a:extLst>
                    <a:ext uri="{9D8B030D-6E8A-4147-A177-3AD203B41FA5}">
                      <a16:colId xmlns:a16="http://schemas.microsoft.com/office/drawing/2014/main" val="2279008504"/>
                    </a:ext>
                  </a:extLst>
                </a:gridCol>
                <a:gridCol w="105831">
                  <a:extLst>
                    <a:ext uri="{9D8B030D-6E8A-4147-A177-3AD203B41FA5}">
                      <a16:colId xmlns:a16="http://schemas.microsoft.com/office/drawing/2014/main" val="1341186745"/>
                    </a:ext>
                  </a:extLst>
                </a:gridCol>
                <a:gridCol w="105831">
                  <a:extLst>
                    <a:ext uri="{9D8B030D-6E8A-4147-A177-3AD203B41FA5}">
                      <a16:colId xmlns:a16="http://schemas.microsoft.com/office/drawing/2014/main" val="2389586031"/>
                    </a:ext>
                  </a:extLst>
                </a:gridCol>
                <a:gridCol w="105831">
                  <a:extLst>
                    <a:ext uri="{9D8B030D-6E8A-4147-A177-3AD203B41FA5}">
                      <a16:colId xmlns:a16="http://schemas.microsoft.com/office/drawing/2014/main" val="3165190359"/>
                    </a:ext>
                  </a:extLst>
                </a:gridCol>
                <a:gridCol w="105831">
                  <a:extLst>
                    <a:ext uri="{9D8B030D-6E8A-4147-A177-3AD203B41FA5}">
                      <a16:colId xmlns:a16="http://schemas.microsoft.com/office/drawing/2014/main" val="658344345"/>
                    </a:ext>
                  </a:extLst>
                </a:gridCol>
                <a:gridCol w="105831">
                  <a:extLst>
                    <a:ext uri="{9D8B030D-6E8A-4147-A177-3AD203B41FA5}">
                      <a16:colId xmlns:a16="http://schemas.microsoft.com/office/drawing/2014/main" val="2480577999"/>
                    </a:ext>
                  </a:extLst>
                </a:gridCol>
                <a:gridCol w="105831">
                  <a:extLst>
                    <a:ext uri="{9D8B030D-6E8A-4147-A177-3AD203B41FA5}">
                      <a16:colId xmlns:a16="http://schemas.microsoft.com/office/drawing/2014/main" val="1937448946"/>
                    </a:ext>
                  </a:extLst>
                </a:gridCol>
                <a:gridCol w="105831">
                  <a:extLst>
                    <a:ext uri="{9D8B030D-6E8A-4147-A177-3AD203B41FA5}">
                      <a16:colId xmlns:a16="http://schemas.microsoft.com/office/drawing/2014/main" val="62583117"/>
                    </a:ext>
                  </a:extLst>
                </a:gridCol>
                <a:gridCol w="105831">
                  <a:extLst>
                    <a:ext uri="{9D8B030D-6E8A-4147-A177-3AD203B41FA5}">
                      <a16:colId xmlns:a16="http://schemas.microsoft.com/office/drawing/2014/main" val="2331403830"/>
                    </a:ext>
                  </a:extLst>
                </a:gridCol>
                <a:gridCol w="105831">
                  <a:extLst>
                    <a:ext uri="{9D8B030D-6E8A-4147-A177-3AD203B41FA5}">
                      <a16:colId xmlns:a16="http://schemas.microsoft.com/office/drawing/2014/main" val="469834378"/>
                    </a:ext>
                  </a:extLst>
                </a:gridCol>
                <a:gridCol w="105831">
                  <a:extLst>
                    <a:ext uri="{9D8B030D-6E8A-4147-A177-3AD203B41FA5}">
                      <a16:colId xmlns:a16="http://schemas.microsoft.com/office/drawing/2014/main" val="2487280561"/>
                    </a:ext>
                  </a:extLst>
                </a:gridCol>
                <a:gridCol w="105831">
                  <a:extLst>
                    <a:ext uri="{9D8B030D-6E8A-4147-A177-3AD203B41FA5}">
                      <a16:colId xmlns:a16="http://schemas.microsoft.com/office/drawing/2014/main" val="3383100567"/>
                    </a:ext>
                  </a:extLst>
                </a:gridCol>
                <a:gridCol w="105831">
                  <a:extLst>
                    <a:ext uri="{9D8B030D-6E8A-4147-A177-3AD203B41FA5}">
                      <a16:colId xmlns:a16="http://schemas.microsoft.com/office/drawing/2014/main" val="1527502876"/>
                    </a:ext>
                  </a:extLst>
                </a:gridCol>
                <a:gridCol w="105831">
                  <a:extLst>
                    <a:ext uri="{9D8B030D-6E8A-4147-A177-3AD203B41FA5}">
                      <a16:colId xmlns:a16="http://schemas.microsoft.com/office/drawing/2014/main" val="4232623440"/>
                    </a:ext>
                  </a:extLst>
                </a:gridCol>
                <a:gridCol w="105831">
                  <a:extLst>
                    <a:ext uri="{9D8B030D-6E8A-4147-A177-3AD203B41FA5}">
                      <a16:colId xmlns:a16="http://schemas.microsoft.com/office/drawing/2014/main" val="1562343879"/>
                    </a:ext>
                  </a:extLst>
                </a:gridCol>
                <a:gridCol w="105831">
                  <a:extLst>
                    <a:ext uri="{9D8B030D-6E8A-4147-A177-3AD203B41FA5}">
                      <a16:colId xmlns:a16="http://schemas.microsoft.com/office/drawing/2014/main" val="2175404207"/>
                    </a:ext>
                  </a:extLst>
                </a:gridCol>
                <a:gridCol w="105831">
                  <a:extLst>
                    <a:ext uri="{9D8B030D-6E8A-4147-A177-3AD203B41FA5}">
                      <a16:colId xmlns:a16="http://schemas.microsoft.com/office/drawing/2014/main" val="731876550"/>
                    </a:ext>
                  </a:extLst>
                </a:gridCol>
                <a:gridCol w="105831">
                  <a:extLst>
                    <a:ext uri="{9D8B030D-6E8A-4147-A177-3AD203B41FA5}">
                      <a16:colId xmlns:a16="http://schemas.microsoft.com/office/drawing/2014/main" val="4239421473"/>
                    </a:ext>
                  </a:extLst>
                </a:gridCol>
                <a:gridCol w="105831">
                  <a:extLst>
                    <a:ext uri="{9D8B030D-6E8A-4147-A177-3AD203B41FA5}">
                      <a16:colId xmlns:a16="http://schemas.microsoft.com/office/drawing/2014/main" val="2178502225"/>
                    </a:ext>
                  </a:extLst>
                </a:gridCol>
                <a:gridCol w="105831">
                  <a:extLst>
                    <a:ext uri="{9D8B030D-6E8A-4147-A177-3AD203B41FA5}">
                      <a16:colId xmlns:a16="http://schemas.microsoft.com/office/drawing/2014/main" val="2740538094"/>
                    </a:ext>
                  </a:extLst>
                </a:gridCol>
                <a:gridCol w="105831">
                  <a:extLst>
                    <a:ext uri="{9D8B030D-6E8A-4147-A177-3AD203B41FA5}">
                      <a16:colId xmlns:a16="http://schemas.microsoft.com/office/drawing/2014/main" val="1930591159"/>
                    </a:ext>
                  </a:extLst>
                </a:gridCol>
                <a:gridCol w="105831">
                  <a:extLst>
                    <a:ext uri="{9D8B030D-6E8A-4147-A177-3AD203B41FA5}">
                      <a16:colId xmlns:a16="http://schemas.microsoft.com/office/drawing/2014/main" val="2229096191"/>
                    </a:ext>
                  </a:extLst>
                </a:gridCol>
                <a:gridCol w="105831">
                  <a:extLst>
                    <a:ext uri="{9D8B030D-6E8A-4147-A177-3AD203B41FA5}">
                      <a16:colId xmlns:a16="http://schemas.microsoft.com/office/drawing/2014/main" val="1328521745"/>
                    </a:ext>
                  </a:extLst>
                </a:gridCol>
                <a:gridCol w="105831">
                  <a:extLst>
                    <a:ext uri="{9D8B030D-6E8A-4147-A177-3AD203B41FA5}">
                      <a16:colId xmlns:a16="http://schemas.microsoft.com/office/drawing/2014/main" val="2376947907"/>
                    </a:ext>
                  </a:extLst>
                </a:gridCol>
                <a:gridCol w="62826">
                  <a:extLst>
                    <a:ext uri="{9D8B030D-6E8A-4147-A177-3AD203B41FA5}">
                      <a16:colId xmlns:a16="http://schemas.microsoft.com/office/drawing/2014/main" val="1230517035"/>
                    </a:ext>
                  </a:extLst>
                </a:gridCol>
                <a:gridCol w="105831">
                  <a:extLst>
                    <a:ext uri="{9D8B030D-6E8A-4147-A177-3AD203B41FA5}">
                      <a16:colId xmlns:a16="http://schemas.microsoft.com/office/drawing/2014/main" val="2869817741"/>
                    </a:ext>
                  </a:extLst>
                </a:gridCol>
                <a:gridCol w="105831">
                  <a:extLst>
                    <a:ext uri="{9D8B030D-6E8A-4147-A177-3AD203B41FA5}">
                      <a16:colId xmlns:a16="http://schemas.microsoft.com/office/drawing/2014/main" val="872637321"/>
                    </a:ext>
                  </a:extLst>
                </a:gridCol>
                <a:gridCol w="105831">
                  <a:extLst>
                    <a:ext uri="{9D8B030D-6E8A-4147-A177-3AD203B41FA5}">
                      <a16:colId xmlns:a16="http://schemas.microsoft.com/office/drawing/2014/main" val="897080085"/>
                    </a:ext>
                  </a:extLst>
                </a:gridCol>
                <a:gridCol w="105831">
                  <a:extLst>
                    <a:ext uri="{9D8B030D-6E8A-4147-A177-3AD203B41FA5}">
                      <a16:colId xmlns:a16="http://schemas.microsoft.com/office/drawing/2014/main" val="1438951821"/>
                    </a:ext>
                  </a:extLst>
                </a:gridCol>
                <a:gridCol w="105831">
                  <a:extLst>
                    <a:ext uri="{9D8B030D-6E8A-4147-A177-3AD203B41FA5}">
                      <a16:colId xmlns:a16="http://schemas.microsoft.com/office/drawing/2014/main" val="3326100183"/>
                    </a:ext>
                  </a:extLst>
                </a:gridCol>
                <a:gridCol w="105831">
                  <a:extLst>
                    <a:ext uri="{9D8B030D-6E8A-4147-A177-3AD203B41FA5}">
                      <a16:colId xmlns:a16="http://schemas.microsoft.com/office/drawing/2014/main" val="2639656919"/>
                    </a:ext>
                  </a:extLst>
                </a:gridCol>
                <a:gridCol w="105831">
                  <a:extLst>
                    <a:ext uri="{9D8B030D-6E8A-4147-A177-3AD203B41FA5}">
                      <a16:colId xmlns:a16="http://schemas.microsoft.com/office/drawing/2014/main" val="1116025966"/>
                    </a:ext>
                  </a:extLst>
                </a:gridCol>
                <a:gridCol w="105831">
                  <a:extLst>
                    <a:ext uri="{9D8B030D-6E8A-4147-A177-3AD203B41FA5}">
                      <a16:colId xmlns:a16="http://schemas.microsoft.com/office/drawing/2014/main" val="3627171296"/>
                    </a:ext>
                  </a:extLst>
                </a:gridCol>
                <a:gridCol w="105831">
                  <a:extLst>
                    <a:ext uri="{9D8B030D-6E8A-4147-A177-3AD203B41FA5}">
                      <a16:colId xmlns:a16="http://schemas.microsoft.com/office/drawing/2014/main" val="3025210552"/>
                    </a:ext>
                  </a:extLst>
                </a:gridCol>
                <a:gridCol w="105831">
                  <a:extLst>
                    <a:ext uri="{9D8B030D-6E8A-4147-A177-3AD203B41FA5}">
                      <a16:colId xmlns:a16="http://schemas.microsoft.com/office/drawing/2014/main" val="1499348426"/>
                    </a:ext>
                  </a:extLst>
                </a:gridCol>
                <a:gridCol w="105831">
                  <a:extLst>
                    <a:ext uri="{9D8B030D-6E8A-4147-A177-3AD203B41FA5}">
                      <a16:colId xmlns:a16="http://schemas.microsoft.com/office/drawing/2014/main" val="3540315148"/>
                    </a:ext>
                  </a:extLst>
                </a:gridCol>
                <a:gridCol w="105831">
                  <a:extLst>
                    <a:ext uri="{9D8B030D-6E8A-4147-A177-3AD203B41FA5}">
                      <a16:colId xmlns:a16="http://schemas.microsoft.com/office/drawing/2014/main" val="906699903"/>
                    </a:ext>
                  </a:extLst>
                </a:gridCol>
                <a:gridCol w="105831">
                  <a:extLst>
                    <a:ext uri="{9D8B030D-6E8A-4147-A177-3AD203B41FA5}">
                      <a16:colId xmlns:a16="http://schemas.microsoft.com/office/drawing/2014/main" val="1647320672"/>
                    </a:ext>
                  </a:extLst>
                </a:gridCol>
                <a:gridCol w="105831">
                  <a:extLst>
                    <a:ext uri="{9D8B030D-6E8A-4147-A177-3AD203B41FA5}">
                      <a16:colId xmlns:a16="http://schemas.microsoft.com/office/drawing/2014/main" val="2352975209"/>
                    </a:ext>
                  </a:extLst>
                </a:gridCol>
                <a:gridCol w="105831">
                  <a:extLst>
                    <a:ext uri="{9D8B030D-6E8A-4147-A177-3AD203B41FA5}">
                      <a16:colId xmlns:a16="http://schemas.microsoft.com/office/drawing/2014/main" val="478656482"/>
                    </a:ext>
                  </a:extLst>
                </a:gridCol>
                <a:gridCol w="105831">
                  <a:extLst>
                    <a:ext uri="{9D8B030D-6E8A-4147-A177-3AD203B41FA5}">
                      <a16:colId xmlns:a16="http://schemas.microsoft.com/office/drawing/2014/main" val="2868408785"/>
                    </a:ext>
                  </a:extLst>
                </a:gridCol>
                <a:gridCol w="105831">
                  <a:extLst>
                    <a:ext uri="{9D8B030D-6E8A-4147-A177-3AD203B41FA5}">
                      <a16:colId xmlns:a16="http://schemas.microsoft.com/office/drawing/2014/main" val="3757161565"/>
                    </a:ext>
                  </a:extLst>
                </a:gridCol>
                <a:gridCol w="105831">
                  <a:extLst>
                    <a:ext uri="{9D8B030D-6E8A-4147-A177-3AD203B41FA5}">
                      <a16:colId xmlns:a16="http://schemas.microsoft.com/office/drawing/2014/main" val="1234881451"/>
                    </a:ext>
                  </a:extLst>
                </a:gridCol>
                <a:gridCol w="105831">
                  <a:extLst>
                    <a:ext uri="{9D8B030D-6E8A-4147-A177-3AD203B41FA5}">
                      <a16:colId xmlns:a16="http://schemas.microsoft.com/office/drawing/2014/main" val="3727449849"/>
                    </a:ext>
                  </a:extLst>
                </a:gridCol>
                <a:gridCol w="105831">
                  <a:extLst>
                    <a:ext uri="{9D8B030D-6E8A-4147-A177-3AD203B41FA5}">
                      <a16:colId xmlns:a16="http://schemas.microsoft.com/office/drawing/2014/main" val="3262162563"/>
                    </a:ext>
                  </a:extLst>
                </a:gridCol>
                <a:gridCol w="105831">
                  <a:extLst>
                    <a:ext uri="{9D8B030D-6E8A-4147-A177-3AD203B41FA5}">
                      <a16:colId xmlns:a16="http://schemas.microsoft.com/office/drawing/2014/main" val="1963191792"/>
                    </a:ext>
                  </a:extLst>
                </a:gridCol>
                <a:gridCol w="51229">
                  <a:extLst>
                    <a:ext uri="{9D8B030D-6E8A-4147-A177-3AD203B41FA5}">
                      <a16:colId xmlns:a16="http://schemas.microsoft.com/office/drawing/2014/main" val="1159666004"/>
                    </a:ext>
                  </a:extLst>
                </a:gridCol>
                <a:gridCol w="266264">
                  <a:extLst>
                    <a:ext uri="{9D8B030D-6E8A-4147-A177-3AD203B41FA5}">
                      <a16:colId xmlns:a16="http://schemas.microsoft.com/office/drawing/2014/main" val="1182716105"/>
                    </a:ext>
                  </a:extLst>
                </a:gridCol>
              </a:tblGrid>
              <a:tr h="169387">
                <a:tc>
                  <a:txBody>
                    <a:bodyPr/>
                    <a:lstStyle/>
                    <a:p>
                      <a:pPr algn="r" fontAlgn="b"/>
                      <a:r>
                        <a:rPr lang="en-US" sz="1000" b="0" i="0" u="none" strike="noStrike" dirty="0">
                          <a:solidFill>
                            <a:srgbClr val="000000"/>
                          </a:solidFill>
                          <a:effectLst/>
                          <a:latin typeface="Calibri" panose="020F0502020204030204" pitchFamily="34" charset="0"/>
                        </a:rPr>
                        <a:t> </a:t>
                      </a:r>
                    </a:p>
                  </a:txBody>
                  <a:tcPr marL="2838" marR="2838" marT="2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2838" marR="2838" marT="2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168167984"/>
                  </a:ext>
                </a:extLst>
              </a:tr>
              <a:tr h="222472">
                <a:tc>
                  <a:txBody>
                    <a:bodyPr/>
                    <a:lstStyle/>
                    <a:p>
                      <a:pPr algn="ctr" fontAlgn="b"/>
                      <a:r>
                        <a:rPr lang="en-US" sz="1000" b="1" i="0" u="none" strike="noStrike" dirty="0">
                          <a:solidFill>
                            <a:srgbClr val="000000"/>
                          </a:solidFill>
                          <a:effectLst/>
                          <a:latin typeface="Calibri" panose="020F0502020204030204" pitchFamily="34" charset="0"/>
                        </a:rPr>
                        <a:t>MHz</a:t>
                      </a:r>
                    </a:p>
                  </a:txBody>
                  <a:tcPr marL="2838" marR="2838" marT="2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6DCE4"/>
                    </a:solidFill>
                  </a:tcPr>
                </a:tc>
                <a:tc gridSpan="17">
                  <a:txBody>
                    <a:bodyPr/>
                    <a:lstStyle/>
                    <a:p>
                      <a:pPr algn="ctr" fontAlgn="b"/>
                      <a:r>
                        <a:rPr lang="en-US" sz="1000" b="1" i="0" u="none" strike="noStrike" dirty="0">
                          <a:solidFill>
                            <a:srgbClr val="000000"/>
                          </a:solidFill>
                          <a:effectLst/>
                          <a:latin typeface="Calibri" panose="020F0502020204030204" pitchFamily="34" charset="0"/>
                        </a:rPr>
                        <a:t>3100-4800</a:t>
                      </a:r>
                    </a:p>
                  </a:txBody>
                  <a:tcPr marL="2838" marR="2838" marT="2838"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4">
                  <a:txBody>
                    <a:bodyPr/>
                    <a:lstStyle/>
                    <a:p>
                      <a:pPr algn="ctr" fontAlgn="b"/>
                      <a:r>
                        <a:rPr lang="en-US" sz="1000" b="1" i="0" u="none" strike="noStrike" dirty="0">
                          <a:solidFill>
                            <a:srgbClr val="000000"/>
                          </a:solidFill>
                          <a:effectLst/>
                          <a:latin typeface="Calibri" panose="020F0502020204030204" pitchFamily="34" charset="0"/>
                        </a:rPr>
                        <a:t>4800-5925</a:t>
                      </a:r>
                    </a:p>
                  </a:txBody>
                  <a:tcPr marL="2838" marR="2838" marT="283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r>
                        <a:rPr lang="en-US" sz="1000" b="1" i="0" u="none" strike="noStrike" dirty="0">
                          <a:solidFill>
                            <a:srgbClr val="000000"/>
                          </a:solidFill>
                          <a:effectLst/>
                          <a:latin typeface="Calibri" panose="020F0502020204030204" pitchFamily="34" charset="0"/>
                        </a:rPr>
                        <a:t>5150-5925</a:t>
                      </a:r>
                    </a:p>
                  </a:txBody>
                  <a:tcPr marL="2838" marR="2838" marT="283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2838" marR="2838" marT="2838" marB="0" anchor="b">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000" b="1" i="0" u="none" strike="noStrike" dirty="0">
                          <a:solidFill>
                            <a:srgbClr val="000000"/>
                          </a:solidFill>
                          <a:effectLst/>
                          <a:latin typeface="Calibri" panose="020F0502020204030204" pitchFamily="34" charset="0"/>
                        </a:rPr>
                        <a:t>5925-7125</a:t>
                      </a:r>
                    </a:p>
                  </a:txBody>
                  <a:tcPr marL="2838" marR="2838" marT="283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2838" marR="2838" marT="2838" marB="0" anchor="b">
                    <a:lnL w="12700" cmpd="sng">
                      <a:noFill/>
                      <a:prstDash val="solid"/>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b"/>
                      <a:r>
                        <a:rPr lang="en-US" sz="1000" b="1" i="0" u="none" strike="noStrike" dirty="0">
                          <a:solidFill>
                            <a:srgbClr val="000000"/>
                          </a:solidFill>
                          <a:effectLst/>
                          <a:latin typeface="Calibri" panose="020F0502020204030204" pitchFamily="34" charset="0"/>
                        </a:rPr>
                        <a:t>7125-8500</a:t>
                      </a:r>
                    </a:p>
                  </a:txBody>
                  <a:tcPr marL="2838" marR="2838" marT="283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10">
                  <a:txBody>
                    <a:bodyPr/>
                    <a:lstStyle/>
                    <a:p>
                      <a:pPr algn="ctr" fontAlgn="b"/>
                      <a:r>
                        <a:rPr lang="en-US" sz="1000" b="1" i="0" u="none" strike="noStrike" dirty="0">
                          <a:solidFill>
                            <a:srgbClr val="000000"/>
                          </a:solidFill>
                          <a:effectLst/>
                          <a:latin typeface="Calibri" panose="020F0502020204030204" pitchFamily="34" charset="0"/>
                        </a:rPr>
                        <a:t>8500-9500</a:t>
                      </a:r>
                    </a:p>
                  </a:txBody>
                  <a:tcPr marL="2838" marR="2838" marT="2838" marB="0" anchor="b">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1">
                  <a:txBody>
                    <a:bodyPr/>
                    <a:lstStyle/>
                    <a:p>
                      <a:pPr algn="ctr" fontAlgn="b"/>
                      <a:r>
                        <a:rPr lang="en-US" sz="1000" b="1" i="0" u="none" strike="noStrike" dirty="0">
                          <a:solidFill>
                            <a:srgbClr val="000000"/>
                          </a:solidFill>
                          <a:effectLst/>
                          <a:latin typeface="Calibri" panose="020F0502020204030204" pitchFamily="34" charset="0"/>
                        </a:rPr>
                        <a:t>9500-10600</a:t>
                      </a:r>
                    </a:p>
                  </a:txBody>
                  <a:tcPr marL="2838" marR="2838" marT="2838"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2838" marR="2838" marT="2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94831771"/>
                  </a:ext>
                </a:extLst>
              </a:tr>
              <a:tr h="78828">
                <a:tc>
                  <a:txBody>
                    <a:bodyPr/>
                    <a:lstStyle/>
                    <a:p>
                      <a:pPr algn="l" fontAlgn="ctr"/>
                      <a:r>
                        <a:rPr lang="en-US" sz="1000" b="0" i="0" u="none" strike="noStrike" dirty="0">
                          <a:solidFill>
                            <a:srgbClr val="000000"/>
                          </a:solidFill>
                          <a:effectLst/>
                          <a:latin typeface="Calibri" panose="020F0502020204030204" pitchFamily="34" charset="0"/>
                        </a:rPr>
                        <a:t> </a:t>
                      </a:r>
                    </a:p>
                  </a:txBody>
                  <a:tcPr marL="2838" marR="2838" marT="2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tc gridSpan="17">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w="1270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a:noFill/>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1" i="0" u="none" strike="noStrike" dirty="0">
                          <a:solidFill>
                            <a:srgbClr val="000000"/>
                          </a:solidFill>
                          <a:effectLst/>
                          <a:latin typeface="Arial" panose="020B0604020202020204" pitchFamily="34" charset="0"/>
                        </a:rPr>
                        <a:t> </a:t>
                      </a:r>
                    </a:p>
                  </a:txBody>
                  <a:tcPr marL="2838" marR="2838" marT="2838" marB="0" anchor="ctr">
                    <a:lnL w="1270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gridSpan="10">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a:noFill/>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1">
                  <a:txBody>
                    <a:bodyPr/>
                    <a:lstStyle/>
                    <a:p>
                      <a:pPr algn="ctr" fontAlgn="ctr"/>
                      <a:endParaRPr lang="en-US" sz="1000" b="0" i="0" u="none" strike="noStrike" dirty="0">
                        <a:solidFill>
                          <a:srgbClr val="000000"/>
                        </a:solidFill>
                        <a:effectLst/>
                        <a:latin typeface="Calibri" panose="020F0502020204030204" pitchFamily="34" charset="0"/>
                      </a:endParaRPr>
                    </a:p>
                  </a:txBody>
                  <a:tcPr marL="2838" marR="2838" marT="283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2838" marR="2838" marT="2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8938327"/>
                  </a:ext>
                </a:extLst>
              </a:tr>
              <a:tr h="339105">
                <a:tc>
                  <a:txBody>
                    <a:bodyPr/>
                    <a:lstStyle/>
                    <a:p>
                      <a:pPr algn="ctr" fontAlgn="ctr"/>
                      <a:r>
                        <a:rPr lang="en-US" sz="1000" b="0" i="0" u="none" strike="noStrike" dirty="0">
                          <a:solidFill>
                            <a:srgbClr val="000000"/>
                          </a:solidFill>
                          <a:effectLst/>
                          <a:latin typeface="Calibri" panose="020F0502020204030204" pitchFamily="34" charset="0"/>
                        </a:rPr>
                        <a:t>802.15.4 Channels</a:t>
                      </a:r>
                    </a:p>
                  </a:txBody>
                  <a:tcPr marL="2838" marR="2838" marT="2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6DCE4"/>
                    </a:solid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5">
                  <a:txBody>
                    <a:bodyPr/>
                    <a:lstStyle/>
                    <a:p>
                      <a:pPr algn="ctr" fontAlgn="ctr"/>
                      <a:r>
                        <a:rPr lang="en-US" sz="1000" b="0" i="0" u="none" strike="noStrike">
                          <a:solidFill>
                            <a:srgbClr val="000000"/>
                          </a:solidFill>
                          <a:effectLst/>
                          <a:latin typeface="Calibri" panose="020F0502020204030204" pitchFamily="34" charset="0"/>
                        </a:rPr>
                        <a:t>1</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2</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3</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dirty="0">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gridSpan="5">
                  <a:txBody>
                    <a:bodyPr/>
                    <a:lstStyle/>
                    <a:p>
                      <a:pPr algn="ctr" fontAlgn="ctr"/>
                      <a:r>
                        <a:rPr lang="en-US" sz="1000" b="0" i="0" u="none" strike="noStrike">
                          <a:solidFill>
                            <a:srgbClr val="000000"/>
                          </a:solidFill>
                          <a:effectLst/>
                          <a:latin typeface="Calibri" panose="020F0502020204030204" pitchFamily="34" charset="0"/>
                        </a:rPr>
                        <a:t>5</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6</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8</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9</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10</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12</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13</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a:solidFill>
                            <a:srgbClr val="000000"/>
                          </a:solidFill>
                          <a:effectLst/>
                          <a:latin typeface="Calibri" panose="020F0502020204030204" pitchFamily="34" charset="0"/>
                        </a:rPr>
                        <a:t>14</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Calibri" panose="020F0502020204030204" pitchFamily="34" charset="0"/>
                        </a:rPr>
                        <a:t> </a:t>
                      </a:r>
                    </a:p>
                  </a:txBody>
                  <a:tcPr marL="2838" marR="2838" marT="2838"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sz="1000" b="1" i="0" u="none" strike="noStrike" dirty="0">
                          <a:solidFill>
                            <a:srgbClr val="000000"/>
                          </a:solidFill>
                          <a:effectLst/>
                          <a:latin typeface="Calibri" panose="020F0502020204030204" pitchFamily="34" charset="0"/>
                        </a:rPr>
                        <a:t>HRP</a:t>
                      </a:r>
                    </a:p>
                  </a:txBody>
                  <a:tcPr marL="2838" marR="2838" marT="2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CE4"/>
                    </a:solidFill>
                  </a:tcPr>
                </a:tc>
                <a:extLst>
                  <a:ext uri="{0D108BD9-81ED-4DB2-BD59-A6C34878D82A}">
                    <a16:rowId xmlns:a16="http://schemas.microsoft.com/office/drawing/2014/main" val="3788230501"/>
                  </a:ext>
                </a:extLst>
              </a:tr>
              <a:tr h="184470">
                <a:tc>
                  <a:txBody>
                    <a:bodyPr/>
                    <a:lstStyle/>
                    <a:p>
                      <a:pPr algn="ctr" fontAlgn="ctr"/>
                      <a:r>
                        <a:rPr lang="en-US" sz="1000" b="0" i="0" u="none" strike="noStrike" dirty="0">
                          <a:solidFill>
                            <a:srgbClr val="000000"/>
                          </a:solidFill>
                          <a:effectLst/>
                          <a:latin typeface="Calibri" panose="020F0502020204030204" pitchFamily="34" charset="0"/>
                        </a:rPr>
                        <a:t> </a:t>
                      </a:r>
                    </a:p>
                  </a:txBody>
                  <a:tcPr marL="2838" marR="2838" marT="2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6DCE4"/>
                    </a:solidFill>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13">
                  <a:txBody>
                    <a:bodyPr/>
                    <a:lstStyle/>
                    <a:p>
                      <a:pPr algn="ctr" fontAlgn="ctr"/>
                      <a:r>
                        <a:rPr lang="en-US" sz="1000" b="0" i="0" u="none" strike="noStrike">
                          <a:solidFill>
                            <a:srgbClr val="000000"/>
                          </a:solidFill>
                          <a:effectLst/>
                          <a:latin typeface="Calibri" panose="020F0502020204030204" pitchFamily="34" charset="0"/>
                        </a:rPr>
                        <a:t>4</a:t>
                      </a: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a:noFill/>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a:noFill/>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11">
                  <a:txBody>
                    <a:bodyPr/>
                    <a:lstStyle/>
                    <a:p>
                      <a:pPr algn="ctr" fontAlgn="ctr"/>
                      <a:r>
                        <a:rPr lang="en-US" sz="1000" b="0" i="0" u="none" strike="noStrike">
                          <a:solidFill>
                            <a:srgbClr val="000000"/>
                          </a:solidFill>
                          <a:effectLst/>
                          <a:latin typeface="Calibri" panose="020F0502020204030204" pitchFamily="34" charset="0"/>
                        </a:rPr>
                        <a:t>7</a:t>
                      </a: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13">
                  <a:txBody>
                    <a:bodyPr/>
                    <a:lstStyle/>
                    <a:p>
                      <a:pPr algn="ctr" fontAlgn="ctr"/>
                      <a:r>
                        <a:rPr lang="en-US" sz="1000" b="0" i="0" u="none" strike="noStrike">
                          <a:solidFill>
                            <a:srgbClr val="000000"/>
                          </a:solidFill>
                          <a:effectLst/>
                          <a:latin typeface="Calibri" panose="020F0502020204030204" pitchFamily="34" charset="0"/>
                        </a:rPr>
                        <a:t>11</a:t>
                      </a: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gridSpan="13">
                  <a:txBody>
                    <a:bodyPr/>
                    <a:lstStyle/>
                    <a:p>
                      <a:pPr algn="ctr" fontAlgn="ctr"/>
                      <a:r>
                        <a:rPr lang="en-US" sz="1000" b="0" i="0" u="none" strike="noStrike">
                          <a:solidFill>
                            <a:srgbClr val="000000"/>
                          </a:solidFill>
                          <a:effectLst/>
                          <a:latin typeface="Calibri" panose="020F0502020204030204" pitchFamily="34" charset="0"/>
                        </a:rPr>
                        <a:t>15</a:t>
                      </a: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2838" marR="2838" marT="283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en-US" sz="1000" b="0" i="0" u="none" strike="noStrike" dirty="0">
                        <a:solidFill>
                          <a:srgbClr val="000000"/>
                        </a:solidFill>
                        <a:effectLst/>
                        <a:latin typeface="Calibri" panose="020F0502020204030204" pitchFamily="34" charset="0"/>
                      </a:endParaRPr>
                    </a:p>
                  </a:txBody>
                  <a:tcPr marL="2838" marR="2838" marT="2838"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120815214"/>
                  </a:ext>
                </a:extLst>
              </a:tr>
            </a:tbl>
          </a:graphicData>
        </a:graphic>
      </p:graphicFrame>
    </p:spTree>
    <p:extLst>
      <p:ext uri="{BB962C8B-B14F-4D97-AF65-F5344CB8AC3E}">
        <p14:creationId xmlns:p14="http://schemas.microsoft.com/office/powerpoint/2010/main" val="249017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SzPts val="1400"/>
              <a:buNone/>
            </a:pPr>
            <a:r>
              <a:rPr lang="en-US" dirty="0"/>
              <a:t>Closing Points</a:t>
            </a:r>
          </a:p>
        </p:txBody>
      </p:sp>
      <p:sp>
        <p:nvSpPr>
          <p:cNvPr id="115" name="Google Shape;115;p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29</a:t>
            </a:fld>
            <a:endParaRPr dirty="0"/>
          </a:p>
        </p:txBody>
      </p:sp>
    </p:spTree>
    <p:extLst>
      <p:ext uri="{BB962C8B-B14F-4D97-AF65-F5344CB8AC3E}">
        <p14:creationId xmlns:p14="http://schemas.microsoft.com/office/powerpoint/2010/main" val="159437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159" name="Google Shape;159;p7"/>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cap="all" dirty="0"/>
              <a:t>Disclaimer</a:t>
            </a:r>
            <a:endParaRPr lang="en-US" dirty="0"/>
          </a:p>
        </p:txBody>
      </p:sp>
      <p:sp>
        <p:nvSpPr>
          <p:cNvPr id="2" name="Google Shape;122;p3">
            <a:extLst>
              <a:ext uri="{FF2B5EF4-FFF2-40B4-BE49-F238E27FC236}">
                <a16:creationId xmlns:a16="http://schemas.microsoft.com/office/drawing/2014/main" id="{12594609-B75B-ACD7-5D33-9642D7CB2CD7}"/>
              </a:ext>
            </a:extLst>
          </p:cNvPr>
          <p:cNvSpPr txBox="1">
            <a:spLocks noGrp="1"/>
          </p:cNvSpPr>
          <p:nvPr>
            <p:ph type="body" idx="1"/>
          </p:nvPr>
        </p:nvSpPr>
        <p:spPr>
          <a:xfrm>
            <a:off x="457200" y="993531"/>
            <a:ext cx="8229600" cy="3644931"/>
          </a:xfrm>
          <a:prstGeom prst="rect">
            <a:avLst/>
          </a:prstGeom>
          <a:noFill/>
          <a:ln>
            <a:noFill/>
          </a:ln>
        </p:spPr>
        <p:txBody>
          <a:bodyPr spcFirstLastPara="1" wrap="square" lIns="0" tIns="0" rIns="0" bIns="0" anchor="t" anchorCtr="0">
            <a:noAutofit/>
          </a:bodyPr>
          <a:lstStyle/>
          <a:p>
            <a:pPr marL="0" indent="0">
              <a:spcBef>
                <a:spcPts val="0"/>
              </a:spcBef>
            </a:pPr>
            <a:r>
              <a:rPr lang="en-US" sz="1600" dirty="0"/>
              <a:t>This presentation should be considered as the personal view of the presenter, not as a formal position, explanation, or interpretation of IEEE.</a:t>
            </a:r>
          </a:p>
          <a:p>
            <a:pPr marL="0" indent="0">
              <a:spcBef>
                <a:spcPts val="0"/>
              </a:spcBef>
            </a:pPr>
            <a:endParaRPr lang="en-US" sz="1600" dirty="0"/>
          </a:p>
          <a:p>
            <a:pPr marL="0" indent="0">
              <a:spcBef>
                <a:spcPts val="0"/>
              </a:spcBef>
            </a:pPr>
            <a:r>
              <a:rPr lang="en-US" sz="1600" dirty="0"/>
              <a:t>Per IEEE-SA Standards Board Bylaws</a:t>
            </a:r>
          </a:p>
          <a:p>
            <a:pPr marL="228600" lvl="1" indent="0">
              <a:spcBef>
                <a:spcPts val="0"/>
              </a:spcBef>
            </a:pPr>
            <a:r>
              <a:rPr lang="en-US" sz="1400" dirty="0"/>
              <a:t>“At  lectures,  symposia,  seminars,  or  educational  courses,  an  individual  presenting information  on  IEEE  standards  shall  make it  clear  that  his  or her views should be considered the personal views of that individual rather than the formal position of IEEE.”</a:t>
            </a:r>
          </a:p>
        </p:txBody>
      </p:sp>
    </p:spTree>
    <p:extLst>
      <p:ext uri="{BB962C8B-B14F-4D97-AF65-F5344CB8AC3E}">
        <p14:creationId xmlns:p14="http://schemas.microsoft.com/office/powerpoint/2010/main" val="292419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30</a:t>
            </a:fld>
            <a:endParaRPr dirty="0"/>
          </a:p>
        </p:txBody>
      </p:sp>
      <p:cxnSp>
        <p:nvCxnSpPr>
          <p:cNvPr id="159" name="Straight Arrow Connector 158">
            <a:extLst>
              <a:ext uri="{FF2B5EF4-FFF2-40B4-BE49-F238E27FC236}">
                <a16:creationId xmlns:a16="http://schemas.microsoft.com/office/drawing/2014/main" id="{2152AE37-C02F-731A-8D85-5715FE68E7A2}"/>
              </a:ext>
            </a:extLst>
          </p:cNvPr>
          <p:cNvCxnSpPr/>
          <p:nvPr/>
        </p:nvCxnSpPr>
        <p:spPr>
          <a:xfrm>
            <a:off x="342303" y="622005"/>
            <a:ext cx="85967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F9DA40C-4389-E1BD-47BE-F75DD5BEDB3E}"/>
              </a:ext>
            </a:extLst>
          </p:cNvPr>
          <p:cNvCxnSpPr>
            <a:cxnSpLocks/>
          </p:cNvCxnSpPr>
          <p:nvPr/>
        </p:nvCxnSpPr>
        <p:spPr>
          <a:xfrm>
            <a:off x="387210" y="2808856"/>
            <a:ext cx="8322308" cy="0"/>
          </a:xfrm>
          <a:prstGeom prst="line">
            <a:avLst/>
          </a:prstGeom>
          <a:ln w="50800">
            <a:roun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9DE8BDC2-7CF9-9F1B-F896-E0482F8C844A}"/>
              </a:ext>
            </a:extLst>
          </p:cNvPr>
          <p:cNvSpPr/>
          <p:nvPr/>
        </p:nvSpPr>
        <p:spPr>
          <a:xfrm>
            <a:off x="7882622" y="2720351"/>
            <a:ext cx="167640" cy="182880"/>
          </a:xfrm>
          <a:prstGeom prst="ellipse">
            <a:avLst/>
          </a:prstGeom>
          <a:solidFill>
            <a:srgbClr val="2FB2C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2" name="Oval 161">
            <a:extLst>
              <a:ext uri="{FF2B5EF4-FFF2-40B4-BE49-F238E27FC236}">
                <a16:creationId xmlns:a16="http://schemas.microsoft.com/office/drawing/2014/main" id="{FF6A5AD3-2496-03EE-21B4-5810D356195B}"/>
              </a:ext>
            </a:extLst>
          </p:cNvPr>
          <p:cNvSpPr/>
          <p:nvPr/>
        </p:nvSpPr>
        <p:spPr>
          <a:xfrm>
            <a:off x="1276160" y="2718429"/>
            <a:ext cx="167640" cy="182880"/>
          </a:xfrm>
          <a:prstGeom prst="ellipse">
            <a:avLst/>
          </a:prstGeom>
          <a:solidFill>
            <a:srgbClr val="09398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3" name="TextBox 162">
            <a:extLst>
              <a:ext uri="{FF2B5EF4-FFF2-40B4-BE49-F238E27FC236}">
                <a16:creationId xmlns:a16="http://schemas.microsoft.com/office/drawing/2014/main" id="{7667E3DC-FBB4-C7DE-8917-6E3FECABE920}"/>
              </a:ext>
            </a:extLst>
          </p:cNvPr>
          <p:cNvSpPr txBox="1"/>
          <p:nvPr/>
        </p:nvSpPr>
        <p:spPr>
          <a:xfrm>
            <a:off x="994481" y="3002323"/>
            <a:ext cx="737754" cy="600164"/>
          </a:xfrm>
          <a:prstGeom prst="rect">
            <a:avLst/>
          </a:prstGeom>
          <a:noFill/>
        </p:spPr>
        <p:txBody>
          <a:bodyPr wrap="square" rtlCol="0">
            <a:spAutoFit/>
          </a:bodyPr>
          <a:lstStyle/>
          <a:p>
            <a:pPr algn="ctr"/>
            <a:r>
              <a:rPr lang="en-US" sz="1050" dirty="0"/>
              <a:t>1985</a:t>
            </a:r>
          </a:p>
          <a:p>
            <a:pPr algn="ctr"/>
            <a:r>
              <a:rPr lang="en-US" sz="750" dirty="0"/>
              <a:t>FCC opens  unlicensed bands</a:t>
            </a:r>
          </a:p>
        </p:txBody>
      </p:sp>
      <p:sp>
        <p:nvSpPr>
          <p:cNvPr id="164" name="Oval 163">
            <a:extLst>
              <a:ext uri="{FF2B5EF4-FFF2-40B4-BE49-F238E27FC236}">
                <a16:creationId xmlns:a16="http://schemas.microsoft.com/office/drawing/2014/main" id="{1870F826-CE1A-9403-3693-CC13636E5578}"/>
              </a:ext>
            </a:extLst>
          </p:cNvPr>
          <p:cNvSpPr/>
          <p:nvPr/>
        </p:nvSpPr>
        <p:spPr>
          <a:xfrm>
            <a:off x="4184150" y="2717416"/>
            <a:ext cx="167640" cy="182880"/>
          </a:xfrm>
          <a:prstGeom prst="ellipse">
            <a:avLst/>
          </a:prstGeom>
          <a:solidFill>
            <a:srgbClr val="09398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5" name="TextBox 164">
            <a:extLst>
              <a:ext uri="{FF2B5EF4-FFF2-40B4-BE49-F238E27FC236}">
                <a16:creationId xmlns:a16="http://schemas.microsoft.com/office/drawing/2014/main" id="{2E85A378-677A-6BC6-29D2-74C2DD90F33C}"/>
              </a:ext>
            </a:extLst>
          </p:cNvPr>
          <p:cNvSpPr txBox="1"/>
          <p:nvPr/>
        </p:nvSpPr>
        <p:spPr>
          <a:xfrm>
            <a:off x="3508067" y="2988802"/>
            <a:ext cx="909779" cy="830997"/>
          </a:xfrm>
          <a:prstGeom prst="rect">
            <a:avLst/>
          </a:prstGeom>
          <a:noFill/>
        </p:spPr>
        <p:txBody>
          <a:bodyPr wrap="square" rtlCol="0">
            <a:spAutoFit/>
          </a:bodyPr>
          <a:lstStyle/>
          <a:p>
            <a:pPr algn="ctr"/>
            <a:r>
              <a:rPr lang="en-US" sz="1050" dirty="0"/>
              <a:t>1998-9</a:t>
            </a:r>
          </a:p>
          <a:p>
            <a:pPr algn="ctr"/>
            <a:r>
              <a:rPr lang="en-US" sz="750" dirty="0"/>
              <a:t>Bluetooth SIG formed </a:t>
            </a:r>
          </a:p>
          <a:p>
            <a:pPr algn="ctr"/>
            <a:r>
              <a:rPr lang="en-US" sz="750" dirty="0"/>
              <a:t>and First Specification</a:t>
            </a:r>
          </a:p>
          <a:p>
            <a:pPr algn="ctr"/>
            <a:r>
              <a:rPr lang="en-US" sz="750" dirty="0"/>
              <a:t>Launched</a:t>
            </a:r>
          </a:p>
        </p:txBody>
      </p:sp>
      <p:sp>
        <p:nvSpPr>
          <p:cNvPr id="166" name="Oval 165">
            <a:extLst>
              <a:ext uri="{FF2B5EF4-FFF2-40B4-BE49-F238E27FC236}">
                <a16:creationId xmlns:a16="http://schemas.microsoft.com/office/drawing/2014/main" id="{378C5E59-7E08-E40E-8671-14966F47CCF5}"/>
              </a:ext>
            </a:extLst>
          </p:cNvPr>
          <p:cNvSpPr/>
          <p:nvPr/>
        </p:nvSpPr>
        <p:spPr>
          <a:xfrm>
            <a:off x="4365305" y="2713247"/>
            <a:ext cx="167640" cy="182880"/>
          </a:xfrm>
          <a:prstGeom prst="ellipse">
            <a:avLst/>
          </a:prstGeom>
          <a:solidFill>
            <a:srgbClr val="09398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7" name="TextBox 166">
            <a:extLst>
              <a:ext uri="{FF2B5EF4-FFF2-40B4-BE49-F238E27FC236}">
                <a16:creationId xmlns:a16="http://schemas.microsoft.com/office/drawing/2014/main" id="{47164C78-A7C5-9D21-A2F8-1AE2FCBBA869}"/>
              </a:ext>
            </a:extLst>
          </p:cNvPr>
          <p:cNvSpPr txBox="1"/>
          <p:nvPr/>
        </p:nvSpPr>
        <p:spPr>
          <a:xfrm>
            <a:off x="4230809" y="2988802"/>
            <a:ext cx="828845" cy="830997"/>
          </a:xfrm>
          <a:prstGeom prst="rect">
            <a:avLst/>
          </a:prstGeom>
          <a:noFill/>
        </p:spPr>
        <p:txBody>
          <a:bodyPr wrap="square" rtlCol="0">
            <a:spAutoFit/>
          </a:bodyPr>
          <a:lstStyle/>
          <a:p>
            <a:pPr algn="ctr"/>
            <a:r>
              <a:rPr lang="en-US" sz="1050" dirty="0"/>
              <a:t>2001</a:t>
            </a:r>
          </a:p>
          <a:p>
            <a:pPr algn="ctr"/>
            <a:r>
              <a:rPr lang="en-US" sz="750" dirty="0"/>
              <a:t>First handsets shipped with Bluetooth</a:t>
            </a:r>
          </a:p>
          <a:p>
            <a:pPr algn="ctr"/>
            <a:r>
              <a:rPr lang="en-US" sz="750" dirty="0"/>
              <a:t>T39 Sony Ericsson </a:t>
            </a:r>
          </a:p>
        </p:txBody>
      </p:sp>
      <p:sp>
        <p:nvSpPr>
          <p:cNvPr id="168" name="Oval 167">
            <a:extLst>
              <a:ext uri="{FF2B5EF4-FFF2-40B4-BE49-F238E27FC236}">
                <a16:creationId xmlns:a16="http://schemas.microsoft.com/office/drawing/2014/main" id="{028A4B2D-820E-8F27-8ADE-B5728AC2E71C}"/>
              </a:ext>
            </a:extLst>
          </p:cNvPr>
          <p:cNvSpPr/>
          <p:nvPr/>
        </p:nvSpPr>
        <p:spPr>
          <a:xfrm>
            <a:off x="4548775" y="2711128"/>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9" name="TextBox 168">
            <a:extLst>
              <a:ext uri="{FF2B5EF4-FFF2-40B4-BE49-F238E27FC236}">
                <a16:creationId xmlns:a16="http://schemas.microsoft.com/office/drawing/2014/main" id="{553D7004-C309-3149-FB0D-A67119D06121}"/>
              </a:ext>
            </a:extLst>
          </p:cNvPr>
          <p:cNvSpPr txBox="1"/>
          <p:nvPr/>
        </p:nvSpPr>
        <p:spPr>
          <a:xfrm>
            <a:off x="4194094" y="1841914"/>
            <a:ext cx="820976" cy="946413"/>
          </a:xfrm>
          <a:prstGeom prst="rect">
            <a:avLst/>
          </a:prstGeom>
          <a:noFill/>
        </p:spPr>
        <p:txBody>
          <a:bodyPr wrap="square" rtlCol="0">
            <a:spAutoFit/>
          </a:bodyPr>
          <a:lstStyle/>
          <a:p>
            <a:pPr algn="ctr"/>
            <a:r>
              <a:rPr lang="en-US" sz="750" dirty="0"/>
              <a:t>UWB Rulesets created in USA &amp; ETSI mandated by EU </a:t>
            </a:r>
          </a:p>
          <a:p>
            <a:pPr algn="ctr"/>
            <a:r>
              <a:rPr lang="en-US" sz="1050" dirty="0"/>
              <a:t>2003</a:t>
            </a:r>
          </a:p>
          <a:p>
            <a:pPr algn="ctr"/>
            <a:endParaRPr lang="en-US" sz="750" dirty="0"/>
          </a:p>
        </p:txBody>
      </p:sp>
      <p:sp>
        <p:nvSpPr>
          <p:cNvPr id="170" name="Oval 169">
            <a:extLst>
              <a:ext uri="{FF2B5EF4-FFF2-40B4-BE49-F238E27FC236}">
                <a16:creationId xmlns:a16="http://schemas.microsoft.com/office/drawing/2014/main" id="{8506827D-BA67-872F-54C4-01F6F144054B}"/>
              </a:ext>
            </a:extLst>
          </p:cNvPr>
          <p:cNvSpPr/>
          <p:nvPr/>
        </p:nvSpPr>
        <p:spPr>
          <a:xfrm>
            <a:off x="5295284" y="2715949"/>
            <a:ext cx="167640" cy="182880"/>
          </a:xfrm>
          <a:prstGeom prst="ellipse">
            <a:avLst/>
          </a:prstGeom>
          <a:solidFill>
            <a:srgbClr val="09398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1" name="TextBox 170">
            <a:extLst>
              <a:ext uri="{FF2B5EF4-FFF2-40B4-BE49-F238E27FC236}">
                <a16:creationId xmlns:a16="http://schemas.microsoft.com/office/drawing/2014/main" id="{96DD7A18-637C-1E84-EEDD-94DA8A2B7688}"/>
              </a:ext>
            </a:extLst>
          </p:cNvPr>
          <p:cNvSpPr txBox="1"/>
          <p:nvPr/>
        </p:nvSpPr>
        <p:spPr>
          <a:xfrm>
            <a:off x="5000530" y="2988802"/>
            <a:ext cx="737754" cy="715581"/>
          </a:xfrm>
          <a:prstGeom prst="rect">
            <a:avLst/>
          </a:prstGeom>
          <a:noFill/>
        </p:spPr>
        <p:txBody>
          <a:bodyPr wrap="square" rtlCol="0">
            <a:spAutoFit/>
          </a:bodyPr>
          <a:lstStyle/>
          <a:p>
            <a:pPr algn="ctr"/>
            <a:r>
              <a:rPr lang="en-US" sz="1050" dirty="0"/>
              <a:t>2007</a:t>
            </a:r>
          </a:p>
          <a:p>
            <a:pPr algn="ctr"/>
            <a:r>
              <a:rPr lang="en-US" sz="750" dirty="0"/>
              <a:t>Bluetooth included on original iPhone</a:t>
            </a:r>
          </a:p>
        </p:txBody>
      </p:sp>
      <p:sp>
        <p:nvSpPr>
          <p:cNvPr id="172" name="Oval 171">
            <a:extLst>
              <a:ext uri="{FF2B5EF4-FFF2-40B4-BE49-F238E27FC236}">
                <a16:creationId xmlns:a16="http://schemas.microsoft.com/office/drawing/2014/main" id="{D9B3AD7C-AF83-9E0B-727A-A8D08DA63425}"/>
              </a:ext>
            </a:extLst>
          </p:cNvPr>
          <p:cNvSpPr/>
          <p:nvPr/>
        </p:nvSpPr>
        <p:spPr>
          <a:xfrm>
            <a:off x="7391477" y="2715949"/>
            <a:ext cx="167640" cy="182880"/>
          </a:xfrm>
          <a:prstGeom prst="ellipse">
            <a:avLst/>
          </a:prstGeom>
          <a:solidFill>
            <a:srgbClr val="2FB2C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3" name="Oval 172">
            <a:extLst>
              <a:ext uri="{FF2B5EF4-FFF2-40B4-BE49-F238E27FC236}">
                <a16:creationId xmlns:a16="http://schemas.microsoft.com/office/drawing/2014/main" id="{12724C04-D814-4B64-AFC0-A1DA63C11CA8}"/>
              </a:ext>
            </a:extLst>
          </p:cNvPr>
          <p:cNvSpPr/>
          <p:nvPr/>
        </p:nvSpPr>
        <p:spPr>
          <a:xfrm>
            <a:off x="4725298" y="2718429"/>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4" name="TextBox 173">
            <a:extLst>
              <a:ext uri="{FF2B5EF4-FFF2-40B4-BE49-F238E27FC236}">
                <a16:creationId xmlns:a16="http://schemas.microsoft.com/office/drawing/2014/main" id="{D731CA76-7287-36ED-98FF-0902604CE2B9}"/>
              </a:ext>
            </a:extLst>
          </p:cNvPr>
          <p:cNvSpPr txBox="1"/>
          <p:nvPr/>
        </p:nvSpPr>
        <p:spPr>
          <a:xfrm>
            <a:off x="4626494" y="1176365"/>
            <a:ext cx="737754" cy="830997"/>
          </a:xfrm>
          <a:prstGeom prst="rect">
            <a:avLst/>
          </a:prstGeom>
          <a:noFill/>
        </p:spPr>
        <p:txBody>
          <a:bodyPr wrap="square" rtlCol="0">
            <a:spAutoFit/>
          </a:bodyPr>
          <a:lstStyle/>
          <a:p>
            <a:pPr algn="ctr"/>
            <a:r>
              <a:rPr lang="en-US" sz="750" dirty="0"/>
              <a:t>IEEE 802.15.4a Standard Released </a:t>
            </a:r>
          </a:p>
          <a:p>
            <a:pPr algn="ctr"/>
            <a:r>
              <a:rPr lang="en-US" sz="1050" dirty="0"/>
              <a:t>2006</a:t>
            </a:r>
          </a:p>
          <a:p>
            <a:pPr algn="ctr"/>
            <a:endParaRPr lang="en-US" sz="750" dirty="0"/>
          </a:p>
        </p:txBody>
      </p:sp>
      <p:sp>
        <p:nvSpPr>
          <p:cNvPr id="175" name="Oval 174">
            <a:extLst>
              <a:ext uri="{FF2B5EF4-FFF2-40B4-BE49-F238E27FC236}">
                <a16:creationId xmlns:a16="http://schemas.microsoft.com/office/drawing/2014/main" id="{8427E3F1-AA3C-C23E-AB63-C80D0236D0FD}"/>
              </a:ext>
            </a:extLst>
          </p:cNvPr>
          <p:cNvSpPr/>
          <p:nvPr/>
        </p:nvSpPr>
        <p:spPr>
          <a:xfrm>
            <a:off x="4963596" y="2715949"/>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6" name="TextBox 175">
            <a:extLst>
              <a:ext uri="{FF2B5EF4-FFF2-40B4-BE49-F238E27FC236}">
                <a16:creationId xmlns:a16="http://schemas.microsoft.com/office/drawing/2014/main" id="{14E762FA-E7BB-6FA7-E023-19FC03FB7945}"/>
              </a:ext>
            </a:extLst>
          </p:cNvPr>
          <p:cNvSpPr txBox="1"/>
          <p:nvPr/>
        </p:nvSpPr>
        <p:spPr>
          <a:xfrm>
            <a:off x="4837745" y="1953309"/>
            <a:ext cx="737754" cy="715581"/>
          </a:xfrm>
          <a:prstGeom prst="rect">
            <a:avLst/>
          </a:prstGeom>
          <a:noFill/>
        </p:spPr>
        <p:txBody>
          <a:bodyPr wrap="square" rtlCol="0">
            <a:spAutoFit/>
          </a:bodyPr>
          <a:lstStyle/>
          <a:p>
            <a:pPr algn="ctr"/>
            <a:r>
              <a:rPr lang="en-US" sz="750" dirty="0"/>
              <a:t>Thriving Industrial UWB market established </a:t>
            </a:r>
          </a:p>
          <a:p>
            <a:pPr algn="ctr"/>
            <a:r>
              <a:rPr lang="en-US" sz="1050" dirty="0"/>
              <a:t>2010</a:t>
            </a:r>
            <a:endParaRPr lang="en-US" sz="750" dirty="0"/>
          </a:p>
        </p:txBody>
      </p:sp>
      <p:cxnSp>
        <p:nvCxnSpPr>
          <p:cNvPr id="177" name="Straight Connector 176">
            <a:extLst>
              <a:ext uri="{FF2B5EF4-FFF2-40B4-BE49-F238E27FC236}">
                <a16:creationId xmlns:a16="http://schemas.microsoft.com/office/drawing/2014/main" id="{B31F6810-F6C1-49E9-28E6-33214B781500}"/>
              </a:ext>
            </a:extLst>
          </p:cNvPr>
          <p:cNvCxnSpPr>
            <a:cxnSpLocks/>
            <a:endCxn id="173" idx="0"/>
          </p:cNvCxnSpPr>
          <p:nvPr/>
        </p:nvCxnSpPr>
        <p:spPr>
          <a:xfrm flipH="1">
            <a:off x="4809118" y="1837893"/>
            <a:ext cx="176237" cy="88053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57A10242-E680-90CB-9CF2-A3127ACC5BF9}"/>
              </a:ext>
            </a:extLst>
          </p:cNvPr>
          <p:cNvSpPr/>
          <p:nvPr/>
        </p:nvSpPr>
        <p:spPr>
          <a:xfrm>
            <a:off x="7634707" y="2715949"/>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9" name="TextBox 178">
            <a:extLst>
              <a:ext uri="{FF2B5EF4-FFF2-40B4-BE49-F238E27FC236}">
                <a16:creationId xmlns:a16="http://schemas.microsoft.com/office/drawing/2014/main" id="{5A36ABF3-4F07-C74C-9B67-BF9A1B9B735F}"/>
              </a:ext>
            </a:extLst>
          </p:cNvPr>
          <p:cNvSpPr txBox="1"/>
          <p:nvPr/>
        </p:nvSpPr>
        <p:spPr>
          <a:xfrm>
            <a:off x="7368335" y="1953310"/>
            <a:ext cx="737754" cy="715581"/>
          </a:xfrm>
          <a:prstGeom prst="rect">
            <a:avLst/>
          </a:prstGeom>
          <a:noFill/>
        </p:spPr>
        <p:txBody>
          <a:bodyPr wrap="square" rtlCol="0">
            <a:spAutoFit/>
          </a:bodyPr>
          <a:lstStyle/>
          <a:p>
            <a:pPr algn="ctr"/>
            <a:r>
              <a:rPr lang="en-US" sz="750" dirty="0"/>
              <a:t>UWB incorporated in all models of iPhone 11</a:t>
            </a:r>
          </a:p>
          <a:p>
            <a:pPr algn="ctr"/>
            <a:r>
              <a:rPr lang="en-US" sz="1050" dirty="0"/>
              <a:t>2019</a:t>
            </a:r>
            <a:endParaRPr lang="en-US" sz="750" dirty="0"/>
          </a:p>
        </p:txBody>
      </p:sp>
      <p:sp>
        <p:nvSpPr>
          <p:cNvPr id="180" name="Oval 179">
            <a:extLst>
              <a:ext uri="{FF2B5EF4-FFF2-40B4-BE49-F238E27FC236}">
                <a16:creationId xmlns:a16="http://schemas.microsoft.com/office/drawing/2014/main" id="{DD767030-F380-3AC8-45DC-92B8E1D7AFA1}"/>
              </a:ext>
            </a:extLst>
          </p:cNvPr>
          <p:cNvSpPr/>
          <p:nvPr/>
        </p:nvSpPr>
        <p:spPr>
          <a:xfrm>
            <a:off x="6769078" y="2716510"/>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1" name="TextBox 180">
            <a:extLst>
              <a:ext uri="{FF2B5EF4-FFF2-40B4-BE49-F238E27FC236}">
                <a16:creationId xmlns:a16="http://schemas.microsoft.com/office/drawing/2014/main" id="{EF6AEE22-D8C2-CEDC-DE45-089DD940E900}"/>
              </a:ext>
            </a:extLst>
          </p:cNvPr>
          <p:cNvSpPr txBox="1"/>
          <p:nvPr/>
        </p:nvSpPr>
        <p:spPr>
          <a:xfrm>
            <a:off x="6450561" y="1953310"/>
            <a:ext cx="804674" cy="715581"/>
          </a:xfrm>
          <a:prstGeom prst="rect">
            <a:avLst/>
          </a:prstGeom>
          <a:noFill/>
        </p:spPr>
        <p:txBody>
          <a:bodyPr wrap="square" rtlCol="0">
            <a:spAutoFit/>
          </a:bodyPr>
          <a:lstStyle/>
          <a:p>
            <a:pPr algn="ctr"/>
            <a:r>
              <a:rPr lang="en-US" sz="750" dirty="0"/>
              <a:t>Car Manufacturers recognize value of UWB</a:t>
            </a:r>
          </a:p>
          <a:p>
            <a:pPr algn="ctr"/>
            <a:r>
              <a:rPr lang="en-US" sz="1050" dirty="0"/>
              <a:t>2016</a:t>
            </a:r>
            <a:endParaRPr lang="en-US" sz="750" dirty="0"/>
          </a:p>
        </p:txBody>
      </p:sp>
      <p:sp>
        <p:nvSpPr>
          <p:cNvPr id="182" name="TextBox 181">
            <a:extLst>
              <a:ext uri="{FF2B5EF4-FFF2-40B4-BE49-F238E27FC236}">
                <a16:creationId xmlns:a16="http://schemas.microsoft.com/office/drawing/2014/main" id="{F6852AFB-EBA0-68E5-9789-7FE5A4928990}"/>
              </a:ext>
            </a:extLst>
          </p:cNvPr>
          <p:cNvSpPr txBox="1"/>
          <p:nvPr/>
        </p:nvSpPr>
        <p:spPr>
          <a:xfrm>
            <a:off x="6932950" y="1180753"/>
            <a:ext cx="737754" cy="830997"/>
          </a:xfrm>
          <a:prstGeom prst="rect">
            <a:avLst/>
          </a:prstGeom>
          <a:noFill/>
        </p:spPr>
        <p:txBody>
          <a:bodyPr wrap="square" rtlCol="0">
            <a:spAutoFit/>
          </a:bodyPr>
          <a:lstStyle/>
          <a:p>
            <a:pPr algn="ctr"/>
            <a:r>
              <a:rPr lang="en-US" sz="750" dirty="0"/>
              <a:t>IEEE 802.15.4z Standard starts </a:t>
            </a:r>
          </a:p>
          <a:p>
            <a:pPr algn="ctr"/>
            <a:r>
              <a:rPr lang="en-US" sz="1050" dirty="0"/>
              <a:t>2018</a:t>
            </a:r>
          </a:p>
          <a:p>
            <a:pPr algn="ctr"/>
            <a:endParaRPr lang="en-US" sz="750" dirty="0"/>
          </a:p>
        </p:txBody>
      </p:sp>
      <p:cxnSp>
        <p:nvCxnSpPr>
          <p:cNvPr id="183" name="Straight Connector 182">
            <a:extLst>
              <a:ext uri="{FF2B5EF4-FFF2-40B4-BE49-F238E27FC236}">
                <a16:creationId xmlns:a16="http://schemas.microsoft.com/office/drawing/2014/main" id="{0357CFC5-E567-93B4-946B-E79163A0F059}"/>
              </a:ext>
            </a:extLst>
          </p:cNvPr>
          <p:cNvCxnSpPr>
            <a:cxnSpLocks/>
            <a:endCxn id="172" idx="0"/>
          </p:cNvCxnSpPr>
          <p:nvPr/>
        </p:nvCxnSpPr>
        <p:spPr>
          <a:xfrm>
            <a:off x="7301828" y="1919527"/>
            <a:ext cx="173469" cy="7964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27C66BFD-3142-BFC2-B017-8D68E77DF01E}"/>
              </a:ext>
            </a:extLst>
          </p:cNvPr>
          <p:cNvSpPr txBox="1"/>
          <p:nvPr/>
        </p:nvSpPr>
        <p:spPr>
          <a:xfrm>
            <a:off x="7734731" y="1180753"/>
            <a:ext cx="737754" cy="830997"/>
          </a:xfrm>
          <a:prstGeom prst="rect">
            <a:avLst/>
          </a:prstGeom>
          <a:noFill/>
        </p:spPr>
        <p:txBody>
          <a:bodyPr wrap="square" rtlCol="0">
            <a:spAutoFit/>
          </a:bodyPr>
          <a:lstStyle/>
          <a:p>
            <a:pPr algn="ctr"/>
            <a:r>
              <a:rPr lang="en-US" sz="750" dirty="0"/>
              <a:t>IEEE 802.15.4z Standard released</a:t>
            </a:r>
          </a:p>
          <a:p>
            <a:pPr algn="ctr"/>
            <a:r>
              <a:rPr lang="en-US" sz="1050" dirty="0"/>
              <a:t>2020</a:t>
            </a:r>
          </a:p>
          <a:p>
            <a:pPr algn="ctr"/>
            <a:endParaRPr lang="en-US" sz="750" dirty="0"/>
          </a:p>
        </p:txBody>
      </p:sp>
      <p:cxnSp>
        <p:nvCxnSpPr>
          <p:cNvPr id="185" name="Straight Connector 184">
            <a:extLst>
              <a:ext uri="{FF2B5EF4-FFF2-40B4-BE49-F238E27FC236}">
                <a16:creationId xmlns:a16="http://schemas.microsoft.com/office/drawing/2014/main" id="{4C6B2CAF-7F96-F82D-EF9D-D17ABE90F303}"/>
              </a:ext>
            </a:extLst>
          </p:cNvPr>
          <p:cNvCxnSpPr>
            <a:cxnSpLocks/>
            <a:endCxn id="161" idx="0"/>
          </p:cNvCxnSpPr>
          <p:nvPr/>
        </p:nvCxnSpPr>
        <p:spPr>
          <a:xfrm flipH="1">
            <a:off x="7966442" y="1918061"/>
            <a:ext cx="178062" cy="8022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3A44E0D5-D676-B0C6-CAAA-236906231CDF}"/>
              </a:ext>
            </a:extLst>
          </p:cNvPr>
          <p:cNvSpPr/>
          <p:nvPr/>
        </p:nvSpPr>
        <p:spPr>
          <a:xfrm>
            <a:off x="6109474" y="2713018"/>
            <a:ext cx="167640" cy="18288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7" name="TextBox 186">
            <a:extLst>
              <a:ext uri="{FF2B5EF4-FFF2-40B4-BE49-F238E27FC236}">
                <a16:creationId xmlns:a16="http://schemas.microsoft.com/office/drawing/2014/main" id="{A545B023-47DE-E67C-C289-4E74A4F4098C}"/>
              </a:ext>
            </a:extLst>
          </p:cNvPr>
          <p:cNvSpPr txBox="1"/>
          <p:nvPr/>
        </p:nvSpPr>
        <p:spPr>
          <a:xfrm>
            <a:off x="5755409" y="1831762"/>
            <a:ext cx="848889" cy="830997"/>
          </a:xfrm>
          <a:prstGeom prst="rect">
            <a:avLst/>
          </a:prstGeom>
          <a:noFill/>
        </p:spPr>
        <p:txBody>
          <a:bodyPr wrap="square" rtlCol="0">
            <a:spAutoFit/>
          </a:bodyPr>
          <a:lstStyle/>
          <a:p>
            <a:pPr algn="ctr"/>
            <a:r>
              <a:rPr lang="en-US" sz="750" dirty="0"/>
              <a:t>Big Technology companies start to adopt  UWB technology</a:t>
            </a:r>
          </a:p>
          <a:p>
            <a:pPr algn="ctr"/>
            <a:r>
              <a:rPr lang="en-US" sz="1050" dirty="0"/>
              <a:t>2015</a:t>
            </a:r>
            <a:endParaRPr lang="en-US" sz="750" dirty="0"/>
          </a:p>
        </p:txBody>
      </p:sp>
      <p:pic>
        <p:nvPicPr>
          <p:cNvPr id="188" name="Picture 187">
            <a:extLst>
              <a:ext uri="{FF2B5EF4-FFF2-40B4-BE49-F238E27FC236}">
                <a16:creationId xmlns:a16="http://schemas.microsoft.com/office/drawing/2014/main" id="{045546AE-3BE4-A996-D5EB-F3F97F417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755" y="1402076"/>
            <a:ext cx="334328" cy="503315"/>
          </a:xfrm>
          <a:prstGeom prst="rect">
            <a:avLst/>
          </a:prstGeom>
        </p:spPr>
      </p:pic>
      <p:cxnSp>
        <p:nvCxnSpPr>
          <p:cNvPr id="189" name="Straight Connector 188">
            <a:extLst>
              <a:ext uri="{FF2B5EF4-FFF2-40B4-BE49-F238E27FC236}">
                <a16:creationId xmlns:a16="http://schemas.microsoft.com/office/drawing/2014/main" id="{F7999491-4CD7-7DCA-6125-B20529AE1F0F}"/>
              </a:ext>
            </a:extLst>
          </p:cNvPr>
          <p:cNvCxnSpPr>
            <a:cxnSpLocks/>
            <a:endCxn id="169" idx="0"/>
          </p:cNvCxnSpPr>
          <p:nvPr/>
        </p:nvCxnSpPr>
        <p:spPr>
          <a:xfrm flipH="1">
            <a:off x="4604582" y="864156"/>
            <a:ext cx="2" cy="97775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F51C657-121B-7B54-75F0-8EAD6B29F72A}"/>
              </a:ext>
            </a:extLst>
          </p:cNvPr>
          <p:cNvCxnSpPr>
            <a:cxnSpLocks/>
          </p:cNvCxnSpPr>
          <p:nvPr/>
        </p:nvCxnSpPr>
        <p:spPr>
          <a:xfrm>
            <a:off x="7715674" y="863378"/>
            <a:ext cx="0" cy="48636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5E81CD0-6C80-4B6F-BE33-4DA6D4A636D0}"/>
              </a:ext>
            </a:extLst>
          </p:cNvPr>
          <p:cNvCxnSpPr>
            <a:cxnSpLocks/>
          </p:cNvCxnSpPr>
          <p:nvPr/>
        </p:nvCxnSpPr>
        <p:spPr>
          <a:xfrm>
            <a:off x="1360505" y="3596402"/>
            <a:ext cx="0" cy="10256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2" name="Left-Right Arrow 54">
            <a:extLst>
              <a:ext uri="{FF2B5EF4-FFF2-40B4-BE49-F238E27FC236}">
                <a16:creationId xmlns:a16="http://schemas.microsoft.com/office/drawing/2014/main" id="{A0303A1E-E062-792F-CE27-33EDCF36AE54}"/>
              </a:ext>
            </a:extLst>
          </p:cNvPr>
          <p:cNvSpPr/>
          <p:nvPr/>
        </p:nvSpPr>
        <p:spPr>
          <a:xfrm>
            <a:off x="1361029" y="3869338"/>
            <a:ext cx="3179124" cy="363474"/>
          </a:xfrm>
          <a:prstGeom prst="leftRightArrow">
            <a:avLst/>
          </a:prstGeom>
          <a:solidFill>
            <a:srgbClr val="09398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dirty="0">
              <a:solidFill>
                <a:srgbClr val="E17D25"/>
              </a:solidFill>
            </a:endParaRPr>
          </a:p>
        </p:txBody>
      </p:sp>
      <p:sp>
        <p:nvSpPr>
          <p:cNvPr id="193" name="TextBox 192">
            <a:extLst>
              <a:ext uri="{FF2B5EF4-FFF2-40B4-BE49-F238E27FC236}">
                <a16:creationId xmlns:a16="http://schemas.microsoft.com/office/drawing/2014/main" id="{D5A7D6A6-9B26-F157-6C32-472D3A93FEF5}"/>
              </a:ext>
            </a:extLst>
          </p:cNvPr>
          <p:cNvSpPr txBox="1"/>
          <p:nvPr/>
        </p:nvSpPr>
        <p:spPr>
          <a:xfrm>
            <a:off x="2446379" y="3923036"/>
            <a:ext cx="724878" cy="253916"/>
          </a:xfrm>
          <a:prstGeom prst="rect">
            <a:avLst/>
          </a:prstGeom>
          <a:noFill/>
        </p:spPr>
        <p:txBody>
          <a:bodyPr wrap="none" rtlCol="0">
            <a:spAutoFit/>
          </a:bodyPr>
          <a:lstStyle/>
          <a:p>
            <a:r>
              <a:rPr lang="en-US" sz="1050" dirty="0">
                <a:solidFill>
                  <a:schemeClr val="bg1"/>
                </a:solidFill>
              </a:rPr>
              <a:t>16 Years</a:t>
            </a:r>
          </a:p>
        </p:txBody>
      </p:sp>
      <p:sp>
        <p:nvSpPr>
          <p:cNvPr id="194" name="Left-Right Arrow 55">
            <a:extLst>
              <a:ext uri="{FF2B5EF4-FFF2-40B4-BE49-F238E27FC236}">
                <a16:creationId xmlns:a16="http://schemas.microsoft.com/office/drawing/2014/main" id="{9C0DC9E6-AC30-942B-0286-5E21B5E0C37B}"/>
              </a:ext>
            </a:extLst>
          </p:cNvPr>
          <p:cNvSpPr/>
          <p:nvPr/>
        </p:nvSpPr>
        <p:spPr>
          <a:xfrm>
            <a:off x="4604583" y="801085"/>
            <a:ext cx="3111092" cy="363474"/>
          </a:xfrm>
          <a:prstGeom prst="leftRightArrow">
            <a:avLst/>
          </a:prstGeom>
          <a:solidFill>
            <a:srgbClr val="2FB2C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p>
        </p:txBody>
      </p:sp>
      <p:sp>
        <p:nvSpPr>
          <p:cNvPr id="195" name="TextBox 194">
            <a:extLst>
              <a:ext uri="{FF2B5EF4-FFF2-40B4-BE49-F238E27FC236}">
                <a16:creationId xmlns:a16="http://schemas.microsoft.com/office/drawing/2014/main" id="{3489FE2C-3A1A-DB80-8D1A-76289C164A38}"/>
              </a:ext>
            </a:extLst>
          </p:cNvPr>
          <p:cNvSpPr txBox="1"/>
          <p:nvPr/>
        </p:nvSpPr>
        <p:spPr>
          <a:xfrm>
            <a:off x="5760885" y="842763"/>
            <a:ext cx="724878" cy="253916"/>
          </a:xfrm>
          <a:prstGeom prst="rect">
            <a:avLst/>
          </a:prstGeom>
          <a:noFill/>
        </p:spPr>
        <p:txBody>
          <a:bodyPr wrap="none" rtlCol="0">
            <a:spAutoFit/>
          </a:bodyPr>
          <a:lstStyle/>
          <a:p>
            <a:r>
              <a:rPr lang="en-US" sz="1050" dirty="0">
                <a:solidFill>
                  <a:schemeClr val="bg1"/>
                </a:solidFill>
              </a:rPr>
              <a:t>16 Years</a:t>
            </a:r>
          </a:p>
        </p:txBody>
      </p:sp>
      <p:sp>
        <p:nvSpPr>
          <p:cNvPr id="196" name="TextBox 195">
            <a:extLst>
              <a:ext uri="{FF2B5EF4-FFF2-40B4-BE49-F238E27FC236}">
                <a16:creationId xmlns:a16="http://schemas.microsoft.com/office/drawing/2014/main" id="{6530E159-0594-8FD5-0A95-9DB0DCEB830B}"/>
              </a:ext>
            </a:extLst>
          </p:cNvPr>
          <p:cNvSpPr txBox="1"/>
          <p:nvPr/>
        </p:nvSpPr>
        <p:spPr>
          <a:xfrm>
            <a:off x="342303" y="4111077"/>
            <a:ext cx="1183821" cy="161583"/>
          </a:xfrm>
          <a:prstGeom prst="rect">
            <a:avLst/>
          </a:prstGeom>
          <a:noFill/>
        </p:spPr>
        <p:txBody>
          <a:bodyPr wrap="square" rtlCol="0">
            <a:spAutoFit/>
          </a:bodyPr>
          <a:lstStyle/>
          <a:p>
            <a:r>
              <a:rPr lang="en-US" sz="450" dirty="0">
                <a:solidFill>
                  <a:srgbClr val="09398D"/>
                </a:solidFill>
              </a:rPr>
              <a:t> Bluetooth source: Bluetooth SIG</a:t>
            </a:r>
          </a:p>
        </p:txBody>
      </p:sp>
      <p:cxnSp>
        <p:nvCxnSpPr>
          <p:cNvPr id="197" name="Straight Connector 196">
            <a:extLst>
              <a:ext uri="{FF2B5EF4-FFF2-40B4-BE49-F238E27FC236}">
                <a16:creationId xmlns:a16="http://schemas.microsoft.com/office/drawing/2014/main" id="{9EE180C9-33B7-A096-7076-46BED0C62AA2}"/>
              </a:ext>
            </a:extLst>
          </p:cNvPr>
          <p:cNvCxnSpPr>
            <a:cxnSpLocks/>
            <a:endCxn id="175" idx="7"/>
          </p:cNvCxnSpPr>
          <p:nvPr/>
        </p:nvCxnSpPr>
        <p:spPr>
          <a:xfrm flipH="1">
            <a:off x="5106686" y="2598109"/>
            <a:ext cx="95925" cy="1446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54C2839-32C9-D1B2-428B-B7FC315EADB5}"/>
              </a:ext>
            </a:extLst>
          </p:cNvPr>
          <p:cNvCxnSpPr>
            <a:cxnSpLocks/>
            <a:stCxn id="164" idx="3"/>
          </p:cNvCxnSpPr>
          <p:nvPr/>
        </p:nvCxnSpPr>
        <p:spPr>
          <a:xfrm flipH="1">
            <a:off x="4119056" y="2873514"/>
            <a:ext cx="89645" cy="152426"/>
          </a:xfrm>
          <a:prstGeom prst="line">
            <a:avLst/>
          </a:prstGeom>
          <a:ln w="12700">
            <a:solidFill>
              <a:srgbClr val="09398D"/>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F53C133-1077-9A65-BAC2-4E7D782C6F3B}"/>
              </a:ext>
            </a:extLst>
          </p:cNvPr>
          <p:cNvCxnSpPr>
            <a:cxnSpLocks/>
            <a:stCxn id="166" idx="5"/>
            <a:endCxn id="167" idx="0"/>
          </p:cNvCxnSpPr>
          <p:nvPr/>
        </p:nvCxnSpPr>
        <p:spPr>
          <a:xfrm>
            <a:off x="4508395" y="2869345"/>
            <a:ext cx="136837" cy="119457"/>
          </a:xfrm>
          <a:prstGeom prst="line">
            <a:avLst/>
          </a:prstGeom>
          <a:ln w="12700">
            <a:solidFill>
              <a:srgbClr val="09398D"/>
            </a:solidFill>
          </a:ln>
        </p:spPr>
        <p:style>
          <a:lnRef idx="1">
            <a:schemeClr val="accent1"/>
          </a:lnRef>
          <a:fillRef idx="0">
            <a:schemeClr val="accent1"/>
          </a:fillRef>
          <a:effectRef idx="0">
            <a:schemeClr val="accent1"/>
          </a:effectRef>
          <a:fontRef idx="minor">
            <a:schemeClr val="tx1"/>
          </a:fontRef>
        </p:style>
      </p:cxnSp>
      <p:pic>
        <p:nvPicPr>
          <p:cNvPr id="200" name="Picture 199">
            <a:extLst>
              <a:ext uri="{FF2B5EF4-FFF2-40B4-BE49-F238E27FC236}">
                <a16:creationId xmlns:a16="http://schemas.microsoft.com/office/drawing/2014/main" id="{B1A3E900-ACF6-50A4-FA9E-E5326E53D8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0153" y="3808259"/>
            <a:ext cx="192012" cy="446961"/>
          </a:xfrm>
          <a:prstGeom prst="rect">
            <a:avLst/>
          </a:prstGeom>
        </p:spPr>
      </p:pic>
      <p:pic>
        <p:nvPicPr>
          <p:cNvPr id="201" name="Picture 200">
            <a:extLst>
              <a:ext uri="{FF2B5EF4-FFF2-40B4-BE49-F238E27FC236}">
                <a16:creationId xmlns:a16="http://schemas.microsoft.com/office/drawing/2014/main" id="{13E9D687-2504-C6F4-50CC-EFE6CC8B0E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1667" y="3817251"/>
            <a:ext cx="235480" cy="437969"/>
          </a:xfrm>
          <a:prstGeom prst="rect">
            <a:avLst/>
          </a:prstGeom>
        </p:spPr>
      </p:pic>
      <p:cxnSp>
        <p:nvCxnSpPr>
          <p:cNvPr id="202" name="Straight Connector 201">
            <a:extLst>
              <a:ext uri="{FF2B5EF4-FFF2-40B4-BE49-F238E27FC236}">
                <a16:creationId xmlns:a16="http://schemas.microsoft.com/office/drawing/2014/main" id="{259BF8CB-2E7E-20D3-69DA-6DBCC509314B}"/>
              </a:ext>
            </a:extLst>
          </p:cNvPr>
          <p:cNvCxnSpPr>
            <a:cxnSpLocks/>
          </p:cNvCxnSpPr>
          <p:nvPr/>
        </p:nvCxnSpPr>
        <p:spPr>
          <a:xfrm>
            <a:off x="5369407" y="4331511"/>
            <a:ext cx="0" cy="27699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3" name="Left-Right Arrow 74">
            <a:extLst>
              <a:ext uri="{FF2B5EF4-FFF2-40B4-BE49-F238E27FC236}">
                <a16:creationId xmlns:a16="http://schemas.microsoft.com/office/drawing/2014/main" id="{651CCF47-B22D-6794-6EC6-0EF8AE7E2102}"/>
              </a:ext>
            </a:extLst>
          </p:cNvPr>
          <p:cNvSpPr/>
          <p:nvPr/>
        </p:nvSpPr>
        <p:spPr>
          <a:xfrm>
            <a:off x="1368555" y="4307739"/>
            <a:ext cx="3995693" cy="363474"/>
          </a:xfrm>
          <a:prstGeom prst="leftRightArrow">
            <a:avLst/>
          </a:prstGeom>
          <a:solidFill>
            <a:srgbClr val="09398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dirty="0">
              <a:solidFill>
                <a:srgbClr val="E17D25"/>
              </a:solidFill>
            </a:endParaRPr>
          </a:p>
        </p:txBody>
      </p:sp>
      <p:sp>
        <p:nvSpPr>
          <p:cNvPr id="204" name="TextBox 203">
            <a:extLst>
              <a:ext uri="{FF2B5EF4-FFF2-40B4-BE49-F238E27FC236}">
                <a16:creationId xmlns:a16="http://schemas.microsoft.com/office/drawing/2014/main" id="{9EDD33FB-228B-8183-93AD-6C406A8D31AF}"/>
              </a:ext>
            </a:extLst>
          </p:cNvPr>
          <p:cNvSpPr txBox="1"/>
          <p:nvPr/>
        </p:nvSpPr>
        <p:spPr>
          <a:xfrm>
            <a:off x="2678030" y="4357389"/>
            <a:ext cx="1002062" cy="253916"/>
          </a:xfrm>
          <a:prstGeom prst="rect">
            <a:avLst/>
          </a:prstGeom>
          <a:noFill/>
        </p:spPr>
        <p:txBody>
          <a:bodyPr wrap="square" rtlCol="0">
            <a:spAutoFit/>
          </a:bodyPr>
          <a:lstStyle/>
          <a:p>
            <a:r>
              <a:rPr lang="en-US" sz="1050" dirty="0">
                <a:solidFill>
                  <a:schemeClr val="bg1"/>
                </a:solidFill>
              </a:rPr>
              <a:t>22 Years</a:t>
            </a:r>
          </a:p>
        </p:txBody>
      </p:sp>
      <p:sp>
        <p:nvSpPr>
          <p:cNvPr id="205" name="TextBox 204">
            <a:extLst>
              <a:ext uri="{FF2B5EF4-FFF2-40B4-BE49-F238E27FC236}">
                <a16:creationId xmlns:a16="http://schemas.microsoft.com/office/drawing/2014/main" id="{F9052330-A41E-A44B-FCD2-7EB9790B3AAA}"/>
              </a:ext>
            </a:extLst>
          </p:cNvPr>
          <p:cNvSpPr txBox="1"/>
          <p:nvPr/>
        </p:nvSpPr>
        <p:spPr>
          <a:xfrm>
            <a:off x="347233" y="1515234"/>
            <a:ext cx="673582" cy="338554"/>
          </a:xfrm>
          <a:prstGeom prst="rect">
            <a:avLst/>
          </a:prstGeom>
          <a:noFill/>
        </p:spPr>
        <p:txBody>
          <a:bodyPr wrap="none" rtlCol="0">
            <a:spAutoFit/>
          </a:bodyPr>
          <a:lstStyle/>
          <a:p>
            <a:r>
              <a:rPr lang="en-US" sz="1600" b="1" dirty="0">
                <a:solidFill>
                  <a:srgbClr val="30B2C7"/>
                </a:solidFill>
              </a:rPr>
              <a:t>UWB</a:t>
            </a:r>
            <a:endParaRPr lang="en-US" sz="1600" b="1" dirty="0"/>
          </a:p>
        </p:txBody>
      </p:sp>
      <p:sp>
        <p:nvSpPr>
          <p:cNvPr id="206" name="TextBox 205">
            <a:extLst>
              <a:ext uri="{FF2B5EF4-FFF2-40B4-BE49-F238E27FC236}">
                <a16:creationId xmlns:a16="http://schemas.microsoft.com/office/drawing/2014/main" id="{9B5C51E2-2D84-87A9-828B-AFD04618B6F5}"/>
              </a:ext>
            </a:extLst>
          </p:cNvPr>
          <p:cNvSpPr txBox="1"/>
          <p:nvPr/>
        </p:nvSpPr>
        <p:spPr>
          <a:xfrm>
            <a:off x="347232" y="3907410"/>
            <a:ext cx="928927" cy="276999"/>
          </a:xfrm>
          <a:prstGeom prst="rect">
            <a:avLst/>
          </a:prstGeom>
          <a:noFill/>
        </p:spPr>
        <p:txBody>
          <a:bodyPr wrap="square" rtlCol="0">
            <a:spAutoFit/>
          </a:bodyPr>
          <a:lstStyle/>
          <a:p>
            <a:r>
              <a:rPr lang="en-US" sz="1200" b="1" dirty="0">
                <a:solidFill>
                  <a:srgbClr val="09398D"/>
                </a:solidFill>
              </a:rPr>
              <a:t>Bluetooth</a:t>
            </a:r>
            <a:endParaRPr lang="en-US" sz="1050" b="1" dirty="0">
              <a:solidFill>
                <a:srgbClr val="09398D"/>
              </a:solidFill>
            </a:endParaRPr>
          </a:p>
        </p:txBody>
      </p:sp>
      <p:pic>
        <p:nvPicPr>
          <p:cNvPr id="207" name="Picture 206">
            <a:extLst>
              <a:ext uri="{FF2B5EF4-FFF2-40B4-BE49-F238E27FC236}">
                <a16:creationId xmlns:a16="http://schemas.microsoft.com/office/drawing/2014/main" id="{33D33BE7-9DB3-C5E0-1C4F-5A6412B488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1932" y="1416682"/>
            <a:ext cx="177911" cy="390157"/>
          </a:xfrm>
          <a:prstGeom prst="rect">
            <a:avLst/>
          </a:prstGeom>
        </p:spPr>
      </p:pic>
      <p:sp>
        <p:nvSpPr>
          <p:cNvPr id="208" name="TextBox 207">
            <a:extLst>
              <a:ext uri="{FF2B5EF4-FFF2-40B4-BE49-F238E27FC236}">
                <a16:creationId xmlns:a16="http://schemas.microsoft.com/office/drawing/2014/main" id="{14A1A7D0-E2FA-B935-33A8-CB200E8C679C}"/>
              </a:ext>
            </a:extLst>
          </p:cNvPr>
          <p:cNvSpPr txBox="1"/>
          <p:nvPr/>
        </p:nvSpPr>
        <p:spPr>
          <a:xfrm>
            <a:off x="8009108" y="661851"/>
            <a:ext cx="1014656" cy="715581"/>
          </a:xfrm>
          <a:prstGeom prst="rect">
            <a:avLst/>
          </a:prstGeom>
          <a:noFill/>
        </p:spPr>
        <p:txBody>
          <a:bodyPr wrap="square" rtlCol="0">
            <a:spAutoFit/>
          </a:bodyPr>
          <a:lstStyle/>
          <a:p>
            <a:pPr algn="ctr"/>
            <a:r>
              <a:rPr lang="en-US" sz="750" dirty="0"/>
              <a:t>UWB in iPhone 12, iWatch 6, Xiaomi Mi 10 Series and Samsung Note 20U </a:t>
            </a:r>
          </a:p>
          <a:p>
            <a:pPr algn="ctr"/>
            <a:r>
              <a:rPr lang="en-US" sz="1050" dirty="0"/>
              <a:t>2020</a:t>
            </a:r>
          </a:p>
        </p:txBody>
      </p:sp>
      <p:pic>
        <p:nvPicPr>
          <p:cNvPr id="209" name="Picture 208">
            <a:extLst>
              <a:ext uri="{FF2B5EF4-FFF2-40B4-BE49-F238E27FC236}">
                <a16:creationId xmlns:a16="http://schemas.microsoft.com/office/drawing/2014/main" id="{A924967F-BDE1-5924-B4D6-FCC29FF20B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5254" y="1875106"/>
            <a:ext cx="201878" cy="335321"/>
          </a:xfrm>
          <a:prstGeom prst="rect">
            <a:avLst/>
          </a:prstGeom>
        </p:spPr>
      </p:pic>
      <p:pic>
        <p:nvPicPr>
          <p:cNvPr id="210" name="Picture 209">
            <a:extLst>
              <a:ext uri="{FF2B5EF4-FFF2-40B4-BE49-F238E27FC236}">
                <a16:creationId xmlns:a16="http://schemas.microsoft.com/office/drawing/2014/main" id="{BB52D256-331D-9D57-2FCC-E4E157BCB7DF}"/>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8144504" y="2232671"/>
            <a:ext cx="799439" cy="475667"/>
          </a:xfrm>
          <a:prstGeom prst="rect">
            <a:avLst/>
          </a:prstGeom>
        </p:spPr>
      </p:pic>
      <p:cxnSp>
        <p:nvCxnSpPr>
          <p:cNvPr id="211" name="Straight Connector 210">
            <a:extLst>
              <a:ext uri="{FF2B5EF4-FFF2-40B4-BE49-F238E27FC236}">
                <a16:creationId xmlns:a16="http://schemas.microsoft.com/office/drawing/2014/main" id="{29DECB70-D2EF-3505-4E50-9F582D2105B8}"/>
              </a:ext>
            </a:extLst>
          </p:cNvPr>
          <p:cNvCxnSpPr>
            <a:cxnSpLocks/>
            <a:stCxn id="209" idx="1"/>
          </p:cNvCxnSpPr>
          <p:nvPr/>
        </p:nvCxnSpPr>
        <p:spPr>
          <a:xfrm flipH="1">
            <a:off x="8025711" y="2042767"/>
            <a:ext cx="399543" cy="70436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12" name="Picture 211">
            <a:extLst>
              <a:ext uri="{FF2B5EF4-FFF2-40B4-BE49-F238E27FC236}">
                <a16:creationId xmlns:a16="http://schemas.microsoft.com/office/drawing/2014/main" id="{CAE26E3F-22E5-1553-8901-C69F4718DD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63248" y="2898829"/>
            <a:ext cx="361950" cy="561975"/>
          </a:xfrm>
          <a:prstGeom prst="rect">
            <a:avLst/>
          </a:prstGeom>
        </p:spPr>
      </p:pic>
      <p:pic>
        <p:nvPicPr>
          <p:cNvPr id="213" name="Picture 212">
            <a:extLst>
              <a:ext uri="{FF2B5EF4-FFF2-40B4-BE49-F238E27FC236}">
                <a16:creationId xmlns:a16="http://schemas.microsoft.com/office/drawing/2014/main" id="{C7D4B8C3-C9A8-3574-1CED-1C67E1E3E5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95536" y="3510562"/>
            <a:ext cx="264565" cy="396848"/>
          </a:xfrm>
          <a:prstGeom prst="rect">
            <a:avLst/>
          </a:prstGeom>
        </p:spPr>
      </p:pic>
      <p:pic>
        <p:nvPicPr>
          <p:cNvPr id="214" name="Picture 213">
            <a:extLst>
              <a:ext uri="{FF2B5EF4-FFF2-40B4-BE49-F238E27FC236}">
                <a16:creationId xmlns:a16="http://schemas.microsoft.com/office/drawing/2014/main" id="{F56C692D-1DF2-8ADE-27E2-C5A79A665E8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04204" y="3972006"/>
            <a:ext cx="243976" cy="404303"/>
          </a:xfrm>
          <a:prstGeom prst="rect">
            <a:avLst/>
          </a:prstGeom>
        </p:spPr>
      </p:pic>
      <p:cxnSp>
        <p:nvCxnSpPr>
          <p:cNvPr id="215" name="Straight Connector 214">
            <a:extLst>
              <a:ext uri="{FF2B5EF4-FFF2-40B4-BE49-F238E27FC236}">
                <a16:creationId xmlns:a16="http://schemas.microsoft.com/office/drawing/2014/main" id="{4B9252E7-46E2-3489-59BC-8A60390F8766}"/>
              </a:ext>
            </a:extLst>
          </p:cNvPr>
          <p:cNvCxnSpPr>
            <a:cxnSpLocks/>
            <a:stCxn id="207" idx="1"/>
          </p:cNvCxnSpPr>
          <p:nvPr/>
        </p:nvCxnSpPr>
        <p:spPr>
          <a:xfrm flipH="1">
            <a:off x="8003611" y="1611761"/>
            <a:ext cx="428321" cy="111399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30DE941-C690-81D0-E5D5-C7FB92D66BBD}"/>
              </a:ext>
            </a:extLst>
          </p:cNvPr>
          <p:cNvCxnSpPr>
            <a:cxnSpLocks/>
            <a:stCxn id="212" idx="1"/>
            <a:endCxn id="161" idx="5"/>
          </p:cNvCxnSpPr>
          <p:nvPr/>
        </p:nvCxnSpPr>
        <p:spPr>
          <a:xfrm flipH="1" flipV="1">
            <a:off x="8025711" y="2876449"/>
            <a:ext cx="337537" cy="3033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4361887B-B408-C696-8ABA-CED11918D986}"/>
              </a:ext>
            </a:extLst>
          </p:cNvPr>
          <p:cNvCxnSpPr>
            <a:cxnSpLocks/>
            <a:stCxn id="213" idx="1"/>
          </p:cNvCxnSpPr>
          <p:nvPr/>
        </p:nvCxnSpPr>
        <p:spPr>
          <a:xfrm flipH="1" flipV="1">
            <a:off x="7995010" y="2899773"/>
            <a:ext cx="400526" cy="809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452B25D3-E43E-AD03-9C7D-1D95C0710DFF}"/>
              </a:ext>
            </a:extLst>
          </p:cNvPr>
          <p:cNvCxnSpPr>
            <a:cxnSpLocks/>
            <a:stCxn id="214" idx="1"/>
          </p:cNvCxnSpPr>
          <p:nvPr/>
        </p:nvCxnSpPr>
        <p:spPr>
          <a:xfrm flipH="1" flipV="1">
            <a:off x="7962295" y="2904864"/>
            <a:ext cx="441909" cy="12692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E486F27-3325-0358-7837-02CBF28278DC}"/>
              </a:ext>
            </a:extLst>
          </p:cNvPr>
          <p:cNvCxnSpPr>
            <a:cxnSpLocks/>
          </p:cNvCxnSpPr>
          <p:nvPr/>
        </p:nvCxnSpPr>
        <p:spPr>
          <a:xfrm flipH="1">
            <a:off x="8043606" y="2687062"/>
            <a:ext cx="251725" cy="889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3AF75688-7A3B-DF8A-9BCC-3D870C712642}"/>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Timeline: Evolution into Consumer Electronics</a:t>
            </a:r>
            <a:endParaRPr lang="en-GB" dirty="0"/>
          </a:p>
        </p:txBody>
      </p:sp>
      <p:sp>
        <p:nvSpPr>
          <p:cNvPr id="3" name="TextBox 2">
            <a:extLst>
              <a:ext uri="{FF2B5EF4-FFF2-40B4-BE49-F238E27FC236}">
                <a16:creationId xmlns:a16="http://schemas.microsoft.com/office/drawing/2014/main" id="{C4D95597-6329-EDD8-5A46-785F3ACA8485}"/>
              </a:ext>
            </a:extLst>
          </p:cNvPr>
          <p:cNvSpPr txBox="1"/>
          <p:nvPr/>
        </p:nvSpPr>
        <p:spPr>
          <a:xfrm>
            <a:off x="251622" y="4345033"/>
            <a:ext cx="1100834" cy="276999"/>
          </a:xfrm>
          <a:prstGeom prst="rect">
            <a:avLst/>
          </a:prstGeom>
          <a:noFill/>
        </p:spPr>
        <p:txBody>
          <a:bodyPr wrap="square" rtlCol="0">
            <a:spAutoFit/>
          </a:bodyPr>
          <a:lstStyle/>
          <a:p>
            <a:r>
              <a:rPr lang="en-US" sz="1200" b="1" dirty="0">
                <a:solidFill>
                  <a:srgbClr val="09398D"/>
                </a:solidFill>
              </a:rPr>
              <a:t>802.11/Wi-Fi</a:t>
            </a:r>
            <a:endParaRPr lang="en-US" sz="1050" b="1" dirty="0">
              <a:solidFill>
                <a:srgbClr val="09398D"/>
              </a:solidFill>
            </a:endParaRPr>
          </a:p>
        </p:txBody>
      </p:sp>
    </p:spTree>
    <p:extLst>
      <p:ext uri="{BB962C8B-B14F-4D97-AF65-F5344CB8AC3E}">
        <p14:creationId xmlns:p14="http://schemas.microsoft.com/office/powerpoint/2010/main" val="311599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31</a:t>
            </a:fld>
            <a:endParaRPr dirty="0"/>
          </a:p>
        </p:txBody>
      </p:sp>
      <p:sp>
        <p:nvSpPr>
          <p:cNvPr id="2" name="Text Placeholder 2">
            <a:extLst>
              <a:ext uri="{FF2B5EF4-FFF2-40B4-BE49-F238E27FC236}">
                <a16:creationId xmlns:a16="http://schemas.microsoft.com/office/drawing/2014/main" id="{94B0D9CE-1D3D-2C0F-00F1-14B7523F8F5F}"/>
              </a:ext>
            </a:extLst>
          </p:cNvPr>
          <p:cNvSpPr txBox="1">
            <a:spLocks/>
          </p:cNvSpPr>
          <p:nvPr/>
        </p:nvSpPr>
        <p:spPr>
          <a:xfrm>
            <a:off x="365761" y="864949"/>
            <a:ext cx="8499634" cy="386897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ts val="563"/>
              </a:spcBef>
              <a:buSzPts val="1400"/>
            </a:pPr>
            <a:r>
              <a:rPr lang="en-US" b="1" dirty="0">
                <a:solidFill>
                  <a:schemeClr val="dk1"/>
                </a:solidFill>
              </a:rPr>
              <a:t>Fixed outdoor</a:t>
            </a:r>
          </a:p>
          <a:p>
            <a:pPr marL="115888" lvl="1">
              <a:spcAft>
                <a:spcPts val="600"/>
              </a:spcAft>
            </a:pPr>
            <a:r>
              <a:rPr lang="en-US" dirty="0"/>
              <a:t>Many small UWB devices require fixed installation, for example door locks, parking lot anchors</a:t>
            </a:r>
          </a:p>
          <a:p>
            <a:pPr marL="115888" lvl="1">
              <a:spcAft>
                <a:spcPts val="600"/>
              </a:spcAft>
            </a:pPr>
            <a:r>
              <a:rPr lang="en-US" dirty="0"/>
              <a:t>Current rules do not differentiate between towers and external antennas vs small devices near the ground</a:t>
            </a:r>
          </a:p>
          <a:p>
            <a:pPr>
              <a:lnSpc>
                <a:spcPct val="90000"/>
              </a:lnSpc>
              <a:spcBef>
                <a:spcPts val="563"/>
              </a:spcBef>
              <a:buSzPts val="1400"/>
            </a:pPr>
            <a:r>
              <a:rPr lang="en-US" b="1" dirty="0">
                <a:solidFill>
                  <a:schemeClr val="dk1"/>
                </a:solidFill>
              </a:rPr>
              <a:t>Sensing </a:t>
            </a:r>
          </a:p>
          <a:p>
            <a:pPr marL="115888" lvl="1">
              <a:spcAft>
                <a:spcPts val="600"/>
              </a:spcAft>
            </a:pPr>
            <a:r>
              <a:rPr lang="en-US" dirty="0"/>
              <a:t>Acknowledgement from other party required every 10 seconds</a:t>
            </a:r>
          </a:p>
          <a:p>
            <a:pPr>
              <a:lnSpc>
                <a:spcPct val="90000"/>
              </a:lnSpc>
              <a:spcBef>
                <a:spcPts val="563"/>
              </a:spcBef>
              <a:buSzPts val="1400"/>
            </a:pPr>
            <a:r>
              <a:rPr lang="en-US" b="1" dirty="0">
                <a:solidFill>
                  <a:schemeClr val="dk1"/>
                </a:solidFill>
              </a:rPr>
              <a:t>Vehicular use cases</a:t>
            </a:r>
          </a:p>
          <a:p>
            <a:pPr marL="115888" lvl="1">
              <a:spcAft>
                <a:spcPts val="600"/>
              </a:spcAft>
            </a:pPr>
            <a:r>
              <a:rPr lang="en-US" dirty="0"/>
              <a:t>UWB inside and around the vehicle</a:t>
            </a:r>
          </a:p>
          <a:p>
            <a:pPr>
              <a:lnSpc>
                <a:spcPct val="90000"/>
              </a:lnSpc>
              <a:spcBef>
                <a:spcPts val="563"/>
              </a:spcBef>
              <a:buSzPts val="1400"/>
            </a:pPr>
            <a:r>
              <a:rPr lang="en-US" b="1" dirty="0">
                <a:solidFill>
                  <a:schemeClr val="dk1"/>
                </a:solidFill>
              </a:rPr>
              <a:t>Indoor deployments with higher power to support real time location services</a:t>
            </a:r>
          </a:p>
          <a:p>
            <a:pPr marL="115888" lvl="1">
              <a:spcAft>
                <a:spcPts val="600"/>
              </a:spcAft>
            </a:pPr>
            <a:r>
              <a:rPr lang="en-US" dirty="0"/>
              <a:t>Large warehouses, stores, malls, venues</a:t>
            </a:r>
          </a:p>
          <a:p>
            <a:endParaRPr lang="en-US" sz="1300" b="1" dirty="0"/>
          </a:p>
          <a:p>
            <a:endParaRPr lang="en-US" sz="1300" b="1" dirty="0"/>
          </a:p>
          <a:p>
            <a:pPr marL="457200" indent="-228600">
              <a:buSzPts val="1400"/>
            </a:pPr>
            <a:r>
              <a:rPr lang="en-US" sz="1600" b="1" dirty="0"/>
              <a:t>		International Harmonization has Many Values</a:t>
            </a:r>
          </a:p>
          <a:p>
            <a:endParaRPr lang="en-US" dirty="0"/>
          </a:p>
        </p:txBody>
      </p:sp>
      <p:sp>
        <p:nvSpPr>
          <p:cNvPr id="3" name="Title 4">
            <a:extLst>
              <a:ext uri="{FF2B5EF4-FFF2-40B4-BE49-F238E27FC236}">
                <a16:creationId xmlns:a16="http://schemas.microsoft.com/office/drawing/2014/main" id="{F4EE1F9C-F365-2B3D-109F-9070C9F00BD2}"/>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Summary of Current Regulatory Hurdles (Current UWB Rules)</a:t>
            </a:r>
          </a:p>
        </p:txBody>
      </p:sp>
    </p:spTree>
    <p:extLst>
      <p:ext uri="{BB962C8B-B14F-4D97-AF65-F5344CB8AC3E}">
        <p14:creationId xmlns:p14="http://schemas.microsoft.com/office/powerpoint/2010/main" val="4198714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32</a:t>
            </a:fld>
            <a:endParaRPr dirty="0"/>
          </a:p>
        </p:txBody>
      </p:sp>
      <p:grpSp>
        <p:nvGrpSpPr>
          <p:cNvPr id="4" name="Group 3">
            <a:extLst>
              <a:ext uri="{FF2B5EF4-FFF2-40B4-BE49-F238E27FC236}">
                <a16:creationId xmlns:a16="http://schemas.microsoft.com/office/drawing/2014/main" id="{6FB0E276-F84D-8E1C-6B97-2EA53FA6345D}"/>
              </a:ext>
            </a:extLst>
          </p:cNvPr>
          <p:cNvGrpSpPr/>
          <p:nvPr/>
        </p:nvGrpSpPr>
        <p:grpSpPr>
          <a:xfrm>
            <a:off x="2270235" y="2779830"/>
            <a:ext cx="4603530" cy="1753582"/>
            <a:chOff x="9019032" y="1765578"/>
            <a:chExt cx="2390648" cy="1682290"/>
          </a:xfrm>
        </p:grpSpPr>
        <p:sp>
          <p:nvSpPr>
            <p:cNvPr id="5" name="Rectangle: Rounded Corners 4">
              <a:extLst>
                <a:ext uri="{FF2B5EF4-FFF2-40B4-BE49-F238E27FC236}">
                  <a16:creationId xmlns:a16="http://schemas.microsoft.com/office/drawing/2014/main" id="{30DDDEB0-FDCE-F8F6-1B5A-1EA663AD35B2}"/>
                </a:ext>
              </a:extLst>
            </p:cNvPr>
            <p:cNvSpPr/>
            <p:nvPr/>
          </p:nvSpPr>
          <p:spPr>
            <a:xfrm>
              <a:off x="9019032" y="1765578"/>
              <a:ext cx="2390648" cy="1682290"/>
            </a:xfrm>
            <a:prstGeom prst="roundRect">
              <a:avLst>
                <a:gd name="adj" fmla="val 7004"/>
              </a:avLst>
            </a:prstGeom>
            <a:solidFill>
              <a:srgbClr val="E98BA7">
                <a:lumMod val="40000"/>
                <a:lumOff val="60000"/>
              </a:srgbClr>
            </a:solidFill>
            <a:ln w="6350" cap="flat" cmpd="sng" algn="ctr">
              <a:noFill/>
              <a:prstDash val="solid"/>
              <a:miter lim="800000"/>
            </a:ln>
            <a:effectLst/>
          </p:spPr>
          <p:txBody>
            <a:bodyPr rtlCol="0" anchor="ctr"/>
            <a:lstStyle/>
            <a:p>
              <a:pPr algn="ctr" defTabSz="685783">
                <a:defRPr/>
              </a:pPr>
              <a:endParaRPr lang="en-US" sz="1200" dirty="0">
                <a:solidFill>
                  <a:srgbClr val="2B2B2B"/>
                </a:solidFill>
                <a:latin typeface="Open Sans"/>
              </a:endParaRPr>
            </a:p>
          </p:txBody>
        </p:sp>
        <p:sp>
          <p:nvSpPr>
            <p:cNvPr id="6" name="TextBox 5">
              <a:extLst>
                <a:ext uri="{FF2B5EF4-FFF2-40B4-BE49-F238E27FC236}">
                  <a16:creationId xmlns:a16="http://schemas.microsoft.com/office/drawing/2014/main" id="{74F405A7-7273-E846-073B-5906DBFD3D8F}"/>
                </a:ext>
              </a:extLst>
            </p:cNvPr>
            <p:cNvSpPr txBox="1"/>
            <p:nvPr/>
          </p:nvSpPr>
          <p:spPr>
            <a:xfrm>
              <a:off x="9103361" y="1869277"/>
              <a:ext cx="2306319" cy="281684"/>
            </a:xfrm>
            <a:prstGeom prst="rect">
              <a:avLst/>
            </a:prstGeom>
            <a:noFill/>
          </p:spPr>
          <p:txBody>
            <a:bodyPr wrap="square" rtlCol="0">
              <a:spAutoFit/>
            </a:bodyPr>
            <a:lstStyle/>
            <a:p>
              <a:pPr defTabSz="685783">
                <a:spcAft>
                  <a:spcPts val="600"/>
                </a:spcAft>
                <a:defRPr/>
              </a:pPr>
              <a:endParaRPr lang="en-US" sz="1200" dirty="0">
                <a:solidFill>
                  <a:srgbClr val="2B2B2B"/>
                </a:solidFill>
                <a:highlight>
                  <a:srgbClr val="FFFF00"/>
                </a:highlight>
                <a:latin typeface="Open Sans"/>
              </a:endParaRPr>
            </a:p>
          </p:txBody>
        </p:sp>
      </p:grpSp>
      <p:sp>
        <p:nvSpPr>
          <p:cNvPr id="7" name="Text Placeholder 7">
            <a:extLst>
              <a:ext uri="{FF2B5EF4-FFF2-40B4-BE49-F238E27FC236}">
                <a16:creationId xmlns:a16="http://schemas.microsoft.com/office/drawing/2014/main" id="{96CC119F-45CD-0C5D-A883-86887CD7BBEF}"/>
              </a:ext>
            </a:extLst>
          </p:cNvPr>
          <p:cNvSpPr txBox="1">
            <a:spLocks/>
          </p:cNvSpPr>
          <p:nvPr/>
        </p:nvSpPr>
        <p:spPr>
          <a:xfrm>
            <a:off x="2180493" y="2881804"/>
            <a:ext cx="4603531" cy="14140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594"/>
            <a:r>
              <a:rPr lang="en-US" dirty="0">
                <a:solidFill>
                  <a:srgbClr val="004478"/>
                </a:solidFill>
                <a:latin typeface="Open Sans"/>
              </a:rPr>
              <a:t>Ensuring effective sharing is how to get the most value per MHz - maximum value comes from maximum diversity of uses</a:t>
            </a:r>
          </a:p>
          <a:p>
            <a:pPr marL="228594"/>
            <a:endParaRPr lang="en-US" dirty="0">
              <a:solidFill>
                <a:srgbClr val="004478"/>
              </a:solidFill>
              <a:latin typeface="Open Sans"/>
            </a:endParaRPr>
          </a:p>
          <a:p>
            <a:pPr marL="228594"/>
            <a:r>
              <a:rPr lang="en-US" dirty="0">
                <a:solidFill>
                  <a:srgbClr val="004478"/>
                </a:solidFill>
                <a:latin typeface="Open Sans"/>
              </a:rPr>
              <a:t>Considering impacts on and value provided by UWB when looking to allow new services in the same spectrum is a good idea</a:t>
            </a:r>
          </a:p>
        </p:txBody>
      </p:sp>
      <p:grpSp>
        <p:nvGrpSpPr>
          <p:cNvPr id="8" name="Group 7">
            <a:extLst>
              <a:ext uri="{FF2B5EF4-FFF2-40B4-BE49-F238E27FC236}">
                <a16:creationId xmlns:a16="http://schemas.microsoft.com/office/drawing/2014/main" id="{130CA0A4-141A-37ED-2C7A-F76E7CD23DD5}"/>
              </a:ext>
            </a:extLst>
          </p:cNvPr>
          <p:cNvGrpSpPr/>
          <p:nvPr/>
        </p:nvGrpSpPr>
        <p:grpSpPr>
          <a:xfrm>
            <a:off x="627160" y="763798"/>
            <a:ext cx="3707150" cy="1753583"/>
            <a:chOff x="9019032" y="1765578"/>
            <a:chExt cx="2390648" cy="1682290"/>
          </a:xfrm>
        </p:grpSpPr>
        <p:sp>
          <p:nvSpPr>
            <p:cNvPr id="9" name="Rectangle: Rounded Corners 8">
              <a:extLst>
                <a:ext uri="{FF2B5EF4-FFF2-40B4-BE49-F238E27FC236}">
                  <a16:creationId xmlns:a16="http://schemas.microsoft.com/office/drawing/2014/main" id="{AAB5D42E-FF6C-D097-6536-1443A0FEB4A6}"/>
                </a:ext>
              </a:extLst>
            </p:cNvPr>
            <p:cNvSpPr/>
            <p:nvPr/>
          </p:nvSpPr>
          <p:spPr>
            <a:xfrm>
              <a:off x="9019032" y="1765578"/>
              <a:ext cx="2390648" cy="1682290"/>
            </a:xfrm>
            <a:prstGeom prst="roundRect">
              <a:avLst>
                <a:gd name="adj" fmla="val 7004"/>
              </a:avLst>
            </a:prstGeom>
            <a:solidFill>
              <a:srgbClr val="E98BA7">
                <a:lumMod val="40000"/>
                <a:lumOff val="60000"/>
              </a:srgbClr>
            </a:solidFill>
            <a:ln w="6350" cap="flat" cmpd="sng" algn="ctr">
              <a:noFill/>
              <a:prstDash val="solid"/>
              <a:miter lim="800000"/>
            </a:ln>
            <a:effectLst/>
          </p:spPr>
          <p:txBody>
            <a:bodyPr rtlCol="0" anchor="ctr"/>
            <a:lstStyle/>
            <a:p>
              <a:pPr algn="ctr" defTabSz="685783">
                <a:defRPr/>
              </a:pPr>
              <a:endParaRPr lang="en-US" sz="1200" dirty="0">
                <a:solidFill>
                  <a:srgbClr val="2B2B2B"/>
                </a:solidFill>
                <a:latin typeface="Open Sans"/>
              </a:endParaRPr>
            </a:p>
          </p:txBody>
        </p:sp>
        <p:sp>
          <p:nvSpPr>
            <p:cNvPr id="10" name="TextBox 9">
              <a:extLst>
                <a:ext uri="{FF2B5EF4-FFF2-40B4-BE49-F238E27FC236}">
                  <a16:creationId xmlns:a16="http://schemas.microsoft.com/office/drawing/2014/main" id="{568C0900-C57C-A03A-70BB-97A2D8C5AAF4}"/>
                </a:ext>
              </a:extLst>
            </p:cNvPr>
            <p:cNvSpPr txBox="1"/>
            <p:nvPr/>
          </p:nvSpPr>
          <p:spPr>
            <a:xfrm>
              <a:off x="9103361" y="1869277"/>
              <a:ext cx="2306319" cy="1476319"/>
            </a:xfrm>
            <a:prstGeom prst="rect">
              <a:avLst/>
            </a:prstGeom>
            <a:noFill/>
          </p:spPr>
          <p:txBody>
            <a:bodyPr wrap="square" rtlCol="0">
              <a:spAutoFit/>
            </a:bodyPr>
            <a:lstStyle/>
            <a:p>
              <a:pPr defTabSz="685783">
                <a:spcAft>
                  <a:spcPts val="600"/>
                </a:spcAft>
                <a:defRPr/>
              </a:pPr>
              <a:r>
                <a:rPr lang="en-US" sz="1200" b="1" dirty="0">
                  <a:solidFill>
                    <a:srgbClr val="004478"/>
                  </a:solidFill>
                  <a:latin typeface="Open Sans"/>
                </a:rPr>
                <a:t>UWB transmissions are extremely low to no impact:</a:t>
              </a:r>
              <a:endParaRPr lang="en-US" sz="1200" b="1" dirty="0">
                <a:solidFill>
                  <a:srgbClr val="2B2B2B"/>
                </a:solidFill>
                <a:latin typeface="Open Sans"/>
              </a:endParaRPr>
            </a:p>
            <a:p>
              <a:pPr marL="233357" indent="-112710" defTabSz="685783">
                <a:buFont typeface="Arial" panose="020B0604020202020204" pitchFamily="34" charset="0"/>
                <a:buChar char="•"/>
                <a:defRPr/>
              </a:pPr>
              <a:r>
                <a:rPr lang="en-US" sz="1200" b="1" dirty="0">
                  <a:solidFill>
                    <a:srgbClr val="2C7DBD">
                      <a:lumMod val="75000"/>
                    </a:srgbClr>
                  </a:solidFill>
                  <a:latin typeface="Open Sans"/>
                </a:rPr>
                <a:t>Very low Duty Cycle</a:t>
              </a:r>
            </a:p>
            <a:p>
              <a:pPr marL="233357" indent="-112710" defTabSz="685783">
                <a:buFont typeface="Arial" panose="020B0604020202020204" pitchFamily="34" charset="0"/>
                <a:buChar char="•"/>
                <a:defRPr/>
              </a:pPr>
              <a:r>
                <a:rPr lang="en-US" sz="1200" b="1" dirty="0">
                  <a:solidFill>
                    <a:srgbClr val="2C7DBD">
                      <a:lumMod val="75000"/>
                    </a:srgbClr>
                  </a:solidFill>
                  <a:latin typeface="Open Sans"/>
                </a:rPr>
                <a:t>Very low Activity Factor</a:t>
              </a:r>
            </a:p>
            <a:p>
              <a:pPr marL="233357" indent="-112710" defTabSz="685783">
                <a:spcAft>
                  <a:spcPts val="600"/>
                </a:spcAft>
                <a:buFont typeface="Arial" panose="020B0604020202020204" pitchFamily="34" charset="0"/>
                <a:buChar char="•"/>
                <a:defRPr/>
              </a:pPr>
              <a:r>
                <a:rPr lang="en-US" sz="1200" b="1" dirty="0">
                  <a:solidFill>
                    <a:srgbClr val="2C7DBD">
                      <a:lumMod val="75000"/>
                    </a:srgbClr>
                  </a:solidFill>
                  <a:latin typeface="Open Sans"/>
                </a:rPr>
                <a:t>Very low Transmit Power</a:t>
              </a:r>
            </a:p>
            <a:p>
              <a:pPr defTabSz="685783">
                <a:defRPr/>
              </a:pPr>
              <a:r>
                <a:rPr lang="en-US" sz="1200" b="1" dirty="0">
                  <a:solidFill>
                    <a:srgbClr val="2C7DBD">
                      <a:lumMod val="75000"/>
                    </a:srgbClr>
                  </a:solidFill>
                  <a:latin typeface="Open Sans"/>
                </a:rPr>
                <a:t>UWB provides excellent sharing  allows for very high density of devices in a given space </a:t>
              </a:r>
              <a:endParaRPr lang="en-US" sz="1200" b="1" dirty="0">
                <a:solidFill>
                  <a:srgbClr val="2B2B2B"/>
                </a:solidFill>
                <a:latin typeface="Open Sans"/>
              </a:endParaRPr>
            </a:p>
          </p:txBody>
        </p:sp>
      </p:grpSp>
      <p:grpSp>
        <p:nvGrpSpPr>
          <p:cNvPr id="11" name="Group 10">
            <a:extLst>
              <a:ext uri="{FF2B5EF4-FFF2-40B4-BE49-F238E27FC236}">
                <a16:creationId xmlns:a16="http://schemas.microsoft.com/office/drawing/2014/main" id="{30808FF3-182D-1DDD-E830-84FC8DC0D005}"/>
              </a:ext>
            </a:extLst>
          </p:cNvPr>
          <p:cNvGrpSpPr/>
          <p:nvPr/>
        </p:nvGrpSpPr>
        <p:grpSpPr>
          <a:xfrm>
            <a:off x="4809692" y="775564"/>
            <a:ext cx="3576381" cy="1985531"/>
            <a:chOff x="9019032" y="1765578"/>
            <a:chExt cx="2390648" cy="1904808"/>
          </a:xfrm>
        </p:grpSpPr>
        <p:sp>
          <p:nvSpPr>
            <p:cNvPr id="12" name="Rectangle: Rounded Corners 11">
              <a:extLst>
                <a:ext uri="{FF2B5EF4-FFF2-40B4-BE49-F238E27FC236}">
                  <a16:creationId xmlns:a16="http://schemas.microsoft.com/office/drawing/2014/main" id="{94B8A689-D528-2D6D-653E-D8584D7579FE}"/>
                </a:ext>
              </a:extLst>
            </p:cNvPr>
            <p:cNvSpPr/>
            <p:nvPr/>
          </p:nvSpPr>
          <p:spPr>
            <a:xfrm>
              <a:off x="9019032" y="1765578"/>
              <a:ext cx="2390648" cy="1682290"/>
            </a:xfrm>
            <a:prstGeom prst="roundRect">
              <a:avLst>
                <a:gd name="adj" fmla="val 7004"/>
              </a:avLst>
            </a:prstGeom>
            <a:solidFill>
              <a:srgbClr val="E98BA7">
                <a:lumMod val="40000"/>
                <a:lumOff val="60000"/>
              </a:srgbClr>
            </a:solidFill>
            <a:ln w="6350" cap="flat" cmpd="sng" algn="ctr">
              <a:noFill/>
              <a:prstDash val="solid"/>
              <a:miter lim="800000"/>
            </a:ln>
            <a:effectLst/>
          </p:spPr>
          <p:txBody>
            <a:bodyPr rtlCol="0" anchor="ctr"/>
            <a:lstStyle/>
            <a:p>
              <a:pPr algn="ctr" defTabSz="685783">
                <a:defRPr/>
              </a:pPr>
              <a:endParaRPr lang="en-US" sz="1200" dirty="0">
                <a:solidFill>
                  <a:srgbClr val="2B2B2B"/>
                </a:solidFill>
                <a:latin typeface="Open Sans"/>
              </a:endParaRPr>
            </a:p>
          </p:txBody>
        </p:sp>
        <p:sp>
          <p:nvSpPr>
            <p:cNvPr id="13" name="TextBox 12">
              <a:extLst>
                <a:ext uri="{FF2B5EF4-FFF2-40B4-BE49-F238E27FC236}">
                  <a16:creationId xmlns:a16="http://schemas.microsoft.com/office/drawing/2014/main" id="{BF2A9761-3FE0-1905-8424-C85070E40504}"/>
                </a:ext>
              </a:extLst>
            </p:cNvPr>
            <p:cNvSpPr txBox="1"/>
            <p:nvPr/>
          </p:nvSpPr>
          <p:spPr>
            <a:xfrm>
              <a:off x="9103361" y="1869277"/>
              <a:ext cx="2306319" cy="1801109"/>
            </a:xfrm>
            <a:prstGeom prst="rect">
              <a:avLst/>
            </a:prstGeom>
            <a:noFill/>
          </p:spPr>
          <p:txBody>
            <a:bodyPr wrap="square" rtlCol="0">
              <a:spAutoFit/>
            </a:bodyPr>
            <a:lstStyle/>
            <a:p>
              <a:pPr defTabSz="685783">
                <a:spcAft>
                  <a:spcPts val="600"/>
                </a:spcAft>
                <a:defRPr/>
              </a:pPr>
              <a:r>
                <a:rPr lang="en-US" sz="1200" b="1" dirty="0">
                  <a:solidFill>
                    <a:srgbClr val="004478"/>
                  </a:solidFill>
                  <a:latin typeface="Open Sans"/>
                </a:rPr>
                <a:t>There is more to life than broadband data (mobile and RLAN) and it is all good and needed</a:t>
              </a:r>
            </a:p>
            <a:p>
              <a:pPr defTabSz="685783">
                <a:spcAft>
                  <a:spcPts val="600"/>
                </a:spcAft>
                <a:defRPr/>
              </a:pPr>
              <a:endParaRPr lang="en-US" sz="1200" b="1" dirty="0">
                <a:solidFill>
                  <a:srgbClr val="004478"/>
                </a:solidFill>
                <a:latin typeface="Open Sans"/>
              </a:endParaRPr>
            </a:p>
            <a:p>
              <a:pPr defTabSz="685783">
                <a:spcAft>
                  <a:spcPts val="600"/>
                </a:spcAft>
                <a:defRPr/>
              </a:pPr>
              <a:r>
                <a:rPr lang="en-US" sz="1200" b="1" dirty="0">
                  <a:solidFill>
                    <a:srgbClr val="004478"/>
                  </a:solidFill>
                  <a:latin typeface="Open Sans"/>
                </a:rPr>
                <a:t>UWB is an important enabler of economic growth</a:t>
              </a:r>
            </a:p>
            <a:p>
              <a:pPr defTabSz="685783">
                <a:spcAft>
                  <a:spcPts val="600"/>
                </a:spcAft>
                <a:defRPr/>
              </a:pPr>
              <a:endParaRPr lang="en-US" sz="1200" b="1" dirty="0">
                <a:solidFill>
                  <a:srgbClr val="004478"/>
                </a:solidFill>
                <a:latin typeface="Open Sans"/>
              </a:endParaRPr>
            </a:p>
            <a:p>
              <a:pPr defTabSz="685783">
                <a:spcAft>
                  <a:spcPts val="600"/>
                </a:spcAft>
                <a:defRPr/>
              </a:pPr>
              <a:endParaRPr lang="en-US" sz="1200" b="1" dirty="0">
                <a:solidFill>
                  <a:srgbClr val="2B2B2B"/>
                </a:solidFill>
                <a:latin typeface="Open Sans"/>
              </a:endParaRPr>
            </a:p>
          </p:txBody>
        </p:sp>
      </p:grpSp>
      <p:pic>
        <p:nvPicPr>
          <p:cNvPr id="14" name="Picture 13">
            <a:extLst>
              <a:ext uri="{FF2B5EF4-FFF2-40B4-BE49-F238E27FC236}">
                <a16:creationId xmlns:a16="http://schemas.microsoft.com/office/drawing/2014/main" id="{29589F8B-ABCB-811C-A53F-47DB96F382F4}"/>
              </a:ext>
            </a:extLst>
          </p:cNvPr>
          <p:cNvPicPr>
            <a:picLocks noGrp="1"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43541" y="3239613"/>
            <a:ext cx="829957" cy="1149987"/>
          </a:xfrm>
          <a:prstGeom prst="rect">
            <a:avLst/>
          </a:prstGeom>
          <a:noFill/>
          <a:ln>
            <a:noFill/>
          </a:ln>
        </p:spPr>
      </p:pic>
      <p:pic>
        <p:nvPicPr>
          <p:cNvPr id="15" name="Picture 14" descr="A person sitting in a car&#10;&#10;Description automatically generated">
            <a:extLst>
              <a:ext uri="{FF2B5EF4-FFF2-40B4-BE49-F238E27FC236}">
                <a16:creationId xmlns:a16="http://schemas.microsoft.com/office/drawing/2014/main" id="{BA4C6415-2DF7-F5A7-86FE-A73D38F2F7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80972" y="2671888"/>
            <a:ext cx="1325138" cy="781459"/>
          </a:xfrm>
          <a:prstGeom prst="rect">
            <a:avLst/>
          </a:prstGeom>
        </p:spPr>
      </p:pic>
      <p:pic>
        <p:nvPicPr>
          <p:cNvPr id="16" name="Picture 2">
            <a:extLst>
              <a:ext uri="{FF2B5EF4-FFF2-40B4-BE49-F238E27FC236}">
                <a16:creationId xmlns:a16="http://schemas.microsoft.com/office/drawing/2014/main" id="{B672E103-9FE2-765C-0CED-5E1BC106E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24" y="2671888"/>
            <a:ext cx="1121582" cy="11215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5AF9022-B4F6-F86E-88BA-7BFF30F1D8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7355" y="3677666"/>
            <a:ext cx="1297698" cy="817963"/>
          </a:xfrm>
          <a:prstGeom prst="rect">
            <a:avLst/>
          </a:prstGeom>
        </p:spPr>
      </p:pic>
      <p:sp>
        <p:nvSpPr>
          <p:cNvPr id="18" name="Title 4">
            <a:extLst>
              <a:ext uri="{FF2B5EF4-FFF2-40B4-BE49-F238E27FC236}">
                <a16:creationId xmlns:a16="http://schemas.microsoft.com/office/drawing/2014/main" id="{504BD2FB-152B-C551-C5CC-220D8CCCD2F2}"/>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Final Remarks</a:t>
            </a:r>
          </a:p>
        </p:txBody>
      </p:sp>
    </p:spTree>
    <p:extLst>
      <p:ext uri="{BB962C8B-B14F-4D97-AF65-F5344CB8AC3E}">
        <p14:creationId xmlns:p14="http://schemas.microsoft.com/office/powerpoint/2010/main" val="3611391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ctrTitle"/>
          </p:nvPr>
        </p:nvSpPr>
        <p:spPr>
          <a:xfrm>
            <a:off x="3940097" y="1107645"/>
            <a:ext cx="4371485" cy="17907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SzPts val="1400"/>
              <a:buNone/>
            </a:pPr>
            <a:r>
              <a:rPr lang="en-US" dirty="0"/>
              <a:t>Open Q&amp;A with Panel - </a:t>
            </a:r>
            <a:br>
              <a:rPr lang="en-US" dirty="0"/>
            </a:br>
            <a:r>
              <a:rPr lang="en-US" dirty="0"/>
              <a:t>Moderated by Edward</a:t>
            </a:r>
          </a:p>
        </p:txBody>
      </p:sp>
      <p:sp>
        <p:nvSpPr>
          <p:cNvPr id="115" name="Google Shape;115;p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33</a:t>
            </a:fld>
            <a:endParaRPr dirty="0"/>
          </a:p>
        </p:txBody>
      </p:sp>
    </p:spTree>
    <p:extLst>
      <p:ext uri="{BB962C8B-B14F-4D97-AF65-F5344CB8AC3E}">
        <p14:creationId xmlns:p14="http://schemas.microsoft.com/office/powerpoint/2010/main" val="4230363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34</a:t>
            </a:fld>
            <a:endParaRPr dirty="0"/>
          </a:p>
        </p:txBody>
      </p:sp>
      <p:sp>
        <p:nvSpPr>
          <p:cNvPr id="159" name="Google Shape;159;p7"/>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cap="all" dirty="0"/>
              <a:t>PANEL Participants</a:t>
            </a:r>
            <a:br>
              <a:rPr lang="en-US" cap="all" dirty="0"/>
            </a:br>
            <a:endParaRPr dirty="0"/>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808477"/>
            <a:ext cx="8229600" cy="3639236"/>
          </a:xfrm>
          <a:prstGeom prst="rect">
            <a:avLst/>
          </a:prstGeom>
          <a:noFill/>
          <a:ln>
            <a:noFill/>
          </a:ln>
        </p:spPr>
        <p:txBody>
          <a:bodyPr spcFirstLastPara="1" wrap="square" lIns="0" tIns="0" rIns="0" bIns="0" anchor="t" anchorCtr="0">
            <a:noAutofit/>
          </a:bodyPr>
          <a:lstStyle/>
          <a:p>
            <a:pPr>
              <a:lnSpc>
                <a:spcPct val="115000"/>
              </a:lnSpc>
              <a:buClrTx/>
              <a:buFontTx/>
            </a:pPr>
            <a:r>
              <a:rPr lang="en-US" sz="1800" dirty="0">
                <a:solidFill>
                  <a:sysClr val="windowText" lastClr="000000"/>
                </a:solidFill>
                <a:latin typeface="Calibri" panose="020F0502020204030204" pitchFamily="34" charset="0"/>
                <a:ea typeface="Calibri" panose="020F0502020204030204" pitchFamily="34" charset="0"/>
              </a:rPr>
              <a:t>Panelists:</a:t>
            </a:r>
            <a:endParaRPr lang="en-US" sz="1800" dirty="0">
              <a:solidFill>
                <a:sysClr val="windowText" lastClr="000000"/>
              </a:solidFill>
              <a:latin typeface="Arial" panose="020B0604020202020204" pitchFamily="34" charset="0"/>
              <a:ea typeface="Arial" panose="020B0604020202020204" pitchFamily="34" charset="0"/>
            </a:endParaRPr>
          </a:p>
          <a:p>
            <a:pPr marL="571500"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Clint Powell</a:t>
            </a:r>
            <a:r>
              <a:rPr lang="en-US" sz="1400" dirty="0">
                <a:solidFill>
                  <a:sysClr val="windowText" lastClr="000000"/>
                </a:solidFill>
                <a:latin typeface="Calibri" panose="020F0502020204030204" pitchFamily="34" charset="0"/>
                <a:ea typeface="Calibri" panose="020F0502020204030204" pitchFamily="34" charset="0"/>
              </a:rPr>
              <a:t>, Director </a:t>
            </a:r>
            <a:r>
              <a:rPr lang="en-US" dirty="0">
                <a:solidFill>
                  <a:sysClr val="windowText" lastClr="000000"/>
                </a:solidFill>
                <a:latin typeface="Calibri" panose="020F0502020204030204" pitchFamily="34" charset="0"/>
                <a:ea typeface="Calibri" panose="020F0502020204030204" pitchFamily="34" charset="0"/>
              </a:rPr>
              <a:t>-</a:t>
            </a:r>
            <a:r>
              <a:rPr lang="en-US" sz="1400" dirty="0">
                <a:solidFill>
                  <a:sysClr val="windowText" lastClr="000000"/>
                </a:solidFill>
                <a:latin typeface="Calibri" panose="020F0502020204030204" pitchFamily="34" charset="0"/>
                <a:ea typeface="Calibri" panose="020F0502020204030204" pitchFamily="34" charset="0"/>
              </a:rPr>
              <a:t> Global Standards Alliances of PACS Mobile, HID | Chair, IEEE 802.15™ Wireless Specialty Networks Working Group</a:t>
            </a:r>
          </a:p>
          <a:p>
            <a:pPr marL="571500"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Benjamin Rolfe</a:t>
            </a:r>
            <a:r>
              <a:rPr lang="en-US" sz="1400" dirty="0">
                <a:solidFill>
                  <a:sysClr val="windowText" lastClr="000000"/>
                </a:solidFill>
                <a:latin typeface="Calibri" panose="020F0502020204030204" pitchFamily="34" charset="0"/>
                <a:ea typeface="Calibri" panose="020F0502020204030204" pitchFamily="34" charset="0"/>
              </a:rPr>
              <a:t>, Managing Director and Principal Technologist, Blind Creek Associates | CTO UWB Alliance | Chair, IEEE 802.15.4ab Task Group</a:t>
            </a:r>
          </a:p>
          <a:p>
            <a:pPr marL="571500"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Jim Lansford</a:t>
            </a:r>
            <a:r>
              <a:rPr lang="en-US" sz="1400" dirty="0">
                <a:solidFill>
                  <a:sysClr val="windowText" lastClr="000000"/>
                </a:solidFill>
                <a:latin typeface="Calibri" panose="020F0502020204030204" pitchFamily="34" charset="0"/>
                <a:ea typeface="Calibri" panose="020F0502020204030204" pitchFamily="34" charset="0"/>
              </a:rPr>
              <a:t>, Principal of Farafir (a wireless consultancy based in Timisoara, Romania</a:t>
            </a:r>
            <a:endParaRPr lang="en-US" sz="1400" dirty="0">
              <a:solidFill>
                <a:sysClr val="windowText" lastClr="000000"/>
              </a:solidFill>
              <a:latin typeface="Arial" panose="020B0604020202020204" pitchFamily="34" charset="0"/>
              <a:ea typeface="Arial" panose="020B0604020202020204" pitchFamily="34" charset="0"/>
            </a:endParaRPr>
          </a:p>
          <a:p>
            <a:pPr marL="571500"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Dries </a:t>
            </a:r>
            <a:r>
              <a:rPr lang="en-US" sz="1400" u="sng" dirty="0">
                <a:solidFill>
                  <a:sysClr val="windowText" lastClr="000000"/>
                </a:solidFill>
                <a:latin typeface="Calibri" panose="020F0502020204030204" pitchFamily="34" charset="0"/>
                <a:ea typeface="Arial" panose="020B0604020202020204" pitchFamily="34" charset="0"/>
              </a:rPr>
              <a:t>Neirynck</a:t>
            </a:r>
            <a:r>
              <a:rPr lang="en-US" sz="1400" dirty="0">
                <a:solidFill>
                  <a:sysClr val="windowText" lastClr="000000"/>
                </a:solidFill>
                <a:latin typeface="Calibri" panose="020F0502020204030204" pitchFamily="34" charset="0"/>
                <a:ea typeface="Arial" panose="020B0604020202020204" pitchFamily="34" charset="0"/>
              </a:rPr>
              <a:t>, Director and Chief Engineer, Ultra Radio Ltd</a:t>
            </a:r>
            <a:endParaRPr lang="en-US" sz="1400" dirty="0">
              <a:solidFill>
                <a:sysClr val="windowText" lastClr="000000"/>
              </a:solidFill>
              <a:latin typeface="Arial" panose="020B0604020202020204" pitchFamily="34" charset="0"/>
              <a:ea typeface="Arial" panose="020B0604020202020204" pitchFamily="34" charset="0"/>
            </a:endParaRPr>
          </a:p>
          <a:p>
            <a:pPr marL="571500" indent="-342900">
              <a:lnSpc>
                <a:spcPct val="115000"/>
              </a:lnSpc>
              <a:buClrTx/>
              <a:buFont typeface="Arial" panose="020B0604020202020204" pitchFamily="34" charset="0"/>
              <a:buChar char="●"/>
            </a:pPr>
            <a:r>
              <a:rPr lang="en-US" sz="1400" u="sng" dirty="0">
                <a:solidFill>
                  <a:sysClr val="windowText" lastClr="000000"/>
                </a:solidFill>
                <a:latin typeface="Calibri" panose="020F0502020204030204" pitchFamily="34" charset="0"/>
                <a:ea typeface="Calibri" panose="020F0502020204030204" pitchFamily="34" charset="0"/>
              </a:rPr>
              <a:t>Riku Pirhonen</a:t>
            </a:r>
            <a:r>
              <a:rPr lang="en-US" sz="1400" dirty="0">
                <a:solidFill>
                  <a:sysClr val="windowText" lastClr="000000"/>
                </a:solidFill>
                <a:latin typeface="Calibri" panose="020F0502020204030204" pitchFamily="34" charset="0"/>
                <a:ea typeface="Calibri" panose="020F0502020204030204" pitchFamily="34" charset="0"/>
              </a:rPr>
              <a:t>, Technical Director, Wireless Standards, NXP Semiconductors</a:t>
            </a:r>
          </a:p>
          <a:p>
            <a:pPr>
              <a:lnSpc>
                <a:spcPct val="115000"/>
              </a:lnSpc>
              <a:spcBef>
                <a:spcPts val="600"/>
              </a:spcBef>
              <a:buClrTx/>
            </a:pPr>
            <a:r>
              <a:rPr lang="en-US" sz="1800" dirty="0">
                <a:solidFill>
                  <a:sysClr val="windowText" lastClr="000000"/>
                </a:solidFill>
                <a:latin typeface="Calibri" panose="020F0502020204030204" pitchFamily="34" charset="0"/>
              </a:rPr>
              <a:t>Moderator:</a:t>
            </a:r>
          </a:p>
          <a:p>
            <a:pPr marL="571500" indent="-342900">
              <a:lnSpc>
                <a:spcPct val="115000"/>
              </a:lnSpc>
              <a:buClrTx/>
              <a:buFont typeface="Arial" panose="020B0604020202020204" pitchFamily="34" charset="0"/>
              <a:buChar char="●"/>
            </a:pPr>
            <a:r>
              <a:rPr lang="en-US" u="sng" dirty="0">
                <a:solidFill>
                  <a:sysClr val="windowText" lastClr="000000"/>
                </a:solidFill>
                <a:latin typeface="Calibri" panose="020F0502020204030204" pitchFamily="34" charset="0"/>
              </a:rPr>
              <a:t>Edward Au</a:t>
            </a:r>
            <a:r>
              <a:rPr lang="en-US" dirty="0">
                <a:solidFill>
                  <a:sysClr val="windowText" lastClr="000000"/>
                </a:solidFill>
                <a:latin typeface="Calibri" panose="020F0502020204030204" pitchFamily="34" charset="0"/>
              </a:rPr>
              <a:t>, Huawei Technologies </a:t>
            </a:r>
            <a:r>
              <a:rPr lang="en-US" sz="1400" dirty="0">
                <a:solidFill>
                  <a:sysClr val="windowText" lastClr="000000"/>
                </a:solidFill>
                <a:latin typeface="Calibri" panose="020F0502020204030204" pitchFamily="34" charset="0"/>
                <a:ea typeface="Calibri" panose="020F0502020204030204" pitchFamily="34" charset="0"/>
              </a:rPr>
              <a:t>| </a:t>
            </a:r>
            <a:r>
              <a:rPr lang="en-US" dirty="0">
                <a:solidFill>
                  <a:sysClr val="windowText" lastClr="000000"/>
                </a:solidFill>
                <a:latin typeface="Calibri" panose="020F0502020204030204" pitchFamily="34" charset="0"/>
                <a:ea typeface="Calibri" panose="020F0502020204030204" pitchFamily="34" charset="0"/>
              </a:rPr>
              <a:t>Chair, IEEE 802.18 Radio Regulatory TAG</a:t>
            </a: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31648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p:txBody>
          <a:bodyPr/>
          <a:lstStyle/>
          <a:p>
            <a:r>
              <a:rPr lang="en-US" dirty="0"/>
              <a:t>BIOS</a:t>
            </a:r>
          </a:p>
        </p:txBody>
      </p:sp>
    </p:spTree>
    <p:extLst>
      <p:ext uri="{BB962C8B-B14F-4D97-AF65-F5344CB8AC3E}">
        <p14:creationId xmlns:p14="http://schemas.microsoft.com/office/powerpoint/2010/main" val="2660947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36</a:t>
            </a:fld>
            <a:endParaRPr dirty="0"/>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Clint Powell</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solidFill>
                  <a:sysClr val="windowText" lastClr="000000"/>
                </a:solidFill>
                <a:latin typeface="Calibri" panose="020F0502020204030204" pitchFamily="34" charset="0"/>
                <a:ea typeface="Calibri" panose="020F0502020204030204" pitchFamily="34" charset="0"/>
              </a:rPr>
              <a:t>Director - </a:t>
            </a:r>
            <a:r>
              <a:rPr lang="en-US" sz="1200" dirty="0">
                <a:solidFill>
                  <a:sysClr val="windowText" lastClr="000000"/>
                </a:solidFill>
                <a:latin typeface="Calibri" panose="020F0502020204030204" pitchFamily="34" charset="0"/>
                <a:ea typeface="Calibri" panose="020F0502020204030204" pitchFamily="34" charset="0"/>
              </a:rPr>
              <a:t>Global Standards Alliances of PACS Mobile, HID </a:t>
            </a:r>
            <a:r>
              <a:rPr lang="en-US" sz="1300" dirty="0">
                <a:effectLst/>
                <a:latin typeface="Calibri" panose="020F0502020204030204" pitchFamily="34" charset="0"/>
                <a:ea typeface="Calibri" panose="020F0502020204030204" pitchFamily="34" charset="0"/>
              </a:rPr>
              <a:t>| Chair, IEEE 802.15™ Wireless Specialty Networks Working Group</a:t>
            </a:r>
          </a:p>
          <a:p>
            <a:pPr marR="0" lvl="0">
              <a:lnSpc>
                <a:spcPct val="115000"/>
              </a:lnSpc>
              <a:spcBef>
                <a:spcPts val="0"/>
              </a:spcBef>
              <a:spcAft>
                <a:spcPts val="0"/>
              </a:spcAft>
            </a:pPr>
            <a:endParaRPr lang="en-US" sz="6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Clint Powell is also a member of the IEEE 802™ LAN/MAN Standards Committee and Vice-Chair of the 802.15.4ab Task Group.  He has 30+ years of in-depth experience and knowledge in driving leading-edge wireless technologies.  Over the past 20 years, Clint has participated (as Chair, Vice-Chair, Technical Editor, Contributor, and Reviewer) for numerous 802.15 standards.  During this time, he has held and continues to hold numerous roles within the Connectivity Standards Alliance (</a:t>
            </a:r>
            <a:r>
              <a:rPr lang="en-US" sz="1300" dirty="0" err="1">
                <a:effectLst/>
                <a:latin typeface="Calibri" panose="020F0502020204030204" pitchFamily="34" charset="0"/>
                <a:ea typeface="Calibri" panose="020F0502020204030204" pitchFamily="34" charset="0"/>
              </a:rPr>
              <a:t>f.k.a</a:t>
            </a:r>
            <a:r>
              <a:rPr lang="en-US" sz="1300" dirty="0">
                <a:effectLst/>
                <a:latin typeface="Calibri" panose="020F0502020204030204" pitchFamily="34" charset="0"/>
                <a:ea typeface="Calibri" panose="020F0502020204030204" pitchFamily="34" charset="0"/>
              </a:rPr>
              <a:t>. Zigbee Alliance).  Before this, he was the Global Systems Architecture Manager for the Wireless Connectivity Operations, a Member of the Technical Staff, and a Scientific Advisory Board Associate at Freescale (</a:t>
            </a:r>
            <a:r>
              <a:rPr lang="en-US" sz="1300" dirty="0" err="1">
                <a:effectLst/>
                <a:latin typeface="Calibri" panose="020F0502020204030204" pitchFamily="34" charset="0"/>
                <a:ea typeface="Calibri" panose="020F0502020204030204" pitchFamily="34" charset="0"/>
              </a:rPr>
              <a:t>f.k.a</a:t>
            </a:r>
            <a:r>
              <a:rPr lang="en-US" sz="1300" dirty="0">
                <a:effectLst/>
                <a:latin typeface="Calibri" panose="020F0502020204030204" pitchFamily="34" charset="0"/>
                <a:ea typeface="Calibri" panose="020F0502020204030204" pitchFamily="34" charset="0"/>
              </a:rPr>
              <a:t>. Motorola).  Over the last few years he has become more involved in UWB technology including both the CCC, FiRa, and CSA Consortiums, with roles in all three.</a:t>
            </a:r>
            <a:endParaRPr lang="en-US" sz="13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Clint received his B.S. and M.S. degrees in Electrical Engineering from the University of Miami.  He consults regularly to Emerging Wireless IoT and Smart Energy Communications Industries, including chip makers, product manufacturers, end customers, and system deployers on a variety of concerns, system definitions, standards clarifications, and real-world product deployment performance issues.  He has authored many internal papers, and several conference papers, and holds 36 US patents in wireless communications.</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164561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37</a:t>
            </a:fld>
            <a:endParaRPr/>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Benjamin A. Rolfe</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Managing Director and Principal Technologist, Blind Creek Associates | Chair, IEEE 802.15.4ab Task Group</a:t>
            </a:r>
          </a:p>
          <a:p>
            <a:pPr marR="0" lvl="0">
              <a:lnSpc>
                <a:spcPct val="115000"/>
              </a:lnSpc>
              <a:spcBef>
                <a:spcPts val="0"/>
              </a:spcBef>
              <a:spcAft>
                <a:spcPts val="0"/>
              </a:spcAft>
            </a:pPr>
            <a:endParaRPr lang="en-US" sz="6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Ben Rolfe is also the Chief Technology Officer and Comptroller of the UWB Alliance, Treasurer for the IEEE 802.15 Working Group, Vice chair of the IEEE 802.24 Technical Advisor Group, and has been a contributor to IEEE Standards development for over 20 years.  Ben received his B.S. degree in information and computer science from the University of California at Irvine, Irvine, USA, with graduate studies from the University of California at Los Angeles, Los Angeles, and the University of Southern California with a focus on control systems and signal processing.  His industry experience spans the development of technologies for imaging systems, aerospace, wireless communication, the IoT, and energy systems.</a:t>
            </a:r>
            <a:endParaRPr lang="en-US" sz="13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Ben’s current interests include multiple wireless communication technologies and usage spaces with a focus on coexistence strategies for efficient spectrum usage; Ben is active in promoting spectrum policy and regulatory affairs and continues to be active in the development and application of standards.</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1322267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38</a:t>
            </a:fld>
            <a:endParaRPr/>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Jim Lansford</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Principal of </a:t>
            </a:r>
            <a:r>
              <a:rPr lang="en-US" sz="1300" dirty="0" err="1">
                <a:effectLst/>
                <a:latin typeface="Calibri" panose="020F0502020204030204" pitchFamily="34" charset="0"/>
                <a:ea typeface="Calibri" panose="020F0502020204030204" pitchFamily="34" charset="0"/>
              </a:rPr>
              <a:t>Farafir</a:t>
            </a:r>
            <a:r>
              <a:rPr lang="en-US" sz="1300" dirty="0">
                <a:effectLst/>
                <a:latin typeface="Calibri" panose="020F0502020204030204" pitchFamily="34" charset="0"/>
                <a:ea typeface="Calibri" panose="020F0502020204030204" pitchFamily="34" charset="0"/>
              </a:rPr>
              <a:t> (a wireless consultancy based in Timisoara, Romania)</a:t>
            </a:r>
            <a:endParaRPr lang="en-US" sz="1300" dirty="0">
              <a:latin typeface="Arial" panose="020B0604020202020204" pitchFamily="34" charset="0"/>
              <a:ea typeface="Calibri" panose="020F0502020204030204" pitchFamily="34" charset="0"/>
            </a:endParaRPr>
          </a:p>
          <a:p>
            <a:pPr marR="0" lvl="0">
              <a:lnSpc>
                <a:spcPct val="115000"/>
              </a:lnSpc>
              <a:spcBef>
                <a:spcPts val="0"/>
              </a:spcBef>
              <a:spcAft>
                <a:spcPts val="0"/>
              </a:spcAft>
            </a:pPr>
            <a:endParaRPr lang="en-US" sz="600" dirty="0">
              <a:effectLst/>
              <a:latin typeface="Calibri" panose="020F0502020204030204" pitchFamily="34" charset="0"/>
              <a:ea typeface="Calibri" panose="020F050202020403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Jim Lansford has over 40 years of experience in communications systems, digital signal processing, and strategic business development.  His most recent experience was as a Director of Technical Standards at Qualcomm, where he was a leader in standards efforts in V2X, 802.11/Wi-Fi, and UWB.  Prior to that, he was Chief Technical Officer of three wireless startup companies, including one of the early UWB startups, </a:t>
            </a:r>
            <a:r>
              <a:rPr lang="en-US" sz="1300" dirty="0" err="1">
                <a:effectLst/>
                <a:latin typeface="Calibri" panose="020F0502020204030204" pitchFamily="34" charset="0"/>
                <a:ea typeface="Calibri" panose="020F0502020204030204" pitchFamily="34" charset="0"/>
              </a:rPr>
              <a:t>Alereon</a:t>
            </a:r>
            <a:r>
              <a:rPr lang="en-US" sz="1300" dirty="0">
                <a:effectLst/>
                <a:latin typeface="Calibri" panose="020F0502020204030204" pitchFamily="34" charset="0"/>
                <a:ea typeface="Calibri" panose="020F0502020204030204" pitchFamily="34" charset="0"/>
              </a:rPr>
              <a:t>.  Dr. Lansford is currently chair of the Wireless Next Generation Standing Committee in IEEE 802.11 as well as Chair of the Cellular-V2X Technical Committee in SAE International.  Previously, he was co-chair of the IEEE 802.15.3a Task Group (high speed UWB) and he was chair of the Automotive Market Segment Task Group, the DSRC Task Group, and the Long Range Strategy Group in the Wi-Fi Alliance.  He also served as Co-chair of the FiRa Consortium Regulatory Working Group.  He was the founder of the 802.19 Coexistence Working Group in IEEE as well as holding several leadership positions in the </a:t>
            </a:r>
            <a:r>
              <a:rPr lang="en-US" sz="1300" dirty="0" err="1">
                <a:effectLst/>
                <a:latin typeface="Calibri" panose="020F0502020204030204" pitchFamily="34" charset="0"/>
                <a:ea typeface="Calibri" panose="020F0502020204030204" pitchFamily="34" charset="0"/>
              </a:rPr>
              <a:t>WiMedia</a:t>
            </a:r>
            <a:r>
              <a:rPr lang="en-US" sz="1300" dirty="0">
                <a:effectLst/>
                <a:latin typeface="Calibri" panose="020F0502020204030204" pitchFamily="34" charset="0"/>
                <a:ea typeface="Calibri" panose="020F0502020204030204" pitchFamily="34" charset="0"/>
              </a:rPr>
              <a:t> Alliance, focused on UWB.</a:t>
            </a:r>
            <a:endParaRPr lang="en-US" sz="13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In addition to his industrial experience, Dr. Lansford is currently active as an Adjunct Professor in the Computer Science Department at the University of Colorado – Boulder.  Dr. Lansford has a Ph.D. in Electrical Engineering from Oklahoma State, an MSEE from Georgia Tech, and a BSEE from Auburn University.</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2248937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39</a:t>
            </a:fld>
            <a:endParaRPr/>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Dries Neirynck</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Director and Chief Engineer, Ultra Radio Ltd</a:t>
            </a:r>
          </a:p>
          <a:p>
            <a:pPr marR="0" lvl="0">
              <a:lnSpc>
                <a:spcPct val="115000"/>
              </a:lnSpc>
              <a:spcBef>
                <a:spcPts val="0"/>
              </a:spcBef>
              <a:spcAft>
                <a:spcPts val="0"/>
              </a:spcAft>
            </a:pPr>
            <a:endParaRPr lang="en-US" sz="6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Dries has been working with and for various ultra-wideband pioneers for the past fifteen years.  He started as a researcher in IMEC and was system architect for </a:t>
            </a:r>
            <a:r>
              <a:rPr lang="en-US" sz="1300" dirty="0" err="1">
                <a:effectLst/>
                <a:latin typeface="Calibri" panose="020F0502020204030204" pitchFamily="34" charset="0"/>
                <a:ea typeface="Calibri" panose="020F0502020204030204" pitchFamily="34" charset="0"/>
              </a:rPr>
              <a:t>Decawave</a:t>
            </a:r>
            <a:r>
              <a:rPr lang="en-US" sz="1300" dirty="0">
                <a:effectLst/>
                <a:latin typeface="Calibri" panose="020F0502020204030204" pitchFamily="34" charset="0"/>
                <a:ea typeface="Calibri" panose="020F0502020204030204" pitchFamily="34" charset="0"/>
              </a:rPr>
              <a:t>, now part of Qorvo, before starting Ultra Radio Ltd. In addition to his work on UWB algorithm and system design, he became an expert on UWB regulations.  He currently serves as ETSI ERM TGUWB Secretary, is Technical advisor and European representative of the UWB Alliance, and Co-chair of the Regulatory Working Group of the FiRa Consortium.  Dries is also an active participant in the Car Connectivity Consortium (CCC), </a:t>
            </a:r>
            <a:r>
              <a:rPr lang="en-US" sz="1300" dirty="0" err="1">
                <a:effectLst/>
                <a:latin typeface="Calibri" panose="020F0502020204030204" pitchFamily="34" charset="0"/>
                <a:ea typeface="Calibri" panose="020F0502020204030204" pitchFamily="34" charset="0"/>
              </a:rPr>
              <a:t>omlox</a:t>
            </a:r>
            <a:r>
              <a:rPr lang="en-US" sz="1300" dirty="0">
                <a:effectLst/>
                <a:latin typeface="Calibri" panose="020F0502020204030204" pitchFamily="34" charset="0"/>
                <a:ea typeface="Calibri" panose="020F0502020204030204" pitchFamily="34" charset="0"/>
              </a:rPr>
              <a:t>, and IEEE 802.15.4ab.</a:t>
            </a:r>
            <a:endParaRPr lang="en-US" sz="13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Dries holds a PhD from the University of Bristol (UK) and is a named inventor on 9 UWB related patents.</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57298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2"/>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2" name="Google Shape;114;p2">
            <a:extLst>
              <a:ext uri="{FF2B5EF4-FFF2-40B4-BE49-F238E27FC236}">
                <a16:creationId xmlns:a16="http://schemas.microsoft.com/office/drawing/2014/main" id="{285A8EDC-14E8-073C-252A-3B4426C81CE5}"/>
              </a:ext>
            </a:extLst>
          </p:cNvPr>
          <p:cNvSpPr txBox="1">
            <a:spLocks/>
          </p:cNvSpPr>
          <p:nvPr/>
        </p:nvSpPr>
        <p:spPr>
          <a:xfrm>
            <a:off x="3940097" y="1107645"/>
            <a:ext cx="4371485" cy="17907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00000"/>
              </a:buClr>
              <a:buSzPts val="1400"/>
              <a:buFont typeface="Arial"/>
              <a:buNone/>
              <a:defRPr sz="2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Introduction to IEEE 802.15.4</a:t>
            </a:r>
            <a:r>
              <a:rPr lang="en-US" baseline="30000" dirty="0"/>
              <a:t>TM</a:t>
            </a:r>
            <a:r>
              <a:rPr lang="en-US" dirty="0"/>
              <a:t> </a:t>
            </a:r>
            <a:br>
              <a:rPr lang="en-US" dirty="0"/>
            </a:br>
            <a:r>
              <a:rPr lang="en-US" dirty="0"/>
              <a:t>and Ultra-Wide Band (UWB)</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40</a:t>
            </a:fld>
            <a:endParaRPr/>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Riku Pirhonen</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Technical Director, Wireless Standards, NXP Semiconductors</a:t>
            </a:r>
          </a:p>
          <a:p>
            <a:pPr marR="0" lvl="0">
              <a:lnSpc>
                <a:spcPct val="115000"/>
              </a:lnSpc>
              <a:spcBef>
                <a:spcPts val="0"/>
              </a:spcBef>
              <a:spcAft>
                <a:spcPts val="0"/>
              </a:spcAft>
            </a:pPr>
            <a:endParaRPr lang="en-US" sz="600" dirty="0">
              <a:effectLst/>
              <a:latin typeface="Calibri" panose="020F0502020204030204" pitchFamily="34" charset="0"/>
              <a:ea typeface="Cambria" panose="02040503050406030204" pitchFamily="18"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Riku Pirhonen joined NXP three years ago and has 30 years of experience doing research and developing cellular wireless standards in ETSI, TIA, 3GPP and IEEE.  He has been participating IEEE802 standardization in various working groups since 2002, and is currently active in developing IEEE802.15.4ab, the next generation of UWB technology. His special interests include receiver and transmitter technologies for UWB, and regulatory requirements.  Riku holds M.Sc. degree in Electrical Engineering from Helsinki University of Technology.</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46588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41</a:t>
            </a:fld>
            <a:endParaRPr/>
          </a:p>
        </p:txBody>
      </p:sp>
      <p:sp>
        <p:nvSpPr>
          <p:cNvPr id="11" name="Google Shape;131;p4">
            <a:extLst>
              <a:ext uri="{FF2B5EF4-FFF2-40B4-BE49-F238E27FC236}">
                <a16:creationId xmlns:a16="http://schemas.microsoft.com/office/drawing/2014/main" id="{6AD5F708-80A6-AA49-6B58-288F5C05BA88}"/>
              </a:ext>
            </a:extLst>
          </p:cNvPr>
          <p:cNvSpPr txBox="1">
            <a:spLocks/>
          </p:cNvSpPr>
          <p:nvPr/>
        </p:nvSpPr>
        <p:spPr>
          <a:xfrm>
            <a:off x="457200" y="238756"/>
            <a:ext cx="8229600" cy="4208957"/>
          </a:xfrm>
          <a:prstGeom prst="rect">
            <a:avLst/>
          </a:prstGeom>
          <a:noFill/>
          <a:ln>
            <a:noFill/>
          </a:ln>
        </p:spPr>
        <p:txBody>
          <a:bodyPr spcFirstLastPara="1" wrap="square" lIns="0" tIns="0" rIns="0" bIns="0" anchor="t" anchorCtr="0">
            <a:noAutofit/>
          </a:bodyPr>
          <a:lstStyle/>
          <a:p>
            <a:pPr marR="0" lvl="0">
              <a:lnSpc>
                <a:spcPct val="115000"/>
              </a:lnSpc>
              <a:spcBef>
                <a:spcPts val="0"/>
              </a:spcBef>
              <a:spcAft>
                <a:spcPts val="0"/>
              </a:spcAft>
            </a:pPr>
            <a:r>
              <a:rPr lang="en-US" sz="1300" u="sng" dirty="0">
                <a:effectLst/>
                <a:latin typeface="Calibri" panose="020F0502020204030204" pitchFamily="34" charset="0"/>
                <a:ea typeface="Calibri" panose="020F0502020204030204" pitchFamily="34" charset="0"/>
              </a:rPr>
              <a:t>Edward Au</a:t>
            </a:r>
            <a:r>
              <a:rPr lang="en-US" sz="1300" dirty="0">
                <a:effectLst/>
                <a:latin typeface="Calibri" panose="020F0502020204030204" pitchFamily="34" charset="0"/>
                <a:ea typeface="Calibri" panose="020F0502020204030204" pitchFamily="34" charset="0"/>
              </a:rPr>
              <a:t>,</a:t>
            </a:r>
          </a:p>
          <a:p>
            <a:pPr marR="0" lvl="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Huawei Technologies | Chair, IEEE 802.18 Radio Regulatory TAG</a:t>
            </a:r>
          </a:p>
          <a:p>
            <a:pPr marR="0" lvl="0">
              <a:lnSpc>
                <a:spcPct val="115000"/>
              </a:lnSpc>
              <a:spcBef>
                <a:spcPts val="0"/>
              </a:spcBef>
              <a:spcAft>
                <a:spcPts val="0"/>
              </a:spcAft>
            </a:pPr>
            <a:endParaRPr lang="en-US" sz="6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Edward Au, Ph.D. is a Distinguished Engineer in Huawei Technologies Canada Co., Ltd. where he works on product certification, test bed development, and standardization of Wi-Fi. He is the Vice Chair and member-at-large of IEEE Technical Activities Board Committee on Standards that oversees the advancement and evangelization of technical</a:t>
            </a:r>
            <a:r>
              <a:rPr lang="en-US" sz="1300" dirty="0">
                <a:latin typeface="Arial" panose="020B0604020202020204" pitchFamily="34" charset="0"/>
                <a:ea typeface="Calibri" panose="020F0502020204030204" pitchFamily="34" charset="0"/>
              </a:rPr>
              <a:t> </a:t>
            </a:r>
            <a:r>
              <a:rPr lang="en-US" sz="1300" dirty="0">
                <a:effectLst/>
                <a:latin typeface="Calibri" panose="020F0502020204030204" pitchFamily="34" charset="0"/>
                <a:ea typeface="Calibri" panose="020F0502020204030204" pitchFamily="34" charset="0"/>
              </a:rPr>
              <a:t>standards activities across all IEEE Societies and Councils. He is currently the Chair of Computer Society Standards Activities Board standards committee that manage working groups and standards development projects that are under the purview of the Society and for new lines of work or for standards for which a viable standards committee has not been identified. He also actively participates and contributes to IEEE 802™ LAN/MAN Standards Committee. He is currently the Chair of IEEE 802.18™ Radio Regulatory Technical Advisory Group supports the work of the IEEE 802™ LAN/MAN Standards Committee by actively monitoring and participating in radio regulatory matters worldwide as an advocate for IEEE 802™. He is also the founding Chair of IEEE 802.11ay™, which is aimed at developing an amendment for next generation unlicensed millimeter wave technologies for Wi-Fi, a co- editor of the IEEE 802.11™ maintenance task group, which is chartered to develop revisions for the IEEE 802.11™ standards, and an editor of the IEEE 802.11be™, which focuses on developing a new major amendment for next generation Wi-Fi (a.k.a. Wi-Fi 7).</a:t>
            </a:r>
            <a:endParaRPr lang="en-US" sz="1300" dirty="0">
              <a:effectLst/>
              <a:latin typeface="Arial" panose="020B0604020202020204" pitchFamily="34" charset="0"/>
              <a:ea typeface="Arial" panose="020B0604020202020204" pitchFamily="34" charset="0"/>
            </a:endParaRPr>
          </a:p>
          <a:p>
            <a:pPr marL="228600" marR="0">
              <a:lnSpc>
                <a:spcPct val="115000"/>
              </a:lnSpc>
              <a:spcBef>
                <a:spcPts val="0"/>
              </a:spcBef>
              <a:spcAft>
                <a:spcPts val="0"/>
              </a:spcAft>
            </a:pPr>
            <a:r>
              <a:rPr lang="en-US" sz="1300" dirty="0">
                <a:effectLst/>
                <a:latin typeface="Calibri" panose="020F0502020204030204" pitchFamily="34" charset="0"/>
                <a:ea typeface="Calibri" panose="020F0502020204030204" pitchFamily="34" charset="0"/>
              </a:rPr>
              <a:t>Edward is a recipient of the IEEE SA Standards Medallion “For exceptional leadership and skill in driving the development of IEEE 802.11™ Wireless LAN standards” in 2021, and he was awarded the IEEE Transactions on Vehicular Technology Top Editor Award in recognition of outstanding performance for articles reviews in both quantity and quality for the journal, in 2013 and 2016.</a:t>
            </a:r>
            <a:endParaRPr lang="en-US" sz="1300" dirty="0">
              <a:effectLst/>
              <a:latin typeface="Arial" panose="020B0604020202020204" pitchFamily="34" charset="0"/>
              <a:ea typeface="Arial" panose="020B0604020202020204" pitchFamily="34" charset="0"/>
            </a:endParaRPr>
          </a:p>
          <a:p>
            <a:pPr>
              <a:lnSpc>
                <a:spcPct val="115000"/>
              </a:lnSpc>
              <a:buClrTx/>
              <a:buFontTx/>
            </a:pPr>
            <a:endParaRPr lang="en-US"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2705097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a:xfrm>
            <a:off x="3940097" y="1107645"/>
            <a:ext cx="4720824" cy="1790700"/>
          </a:xfrm>
        </p:spPr>
        <p:txBody>
          <a:bodyPr/>
          <a:lstStyle/>
          <a:p>
            <a:r>
              <a:rPr lang="en-US" sz="4000" dirty="0"/>
              <a:t>BACKUP</a:t>
            </a:r>
          </a:p>
        </p:txBody>
      </p:sp>
    </p:spTree>
    <p:extLst>
      <p:ext uri="{BB962C8B-B14F-4D97-AF65-F5344CB8AC3E}">
        <p14:creationId xmlns:p14="http://schemas.microsoft.com/office/powerpoint/2010/main" val="898425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p:txBody>
          <a:bodyPr/>
          <a:lstStyle/>
          <a:p>
            <a:r>
              <a:rPr lang="en-US" dirty="0"/>
              <a:t>BACKUP to Intro</a:t>
            </a:r>
          </a:p>
        </p:txBody>
      </p:sp>
    </p:spTree>
    <p:extLst>
      <p:ext uri="{BB962C8B-B14F-4D97-AF65-F5344CB8AC3E}">
        <p14:creationId xmlns:p14="http://schemas.microsoft.com/office/powerpoint/2010/main" val="2040863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body" idx="1"/>
          </p:nvPr>
        </p:nvSpPr>
        <p:spPr>
          <a:xfrm>
            <a:off x="4681730" y="1526050"/>
            <a:ext cx="4089168" cy="335317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Vast flexibility and adaptability for applications such as:</a:t>
            </a:r>
          </a:p>
          <a:p>
            <a:pPr marL="0" lvl="0" indent="0" algn="l" rtl="0">
              <a:lnSpc>
                <a:spcPct val="90000"/>
              </a:lnSpc>
              <a:spcBef>
                <a:spcPts val="0"/>
              </a:spcBef>
              <a:spcAft>
                <a:spcPts val="0"/>
              </a:spcAft>
              <a:buSzPts val="1400"/>
              <a:buNone/>
            </a:pPr>
            <a:endParaRPr lang="en-US" b="0" dirty="0"/>
          </a:p>
          <a:p>
            <a:pPr marL="1191" lvl="2" indent="0">
              <a:buNone/>
            </a:pPr>
            <a:r>
              <a:rPr lang="en-US" dirty="0"/>
              <a:t>Home Energy management</a:t>
            </a:r>
          </a:p>
          <a:p>
            <a:pPr marL="228591" lvl="4" indent="0">
              <a:buNone/>
            </a:pPr>
            <a:r>
              <a:rPr lang="en-US" sz="1000" dirty="0"/>
              <a:t>Moderate data rates</a:t>
            </a:r>
          </a:p>
          <a:p>
            <a:pPr marL="228591" lvl="4" indent="0">
              <a:buNone/>
            </a:pPr>
            <a:r>
              <a:rPr lang="en-US" sz="1000" dirty="0"/>
              <a:t>Low latency </a:t>
            </a:r>
          </a:p>
          <a:p>
            <a:pPr marL="228591" lvl="4" indent="0">
              <a:buNone/>
            </a:pPr>
            <a:r>
              <a:rPr lang="en-US" sz="1000" dirty="0"/>
              <a:t>Small mesh networks</a:t>
            </a:r>
          </a:p>
          <a:p>
            <a:pPr marL="228591" lvl="4" indent="0">
              <a:buNone/>
            </a:pPr>
            <a:endParaRPr lang="en-US" sz="600" dirty="0"/>
          </a:p>
          <a:p>
            <a:pPr marL="1191" lvl="2" indent="0">
              <a:buNone/>
            </a:pPr>
            <a:r>
              <a:rPr lang="en-US" dirty="0"/>
              <a:t>Field area network support</a:t>
            </a:r>
          </a:p>
          <a:p>
            <a:pPr marL="228591" lvl="4" indent="0" algn="l" rtl="0">
              <a:lnSpc>
                <a:spcPct val="100000"/>
              </a:lnSpc>
              <a:spcBef>
                <a:spcPts val="150"/>
              </a:spcBef>
              <a:spcAft>
                <a:spcPts val="0"/>
              </a:spcAft>
              <a:buSzPts val="900"/>
              <a:buNone/>
            </a:pPr>
            <a:r>
              <a:rPr lang="en-US" sz="1000" dirty="0"/>
              <a:t>Need for low to moderate data rates (1kbit/sec to 2.4 Mbit/sec)</a:t>
            </a:r>
          </a:p>
          <a:p>
            <a:pPr marL="228591" lvl="4" indent="0" algn="l" rtl="0">
              <a:lnSpc>
                <a:spcPct val="100000"/>
              </a:lnSpc>
              <a:spcBef>
                <a:spcPts val="150"/>
              </a:spcBef>
              <a:spcAft>
                <a:spcPts val="0"/>
              </a:spcAft>
              <a:buSzPts val="900"/>
              <a:buNone/>
            </a:pPr>
            <a:r>
              <a:rPr lang="en-US" sz="1000" dirty="0"/>
              <a:t>Networks may be very large with mesh topologies scaling to thousands of nodes with multiple border routers</a:t>
            </a:r>
          </a:p>
          <a:p>
            <a:pPr marL="228591" lvl="4" indent="0" algn="l" rtl="0">
              <a:lnSpc>
                <a:spcPct val="100000"/>
              </a:lnSpc>
              <a:spcBef>
                <a:spcPts val="150"/>
              </a:spcBef>
              <a:spcAft>
                <a:spcPts val="0"/>
              </a:spcAft>
              <a:buSzPts val="900"/>
              <a:buNone/>
            </a:pPr>
            <a:endParaRPr lang="en-US" sz="600" dirty="0"/>
          </a:p>
          <a:p>
            <a:pPr marL="1191" lvl="2" indent="0" defTabSz="914400" eaLnBrk="1" fontAlgn="auto" latinLnBrk="0" hangingPunct="1">
              <a:buNone/>
              <a:tabLst/>
              <a:defRPr/>
            </a:pPr>
            <a:r>
              <a:rPr lang="en-US" b="1" dirty="0">
                <a:solidFill>
                  <a:srgbClr val="0000FF"/>
                </a:solidFill>
              </a:rPr>
              <a:t>UWB for precision location and communication</a:t>
            </a:r>
          </a:p>
          <a:p>
            <a:pPr marL="228591" lvl="4" indent="0">
              <a:buNone/>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Peer to peer ranging: one to a few with no infrastructure gateways or need for infrastructure (fixed) devices</a:t>
            </a:r>
          </a:p>
          <a:p>
            <a:pPr marL="228591" lvl="4" indent="0">
              <a:buNone/>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Infrastructure based (TDOA): Network of fixed anchors and mobile tags (phones or other devices)</a:t>
            </a:r>
          </a:p>
          <a:p>
            <a:pPr marL="228591" lvl="4" indent="0">
              <a:buNone/>
              <a:defRPr/>
            </a:pPr>
            <a:r>
              <a:rPr lang="en-US" sz="1000" dirty="0">
                <a:solidFill>
                  <a:srgbClr val="000000"/>
                </a:solidFill>
              </a:rPr>
              <a:t>850 kbit/sec to ~50 Mbit/sec</a:t>
            </a:r>
          </a:p>
          <a:p>
            <a:pPr marL="228591" lvl="4" indent="0">
              <a:buNone/>
              <a:defRPr/>
            </a:pPr>
            <a:r>
              <a:rPr lang="en-US" sz="1000" dirty="0">
                <a:solidFill>
                  <a:srgbClr val="000000"/>
                </a:solidFill>
              </a:rPr>
              <a:t>May combine ranging with data delivery </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a:p>
            <a:pPr marL="0" lvl="0" indent="0" algn="l" rtl="0">
              <a:lnSpc>
                <a:spcPct val="90000"/>
              </a:lnSpc>
              <a:spcBef>
                <a:spcPts val="0"/>
              </a:spcBef>
              <a:spcAft>
                <a:spcPts val="0"/>
              </a:spcAft>
              <a:buSzPts val="1400"/>
              <a:buNone/>
            </a:pPr>
            <a:endParaRPr lang="en-US" b="0" dirty="0"/>
          </a:p>
        </p:txBody>
      </p:sp>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44</a:t>
            </a:fld>
            <a:endParaRPr/>
          </a:p>
        </p:txBody>
      </p:sp>
      <p:pic>
        <p:nvPicPr>
          <p:cNvPr id="158" name="Google Shape;158;p7" descr="A close up of a cage&#10;&#10;Description automatically generated"/>
          <p:cNvPicPr preferRelativeResize="0">
            <a:picLocks noGrp="1"/>
          </p:cNvPicPr>
          <p:nvPr>
            <p:ph type="pic" idx="2"/>
          </p:nvPr>
        </p:nvPicPr>
        <p:blipFill rotWithShape="1">
          <a:blip r:embed="rId3">
            <a:alphaModFix/>
          </a:blip>
          <a:srcRect/>
          <a:stretch/>
        </p:blipFill>
        <p:spPr>
          <a:xfrm>
            <a:off x="457200" y="1635512"/>
            <a:ext cx="4005072" cy="2856057"/>
          </a:xfrm>
          <a:prstGeom prst="rect">
            <a:avLst/>
          </a:prstGeom>
          <a:solidFill>
            <a:srgbClr val="CCCCCC"/>
          </a:solidFill>
          <a:ln>
            <a:noFill/>
          </a:ln>
        </p:spPr>
      </p:pic>
      <p:sp>
        <p:nvSpPr>
          <p:cNvPr id="159" name="Google Shape;159;p7"/>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802.15.4 Standard</a:t>
            </a:r>
            <a:endParaRPr dirty="0"/>
          </a:p>
        </p:txBody>
      </p:sp>
      <p:sp>
        <p:nvSpPr>
          <p:cNvPr id="160" name="Google Shape;160;p7"/>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p>
            <a:pPr marL="0" indent="0">
              <a:spcBef>
                <a:spcPts val="0"/>
              </a:spcBef>
            </a:pPr>
            <a:r>
              <a:rPr lang="en-US" sz="1800" dirty="0"/>
              <a:t>A foundation for many diverse uses - A well-equipped toolbox</a:t>
            </a:r>
          </a:p>
          <a:p>
            <a:pPr marL="457200" lvl="1" indent="0">
              <a:spcBef>
                <a:spcPts val="600"/>
              </a:spcBef>
            </a:pPr>
            <a:r>
              <a:rPr lang="en-US" sz="1300" dirty="0"/>
              <a:t>A rich set of parts to assemble many different networks (Multiple PHYs and a flexible, adaptable MAC)</a:t>
            </a:r>
          </a:p>
          <a:p>
            <a:pPr marL="457200" lvl="1" indent="0">
              <a:spcBef>
                <a:spcPts val="0"/>
              </a:spcBef>
            </a:pPr>
            <a:endParaRPr lang="en-US" sz="1300" dirty="0"/>
          </a:p>
          <a:p>
            <a:pPr marL="0" lvl="0" indent="0" algn="l" rtl="0">
              <a:lnSpc>
                <a:spcPct val="90000"/>
              </a:lnSpc>
              <a:spcBef>
                <a:spcPts val="0"/>
              </a:spcBef>
              <a:spcAft>
                <a:spcPts val="0"/>
              </a:spcAft>
              <a:buSzPts val="1400"/>
              <a:buNone/>
            </a:pPr>
            <a:endParaRPr sz="1800" dirty="0"/>
          </a:p>
        </p:txBody>
      </p:sp>
    </p:spTree>
    <p:extLst>
      <p:ext uri="{BB962C8B-B14F-4D97-AF65-F5344CB8AC3E}">
        <p14:creationId xmlns:p14="http://schemas.microsoft.com/office/powerpoint/2010/main" val="232473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45</a:t>
            </a:fld>
            <a:endParaRPr/>
          </a:p>
        </p:txBody>
      </p:sp>
      <p:sp>
        <p:nvSpPr>
          <p:cNvPr id="149" name="Google Shape;149;p6"/>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802.15.4 and Ad-Hoc Networks</a:t>
            </a:r>
            <a:endParaRPr dirty="0"/>
          </a:p>
        </p:txBody>
      </p:sp>
      <p:sp>
        <p:nvSpPr>
          <p:cNvPr id="4" name="Google Shape;128;p4">
            <a:extLst>
              <a:ext uri="{FF2B5EF4-FFF2-40B4-BE49-F238E27FC236}">
                <a16:creationId xmlns:a16="http://schemas.microsoft.com/office/drawing/2014/main" id="{31AB529E-4D23-2188-E741-FD7D5C26A2AA}"/>
              </a:ext>
            </a:extLst>
          </p:cNvPr>
          <p:cNvSpPr txBox="1">
            <a:spLocks noGrp="1"/>
          </p:cNvSpPr>
          <p:nvPr>
            <p:ph type="body" idx="1"/>
          </p:nvPr>
        </p:nvSpPr>
        <p:spPr>
          <a:xfrm>
            <a:off x="457200" y="868882"/>
            <a:ext cx="8229600" cy="360443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802.15.4 Supports many network topologies to address many applications</a:t>
            </a:r>
          </a:p>
          <a:p>
            <a:pPr marL="0" indent="0">
              <a:spcBef>
                <a:spcPts val="0"/>
              </a:spcBef>
            </a:pPr>
            <a:r>
              <a:rPr lang="en-US" dirty="0"/>
              <a:t>An Ad-Hoc network can be many things</a:t>
            </a:r>
          </a:p>
          <a:p>
            <a:pPr marL="0" indent="0">
              <a:spcBef>
                <a:spcPts val="0"/>
              </a:spcBef>
            </a:pPr>
            <a:endParaRPr lang="en-US" dirty="0"/>
          </a:p>
          <a:p>
            <a:pPr marL="1191" lvl="2" indent="0" algn="l" rtl="0">
              <a:lnSpc>
                <a:spcPct val="100000"/>
              </a:lnSpc>
              <a:spcBef>
                <a:spcPts val="300"/>
              </a:spcBef>
              <a:spcAft>
                <a:spcPts val="0"/>
              </a:spcAft>
              <a:buSzPts val="1000"/>
              <a:buNone/>
            </a:pPr>
            <a:r>
              <a:rPr lang="en-US" sz="1200" dirty="0"/>
              <a:t>Network Scale - from a few devices to many thousands</a:t>
            </a:r>
          </a:p>
          <a:p>
            <a:pPr marL="1191" lvl="2" indent="0" algn="l" rtl="0">
              <a:lnSpc>
                <a:spcPct val="100000"/>
              </a:lnSpc>
              <a:spcBef>
                <a:spcPts val="300"/>
              </a:spcBef>
              <a:spcAft>
                <a:spcPts val="0"/>
              </a:spcAft>
              <a:buSzPts val="1000"/>
              <a:buNone/>
            </a:pPr>
            <a:r>
              <a:rPr lang="en-US" sz="1200" dirty="0"/>
              <a:t>May not be infrastructure based </a:t>
            </a:r>
          </a:p>
          <a:p>
            <a:pPr marL="1191" lvl="2" indent="0">
              <a:buNone/>
            </a:pPr>
            <a:r>
              <a:rPr lang="en-US" sz="1200" dirty="0"/>
              <a:t>May be formed without a single control point </a:t>
            </a:r>
          </a:p>
          <a:p>
            <a:pPr marL="1191" lvl="2" indent="0">
              <a:buNone/>
            </a:pPr>
            <a:r>
              <a:rPr lang="en-US" sz="1200" dirty="0"/>
              <a:t>Supports peer-to-peer communication </a:t>
            </a:r>
          </a:p>
          <a:p>
            <a:pPr marL="95250" lvl="4" indent="0" algn="l" rtl="0">
              <a:lnSpc>
                <a:spcPct val="100000"/>
              </a:lnSpc>
              <a:spcBef>
                <a:spcPts val="150"/>
              </a:spcBef>
              <a:spcAft>
                <a:spcPts val="0"/>
              </a:spcAft>
              <a:buSzPts val="900"/>
              <a:buNone/>
            </a:pPr>
            <a:r>
              <a:rPr lang="en-US" sz="1100" dirty="0"/>
              <a:t>May support single hop peer-wise communication</a:t>
            </a:r>
            <a:br>
              <a:rPr lang="en-US" sz="1100" dirty="0"/>
            </a:br>
            <a:r>
              <a:rPr lang="en-US" sz="1100" dirty="0"/>
              <a:t>(e.g. Phone to Phone)</a:t>
            </a:r>
          </a:p>
          <a:p>
            <a:pPr marL="95250" lvl="4" indent="0" algn="l" rtl="0">
              <a:lnSpc>
                <a:spcPct val="100000"/>
              </a:lnSpc>
              <a:spcBef>
                <a:spcPts val="150"/>
              </a:spcBef>
              <a:spcAft>
                <a:spcPts val="0"/>
              </a:spcAft>
              <a:buSzPts val="900"/>
              <a:buNone/>
            </a:pPr>
            <a:r>
              <a:rPr lang="en-US" sz="1100" dirty="0"/>
              <a:t>May support multi-hop peer to one or more peers (</a:t>
            </a:r>
            <a:r>
              <a:rPr lang="en-US" sz="1200" dirty="0"/>
              <a:t>mesh)</a:t>
            </a:r>
          </a:p>
          <a:p>
            <a:pPr marL="1191" lvl="2" indent="0">
              <a:buNone/>
            </a:pPr>
            <a:r>
              <a:rPr lang="en-US" sz="1200" dirty="0"/>
              <a:t>May be formed dynamically and change rapidly</a:t>
            </a:r>
          </a:p>
          <a:p>
            <a:pPr marL="1191" lvl="2" indent="0">
              <a:buNone/>
            </a:pPr>
            <a:r>
              <a:rPr lang="en-US" sz="1200" dirty="0"/>
              <a:t>May be relatively static once formed</a:t>
            </a:r>
          </a:p>
          <a:p>
            <a:pPr marL="1191" lvl="2" indent="0">
              <a:buNone/>
            </a:pPr>
            <a:endParaRPr lang="en-US" dirty="0"/>
          </a:p>
          <a:p>
            <a:pPr marL="0" lvl="1" indent="0"/>
            <a:r>
              <a:rPr lang="en-US" sz="1200" dirty="0"/>
              <a:t>There are many different scales and types of</a:t>
            </a:r>
            <a:br>
              <a:rPr lang="en-US" sz="1200" dirty="0"/>
            </a:br>
            <a:r>
              <a:rPr lang="en-US" sz="1200" dirty="0"/>
              <a:t>Ad-Hoc network and many uses</a:t>
            </a:r>
          </a:p>
          <a:p>
            <a:pPr marL="0" lvl="1" indent="-456009"/>
            <a:endParaRPr lang="en-US" dirty="0"/>
          </a:p>
          <a:p>
            <a:pPr marL="457200" lvl="4" indent="0">
              <a:buNone/>
            </a:pPr>
            <a:r>
              <a:rPr lang="en-US" sz="1200" dirty="0"/>
              <a:t>… including RC Helicopter control on Mars</a:t>
            </a:r>
          </a:p>
          <a:p>
            <a:pPr marL="298832" lvl="4" indent="-82150" algn="l" rtl="0">
              <a:lnSpc>
                <a:spcPct val="100000"/>
              </a:lnSpc>
              <a:spcBef>
                <a:spcPts val="150"/>
              </a:spcBef>
              <a:spcAft>
                <a:spcPts val="0"/>
              </a:spcAft>
              <a:buSzPts val="900"/>
              <a:buChar char="･"/>
            </a:pPr>
            <a:endParaRPr lang="en-US" dirty="0"/>
          </a:p>
        </p:txBody>
      </p:sp>
      <p:pic>
        <p:nvPicPr>
          <p:cNvPr id="5" name="Picture 4">
            <a:extLst>
              <a:ext uri="{FF2B5EF4-FFF2-40B4-BE49-F238E27FC236}">
                <a16:creationId xmlns:a16="http://schemas.microsoft.com/office/drawing/2014/main" id="{DBE0CC84-B500-88DA-AE43-B618330D6CB6}"/>
              </a:ext>
            </a:extLst>
          </p:cNvPr>
          <p:cNvPicPr>
            <a:picLocks noChangeAspect="1"/>
          </p:cNvPicPr>
          <p:nvPr/>
        </p:nvPicPr>
        <p:blipFill>
          <a:blip r:embed="rId3"/>
          <a:stretch>
            <a:fillRect/>
          </a:stretch>
        </p:blipFill>
        <p:spPr>
          <a:xfrm>
            <a:off x="4241609" y="1590636"/>
            <a:ext cx="4831168" cy="2683982"/>
          </a:xfrm>
          <a:prstGeom prst="rect">
            <a:avLst/>
          </a:prstGeom>
        </p:spPr>
      </p:pic>
    </p:spTree>
    <p:extLst>
      <p:ext uri="{BB962C8B-B14F-4D97-AF65-F5344CB8AC3E}">
        <p14:creationId xmlns:p14="http://schemas.microsoft.com/office/powerpoint/2010/main" val="44901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457200" y="1393792"/>
            <a:ext cx="8229594" cy="4131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GB" sz="1400" dirty="0"/>
              <a:t>802.15.4 PHY and MAC components are used as the underlying communications technology by many industry consortia including:</a:t>
            </a:r>
          </a:p>
          <a:p>
            <a:pPr marL="0" lvl="0" indent="0" algn="l" rtl="0">
              <a:lnSpc>
                <a:spcPct val="90000"/>
              </a:lnSpc>
              <a:spcBef>
                <a:spcPts val="0"/>
              </a:spcBef>
              <a:spcAft>
                <a:spcPts val="0"/>
              </a:spcAft>
              <a:buSzPts val="1400"/>
              <a:buNone/>
            </a:pPr>
            <a:endParaRPr lang="en-GB" dirty="0">
              <a:highlight>
                <a:srgbClr val="FFFF00"/>
              </a:highlight>
            </a:endParaRPr>
          </a:p>
        </p:txBody>
      </p:sp>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46</a:t>
            </a:fld>
            <a:endParaRPr/>
          </a:p>
        </p:txBody>
      </p:sp>
      <p:sp>
        <p:nvSpPr>
          <p:cNvPr id="149" name="Google Shape;149;p6"/>
          <p:cNvSpPr txBox="1">
            <a:spLocks noGrp="1"/>
          </p:cNvSpPr>
          <p:nvPr>
            <p:ph type="title"/>
          </p:nvPr>
        </p:nvSpPr>
        <p:spPr>
          <a:xfrm>
            <a:off x="457200" y="273924"/>
            <a:ext cx="7939454" cy="537885"/>
          </a:xfrm>
          <a:prstGeom prst="rect">
            <a:avLst/>
          </a:prstGeom>
          <a:noFill/>
          <a:ln>
            <a:noFill/>
          </a:ln>
        </p:spPr>
        <p:txBody>
          <a:bodyPr spcFirstLastPara="1" wrap="square" lIns="0" tIns="0" rIns="0" bIns="0" anchor="t" anchorCtr="0">
            <a:noAutofit/>
          </a:bodyPr>
          <a:lstStyle/>
          <a:p>
            <a:pPr lvl="0" algn="l" rtl="0">
              <a:lnSpc>
                <a:spcPct val="90000"/>
              </a:lnSpc>
              <a:spcBef>
                <a:spcPts val="0"/>
              </a:spcBef>
              <a:spcAft>
                <a:spcPts val="0"/>
              </a:spcAft>
              <a:buSzPts val="1400"/>
              <a:buNone/>
              <a:tabLst>
                <a:tab pos="914400" algn="l"/>
              </a:tabLst>
            </a:pPr>
            <a:r>
              <a:rPr lang="en-US" dirty="0"/>
              <a:t>802.15.4 Standard at the Next Level –</a:t>
            </a:r>
            <a:br>
              <a:rPr lang="en-US" dirty="0"/>
            </a:br>
            <a:r>
              <a:rPr lang="en-US" dirty="0"/>
              <a:t>	NB (Narrow Band) &amp; </a:t>
            </a:r>
            <a:r>
              <a:rPr lang="en-US" dirty="0">
                <a:solidFill>
                  <a:srgbClr val="0000FF"/>
                </a:solidFill>
              </a:rPr>
              <a:t>UWB (Ultra-Wide Band)</a:t>
            </a:r>
            <a:endParaRPr dirty="0"/>
          </a:p>
        </p:txBody>
      </p:sp>
      <p:sp>
        <p:nvSpPr>
          <p:cNvPr id="150" name="Google Shape;150;p6"/>
          <p:cNvSpPr txBox="1">
            <a:spLocks noGrp="1"/>
          </p:cNvSpPr>
          <p:nvPr>
            <p:ph type="body" idx="3"/>
          </p:nvPr>
        </p:nvSpPr>
        <p:spPr>
          <a:xfrm>
            <a:off x="457200" y="896528"/>
            <a:ext cx="82296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sz="1800" dirty="0"/>
              <a:t>Large Consortium Adoption</a:t>
            </a:r>
            <a:endParaRPr sz="1800" dirty="0"/>
          </a:p>
        </p:txBody>
      </p:sp>
      <p:sp>
        <p:nvSpPr>
          <p:cNvPr id="9" name="Google Shape;146;p6">
            <a:extLst>
              <a:ext uri="{FF2B5EF4-FFF2-40B4-BE49-F238E27FC236}">
                <a16:creationId xmlns:a16="http://schemas.microsoft.com/office/drawing/2014/main" id="{F7D6A963-8E0E-469A-B7AC-31322F3F51FD}"/>
              </a:ext>
            </a:extLst>
          </p:cNvPr>
          <p:cNvSpPr txBox="1">
            <a:spLocks/>
          </p:cNvSpPr>
          <p:nvPr/>
        </p:nvSpPr>
        <p:spPr>
          <a:xfrm>
            <a:off x="457203" y="1940430"/>
            <a:ext cx="8229594" cy="2422748"/>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563"/>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45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92100" algn="l" rtl="0">
              <a:lnSpc>
                <a:spcPct val="100000"/>
              </a:lnSpc>
              <a:spcBef>
                <a:spcPts val="300"/>
              </a:spcBef>
              <a:spcAft>
                <a:spcPts val="0"/>
              </a:spcAft>
              <a:buClr>
                <a:srgbClr val="4AC9E3"/>
              </a:buClr>
              <a:buSzPts val="1000"/>
              <a:buFont typeface="Noto Sans Symbols"/>
              <a:buChar char="▪"/>
              <a:defRPr sz="1000" b="0" i="0" u="none" strike="noStrike" cap="none">
                <a:solidFill>
                  <a:schemeClr val="dk1"/>
                </a:solidFill>
                <a:latin typeface="Arial"/>
                <a:ea typeface="Arial"/>
                <a:cs typeface="Arial"/>
                <a:sym typeface="Arial"/>
              </a:defRPr>
            </a:lvl3pPr>
            <a:lvl4pPr marL="1828800" marR="0" lvl="3" indent="-285750" algn="l" rtl="0">
              <a:lnSpc>
                <a:spcPct val="100000"/>
              </a:lnSpc>
              <a:spcBef>
                <a:spcPts val="150"/>
              </a:spcBef>
              <a:spcAft>
                <a:spcPts val="0"/>
              </a:spcAft>
              <a:buClr>
                <a:schemeClr val="dk1"/>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150"/>
              </a:spcBef>
              <a:spcAft>
                <a:spcPts val="0"/>
              </a:spcAft>
              <a:buClr>
                <a:srgbClr val="4AC9E3"/>
              </a:buClr>
              <a:buSzPts val="900"/>
              <a:buFont typeface="Merriweather Sans"/>
              <a:buChar char="･"/>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6pPr>
            <a:lvl7pPr marL="3200400" marR="0" lvl="6"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7pPr>
            <a:lvl8pPr marL="3657600" marR="0" lvl="7"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8pPr>
            <a:lvl9pPr marL="4114800" marR="0" lvl="8"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9pPr>
          </a:lstStyle>
          <a:p>
            <a:pPr marL="342900" indent="-342900">
              <a:spcBef>
                <a:spcPts val="0"/>
              </a:spcBef>
              <a:buFont typeface="+mj-lt"/>
              <a:buAutoNum type="arabicPeriod"/>
              <a:tabLst>
                <a:tab pos="457200" algn="l"/>
              </a:tabLst>
            </a:pPr>
            <a:r>
              <a:rPr lang="en-US" sz="1800" dirty="0">
                <a:solidFill>
                  <a:srgbClr val="0000FF"/>
                </a:solidFill>
                <a:latin typeface="Calibri" panose="020F0502020204030204" pitchFamily="34" charset="0"/>
                <a:ea typeface="Times New Roman" panose="02020603050405020304" pitchFamily="18" charset="0"/>
              </a:rPr>
              <a:t>CCC</a:t>
            </a:r>
            <a:endParaRPr lang="en-US" sz="1800" dirty="0">
              <a:solidFill>
                <a:srgbClr val="0000FF"/>
              </a:solidFill>
              <a:latin typeface="Calibri" panose="020F0502020204030204" pitchFamily="34" charset="0"/>
              <a:ea typeface="Calibri" panose="020F0502020204030204" pitchFamily="34" charset="0"/>
            </a:endParaRPr>
          </a:p>
          <a:p>
            <a:pPr marL="342900" indent="-342900">
              <a:spcBef>
                <a:spcPts val="0"/>
              </a:spcBef>
              <a:buFont typeface="+mj-lt"/>
              <a:buAutoNum type="arabicPeriod"/>
              <a:tabLst>
                <a:tab pos="457200" algn="l"/>
              </a:tabLst>
            </a:pPr>
            <a:r>
              <a:rPr lang="en-US" sz="1800" dirty="0">
                <a:solidFill>
                  <a:srgbClr val="0000FF"/>
                </a:solidFill>
                <a:latin typeface="Calibri" panose="020F0502020204030204" pitchFamily="34" charset="0"/>
                <a:ea typeface="Times New Roman" panose="02020603050405020304" pitchFamily="18" charset="0"/>
              </a:rPr>
              <a:t>CSA</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ETSI TG28</a:t>
            </a:r>
            <a:endParaRPr lang="en-US" sz="1800" dirty="0">
              <a:solidFill>
                <a:schemeClr val="tx1"/>
              </a:solidFill>
              <a:latin typeface="Calibri" panose="020F0502020204030204" pitchFamily="34" charset="0"/>
              <a:ea typeface="Calibri" panose="020F0502020204030204" pitchFamily="34" charset="0"/>
            </a:endParaRP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ETSI TG34</a:t>
            </a:r>
          </a:p>
          <a:p>
            <a:pPr marL="342900" indent="-342900">
              <a:spcBef>
                <a:spcPts val="0"/>
              </a:spcBef>
              <a:buFont typeface="+mj-lt"/>
              <a:buAutoNum type="arabicPeriod"/>
              <a:tabLst>
                <a:tab pos="457200" algn="l"/>
              </a:tabLst>
            </a:pPr>
            <a:r>
              <a:rPr lang="en-US" sz="1800" dirty="0">
                <a:solidFill>
                  <a:srgbClr val="0000FF"/>
                </a:solidFill>
                <a:latin typeface="Calibri" panose="020F0502020204030204" pitchFamily="34" charset="0"/>
                <a:ea typeface="Times New Roman" panose="02020603050405020304" pitchFamily="18" charset="0"/>
              </a:rPr>
              <a:t>FiRa</a:t>
            </a:r>
            <a:endParaRPr lang="en-US" sz="1800" dirty="0">
              <a:solidFill>
                <a:srgbClr val="0000FF"/>
              </a:solidFill>
              <a:latin typeface="Calibri" panose="020F0502020204030204" pitchFamily="34" charset="0"/>
              <a:ea typeface="Calibri" panose="020F0502020204030204" pitchFamily="34" charset="0"/>
            </a:endParaRP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IEEE 1901.1+2</a:t>
            </a:r>
            <a:endParaRPr lang="en-US" sz="1800" dirty="0">
              <a:solidFill>
                <a:schemeClr val="tx1"/>
              </a:solidFill>
              <a:latin typeface="Calibri" panose="020F0502020204030204" pitchFamily="34" charset="0"/>
              <a:ea typeface="Calibri" panose="020F0502020204030204" pitchFamily="34" charset="0"/>
            </a:endParaRP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IETF: 6lo</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IETF: 6tisch</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IETF: Roll</a:t>
            </a:r>
            <a:endParaRPr lang="en-US" sz="1800" dirty="0">
              <a:solidFill>
                <a:schemeClr val="tx1"/>
              </a:solidFill>
              <a:latin typeface="Calibri" panose="020F0502020204030204" pitchFamily="34" charset="0"/>
              <a:ea typeface="Calibri" panose="020F0502020204030204" pitchFamily="34" charset="0"/>
            </a:endParaRP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ISA100</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ISO/IEC JTC1/ SC31/WG4</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JUTA</a:t>
            </a:r>
          </a:p>
          <a:p>
            <a:pPr marL="342900" indent="-342900">
              <a:spcBef>
                <a:spcPts val="0"/>
              </a:spcBef>
              <a:buFont typeface="+mj-lt"/>
              <a:buAutoNum type="arabicPeriod"/>
              <a:tabLst>
                <a:tab pos="457200" algn="l"/>
              </a:tabLst>
            </a:pPr>
            <a:r>
              <a:rPr lang="en-US" sz="1800" dirty="0" err="1">
                <a:solidFill>
                  <a:srgbClr val="0000FF"/>
                </a:solidFill>
                <a:latin typeface="Calibri" panose="020F0502020204030204" pitchFamily="34" charset="0"/>
                <a:ea typeface="Times New Roman" panose="02020603050405020304" pitchFamily="18" charset="0"/>
              </a:rPr>
              <a:t>omlox</a:t>
            </a:r>
            <a:endParaRPr lang="en-US" sz="1800" dirty="0">
              <a:solidFill>
                <a:srgbClr val="0000FF"/>
              </a:solidFill>
              <a:latin typeface="Calibri" panose="020F0502020204030204" pitchFamily="34" charset="0"/>
              <a:ea typeface="Times New Roman" panose="02020603050405020304" pitchFamily="18" charset="0"/>
            </a:endParaRP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Thread Group</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TIA TR-51</a:t>
            </a:r>
          </a:p>
          <a:p>
            <a:pPr marL="342900" indent="-342900">
              <a:spcBef>
                <a:spcPts val="0"/>
              </a:spcBef>
              <a:buFont typeface="+mj-lt"/>
              <a:buAutoNum type="arabicPeriod"/>
              <a:tabLst>
                <a:tab pos="457200" algn="l"/>
              </a:tabLst>
            </a:pPr>
            <a:r>
              <a:rPr lang="en-US" sz="1800" dirty="0">
                <a:solidFill>
                  <a:srgbClr val="0000FF"/>
                </a:solidFill>
                <a:latin typeface="Calibri" panose="020F0502020204030204" pitchFamily="34" charset="0"/>
              </a:rPr>
              <a:t>UWB Alliance</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WIA</a:t>
            </a:r>
          </a:p>
          <a:p>
            <a:pPr marL="342900" indent="-342900">
              <a:spcBef>
                <a:spcPts val="0"/>
              </a:spcBef>
              <a:buFont typeface="+mj-lt"/>
              <a:buAutoNum type="arabicPeriod"/>
              <a:tabLst>
                <a:tab pos="457200" algn="l"/>
              </a:tabLst>
            </a:pPr>
            <a:r>
              <a:rPr lang="en-US" sz="1800" dirty="0">
                <a:solidFill>
                  <a:schemeClr val="tx1"/>
                </a:solidFill>
                <a:latin typeface="Calibri" panose="020F0502020204030204" pitchFamily="34" charset="0"/>
                <a:ea typeface="Times New Roman" panose="02020603050405020304" pitchFamily="18" charset="0"/>
              </a:rPr>
              <a:t>Wi-SUN Alliance</a:t>
            </a:r>
            <a:endParaRPr lang="en-US" sz="1800"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16841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p:txBody>
          <a:bodyPr/>
          <a:lstStyle/>
          <a:p>
            <a:r>
              <a:rPr lang="en-US" dirty="0"/>
              <a:t>BACKUP to Q1. (Use Cases)</a:t>
            </a:r>
          </a:p>
        </p:txBody>
      </p:sp>
    </p:spTree>
    <p:extLst>
      <p:ext uri="{BB962C8B-B14F-4D97-AF65-F5344CB8AC3E}">
        <p14:creationId xmlns:p14="http://schemas.microsoft.com/office/powerpoint/2010/main" val="2942667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48</a:t>
            </a:fld>
            <a:endParaRPr/>
          </a:p>
        </p:txBody>
      </p:sp>
      <p:sp>
        <p:nvSpPr>
          <p:cNvPr id="5" name="Text Placeholder 10">
            <a:extLst>
              <a:ext uri="{FF2B5EF4-FFF2-40B4-BE49-F238E27FC236}">
                <a16:creationId xmlns:a16="http://schemas.microsoft.com/office/drawing/2014/main" id="{6029A5B9-7568-1C2D-6DDE-5D598D1C3223}"/>
              </a:ext>
            </a:extLst>
          </p:cNvPr>
          <p:cNvSpPr txBox="1">
            <a:spLocks/>
          </p:cNvSpPr>
          <p:nvPr/>
        </p:nvSpPr>
        <p:spPr>
          <a:xfrm>
            <a:off x="626240" y="805426"/>
            <a:ext cx="7437800" cy="35004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b="1" dirty="0"/>
          </a:p>
        </p:txBody>
      </p:sp>
      <p:pic>
        <p:nvPicPr>
          <p:cNvPr id="6" name="Picture 5" descr="A computer with a keyboard&#10;&#10;Description automatically generated with low confidence">
            <a:extLst>
              <a:ext uri="{FF2B5EF4-FFF2-40B4-BE49-F238E27FC236}">
                <a16:creationId xmlns:a16="http://schemas.microsoft.com/office/drawing/2014/main" id="{EC855E8C-7202-1B42-C5F6-58C612D6A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09799" y="2884916"/>
            <a:ext cx="1205653" cy="1470447"/>
          </a:xfrm>
          <a:prstGeom prst="rect">
            <a:avLst/>
          </a:prstGeom>
        </p:spPr>
      </p:pic>
      <p:pic>
        <p:nvPicPr>
          <p:cNvPr id="7" name="Picture 6">
            <a:extLst>
              <a:ext uri="{FF2B5EF4-FFF2-40B4-BE49-F238E27FC236}">
                <a16:creationId xmlns:a16="http://schemas.microsoft.com/office/drawing/2014/main" id="{F5C3A466-A4DA-EE22-0519-2A31B63EB04E}"/>
              </a:ext>
            </a:extLst>
          </p:cNvPr>
          <p:cNvPicPr>
            <a:picLocks noChangeAspect="1"/>
          </p:cNvPicPr>
          <p:nvPr/>
        </p:nvPicPr>
        <p:blipFill>
          <a:blip r:embed="rId4"/>
          <a:stretch>
            <a:fillRect/>
          </a:stretch>
        </p:blipFill>
        <p:spPr>
          <a:xfrm>
            <a:off x="952897" y="1176932"/>
            <a:ext cx="1424702" cy="1686813"/>
          </a:xfrm>
          <a:prstGeom prst="rect">
            <a:avLst/>
          </a:prstGeom>
        </p:spPr>
      </p:pic>
      <p:pic>
        <p:nvPicPr>
          <p:cNvPr id="9" name="Picture 8">
            <a:extLst>
              <a:ext uri="{FF2B5EF4-FFF2-40B4-BE49-F238E27FC236}">
                <a16:creationId xmlns:a16="http://schemas.microsoft.com/office/drawing/2014/main" id="{9FB4C377-36DC-637E-AD15-AC68DD62923E}"/>
              </a:ext>
            </a:extLst>
          </p:cNvPr>
          <p:cNvPicPr>
            <a:picLocks noChangeAspect="1"/>
          </p:cNvPicPr>
          <p:nvPr/>
        </p:nvPicPr>
        <p:blipFill>
          <a:blip r:embed="rId5"/>
          <a:stretch>
            <a:fillRect/>
          </a:stretch>
        </p:blipFill>
        <p:spPr>
          <a:xfrm rot="15367058">
            <a:off x="1690335" y="3063077"/>
            <a:ext cx="609005" cy="609005"/>
          </a:xfrm>
          <a:prstGeom prst="rect">
            <a:avLst/>
          </a:prstGeom>
        </p:spPr>
      </p:pic>
      <p:sp>
        <p:nvSpPr>
          <p:cNvPr id="10" name="Arrow: Right 9">
            <a:extLst>
              <a:ext uri="{FF2B5EF4-FFF2-40B4-BE49-F238E27FC236}">
                <a16:creationId xmlns:a16="http://schemas.microsoft.com/office/drawing/2014/main" id="{9246F6A6-571E-DA6B-DEAA-D7A57FB5CA32}"/>
              </a:ext>
            </a:extLst>
          </p:cNvPr>
          <p:cNvSpPr/>
          <p:nvPr/>
        </p:nvSpPr>
        <p:spPr>
          <a:xfrm>
            <a:off x="3766466" y="2194033"/>
            <a:ext cx="1368367" cy="73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2002 </a:t>
            </a:r>
            <a:r>
              <a:rPr lang="en-US" sz="1050" b="1" dirty="0">
                <a:sym typeface="Wingdings" panose="05000000000000000000" pitchFamily="2" charset="2"/>
              </a:rPr>
              <a:t> </a:t>
            </a:r>
            <a:r>
              <a:rPr lang="en-US" sz="1050" b="1" dirty="0"/>
              <a:t>2022</a:t>
            </a:r>
            <a:endParaRPr lang="en-US" sz="1050" dirty="0"/>
          </a:p>
        </p:txBody>
      </p:sp>
      <p:sp>
        <p:nvSpPr>
          <p:cNvPr id="11" name="TextBox 10">
            <a:extLst>
              <a:ext uri="{FF2B5EF4-FFF2-40B4-BE49-F238E27FC236}">
                <a16:creationId xmlns:a16="http://schemas.microsoft.com/office/drawing/2014/main" id="{1EDCF29F-8185-DB78-BDE9-1E8F502A9CCE}"/>
              </a:ext>
            </a:extLst>
          </p:cNvPr>
          <p:cNvSpPr txBox="1"/>
          <p:nvPr/>
        </p:nvSpPr>
        <p:spPr>
          <a:xfrm>
            <a:off x="177043" y="4341027"/>
            <a:ext cx="4228702" cy="253916"/>
          </a:xfrm>
          <a:prstGeom prst="rect">
            <a:avLst/>
          </a:prstGeom>
          <a:noFill/>
        </p:spPr>
        <p:txBody>
          <a:bodyPr wrap="square" rtlCol="0">
            <a:spAutoFit/>
          </a:bodyPr>
          <a:lstStyle/>
          <a:p>
            <a:pPr algn="ctr"/>
            <a:r>
              <a:rPr lang="en-US" sz="1050" b="1" dirty="0">
                <a:solidFill>
                  <a:schemeClr val="accent1"/>
                </a:solidFill>
              </a:rPr>
              <a:t>2002 applications:   Video, LAN, wireless USB (&gt;400Mbit/sec)</a:t>
            </a:r>
          </a:p>
        </p:txBody>
      </p:sp>
      <p:pic>
        <p:nvPicPr>
          <p:cNvPr id="12" name="Picture 11">
            <a:extLst>
              <a:ext uri="{FF2B5EF4-FFF2-40B4-BE49-F238E27FC236}">
                <a16:creationId xmlns:a16="http://schemas.microsoft.com/office/drawing/2014/main" id="{979820E5-F919-5278-B6E8-65F5465C0B5D}"/>
              </a:ext>
            </a:extLst>
          </p:cNvPr>
          <p:cNvPicPr>
            <a:picLocks noChangeAspect="1"/>
          </p:cNvPicPr>
          <p:nvPr/>
        </p:nvPicPr>
        <p:blipFill>
          <a:blip r:embed="rId6"/>
          <a:stretch>
            <a:fillRect/>
          </a:stretch>
        </p:blipFill>
        <p:spPr>
          <a:xfrm>
            <a:off x="5245119" y="1106098"/>
            <a:ext cx="1546693" cy="1350633"/>
          </a:xfrm>
          <a:prstGeom prst="rect">
            <a:avLst/>
          </a:prstGeom>
        </p:spPr>
      </p:pic>
      <p:pic>
        <p:nvPicPr>
          <p:cNvPr id="13" name="Picture 12">
            <a:extLst>
              <a:ext uri="{FF2B5EF4-FFF2-40B4-BE49-F238E27FC236}">
                <a16:creationId xmlns:a16="http://schemas.microsoft.com/office/drawing/2014/main" id="{95CA1C5B-090C-6B89-9E78-D28F4A3C1DA3}"/>
              </a:ext>
            </a:extLst>
          </p:cNvPr>
          <p:cNvPicPr>
            <a:picLocks noChangeAspect="1"/>
          </p:cNvPicPr>
          <p:nvPr/>
        </p:nvPicPr>
        <p:blipFill>
          <a:blip r:embed="rId7"/>
          <a:stretch>
            <a:fillRect/>
          </a:stretch>
        </p:blipFill>
        <p:spPr>
          <a:xfrm>
            <a:off x="5220384" y="2735803"/>
            <a:ext cx="1599210" cy="1337297"/>
          </a:xfrm>
          <a:prstGeom prst="rect">
            <a:avLst/>
          </a:prstGeom>
        </p:spPr>
      </p:pic>
      <p:pic>
        <p:nvPicPr>
          <p:cNvPr id="14" name="Picture 13">
            <a:extLst>
              <a:ext uri="{FF2B5EF4-FFF2-40B4-BE49-F238E27FC236}">
                <a16:creationId xmlns:a16="http://schemas.microsoft.com/office/drawing/2014/main" id="{52552DF0-59F1-7636-6034-BABCAB5039C5}"/>
              </a:ext>
            </a:extLst>
          </p:cNvPr>
          <p:cNvPicPr>
            <a:picLocks noChangeAspect="1"/>
          </p:cNvPicPr>
          <p:nvPr/>
        </p:nvPicPr>
        <p:blipFill>
          <a:blip r:embed="rId8"/>
          <a:stretch>
            <a:fillRect/>
          </a:stretch>
        </p:blipFill>
        <p:spPr>
          <a:xfrm>
            <a:off x="7160123" y="1268835"/>
            <a:ext cx="1482621" cy="1172819"/>
          </a:xfrm>
          <a:prstGeom prst="rect">
            <a:avLst/>
          </a:prstGeom>
        </p:spPr>
      </p:pic>
      <p:pic>
        <p:nvPicPr>
          <p:cNvPr id="15" name="Picture 14">
            <a:extLst>
              <a:ext uri="{FF2B5EF4-FFF2-40B4-BE49-F238E27FC236}">
                <a16:creationId xmlns:a16="http://schemas.microsoft.com/office/drawing/2014/main" id="{77B10C79-A043-84A0-71EE-32EB055F3A29}"/>
              </a:ext>
            </a:extLst>
          </p:cNvPr>
          <p:cNvPicPr>
            <a:picLocks noChangeAspect="1"/>
          </p:cNvPicPr>
          <p:nvPr/>
        </p:nvPicPr>
        <p:blipFill>
          <a:blip r:embed="rId9"/>
          <a:stretch>
            <a:fillRect/>
          </a:stretch>
        </p:blipFill>
        <p:spPr>
          <a:xfrm>
            <a:off x="7212034" y="2712279"/>
            <a:ext cx="1599210" cy="1346192"/>
          </a:xfrm>
          <a:prstGeom prst="rect">
            <a:avLst/>
          </a:prstGeom>
        </p:spPr>
      </p:pic>
      <p:sp>
        <p:nvSpPr>
          <p:cNvPr id="16" name="TextBox 15">
            <a:extLst>
              <a:ext uri="{FF2B5EF4-FFF2-40B4-BE49-F238E27FC236}">
                <a16:creationId xmlns:a16="http://schemas.microsoft.com/office/drawing/2014/main" id="{765AA38C-EB08-07BF-1A9B-CCFD1E4A9111}"/>
              </a:ext>
            </a:extLst>
          </p:cNvPr>
          <p:cNvSpPr txBox="1"/>
          <p:nvPr/>
        </p:nvSpPr>
        <p:spPr>
          <a:xfrm>
            <a:off x="5377370" y="787253"/>
            <a:ext cx="3320680" cy="323165"/>
          </a:xfrm>
          <a:prstGeom prst="rect">
            <a:avLst/>
          </a:prstGeom>
          <a:noFill/>
        </p:spPr>
        <p:txBody>
          <a:bodyPr wrap="square" rtlCol="0">
            <a:spAutoFit/>
          </a:bodyPr>
          <a:lstStyle/>
          <a:p>
            <a:pPr algn="ctr"/>
            <a:r>
              <a:rPr lang="en-US" sz="1500" b="1" dirty="0">
                <a:solidFill>
                  <a:schemeClr val="accent1"/>
                </a:solidFill>
              </a:rPr>
              <a:t>IEEE 802.15.4z</a:t>
            </a:r>
          </a:p>
        </p:txBody>
      </p:sp>
      <p:sp>
        <p:nvSpPr>
          <p:cNvPr id="17" name="TextBox 16">
            <a:extLst>
              <a:ext uri="{FF2B5EF4-FFF2-40B4-BE49-F238E27FC236}">
                <a16:creationId xmlns:a16="http://schemas.microsoft.com/office/drawing/2014/main" id="{C3516985-5484-0050-0412-C5B04008FB77}"/>
              </a:ext>
            </a:extLst>
          </p:cNvPr>
          <p:cNvSpPr txBox="1"/>
          <p:nvPr/>
        </p:nvSpPr>
        <p:spPr>
          <a:xfrm>
            <a:off x="7122617" y="4021566"/>
            <a:ext cx="1888277" cy="253916"/>
          </a:xfrm>
          <a:prstGeom prst="rect">
            <a:avLst/>
          </a:prstGeom>
          <a:noFill/>
        </p:spPr>
        <p:txBody>
          <a:bodyPr wrap="square" rtlCol="0">
            <a:spAutoFit/>
          </a:bodyPr>
          <a:lstStyle/>
          <a:p>
            <a:r>
              <a:rPr lang="en-US" sz="1050" dirty="0">
                <a:solidFill>
                  <a:schemeClr val="accent1"/>
                </a:solidFill>
              </a:rPr>
              <a:t>Secure Hands-Free Access</a:t>
            </a:r>
          </a:p>
        </p:txBody>
      </p:sp>
      <p:sp>
        <p:nvSpPr>
          <p:cNvPr id="18" name="TextBox 17">
            <a:extLst>
              <a:ext uri="{FF2B5EF4-FFF2-40B4-BE49-F238E27FC236}">
                <a16:creationId xmlns:a16="http://schemas.microsoft.com/office/drawing/2014/main" id="{4190D6C1-AE14-218E-1CE6-87F0E32F7A5C}"/>
              </a:ext>
            </a:extLst>
          </p:cNvPr>
          <p:cNvSpPr txBox="1"/>
          <p:nvPr/>
        </p:nvSpPr>
        <p:spPr>
          <a:xfrm>
            <a:off x="5188257" y="2389231"/>
            <a:ext cx="1771079" cy="253916"/>
          </a:xfrm>
          <a:prstGeom prst="rect">
            <a:avLst/>
          </a:prstGeom>
          <a:noFill/>
        </p:spPr>
        <p:txBody>
          <a:bodyPr wrap="square" rtlCol="0">
            <a:spAutoFit/>
          </a:bodyPr>
          <a:lstStyle/>
          <a:p>
            <a:pPr algn="ctr"/>
            <a:r>
              <a:rPr lang="en-US" sz="1050" dirty="0">
                <a:solidFill>
                  <a:schemeClr val="accent1"/>
                </a:solidFill>
              </a:rPr>
              <a:t>Item Tracking</a:t>
            </a:r>
          </a:p>
        </p:txBody>
      </p:sp>
      <p:sp>
        <p:nvSpPr>
          <p:cNvPr id="19" name="TextBox 18">
            <a:extLst>
              <a:ext uri="{FF2B5EF4-FFF2-40B4-BE49-F238E27FC236}">
                <a16:creationId xmlns:a16="http://schemas.microsoft.com/office/drawing/2014/main" id="{7437A18B-74BC-F0A9-9193-2C71555B8858}"/>
              </a:ext>
            </a:extLst>
          </p:cNvPr>
          <p:cNvSpPr txBox="1"/>
          <p:nvPr/>
        </p:nvSpPr>
        <p:spPr>
          <a:xfrm>
            <a:off x="5220384" y="4021566"/>
            <a:ext cx="1771079" cy="253916"/>
          </a:xfrm>
          <a:prstGeom prst="rect">
            <a:avLst/>
          </a:prstGeom>
          <a:noFill/>
        </p:spPr>
        <p:txBody>
          <a:bodyPr wrap="square" rtlCol="0">
            <a:spAutoFit/>
          </a:bodyPr>
          <a:lstStyle/>
          <a:p>
            <a:pPr algn="ctr"/>
            <a:r>
              <a:rPr lang="en-US" sz="1050" dirty="0">
                <a:solidFill>
                  <a:schemeClr val="accent1"/>
                </a:solidFill>
              </a:rPr>
              <a:t>Hands-Free Payment</a:t>
            </a:r>
          </a:p>
        </p:txBody>
      </p:sp>
      <p:sp>
        <p:nvSpPr>
          <p:cNvPr id="20" name="TextBox 19">
            <a:extLst>
              <a:ext uri="{FF2B5EF4-FFF2-40B4-BE49-F238E27FC236}">
                <a16:creationId xmlns:a16="http://schemas.microsoft.com/office/drawing/2014/main" id="{C4255B45-1595-F336-08C1-DCAE024A2577}"/>
              </a:ext>
            </a:extLst>
          </p:cNvPr>
          <p:cNvSpPr txBox="1"/>
          <p:nvPr/>
        </p:nvSpPr>
        <p:spPr>
          <a:xfrm>
            <a:off x="7103466" y="2389232"/>
            <a:ext cx="1771079" cy="253916"/>
          </a:xfrm>
          <a:prstGeom prst="rect">
            <a:avLst/>
          </a:prstGeom>
          <a:noFill/>
        </p:spPr>
        <p:txBody>
          <a:bodyPr wrap="square" rtlCol="0">
            <a:spAutoFit/>
          </a:bodyPr>
          <a:lstStyle/>
          <a:p>
            <a:pPr algn="ctr"/>
            <a:r>
              <a:rPr lang="en-US" sz="1050" dirty="0">
                <a:solidFill>
                  <a:schemeClr val="accent1"/>
                </a:solidFill>
              </a:rPr>
              <a:t>Indoor Navigation</a:t>
            </a:r>
          </a:p>
        </p:txBody>
      </p:sp>
      <p:sp>
        <p:nvSpPr>
          <p:cNvPr id="21" name="TextBox 20">
            <a:extLst>
              <a:ext uri="{FF2B5EF4-FFF2-40B4-BE49-F238E27FC236}">
                <a16:creationId xmlns:a16="http://schemas.microsoft.com/office/drawing/2014/main" id="{3A93A406-F67D-52D5-AA0E-36DB62047D00}"/>
              </a:ext>
            </a:extLst>
          </p:cNvPr>
          <p:cNvSpPr txBox="1"/>
          <p:nvPr/>
        </p:nvSpPr>
        <p:spPr>
          <a:xfrm>
            <a:off x="4989374" y="4342198"/>
            <a:ext cx="4096672" cy="252745"/>
          </a:xfrm>
          <a:prstGeom prst="rect">
            <a:avLst/>
          </a:prstGeom>
          <a:noFill/>
        </p:spPr>
        <p:txBody>
          <a:bodyPr wrap="square" rtlCol="0">
            <a:spAutoFit/>
          </a:bodyPr>
          <a:lstStyle/>
          <a:p>
            <a:pPr algn="ctr"/>
            <a:r>
              <a:rPr lang="en-US" sz="1050" b="1" dirty="0">
                <a:solidFill>
                  <a:schemeClr val="accent1"/>
                </a:solidFill>
              </a:rPr>
              <a:t>2022 applications:   Secure position, location, sensing</a:t>
            </a:r>
          </a:p>
        </p:txBody>
      </p:sp>
      <p:sp>
        <p:nvSpPr>
          <p:cNvPr id="23" name="Title 22">
            <a:extLst>
              <a:ext uri="{FF2B5EF4-FFF2-40B4-BE49-F238E27FC236}">
                <a16:creationId xmlns:a16="http://schemas.microsoft.com/office/drawing/2014/main" id="{4E76B417-3BE9-ECC2-55AE-784772B2C768}"/>
              </a:ext>
            </a:extLst>
          </p:cNvPr>
          <p:cNvSpPr>
            <a:spLocks noGrp="1"/>
          </p:cNvSpPr>
          <p:nvPr>
            <p:ph type="title"/>
          </p:nvPr>
        </p:nvSpPr>
        <p:spPr/>
        <p:txBody>
          <a:bodyPr/>
          <a:lstStyle/>
          <a:p>
            <a:r>
              <a:rPr lang="en-US" dirty="0"/>
              <a:t>UWB Use Cases are Very Different than Envisaged in 2002 </a:t>
            </a:r>
            <a:br>
              <a:rPr lang="en-US" dirty="0"/>
            </a:br>
            <a:r>
              <a:rPr lang="en-US" dirty="0"/>
              <a:t>when Initial Rules were Formulated</a:t>
            </a:r>
          </a:p>
        </p:txBody>
      </p:sp>
    </p:spTree>
    <p:extLst>
      <p:ext uri="{BB962C8B-B14F-4D97-AF65-F5344CB8AC3E}">
        <p14:creationId xmlns:p14="http://schemas.microsoft.com/office/powerpoint/2010/main" val="784640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EE9039-314D-0F22-1556-4A49E0EE6704}"/>
              </a:ext>
            </a:extLst>
          </p:cNvPr>
          <p:cNvSpPr>
            <a:spLocks noGrp="1"/>
          </p:cNvSpPr>
          <p:nvPr>
            <p:ph type="body" idx="1"/>
          </p:nvPr>
        </p:nvSpPr>
        <p:spPr>
          <a:xfrm>
            <a:off x="284211" y="1147437"/>
            <a:ext cx="6326654" cy="2848625"/>
          </a:xfrm>
        </p:spPr>
        <p:txBody>
          <a:bodyPr/>
          <a:lstStyle/>
          <a:p>
            <a:r>
              <a:rPr lang="en-GB" sz="1400" dirty="0"/>
              <a:t>Accurate, real-time location enables</a:t>
            </a:r>
          </a:p>
          <a:p>
            <a:pPr lvl="1"/>
            <a:r>
              <a:rPr lang="en-GB" sz="1200" dirty="0"/>
              <a:t>Indoor location and navigation</a:t>
            </a:r>
          </a:p>
          <a:p>
            <a:pPr lvl="1"/>
            <a:r>
              <a:rPr lang="en-GB" sz="1200" dirty="0"/>
              <a:t>Contextual decision making</a:t>
            </a:r>
          </a:p>
          <a:p>
            <a:pPr lvl="1"/>
            <a:r>
              <a:rPr lang="en-GB" sz="1200" dirty="0"/>
              <a:t>Process efficiency</a:t>
            </a:r>
          </a:p>
          <a:p>
            <a:pPr lvl="1"/>
            <a:r>
              <a:rPr lang="en-GB" sz="1200" dirty="0"/>
              <a:t>Safety augmentation</a:t>
            </a:r>
          </a:p>
          <a:p>
            <a:endParaRPr lang="en-GB" dirty="0"/>
          </a:p>
          <a:p>
            <a:r>
              <a:rPr lang="en-GB" sz="1400" dirty="0"/>
              <a:t>And location has become a security credential</a:t>
            </a:r>
          </a:p>
          <a:p>
            <a:pPr lvl="1"/>
            <a:r>
              <a:rPr lang="en-GB" sz="1200" dirty="0"/>
              <a:t>Enabled by IEEE 802.15.4z</a:t>
            </a:r>
          </a:p>
          <a:p>
            <a:pPr lvl="1"/>
            <a:r>
              <a:rPr lang="en-GB" sz="1200" dirty="0"/>
              <a:t>Leveraged by FiRa Consortium, Car Connectivity Consortium, </a:t>
            </a:r>
            <a:r>
              <a:rPr lang="en-GB" sz="1200" dirty="0" err="1"/>
              <a:t>omlox</a:t>
            </a:r>
            <a:r>
              <a:rPr lang="en-GB" sz="1200" dirty="0"/>
              <a:t>, CSA,  …</a:t>
            </a:r>
          </a:p>
        </p:txBody>
      </p:sp>
      <p:sp>
        <p:nvSpPr>
          <p:cNvPr id="3" name="Slide Number Placeholder 2">
            <a:extLst>
              <a:ext uri="{FF2B5EF4-FFF2-40B4-BE49-F238E27FC236}">
                <a16:creationId xmlns:a16="http://schemas.microsoft.com/office/drawing/2014/main" id="{6ED52245-036C-8ABD-6DEB-62A00757CE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
        <p:nvSpPr>
          <p:cNvPr id="5" name="Title 4">
            <a:extLst>
              <a:ext uri="{FF2B5EF4-FFF2-40B4-BE49-F238E27FC236}">
                <a16:creationId xmlns:a16="http://schemas.microsoft.com/office/drawing/2014/main" id="{FF42E901-E222-0A63-8055-4E7A598146BD}"/>
              </a:ext>
            </a:extLst>
          </p:cNvPr>
          <p:cNvSpPr>
            <a:spLocks noGrp="1"/>
          </p:cNvSpPr>
          <p:nvPr>
            <p:ph type="title"/>
          </p:nvPr>
        </p:nvSpPr>
        <p:spPr/>
        <p:txBody>
          <a:bodyPr/>
          <a:lstStyle/>
          <a:p>
            <a:r>
              <a:rPr lang="en-GB" dirty="0"/>
              <a:t>The Ability to Sense Location Adds a New Dimension to IOT</a:t>
            </a:r>
          </a:p>
        </p:txBody>
      </p:sp>
    </p:spTree>
    <p:extLst>
      <p:ext uri="{BB962C8B-B14F-4D97-AF65-F5344CB8AC3E}">
        <p14:creationId xmlns:p14="http://schemas.microsoft.com/office/powerpoint/2010/main" val="334082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a:t>
            </a:fld>
            <a:endParaRPr/>
          </a:p>
        </p:txBody>
      </p:sp>
      <p:sp>
        <p:nvSpPr>
          <p:cNvPr id="159" name="Google Shape;159;p7"/>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IEEE 802 LAN/MAN Standards Committee</a:t>
            </a:r>
          </a:p>
        </p:txBody>
      </p:sp>
      <p:pic>
        <p:nvPicPr>
          <p:cNvPr id="4" name="Picture 3">
            <a:extLst>
              <a:ext uri="{FF2B5EF4-FFF2-40B4-BE49-F238E27FC236}">
                <a16:creationId xmlns:a16="http://schemas.microsoft.com/office/drawing/2014/main" id="{92B3B567-ACD6-FF6C-4CE4-722D6E692196}"/>
              </a:ext>
            </a:extLst>
          </p:cNvPr>
          <p:cNvPicPr>
            <a:picLocks noChangeAspect="1"/>
          </p:cNvPicPr>
          <p:nvPr/>
        </p:nvPicPr>
        <p:blipFill rotWithShape="1">
          <a:blip r:embed="rId3">
            <a:alphaModFix/>
          </a:blip>
          <a:srcRect t="8344"/>
          <a:stretch/>
        </p:blipFill>
        <p:spPr>
          <a:xfrm>
            <a:off x="711750" y="651632"/>
            <a:ext cx="7720500" cy="3682776"/>
          </a:xfrm>
          <a:prstGeom prst="rect">
            <a:avLst/>
          </a:prstGeom>
          <a:ln>
            <a:noFill/>
          </a:ln>
        </p:spPr>
      </p:pic>
      <p:sp>
        <p:nvSpPr>
          <p:cNvPr id="2" name="Oval 1">
            <a:extLst>
              <a:ext uri="{FF2B5EF4-FFF2-40B4-BE49-F238E27FC236}">
                <a16:creationId xmlns:a16="http://schemas.microsoft.com/office/drawing/2014/main" id="{27A7A059-CD18-21EC-896E-787068AEBE46}"/>
              </a:ext>
            </a:extLst>
          </p:cNvPr>
          <p:cNvSpPr/>
          <p:nvPr/>
        </p:nvSpPr>
        <p:spPr>
          <a:xfrm>
            <a:off x="4182027" y="2549852"/>
            <a:ext cx="693684" cy="1087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0;p7">
            <a:extLst>
              <a:ext uri="{FF2B5EF4-FFF2-40B4-BE49-F238E27FC236}">
                <a16:creationId xmlns:a16="http://schemas.microsoft.com/office/drawing/2014/main" id="{20A34674-B8AF-62F9-B64A-C2B15ECD26C4}"/>
              </a:ext>
            </a:extLst>
          </p:cNvPr>
          <p:cNvSpPr txBox="1">
            <a:spLocks/>
          </p:cNvSpPr>
          <p:nvPr/>
        </p:nvSpPr>
        <p:spPr>
          <a:xfrm>
            <a:off x="2976976" y="3896510"/>
            <a:ext cx="4850288" cy="7159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563"/>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45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00"/>
              </a:spcBef>
              <a:spcAft>
                <a:spcPts val="0"/>
              </a:spcAft>
              <a:buClr>
                <a:srgbClr val="4AC9E3"/>
              </a:buClr>
              <a:buSzPts val="1800"/>
              <a:buFont typeface="Noto Sans Symbols"/>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150"/>
              </a:spcBef>
              <a:spcAft>
                <a:spcPts val="0"/>
              </a:spcAft>
              <a:buClr>
                <a:schemeClr val="dk1"/>
              </a:buClr>
              <a:buSzPts val="1800"/>
              <a:buFont typeface="Merriweather Sans"/>
              <a:buChar char="﹣"/>
              <a:defRPr sz="900" b="0" i="0" u="none" strike="noStrike" cap="none">
                <a:solidFill>
                  <a:schemeClr val="dk1"/>
                </a:solidFill>
                <a:latin typeface="Arial"/>
                <a:ea typeface="Arial"/>
                <a:cs typeface="Arial"/>
                <a:sym typeface="Arial"/>
              </a:defRPr>
            </a:lvl4pPr>
            <a:lvl5pPr marL="2286000" marR="0" lvl="4" indent="-342900" algn="l" rtl="0">
              <a:lnSpc>
                <a:spcPct val="100000"/>
              </a:lnSpc>
              <a:spcBef>
                <a:spcPts val="150"/>
              </a:spcBef>
              <a:spcAft>
                <a:spcPts val="0"/>
              </a:spcAft>
              <a:buClr>
                <a:srgbClr val="4AC9E3"/>
              </a:buClr>
              <a:buSzPts val="1800"/>
              <a:buFont typeface="Merriweather Sans"/>
              <a:buChar char="･"/>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6pPr>
            <a:lvl7pPr marL="3200400" marR="0" lvl="6"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7pPr>
            <a:lvl8pPr marL="3657600" marR="0" lvl="7"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8pPr>
            <a:lvl9pPr marL="4114800" marR="0" lvl="8" indent="-342900" algn="l" rtl="0">
              <a:lnSpc>
                <a:spcPct val="90000"/>
              </a:lnSpc>
              <a:spcBef>
                <a:spcPts val="281"/>
              </a:spcBef>
              <a:spcAft>
                <a:spcPts val="0"/>
              </a:spcAft>
              <a:buClr>
                <a:schemeClr val="dk1"/>
              </a:buClr>
              <a:buSzPts val="1800"/>
              <a:buFont typeface="Arial"/>
              <a:buChar char="•"/>
              <a:defRPr sz="1050" b="0" i="0" u="none" strike="noStrike" cap="none">
                <a:solidFill>
                  <a:schemeClr val="dk1"/>
                </a:solidFill>
                <a:latin typeface="Arial"/>
                <a:ea typeface="Arial"/>
                <a:cs typeface="Arial"/>
                <a:sym typeface="Arial"/>
              </a:defRPr>
            </a:lvl9pPr>
          </a:lstStyle>
          <a:p>
            <a:pPr marL="0" indent="0">
              <a:spcBef>
                <a:spcPts val="0"/>
              </a:spcBef>
            </a:pPr>
            <a:r>
              <a:rPr lang="en-US" sz="1200" dirty="0">
                <a:latin typeface="Calibri" panose="020F0502020204030204" pitchFamily="34" charset="0"/>
                <a:ea typeface="MS Mincho" panose="02020609040205080304" pitchFamily="49" charset="-128"/>
              </a:rPr>
              <a:t>IEEE 802.15 covers a wide breadth and depth of wireless technologies that are implemented in products that you may not even realize are using 802.15.</a:t>
            </a:r>
          </a:p>
          <a:p>
            <a:pPr marL="0" indent="0">
              <a:spcBef>
                <a:spcPts val="0"/>
              </a:spcBef>
            </a:pPr>
            <a:endParaRPr lang="en-US" sz="1000" dirty="0">
              <a:latin typeface="Calibri" panose="020F0502020204030204" pitchFamily="34" charset="0"/>
              <a:ea typeface="MS Mincho" panose="02020609040205080304" pitchFamily="49" charset="-128"/>
            </a:endParaRPr>
          </a:p>
          <a:p>
            <a:pPr marL="0" lvl="2" indent="0">
              <a:spcBef>
                <a:spcPts val="0"/>
              </a:spcBef>
              <a:buFont typeface="Noto Sans Symbols"/>
              <a:buNone/>
            </a:pPr>
            <a:r>
              <a:rPr lang="en-US" sz="1400" dirty="0"/>
              <a:t>“… if it’s not Wi-Fi or Cellular it’s probably IEEE 802.15”</a:t>
            </a:r>
          </a:p>
        </p:txBody>
      </p:sp>
      <p:sp>
        <p:nvSpPr>
          <p:cNvPr id="5" name="Right Brace 4">
            <a:extLst>
              <a:ext uri="{FF2B5EF4-FFF2-40B4-BE49-F238E27FC236}">
                <a16:creationId xmlns:a16="http://schemas.microsoft.com/office/drawing/2014/main" id="{6A9E6910-6EDB-C629-5E3F-DFD407DD1A51}"/>
              </a:ext>
            </a:extLst>
          </p:cNvPr>
          <p:cNvSpPr/>
          <p:nvPr/>
        </p:nvSpPr>
        <p:spPr>
          <a:xfrm rot="16200000">
            <a:off x="5243459" y="1341098"/>
            <a:ext cx="280746" cy="4850288"/>
          </a:xfrm>
          <a:prstGeom prst="rightBrace">
            <a:avLst>
              <a:gd name="adj1" fmla="val 8333"/>
              <a:gd name="adj2" fmla="val 32192"/>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DC8D04E-4166-118E-7B84-41E29CDBFF00}"/>
              </a:ext>
            </a:extLst>
          </p:cNvPr>
          <p:cNvSpPr/>
          <p:nvPr/>
        </p:nvSpPr>
        <p:spPr>
          <a:xfrm>
            <a:off x="985420" y="1633271"/>
            <a:ext cx="1846555" cy="390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OSI Reference Model</a:t>
            </a:r>
          </a:p>
        </p:txBody>
      </p:sp>
      <p:sp>
        <p:nvSpPr>
          <p:cNvPr id="7" name="TextBox 6">
            <a:extLst>
              <a:ext uri="{FF2B5EF4-FFF2-40B4-BE49-F238E27FC236}">
                <a16:creationId xmlns:a16="http://schemas.microsoft.com/office/drawing/2014/main" id="{9257FFC5-A3FB-2E56-4CDF-78C9E657C84C}"/>
              </a:ext>
            </a:extLst>
          </p:cNvPr>
          <p:cNvSpPr txBox="1"/>
          <p:nvPr/>
        </p:nvSpPr>
        <p:spPr>
          <a:xfrm>
            <a:off x="502314" y="587432"/>
            <a:ext cx="7029336" cy="338554"/>
          </a:xfrm>
          <a:prstGeom prst="rect">
            <a:avLst/>
          </a:prstGeom>
          <a:solidFill>
            <a:schemeClr val="bg1"/>
          </a:solidFill>
          <a:ln>
            <a:solidFill>
              <a:schemeClr val="bg1"/>
            </a:solidFill>
          </a:ln>
        </p:spPr>
        <p:txBody>
          <a:bodyPr wrap="square" rtlCol="0">
            <a:spAutoFit/>
          </a:bodyPr>
          <a:lstStyle/>
          <a:p>
            <a:r>
              <a:rPr lang="en-US" sz="1600" b="1" dirty="0"/>
              <a:t>802 standards development covers both Wireless &amp; Wired Media</a:t>
            </a:r>
          </a:p>
        </p:txBody>
      </p:sp>
    </p:spTree>
    <p:extLst>
      <p:ext uri="{BB962C8B-B14F-4D97-AF65-F5344CB8AC3E}">
        <p14:creationId xmlns:p14="http://schemas.microsoft.com/office/powerpoint/2010/main" val="117175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50</a:t>
            </a:fld>
            <a:endParaRPr/>
          </a:p>
        </p:txBody>
      </p:sp>
      <p:sp>
        <p:nvSpPr>
          <p:cNvPr id="9" name="TextBox 8">
            <a:extLst>
              <a:ext uri="{FF2B5EF4-FFF2-40B4-BE49-F238E27FC236}">
                <a16:creationId xmlns:a16="http://schemas.microsoft.com/office/drawing/2014/main" id="{47DF0C22-5A44-2A96-A678-EA428F995BEF}"/>
              </a:ext>
            </a:extLst>
          </p:cNvPr>
          <p:cNvSpPr txBox="1"/>
          <p:nvPr/>
        </p:nvSpPr>
        <p:spPr>
          <a:xfrm>
            <a:off x="987410" y="885303"/>
            <a:ext cx="7012401" cy="415498"/>
          </a:xfrm>
          <a:prstGeom prst="rect">
            <a:avLst/>
          </a:prstGeom>
          <a:noFill/>
        </p:spPr>
        <p:txBody>
          <a:bodyPr wrap="square">
            <a:spAutoFit/>
          </a:bodyPr>
          <a:lstStyle/>
          <a:p>
            <a:pPr algn="ctr"/>
            <a:r>
              <a:rPr lang="en-US" sz="1050" b="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https://www.firaconsortium.org/discover/use-cases</a:t>
            </a:r>
            <a:endParaRPr lang="en-US" sz="1050" b="1" dirty="0">
              <a:solidFill>
                <a:schemeClr val="tx2"/>
              </a:solidFill>
              <a:latin typeface="Arial" panose="020B0604020202020204" pitchFamily="34" charset="0"/>
              <a:cs typeface="Arial" panose="020B0604020202020204" pitchFamily="34" charset="0"/>
            </a:endParaRPr>
          </a:p>
          <a:p>
            <a:pPr algn="ctr"/>
            <a:endParaRPr lang="en-US" sz="1050" dirty="0"/>
          </a:p>
        </p:txBody>
      </p:sp>
      <p:pic>
        <p:nvPicPr>
          <p:cNvPr id="10" name="Picture 9">
            <a:extLst>
              <a:ext uri="{FF2B5EF4-FFF2-40B4-BE49-F238E27FC236}">
                <a16:creationId xmlns:a16="http://schemas.microsoft.com/office/drawing/2014/main" id="{5F57F470-ACBB-B6B1-1D31-FC5E4E96994F}"/>
              </a:ext>
            </a:extLst>
          </p:cNvPr>
          <p:cNvPicPr>
            <a:picLocks noChangeAspect="1"/>
          </p:cNvPicPr>
          <p:nvPr/>
        </p:nvPicPr>
        <p:blipFill rotWithShape="1">
          <a:blip r:embed="rId4"/>
          <a:srcRect l="1893" b="43574"/>
          <a:stretch/>
        </p:blipFill>
        <p:spPr>
          <a:xfrm>
            <a:off x="1082426" y="1135268"/>
            <a:ext cx="7012401" cy="2819303"/>
          </a:xfrm>
          <a:prstGeom prst="rect">
            <a:avLst/>
          </a:prstGeom>
        </p:spPr>
      </p:pic>
      <p:sp>
        <p:nvSpPr>
          <p:cNvPr id="11" name="TextBox 10">
            <a:extLst>
              <a:ext uri="{FF2B5EF4-FFF2-40B4-BE49-F238E27FC236}">
                <a16:creationId xmlns:a16="http://schemas.microsoft.com/office/drawing/2014/main" id="{4D774E38-81BC-B7E3-96F4-6B34944A55A4}"/>
              </a:ext>
            </a:extLst>
          </p:cNvPr>
          <p:cNvSpPr txBox="1"/>
          <p:nvPr/>
        </p:nvSpPr>
        <p:spPr>
          <a:xfrm>
            <a:off x="387919" y="4076260"/>
            <a:ext cx="8459367" cy="323165"/>
          </a:xfrm>
          <a:prstGeom prst="rect">
            <a:avLst/>
          </a:prstGeom>
          <a:noFill/>
        </p:spPr>
        <p:txBody>
          <a:bodyPr wrap="none" rtlCol="0">
            <a:spAutoFit/>
          </a:bodyPr>
          <a:lstStyle/>
          <a:p>
            <a:r>
              <a:rPr lang="en-US" sz="1500" b="1" dirty="0">
                <a:solidFill>
                  <a:schemeClr val="bg1"/>
                </a:solidFill>
                <a:effectLst>
                  <a:outerShdw blurRad="38100" dist="38100" dir="2700000" algn="tl">
                    <a:srgbClr val="000000">
                      <a:alpha val="43137"/>
                    </a:srgbClr>
                  </a:outerShdw>
                </a:effectLst>
                <a:highlight>
                  <a:srgbClr val="2C7DBD"/>
                </a:highlight>
              </a:rPr>
              <a:t>IEEE 802.15.4z responded to market demand for secure, low-power, high precision location</a:t>
            </a:r>
          </a:p>
        </p:txBody>
      </p:sp>
      <p:sp>
        <p:nvSpPr>
          <p:cNvPr id="12" name="TextBox 11">
            <a:extLst>
              <a:ext uri="{FF2B5EF4-FFF2-40B4-BE49-F238E27FC236}">
                <a16:creationId xmlns:a16="http://schemas.microsoft.com/office/drawing/2014/main" id="{609BD38B-B783-DFFC-6377-34A0580D78D0}"/>
              </a:ext>
            </a:extLst>
          </p:cNvPr>
          <p:cNvSpPr txBox="1"/>
          <p:nvPr/>
        </p:nvSpPr>
        <p:spPr>
          <a:xfrm>
            <a:off x="2302626" y="2100260"/>
            <a:ext cx="4572000" cy="184666"/>
          </a:xfrm>
          <a:prstGeom prst="rect">
            <a:avLst/>
          </a:prstGeom>
          <a:noFill/>
        </p:spPr>
        <p:txBody>
          <a:bodyPr wrap="square">
            <a:spAutoFit/>
          </a:bodyPr>
          <a:lstStyle/>
          <a:p>
            <a:r>
              <a:rPr lang="en-US" sz="600" b="1" dirty="0">
                <a:solidFill>
                  <a:schemeClr val="tx1">
                    <a:lumMod val="75000"/>
                    <a:lumOff val="25000"/>
                  </a:schemeClr>
                </a:solidFill>
                <a:latin typeface="Aharoni" panose="020F0502020204030204" pitchFamily="34" charset="0"/>
                <a:ea typeface="Helvetica Neue" panose="02000503000000020004" pitchFamily="2" charset="0"/>
                <a:cs typeface="Aharoni" panose="020F0502020204030204" pitchFamily="34" charset="0"/>
              </a:rPr>
              <a:t>2020</a:t>
            </a:r>
          </a:p>
        </p:txBody>
      </p:sp>
      <p:sp>
        <p:nvSpPr>
          <p:cNvPr id="2" name="Title 4">
            <a:extLst>
              <a:ext uri="{FF2B5EF4-FFF2-40B4-BE49-F238E27FC236}">
                <a16:creationId xmlns:a16="http://schemas.microsoft.com/office/drawing/2014/main" id="{B2EDC440-7147-8773-3E45-E0444871DB46}"/>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UWB Responds to Market Demand for Precision Location</a:t>
            </a:r>
            <a:br>
              <a:rPr lang="en-US" dirty="0"/>
            </a:br>
            <a:r>
              <a:rPr lang="en-US" sz="1600" dirty="0"/>
              <a:t>(User Experiences)</a:t>
            </a:r>
            <a:endParaRPr lang="en-GB" dirty="0"/>
          </a:p>
        </p:txBody>
      </p:sp>
    </p:spTree>
    <p:extLst>
      <p:ext uri="{BB962C8B-B14F-4D97-AF65-F5344CB8AC3E}">
        <p14:creationId xmlns:p14="http://schemas.microsoft.com/office/powerpoint/2010/main" val="1451062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B1F808-9BB4-DE91-8D3C-4402D95ABC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
        <p:nvSpPr>
          <p:cNvPr id="5" name="Title 4">
            <a:extLst>
              <a:ext uri="{FF2B5EF4-FFF2-40B4-BE49-F238E27FC236}">
                <a16:creationId xmlns:a16="http://schemas.microsoft.com/office/drawing/2014/main" id="{BF5B4555-F516-DBC2-5DC7-DA6DC3200F63}"/>
              </a:ext>
            </a:extLst>
          </p:cNvPr>
          <p:cNvSpPr>
            <a:spLocks noGrp="1"/>
          </p:cNvSpPr>
          <p:nvPr>
            <p:ph type="title"/>
          </p:nvPr>
        </p:nvSpPr>
        <p:spPr/>
        <p:txBody>
          <a:bodyPr/>
          <a:lstStyle/>
          <a:p>
            <a:r>
              <a:rPr lang="en-GB" dirty="0"/>
              <a:t>Precise Ranging Use Case Examples</a:t>
            </a:r>
          </a:p>
        </p:txBody>
      </p:sp>
      <p:pic>
        <p:nvPicPr>
          <p:cNvPr id="7" name="Picture 6">
            <a:extLst>
              <a:ext uri="{FF2B5EF4-FFF2-40B4-BE49-F238E27FC236}">
                <a16:creationId xmlns:a16="http://schemas.microsoft.com/office/drawing/2014/main" id="{1D7587B8-B167-893B-7E8E-A97392C5AF11}"/>
              </a:ext>
            </a:extLst>
          </p:cNvPr>
          <p:cNvPicPr>
            <a:picLocks noChangeAspect="1"/>
          </p:cNvPicPr>
          <p:nvPr/>
        </p:nvPicPr>
        <p:blipFill>
          <a:blip r:embed="rId2"/>
          <a:stretch>
            <a:fillRect/>
          </a:stretch>
        </p:blipFill>
        <p:spPr>
          <a:xfrm>
            <a:off x="1976684" y="712342"/>
            <a:ext cx="5684814" cy="3917765"/>
          </a:xfrm>
          <a:prstGeom prst="rect">
            <a:avLst/>
          </a:prstGeom>
        </p:spPr>
      </p:pic>
    </p:spTree>
    <p:extLst>
      <p:ext uri="{BB962C8B-B14F-4D97-AF65-F5344CB8AC3E}">
        <p14:creationId xmlns:p14="http://schemas.microsoft.com/office/powerpoint/2010/main" val="2163337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C4A2179-D056-40B0-9D82-3140DDF290FC}"/>
              </a:ext>
            </a:extLst>
          </p:cNvPr>
          <p:cNvSpPr/>
          <p:nvPr/>
        </p:nvSpPr>
        <p:spPr>
          <a:xfrm>
            <a:off x="-12032" y="3677552"/>
            <a:ext cx="1574748"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SECURE CAR ACCESS</a:t>
            </a:r>
          </a:p>
        </p:txBody>
      </p:sp>
      <p:sp>
        <p:nvSpPr>
          <p:cNvPr id="39" name="Rectangle 38">
            <a:extLst>
              <a:ext uri="{FF2B5EF4-FFF2-40B4-BE49-F238E27FC236}">
                <a16:creationId xmlns:a16="http://schemas.microsoft.com/office/drawing/2014/main" id="{6D8251AB-21F5-4E31-96D7-3E16E73F4193}"/>
              </a:ext>
            </a:extLst>
          </p:cNvPr>
          <p:cNvSpPr/>
          <p:nvPr/>
        </p:nvSpPr>
        <p:spPr>
          <a:xfrm>
            <a:off x="1066555" y="1534267"/>
            <a:ext cx="1574748"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INDOOR </a:t>
            </a:r>
            <a:br>
              <a:rPr lang="en-US" sz="975" b="1" dirty="0">
                <a:solidFill>
                  <a:schemeClr val="bg1"/>
                </a:solidFill>
                <a:latin typeface="+mj-lt"/>
              </a:rPr>
            </a:br>
            <a:r>
              <a:rPr lang="en-US" sz="975" b="1" dirty="0">
                <a:solidFill>
                  <a:schemeClr val="bg1"/>
                </a:solidFill>
                <a:latin typeface="+mj-lt"/>
              </a:rPr>
              <a:t>NAVIGATION</a:t>
            </a:r>
          </a:p>
        </p:txBody>
      </p:sp>
      <p:sp>
        <p:nvSpPr>
          <p:cNvPr id="40" name="Rectangle 39">
            <a:extLst>
              <a:ext uri="{FF2B5EF4-FFF2-40B4-BE49-F238E27FC236}">
                <a16:creationId xmlns:a16="http://schemas.microsoft.com/office/drawing/2014/main" id="{9BCF95D6-12ED-41C3-9E02-552611090D9F}"/>
              </a:ext>
            </a:extLst>
          </p:cNvPr>
          <p:cNvSpPr/>
          <p:nvPr/>
        </p:nvSpPr>
        <p:spPr>
          <a:xfrm>
            <a:off x="417191" y="2491085"/>
            <a:ext cx="1574748"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ITEM </a:t>
            </a:r>
            <a:br>
              <a:rPr lang="en-US" sz="975" b="1" dirty="0">
                <a:solidFill>
                  <a:schemeClr val="bg1"/>
                </a:solidFill>
                <a:latin typeface="+mj-lt"/>
              </a:rPr>
            </a:br>
            <a:r>
              <a:rPr lang="en-US" sz="975" b="1" dirty="0">
                <a:solidFill>
                  <a:schemeClr val="bg1"/>
                </a:solidFill>
                <a:latin typeface="+mj-lt"/>
              </a:rPr>
              <a:t>TRACKING</a:t>
            </a:r>
          </a:p>
        </p:txBody>
      </p:sp>
      <p:sp>
        <p:nvSpPr>
          <p:cNvPr id="41" name="Rectangle 40">
            <a:extLst>
              <a:ext uri="{FF2B5EF4-FFF2-40B4-BE49-F238E27FC236}">
                <a16:creationId xmlns:a16="http://schemas.microsoft.com/office/drawing/2014/main" id="{5AD65CF3-6320-4EF6-96A8-2D354831E90E}"/>
              </a:ext>
            </a:extLst>
          </p:cNvPr>
          <p:cNvSpPr/>
          <p:nvPr/>
        </p:nvSpPr>
        <p:spPr>
          <a:xfrm>
            <a:off x="7150308" y="2491085"/>
            <a:ext cx="1574748"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OBJECT DETECTION</a:t>
            </a:r>
          </a:p>
        </p:txBody>
      </p:sp>
      <p:sp>
        <p:nvSpPr>
          <p:cNvPr id="32" name="Freeform: Shape 31">
            <a:extLst>
              <a:ext uri="{FF2B5EF4-FFF2-40B4-BE49-F238E27FC236}">
                <a16:creationId xmlns:a16="http://schemas.microsoft.com/office/drawing/2014/main" id="{92821B60-62E9-4C78-B40F-646E065A1064}"/>
              </a:ext>
            </a:extLst>
          </p:cNvPr>
          <p:cNvSpPr/>
          <p:nvPr/>
        </p:nvSpPr>
        <p:spPr>
          <a:xfrm flipH="1">
            <a:off x="1583628" y="1496811"/>
            <a:ext cx="5782802" cy="3059880"/>
          </a:xfrm>
          <a:custGeom>
            <a:avLst/>
            <a:gdLst>
              <a:gd name="connsiteX0" fmla="*/ 4162623 w 8325246"/>
              <a:gd name="connsiteY0" fmla="*/ 0 h 4405177"/>
              <a:gd name="connsiteX1" fmla="*/ 0 w 8325246"/>
              <a:gd name="connsiteY1" fmla="*/ 4182741 h 4405177"/>
              <a:gd name="connsiteX2" fmla="*/ 5416 w 8325246"/>
              <a:gd name="connsiteY2" fmla="*/ 4397985 h 4405177"/>
              <a:gd name="connsiteX3" fmla="*/ 5961 w 8325246"/>
              <a:gd name="connsiteY3" fmla="*/ 4405177 h 4405177"/>
              <a:gd name="connsiteX4" fmla="*/ 8319285 w 8325246"/>
              <a:gd name="connsiteY4" fmla="*/ 4405177 h 4405177"/>
              <a:gd name="connsiteX5" fmla="*/ 8319830 w 8325246"/>
              <a:gd name="connsiteY5" fmla="*/ 4397985 h 4405177"/>
              <a:gd name="connsiteX6" fmla="*/ 8325246 w 8325246"/>
              <a:gd name="connsiteY6" fmla="*/ 4182741 h 4405177"/>
              <a:gd name="connsiteX7" fmla="*/ 4162623 w 8325246"/>
              <a:gd name="connsiteY7" fmla="*/ 0 h 440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5246" h="4405177">
                <a:moveTo>
                  <a:pt x="4162623" y="0"/>
                </a:moveTo>
                <a:cubicBezTo>
                  <a:pt x="1863670" y="0"/>
                  <a:pt x="0" y="1872677"/>
                  <a:pt x="0" y="4182741"/>
                </a:cubicBezTo>
                <a:cubicBezTo>
                  <a:pt x="0" y="4254931"/>
                  <a:pt x="1820" y="4326693"/>
                  <a:pt x="5416" y="4397985"/>
                </a:cubicBezTo>
                <a:lnTo>
                  <a:pt x="5961" y="4405177"/>
                </a:lnTo>
                <a:lnTo>
                  <a:pt x="8319285" y="4405177"/>
                </a:lnTo>
                <a:lnTo>
                  <a:pt x="8319830" y="4397985"/>
                </a:lnTo>
                <a:cubicBezTo>
                  <a:pt x="8323426" y="4326693"/>
                  <a:pt x="8325246" y="4254931"/>
                  <a:pt x="8325246" y="4182741"/>
                </a:cubicBezTo>
                <a:cubicBezTo>
                  <a:pt x="8325246" y="1872677"/>
                  <a:pt x="6461576" y="0"/>
                  <a:pt x="4162623" y="0"/>
                </a:cubicBezTo>
                <a:close/>
              </a:path>
            </a:pathLst>
          </a:custGeom>
          <a:gradFill flip="none" rotWithShape="1">
            <a:gsLst>
              <a:gs pos="0">
                <a:schemeClr val="accent1">
                  <a:shade val="30000"/>
                  <a:satMod val="115000"/>
                  <a:alpha val="50000"/>
                </a:schemeClr>
              </a:gs>
              <a:gs pos="50000">
                <a:schemeClr val="accent1">
                  <a:shade val="67500"/>
                  <a:satMod val="115000"/>
                  <a:alpha val="64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rIns="137160" bIns="137160" rtlCol="0" anchor="t">
            <a:noAutofit/>
          </a:bodyPr>
          <a:lstStyle/>
          <a:p>
            <a:pPr algn="l"/>
            <a:endParaRPr lang="en-US" sz="1050" dirty="0">
              <a:solidFill>
                <a:schemeClr val="bg1"/>
              </a:solidFill>
              <a:latin typeface="+mj-lt"/>
            </a:endParaRPr>
          </a:p>
        </p:txBody>
      </p:sp>
      <p:pic>
        <p:nvPicPr>
          <p:cNvPr id="7" name="Picture 6">
            <a:extLst>
              <a:ext uri="{FF2B5EF4-FFF2-40B4-BE49-F238E27FC236}">
                <a16:creationId xmlns:a16="http://schemas.microsoft.com/office/drawing/2014/main" id="{FB04E31E-3834-46D4-AD80-11C8ACB6B8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3039" y="3349975"/>
            <a:ext cx="1001803" cy="991476"/>
          </a:xfrm>
          <a:prstGeom prst="ellipse">
            <a:avLst/>
          </a:prstGeom>
          <a:ln>
            <a:solidFill>
              <a:schemeClr val="tx2"/>
            </a:solidFill>
          </a:ln>
        </p:spPr>
      </p:pic>
      <p:pic>
        <p:nvPicPr>
          <p:cNvPr id="20" name="Picture 19">
            <a:extLst>
              <a:ext uri="{FF2B5EF4-FFF2-40B4-BE49-F238E27FC236}">
                <a16:creationId xmlns:a16="http://schemas.microsoft.com/office/drawing/2014/main" id="{067FF947-CBF2-4B1B-8E18-AD88098AA0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7181" y="3348960"/>
            <a:ext cx="988346" cy="1007205"/>
          </a:xfrm>
          <a:prstGeom prst="ellipse">
            <a:avLst/>
          </a:prstGeom>
        </p:spPr>
      </p:pic>
      <p:pic>
        <p:nvPicPr>
          <p:cNvPr id="21" name="Picture 20" descr="A close up of a toy&#10;&#10;Description automatically generated">
            <a:extLst>
              <a:ext uri="{FF2B5EF4-FFF2-40B4-BE49-F238E27FC236}">
                <a16:creationId xmlns:a16="http://schemas.microsoft.com/office/drawing/2014/main" id="{A0AB2508-AA65-4DAC-A108-EB3512FA30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9167" y="2189039"/>
            <a:ext cx="989588" cy="980660"/>
          </a:xfrm>
          <a:prstGeom prst="ellipse">
            <a:avLst/>
          </a:prstGeom>
        </p:spPr>
      </p:pic>
      <p:pic>
        <p:nvPicPr>
          <p:cNvPr id="22" name="Picture 21">
            <a:extLst>
              <a:ext uri="{FF2B5EF4-FFF2-40B4-BE49-F238E27FC236}">
                <a16:creationId xmlns:a16="http://schemas.microsoft.com/office/drawing/2014/main" id="{DE14A3E0-8EDF-4671-A641-80CDAA62F8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32551" y="1232220"/>
            <a:ext cx="990075" cy="980660"/>
          </a:xfrm>
          <a:prstGeom prst="ellipse">
            <a:avLst/>
          </a:prstGeom>
        </p:spPr>
      </p:pic>
      <p:pic>
        <p:nvPicPr>
          <p:cNvPr id="24" name="Picture 23" descr="A picture containing indoor, refrigerator, photo, sitting&#10;&#10;Description automatically generated">
            <a:extLst>
              <a:ext uri="{FF2B5EF4-FFF2-40B4-BE49-F238E27FC236}">
                <a16:creationId xmlns:a16="http://schemas.microsoft.com/office/drawing/2014/main" id="{11462383-09F4-4B7F-A452-8005308EC5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20933" y="994626"/>
            <a:ext cx="1001696" cy="980660"/>
          </a:xfrm>
          <a:prstGeom prst="ellipse">
            <a:avLst/>
          </a:prstGeom>
        </p:spPr>
      </p:pic>
      <p:pic>
        <p:nvPicPr>
          <p:cNvPr id="26" name="Picture 25" descr="A picture containing indoor, photo, refrigerator, person&#10;&#10;Description automatically generated">
            <a:extLst>
              <a:ext uri="{FF2B5EF4-FFF2-40B4-BE49-F238E27FC236}">
                <a16:creationId xmlns:a16="http://schemas.microsoft.com/office/drawing/2014/main" id="{E844DE30-F30A-4351-A566-1C8F97C050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50163" y="1232220"/>
            <a:ext cx="989588" cy="980660"/>
          </a:xfrm>
          <a:prstGeom prst="ellipse">
            <a:avLst/>
          </a:prstGeom>
        </p:spPr>
      </p:pic>
      <p:pic>
        <p:nvPicPr>
          <p:cNvPr id="28" name="Picture 27" descr="A picture containing indoor, refrigerator, mirror, table&#10;&#10;Description automatically generated">
            <a:extLst>
              <a:ext uri="{FF2B5EF4-FFF2-40B4-BE49-F238E27FC236}">
                <a16:creationId xmlns:a16="http://schemas.microsoft.com/office/drawing/2014/main" id="{16B95DAA-FD85-4979-922C-8BE0D120C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50945" y="2189039"/>
            <a:ext cx="994606" cy="980660"/>
          </a:xfrm>
          <a:prstGeom prst="ellipse">
            <a:avLst/>
          </a:prstGeom>
        </p:spPr>
      </p:pic>
      <p:pic>
        <p:nvPicPr>
          <p:cNvPr id="35" name="Picture 34">
            <a:extLst>
              <a:ext uri="{FF2B5EF4-FFF2-40B4-BE49-F238E27FC236}">
                <a16:creationId xmlns:a16="http://schemas.microsoft.com/office/drawing/2014/main" id="{9D0A384B-063F-4CD2-93A0-74FC2A948CCC}"/>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770923" y="2284115"/>
            <a:ext cx="3271177" cy="2261433"/>
          </a:xfrm>
          <a:custGeom>
            <a:avLst/>
            <a:gdLst>
              <a:gd name="connsiteX0" fmla="*/ 0 w 4346825"/>
              <a:gd name="connsiteY0" fmla="*/ 0 h 3005052"/>
              <a:gd name="connsiteX1" fmla="*/ 4346825 w 4346825"/>
              <a:gd name="connsiteY1" fmla="*/ 0 h 3005052"/>
              <a:gd name="connsiteX2" fmla="*/ 4346825 w 4346825"/>
              <a:gd name="connsiteY2" fmla="*/ 3005052 h 3005052"/>
              <a:gd name="connsiteX3" fmla="*/ 0 w 4346825"/>
              <a:gd name="connsiteY3" fmla="*/ 3005052 h 3005052"/>
            </a:gdLst>
            <a:ahLst/>
            <a:cxnLst>
              <a:cxn ang="0">
                <a:pos x="connsiteX0" y="connsiteY0"/>
              </a:cxn>
              <a:cxn ang="0">
                <a:pos x="connsiteX1" y="connsiteY1"/>
              </a:cxn>
              <a:cxn ang="0">
                <a:pos x="connsiteX2" y="connsiteY2"/>
              </a:cxn>
              <a:cxn ang="0">
                <a:pos x="connsiteX3" y="connsiteY3"/>
              </a:cxn>
            </a:cxnLst>
            <a:rect l="l" t="t" r="r" b="b"/>
            <a:pathLst>
              <a:path w="4346825" h="3005052">
                <a:moveTo>
                  <a:pt x="0" y="0"/>
                </a:moveTo>
                <a:lnTo>
                  <a:pt x="4346825" y="0"/>
                </a:lnTo>
                <a:lnTo>
                  <a:pt x="4346825" y="3005052"/>
                </a:lnTo>
                <a:lnTo>
                  <a:pt x="0" y="3005052"/>
                </a:lnTo>
                <a:close/>
              </a:path>
            </a:pathLst>
          </a:custGeom>
        </p:spPr>
      </p:pic>
      <p:sp>
        <p:nvSpPr>
          <p:cNvPr id="42" name="Rectangle 41">
            <a:extLst>
              <a:ext uri="{FF2B5EF4-FFF2-40B4-BE49-F238E27FC236}">
                <a16:creationId xmlns:a16="http://schemas.microsoft.com/office/drawing/2014/main" id="{D017FECC-43B3-416C-824E-A166A608B593}"/>
              </a:ext>
            </a:extLst>
          </p:cNvPr>
          <p:cNvSpPr/>
          <p:nvPr/>
        </p:nvSpPr>
        <p:spPr>
          <a:xfrm>
            <a:off x="6292215" y="1548173"/>
            <a:ext cx="1458449" cy="348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SMART  BUILDING ACCESS</a:t>
            </a:r>
          </a:p>
        </p:txBody>
      </p:sp>
      <p:sp>
        <p:nvSpPr>
          <p:cNvPr id="43" name="Rectangle 42">
            <a:extLst>
              <a:ext uri="{FF2B5EF4-FFF2-40B4-BE49-F238E27FC236}">
                <a16:creationId xmlns:a16="http://schemas.microsoft.com/office/drawing/2014/main" id="{2363F1AC-69F3-4582-BE95-28825C16883E}"/>
              </a:ext>
            </a:extLst>
          </p:cNvPr>
          <p:cNvSpPr/>
          <p:nvPr/>
        </p:nvSpPr>
        <p:spPr>
          <a:xfrm>
            <a:off x="3283468" y="577232"/>
            <a:ext cx="2246086"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HANDS-FREE PAYMENT</a:t>
            </a:r>
          </a:p>
        </p:txBody>
      </p:sp>
      <p:sp>
        <p:nvSpPr>
          <p:cNvPr id="44" name="Rectangle 43">
            <a:extLst>
              <a:ext uri="{FF2B5EF4-FFF2-40B4-BE49-F238E27FC236}">
                <a16:creationId xmlns:a16="http://schemas.microsoft.com/office/drawing/2014/main" id="{5A58F80B-6020-430C-BA6E-2E8AC258D642}"/>
              </a:ext>
            </a:extLst>
          </p:cNvPr>
          <p:cNvSpPr/>
          <p:nvPr/>
        </p:nvSpPr>
        <p:spPr>
          <a:xfrm>
            <a:off x="7429739" y="3677552"/>
            <a:ext cx="1574748" cy="37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r>
              <a:rPr lang="en-US" sz="975" b="1" dirty="0">
                <a:solidFill>
                  <a:schemeClr val="bg1"/>
                </a:solidFill>
                <a:latin typeface="+mj-lt"/>
              </a:rPr>
              <a:t>OBJECT-TO-OBJECT DETECTION</a:t>
            </a:r>
          </a:p>
        </p:txBody>
      </p:sp>
      <p:grpSp>
        <p:nvGrpSpPr>
          <p:cNvPr id="5" name="Group 4">
            <a:extLst>
              <a:ext uri="{FF2B5EF4-FFF2-40B4-BE49-F238E27FC236}">
                <a16:creationId xmlns:a16="http://schemas.microsoft.com/office/drawing/2014/main" id="{73756254-19C8-4FB4-AFD7-186680A73172}"/>
              </a:ext>
            </a:extLst>
          </p:cNvPr>
          <p:cNvGrpSpPr/>
          <p:nvPr/>
        </p:nvGrpSpPr>
        <p:grpSpPr>
          <a:xfrm>
            <a:off x="3868268" y="937454"/>
            <a:ext cx="1099191" cy="1099191"/>
            <a:chOff x="5157690" y="1434353"/>
            <a:chExt cx="1465588" cy="1465588"/>
          </a:xfrm>
        </p:grpSpPr>
        <p:sp>
          <p:nvSpPr>
            <p:cNvPr id="4" name="Oval 3">
              <a:extLst>
                <a:ext uri="{FF2B5EF4-FFF2-40B4-BE49-F238E27FC236}">
                  <a16:creationId xmlns:a16="http://schemas.microsoft.com/office/drawing/2014/main" id="{CA40D76D-587C-41AE-B902-BA99599B448C}"/>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3" name="Oval 22">
              <a:extLst>
                <a:ext uri="{FF2B5EF4-FFF2-40B4-BE49-F238E27FC236}">
                  <a16:creationId xmlns:a16="http://schemas.microsoft.com/office/drawing/2014/main" id="{EF01B54B-B903-4ED4-9CDD-F8E24EB83B1D}"/>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25" name="Group 24">
            <a:extLst>
              <a:ext uri="{FF2B5EF4-FFF2-40B4-BE49-F238E27FC236}">
                <a16:creationId xmlns:a16="http://schemas.microsoft.com/office/drawing/2014/main" id="{337DEBC5-03DD-40BA-8E77-3DC8BE9DAACD}"/>
              </a:ext>
            </a:extLst>
          </p:cNvPr>
          <p:cNvGrpSpPr/>
          <p:nvPr/>
        </p:nvGrpSpPr>
        <p:grpSpPr>
          <a:xfrm>
            <a:off x="2478738" y="1179502"/>
            <a:ext cx="1099191" cy="1099191"/>
            <a:chOff x="5157690" y="1434353"/>
            <a:chExt cx="1465588" cy="1465588"/>
          </a:xfrm>
        </p:grpSpPr>
        <p:sp>
          <p:nvSpPr>
            <p:cNvPr id="27" name="Oval 26">
              <a:extLst>
                <a:ext uri="{FF2B5EF4-FFF2-40B4-BE49-F238E27FC236}">
                  <a16:creationId xmlns:a16="http://schemas.microsoft.com/office/drawing/2014/main" id="{803BD325-4FAA-40E1-9174-66A7D93A5833}"/>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9" name="Oval 28">
              <a:extLst>
                <a:ext uri="{FF2B5EF4-FFF2-40B4-BE49-F238E27FC236}">
                  <a16:creationId xmlns:a16="http://schemas.microsoft.com/office/drawing/2014/main" id="{B6D99DAC-7DCD-4A5B-8E85-4087BE315FE4}"/>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30" name="Group 29">
            <a:extLst>
              <a:ext uri="{FF2B5EF4-FFF2-40B4-BE49-F238E27FC236}">
                <a16:creationId xmlns:a16="http://schemas.microsoft.com/office/drawing/2014/main" id="{F688D7BA-3FDC-41F2-B244-E401F2883562}"/>
              </a:ext>
            </a:extLst>
          </p:cNvPr>
          <p:cNvGrpSpPr/>
          <p:nvPr/>
        </p:nvGrpSpPr>
        <p:grpSpPr>
          <a:xfrm>
            <a:off x="5204009" y="1179502"/>
            <a:ext cx="1099191" cy="1099191"/>
            <a:chOff x="5157690" y="1434353"/>
            <a:chExt cx="1465588" cy="1465588"/>
          </a:xfrm>
        </p:grpSpPr>
        <p:sp>
          <p:nvSpPr>
            <p:cNvPr id="31" name="Oval 30">
              <a:extLst>
                <a:ext uri="{FF2B5EF4-FFF2-40B4-BE49-F238E27FC236}">
                  <a16:creationId xmlns:a16="http://schemas.microsoft.com/office/drawing/2014/main" id="{04235622-B672-4768-BEFF-1523F1F79CB8}"/>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33" name="Oval 32">
              <a:extLst>
                <a:ext uri="{FF2B5EF4-FFF2-40B4-BE49-F238E27FC236}">
                  <a16:creationId xmlns:a16="http://schemas.microsoft.com/office/drawing/2014/main" id="{0DCECEB6-1B42-444C-AAC8-AEAA8D2BEF71}"/>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34" name="Group 33">
            <a:extLst>
              <a:ext uri="{FF2B5EF4-FFF2-40B4-BE49-F238E27FC236}">
                <a16:creationId xmlns:a16="http://schemas.microsoft.com/office/drawing/2014/main" id="{D70A60F4-0A9E-46D1-96BE-4D77ACC1F547}"/>
              </a:ext>
            </a:extLst>
          </p:cNvPr>
          <p:cNvGrpSpPr/>
          <p:nvPr/>
        </p:nvGrpSpPr>
        <p:grpSpPr>
          <a:xfrm>
            <a:off x="6100481" y="2125279"/>
            <a:ext cx="1099191" cy="1099191"/>
            <a:chOff x="5157690" y="1434353"/>
            <a:chExt cx="1465588" cy="1465588"/>
          </a:xfrm>
        </p:grpSpPr>
        <p:sp>
          <p:nvSpPr>
            <p:cNvPr id="37" name="Oval 36">
              <a:extLst>
                <a:ext uri="{FF2B5EF4-FFF2-40B4-BE49-F238E27FC236}">
                  <a16:creationId xmlns:a16="http://schemas.microsoft.com/office/drawing/2014/main" id="{56D8ADFA-119B-4C39-A85D-695527E6A6B9}"/>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45" name="Oval 44">
              <a:extLst>
                <a:ext uri="{FF2B5EF4-FFF2-40B4-BE49-F238E27FC236}">
                  <a16:creationId xmlns:a16="http://schemas.microsoft.com/office/drawing/2014/main" id="{BFBE80FE-28BE-48F0-A436-C7F8F580DDA8}"/>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46" name="Group 45">
            <a:extLst>
              <a:ext uri="{FF2B5EF4-FFF2-40B4-BE49-F238E27FC236}">
                <a16:creationId xmlns:a16="http://schemas.microsoft.com/office/drawing/2014/main" id="{94FD5639-C81E-401D-B330-460799827B07}"/>
              </a:ext>
            </a:extLst>
          </p:cNvPr>
          <p:cNvGrpSpPr/>
          <p:nvPr/>
        </p:nvGrpSpPr>
        <p:grpSpPr>
          <a:xfrm>
            <a:off x="1649506" y="2125279"/>
            <a:ext cx="1099191" cy="1099191"/>
            <a:chOff x="5157690" y="1434353"/>
            <a:chExt cx="1465588" cy="1465588"/>
          </a:xfrm>
        </p:grpSpPr>
        <p:sp>
          <p:nvSpPr>
            <p:cNvPr id="47" name="Oval 46">
              <a:extLst>
                <a:ext uri="{FF2B5EF4-FFF2-40B4-BE49-F238E27FC236}">
                  <a16:creationId xmlns:a16="http://schemas.microsoft.com/office/drawing/2014/main" id="{ABA50254-F0F2-47BD-BE50-CB2080EE4920}"/>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48" name="Oval 47">
              <a:extLst>
                <a:ext uri="{FF2B5EF4-FFF2-40B4-BE49-F238E27FC236}">
                  <a16:creationId xmlns:a16="http://schemas.microsoft.com/office/drawing/2014/main" id="{AFBC9996-B0CA-4CD6-A190-A4D9436C63F8}"/>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49" name="Group 48">
            <a:extLst>
              <a:ext uri="{FF2B5EF4-FFF2-40B4-BE49-F238E27FC236}">
                <a16:creationId xmlns:a16="http://schemas.microsoft.com/office/drawing/2014/main" id="{F2799AAC-83CC-4E86-B3E2-A4C70443B1C4}"/>
              </a:ext>
            </a:extLst>
          </p:cNvPr>
          <p:cNvGrpSpPr/>
          <p:nvPr/>
        </p:nvGrpSpPr>
        <p:grpSpPr>
          <a:xfrm>
            <a:off x="6414246" y="3295173"/>
            <a:ext cx="1099191" cy="1099191"/>
            <a:chOff x="5157690" y="1434353"/>
            <a:chExt cx="1465588" cy="1465588"/>
          </a:xfrm>
        </p:grpSpPr>
        <p:sp>
          <p:nvSpPr>
            <p:cNvPr id="50" name="Oval 49">
              <a:extLst>
                <a:ext uri="{FF2B5EF4-FFF2-40B4-BE49-F238E27FC236}">
                  <a16:creationId xmlns:a16="http://schemas.microsoft.com/office/drawing/2014/main" id="{2B9CC133-EE5C-4621-BE7A-DEF873A32E8B}"/>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51" name="Oval 50">
              <a:extLst>
                <a:ext uri="{FF2B5EF4-FFF2-40B4-BE49-F238E27FC236}">
                  <a16:creationId xmlns:a16="http://schemas.microsoft.com/office/drawing/2014/main" id="{E62418CB-EA27-411B-8C57-43AE59176AEF}"/>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grpSp>
        <p:nvGrpSpPr>
          <p:cNvPr id="52" name="Group 51">
            <a:extLst>
              <a:ext uri="{FF2B5EF4-FFF2-40B4-BE49-F238E27FC236}">
                <a16:creationId xmlns:a16="http://schemas.microsoft.com/office/drawing/2014/main" id="{52F7CC83-1202-4D1A-8004-C5DDFD100ED6}"/>
              </a:ext>
            </a:extLst>
          </p:cNvPr>
          <p:cNvGrpSpPr/>
          <p:nvPr/>
        </p:nvGrpSpPr>
        <p:grpSpPr>
          <a:xfrm>
            <a:off x="1286434" y="3295173"/>
            <a:ext cx="1099191" cy="1099191"/>
            <a:chOff x="5157690" y="1434353"/>
            <a:chExt cx="1465588" cy="1465588"/>
          </a:xfrm>
        </p:grpSpPr>
        <p:sp>
          <p:nvSpPr>
            <p:cNvPr id="53" name="Oval 52">
              <a:extLst>
                <a:ext uri="{FF2B5EF4-FFF2-40B4-BE49-F238E27FC236}">
                  <a16:creationId xmlns:a16="http://schemas.microsoft.com/office/drawing/2014/main" id="{988FDADC-056E-4420-B1DE-DE456A07C297}"/>
                </a:ext>
              </a:extLst>
            </p:cNvPr>
            <p:cNvSpPr/>
            <p:nvPr/>
          </p:nvSpPr>
          <p:spPr>
            <a:xfrm>
              <a:off x="5230759" y="1507422"/>
              <a:ext cx="1319450" cy="13194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54" name="Oval 53">
              <a:extLst>
                <a:ext uri="{FF2B5EF4-FFF2-40B4-BE49-F238E27FC236}">
                  <a16:creationId xmlns:a16="http://schemas.microsoft.com/office/drawing/2014/main" id="{72B68B03-6BD4-4BC9-AE51-26E724500B11}"/>
                </a:ext>
              </a:extLst>
            </p:cNvPr>
            <p:cNvSpPr/>
            <p:nvPr/>
          </p:nvSpPr>
          <p:spPr>
            <a:xfrm>
              <a:off x="5157690" y="1434353"/>
              <a:ext cx="1465588" cy="1465588"/>
            </a:xfrm>
            <a:prstGeom prst="ellipse">
              <a:avLst/>
            </a:prstGeom>
            <a:noFill/>
            <a:ln w="952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grpSp>
      <p:sp>
        <p:nvSpPr>
          <p:cNvPr id="2" name="Google Shape;147;p6">
            <a:extLst>
              <a:ext uri="{FF2B5EF4-FFF2-40B4-BE49-F238E27FC236}">
                <a16:creationId xmlns:a16="http://schemas.microsoft.com/office/drawing/2014/main" id="{C877EAAD-6C45-058F-737D-84D7B9A74077}"/>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52</a:t>
            </a:fld>
            <a:endParaRPr dirty="0"/>
          </a:p>
        </p:txBody>
      </p:sp>
      <p:sp>
        <p:nvSpPr>
          <p:cNvPr id="3" name="Google Shape;159;p7">
            <a:extLst>
              <a:ext uri="{FF2B5EF4-FFF2-40B4-BE49-F238E27FC236}">
                <a16:creationId xmlns:a16="http://schemas.microsoft.com/office/drawing/2014/main" id="{A5CDF989-4397-985E-F028-F4028D2A40F3}"/>
              </a:ext>
            </a:extLst>
          </p:cNvPr>
          <p:cNvSpPr txBox="1">
            <a:spLocks/>
          </p:cNvSpPr>
          <p:nvPr/>
        </p:nvSpPr>
        <p:spPr>
          <a:xfrm>
            <a:off x="457200" y="274640"/>
            <a:ext cx="68199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1400"/>
            </a:pPr>
            <a:r>
              <a:rPr lang="en-US" sz="2000" b="1" dirty="0">
                <a:solidFill>
                  <a:schemeClr val="bg1"/>
                </a:solidFill>
              </a:rPr>
              <a:t>UWB and Global Industry Adoption</a:t>
            </a:r>
          </a:p>
        </p:txBody>
      </p:sp>
    </p:spTree>
    <p:extLst>
      <p:ext uri="{BB962C8B-B14F-4D97-AF65-F5344CB8AC3E}">
        <p14:creationId xmlns:p14="http://schemas.microsoft.com/office/powerpoint/2010/main" val="373802446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a:xfrm>
            <a:off x="3940097" y="1107645"/>
            <a:ext cx="5121607" cy="1790700"/>
          </a:xfrm>
        </p:spPr>
        <p:txBody>
          <a:bodyPr/>
          <a:lstStyle/>
          <a:p>
            <a:r>
              <a:rPr lang="en-US" dirty="0"/>
              <a:t>BACKUP to Q2. (Tech Advantages)</a:t>
            </a:r>
          </a:p>
        </p:txBody>
      </p:sp>
    </p:spTree>
    <p:extLst>
      <p:ext uri="{BB962C8B-B14F-4D97-AF65-F5344CB8AC3E}">
        <p14:creationId xmlns:p14="http://schemas.microsoft.com/office/powerpoint/2010/main" val="1925894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54</a:t>
            </a:fld>
            <a:endParaRPr dirty="0"/>
          </a:p>
        </p:txBody>
      </p:sp>
      <p:sp>
        <p:nvSpPr>
          <p:cNvPr id="10" name="Rectangle 9">
            <a:extLst>
              <a:ext uri="{FF2B5EF4-FFF2-40B4-BE49-F238E27FC236}">
                <a16:creationId xmlns:a16="http://schemas.microsoft.com/office/drawing/2014/main" id="{148DAEC3-5EC8-FDA3-D265-891267EB0062}"/>
              </a:ext>
            </a:extLst>
          </p:cNvPr>
          <p:cNvSpPr/>
          <p:nvPr/>
        </p:nvSpPr>
        <p:spPr>
          <a:xfrm>
            <a:off x="0" y="1651"/>
            <a:ext cx="3674253" cy="4514630"/>
          </a:xfrm>
          <a:prstGeom prst="rect">
            <a:avLst/>
          </a:prstGeom>
          <a:solidFill>
            <a:srgbClr val="1E263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3" name="TextBox 12">
            <a:extLst>
              <a:ext uri="{FF2B5EF4-FFF2-40B4-BE49-F238E27FC236}">
                <a16:creationId xmlns:a16="http://schemas.microsoft.com/office/drawing/2014/main" id="{50E1FC3C-09F2-5F5C-4612-519F547BCBEA}"/>
              </a:ext>
            </a:extLst>
          </p:cNvPr>
          <p:cNvSpPr txBox="1"/>
          <p:nvPr/>
        </p:nvSpPr>
        <p:spPr>
          <a:xfrm>
            <a:off x="68123" y="1490189"/>
            <a:ext cx="3674253" cy="3092927"/>
          </a:xfrm>
          <a:prstGeom prst="rect">
            <a:avLst/>
          </a:prstGeom>
          <a:noFill/>
        </p:spPr>
        <p:txBody>
          <a:bodyPr wrap="square" lIns="68580" tIns="34290" rIns="68580" rtlCol="0" anchor="t">
            <a:noAutofit/>
          </a:bodyPr>
          <a:lstStyle/>
          <a:p>
            <a:pPr>
              <a:spcBef>
                <a:spcPts val="1350"/>
              </a:spcBef>
            </a:pPr>
            <a:r>
              <a:rPr lang="en-US" sz="1200" dirty="0">
                <a:solidFill>
                  <a:schemeClr val="bg1"/>
                </a:solidFill>
                <a:latin typeface="Arial" panose="020B0604020202020204" pitchFamily="34" charset="0"/>
                <a:cs typeface="Arial" panose="020B0604020202020204" pitchFamily="34" charset="0"/>
              </a:rPr>
              <a:t>Accurate real-time positioning information of objects</a:t>
            </a:r>
          </a:p>
          <a:p>
            <a:pPr>
              <a:spcBef>
                <a:spcPts val="1350"/>
              </a:spcBef>
            </a:pPr>
            <a:r>
              <a:rPr lang="en-US" sz="1200" dirty="0">
                <a:solidFill>
                  <a:schemeClr val="bg1"/>
                </a:solidFill>
                <a:latin typeface="Arial" panose="020B0604020202020204" pitchFamily="34" charset="0"/>
                <a:cs typeface="Arial" panose="020B0604020202020204" pitchFamily="34" charset="0"/>
              </a:rPr>
              <a:t>Position granularity enables new use cases</a:t>
            </a:r>
          </a:p>
          <a:p>
            <a:pPr>
              <a:spcBef>
                <a:spcPts val="1350"/>
              </a:spcBef>
            </a:pPr>
            <a:r>
              <a:rPr lang="en-US" sz="1200" dirty="0">
                <a:solidFill>
                  <a:schemeClr val="bg1"/>
                </a:solidFill>
                <a:latin typeface="Arial" panose="020B0604020202020204" pitchFamily="34" charset="0"/>
                <a:cs typeface="Arial" panose="020B0604020202020204" pitchFamily="34" charset="0"/>
              </a:rPr>
              <a:t>Point-to-point communication with low latency</a:t>
            </a:r>
          </a:p>
          <a:p>
            <a:pPr>
              <a:spcBef>
                <a:spcPts val="1350"/>
              </a:spcBef>
            </a:pPr>
            <a:r>
              <a:rPr lang="en-US" sz="1200" dirty="0">
                <a:solidFill>
                  <a:schemeClr val="bg1"/>
                </a:solidFill>
                <a:latin typeface="Arial" panose="020B0604020202020204" pitchFamily="34" charset="0"/>
                <a:cs typeface="Arial" panose="020B0604020202020204" pitchFamily="34" charset="0"/>
              </a:rPr>
              <a:t>Proximity sensing with privacy</a:t>
            </a:r>
          </a:p>
        </p:txBody>
      </p:sp>
      <p:pic>
        <p:nvPicPr>
          <p:cNvPr id="18" name="Picture 17">
            <a:extLst>
              <a:ext uri="{FF2B5EF4-FFF2-40B4-BE49-F238E27FC236}">
                <a16:creationId xmlns:a16="http://schemas.microsoft.com/office/drawing/2014/main" id="{8E921480-2845-886A-76D5-961E5D8867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7685" y="536135"/>
            <a:ext cx="5562969" cy="4071230"/>
          </a:xfrm>
          <a:prstGeom prst="rect">
            <a:avLst/>
          </a:prstGeom>
        </p:spPr>
      </p:pic>
      <p:sp>
        <p:nvSpPr>
          <p:cNvPr id="2" name="TextBox 1">
            <a:extLst>
              <a:ext uri="{FF2B5EF4-FFF2-40B4-BE49-F238E27FC236}">
                <a16:creationId xmlns:a16="http://schemas.microsoft.com/office/drawing/2014/main" id="{59755DB1-7968-FE65-9E0C-8118687B9B7D}"/>
              </a:ext>
            </a:extLst>
          </p:cNvPr>
          <p:cNvSpPr txBox="1"/>
          <p:nvPr/>
        </p:nvSpPr>
        <p:spPr>
          <a:xfrm>
            <a:off x="3930825" y="4542500"/>
            <a:ext cx="2148345" cy="246221"/>
          </a:xfrm>
          <a:prstGeom prst="rect">
            <a:avLst/>
          </a:prstGeom>
          <a:noFill/>
        </p:spPr>
        <p:txBody>
          <a:bodyPr wrap="none" rtlCol="0">
            <a:spAutoFit/>
          </a:bodyPr>
          <a:lstStyle/>
          <a:p>
            <a:r>
              <a:rPr lang="en-US" sz="1000" i="1" dirty="0"/>
              <a:t>Content courtesy of NXP and CCC</a:t>
            </a:r>
          </a:p>
        </p:txBody>
      </p:sp>
      <p:sp>
        <p:nvSpPr>
          <p:cNvPr id="3" name="Google Shape;159;p7">
            <a:extLst>
              <a:ext uri="{FF2B5EF4-FFF2-40B4-BE49-F238E27FC236}">
                <a16:creationId xmlns:a16="http://schemas.microsoft.com/office/drawing/2014/main" id="{2FEA611D-05B2-AB24-8F82-2FB9A4350665}"/>
              </a:ext>
            </a:extLst>
          </p:cNvPr>
          <p:cNvSpPr txBox="1">
            <a:spLocks/>
          </p:cNvSpPr>
          <p:nvPr/>
        </p:nvSpPr>
        <p:spPr>
          <a:xfrm>
            <a:off x="457199" y="274640"/>
            <a:ext cx="7627943"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solidFill>
                  <a:schemeClr val="bg1"/>
                </a:solidFill>
              </a:rPr>
              <a:t>UWB: Providing a Solution</a:t>
            </a:r>
            <a:r>
              <a:rPr lang="en-US" dirty="0">
                <a:solidFill>
                  <a:schemeClr val="tx1"/>
                </a:solidFill>
              </a:rPr>
              <a:t> to an Unresolved Problem</a:t>
            </a:r>
          </a:p>
        </p:txBody>
      </p:sp>
    </p:spTree>
    <p:extLst>
      <p:ext uri="{BB962C8B-B14F-4D97-AF65-F5344CB8AC3E}">
        <p14:creationId xmlns:p14="http://schemas.microsoft.com/office/powerpoint/2010/main" val="3143400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457200" y="896528"/>
            <a:ext cx="4003675" cy="312879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802.15.4 UWB (802.15.4z) being used widely </a:t>
            </a:r>
          </a:p>
          <a:p>
            <a:pPr marL="0" lvl="0" indent="0" algn="l" rtl="0">
              <a:lnSpc>
                <a:spcPct val="90000"/>
              </a:lnSpc>
              <a:spcBef>
                <a:spcPts val="0"/>
              </a:spcBef>
              <a:spcAft>
                <a:spcPts val="0"/>
              </a:spcAft>
              <a:buSzPts val="1400"/>
              <a:buNone/>
            </a:pPr>
            <a:r>
              <a:rPr lang="en-US" dirty="0"/>
              <a:t>You’ve probably got it in your phone!</a:t>
            </a:r>
          </a:p>
          <a:p>
            <a:pPr marL="0" lvl="0" indent="0" algn="l" rtl="0">
              <a:lnSpc>
                <a:spcPct val="90000"/>
              </a:lnSpc>
              <a:spcBef>
                <a:spcPts val="0"/>
              </a:spcBef>
              <a:spcAft>
                <a:spcPts val="0"/>
              </a:spcAft>
              <a:buSzPts val="1400"/>
              <a:buNone/>
            </a:pPr>
            <a:endParaRPr dirty="0"/>
          </a:p>
          <a:p>
            <a:pPr marL="84531" lvl="2" indent="-83340"/>
            <a:r>
              <a:rPr lang="en-US" sz="1200" dirty="0"/>
              <a:t>For ranging and location services, precision to a few centimeters</a:t>
            </a:r>
          </a:p>
          <a:p>
            <a:pPr marL="84531" lvl="2" indent="-83340"/>
            <a:r>
              <a:rPr lang="en-US" sz="1200" dirty="0"/>
              <a:t>Exceptional coexistence</a:t>
            </a:r>
          </a:p>
          <a:p>
            <a:pPr marL="298832" lvl="4" indent="-82150"/>
            <a:r>
              <a:rPr lang="en-US" sz="1100" dirty="0"/>
              <a:t>Short impulse with a lot of space in between</a:t>
            </a:r>
          </a:p>
          <a:p>
            <a:pPr marL="298832" lvl="4" indent="-82150"/>
            <a:r>
              <a:rPr lang="en-US" sz="1100" dirty="0"/>
              <a:t>Multiple transmissions does not mean collisions (failure)</a:t>
            </a:r>
          </a:p>
          <a:p>
            <a:pPr marL="298832" lvl="4" indent="-82150"/>
            <a:r>
              <a:rPr lang="en-US" sz="1100" dirty="0"/>
              <a:t>Very low power (thousands to millions of times lower than typical radio) means low interference impact</a:t>
            </a:r>
          </a:p>
          <a:p>
            <a:pPr marL="84531" lvl="2" indent="-83340"/>
            <a:r>
              <a:rPr lang="en-US" sz="1200" dirty="0"/>
              <a:t>Low latency moderate data rate very low energy communications</a:t>
            </a:r>
          </a:p>
          <a:p>
            <a:pPr marL="84531" lvl="2" indent="-83340"/>
            <a:r>
              <a:rPr lang="en-US" sz="1200" dirty="0"/>
              <a:t>Accurate sensing using very low energy</a:t>
            </a:r>
          </a:p>
          <a:p>
            <a:pPr marL="1191" lvl="2" indent="0">
              <a:buNone/>
            </a:pPr>
            <a:endParaRPr lang="en-US" sz="1200" dirty="0"/>
          </a:p>
          <a:p>
            <a:pPr marL="1191" lvl="2" indent="0">
              <a:buNone/>
            </a:pPr>
            <a:r>
              <a:rPr lang="en-US" sz="1200" b="1" dirty="0"/>
              <a:t>Enables a diversity of uses within the same spectrum</a:t>
            </a:r>
          </a:p>
        </p:txBody>
      </p:sp>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55</a:t>
            </a:fld>
            <a:endParaRPr/>
          </a:p>
        </p:txBody>
      </p:sp>
      <p:grpSp>
        <p:nvGrpSpPr>
          <p:cNvPr id="2" name="Group 1">
            <a:extLst>
              <a:ext uri="{FF2B5EF4-FFF2-40B4-BE49-F238E27FC236}">
                <a16:creationId xmlns:a16="http://schemas.microsoft.com/office/drawing/2014/main" id="{98E4D4DB-8FB4-66EB-944E-34EE025EC291}"/>
              </a:ext>
            </a:extLst>
          </p:cNvPr>
          <p:cNvGrpSpPr/>
          <p:nvPr/>
        </p:nvGrpSpPr>
        <p:grpSpPr>
          <a:xfrm>
            <a:off x="4527145" y="896528"/>
            <a:ext cx="4155866" cy="3736094"/>
            <a:chOff x="5244137" y="1299569"/>
            <a:chExt cx="3180093" cy="2860089"/>
          </a:xfrm>
          <a:noFill/>
        </p:grpSpPr>
        <p:pic>
          <p:nvPicPr>
            <p:cNvPr id="11" name="Picture 10">
              <a:extLst>
                <a:ext uri="{FF2B5EF4-FFF2-40B4-BE49-F238E27FC236}">
                  <a16:creationId xmlns:a16="http://schemas.microsoft.com/office/drawing/2014/main" id="{76DF6C38-FEE4-433A-8328-36B8049CE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2277" y="1589063"/>
              <a:ext cx="237215" cy="520209"/>
            </a:xfrm>
            <a:prstGeom prst="rect">
              <a:avLst/>
            </a:prstGeom>
            <a:grpFill/>
          </p:spPr>
        </p:pic>
        <p:pic>
          <p:nvPicPr>
            <p:cNvPr id="14" name="Picture 13">
              <a:extLst>
                <a:ext uri="{FF2B5EF4-FFF2-40B4-BE49-F238E27FC236}">
                  <a16:creationId xmlns:a16="http://schemas.microsoft.com/office/drawing/2014/main" id="{15C784DF-96DA-4BF1-87B2-F19BCCA6D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137" y="3040444"/>
              <a:ext cx="1194358" cy="687280"/>
            </a:xfrm>
            <a:prstGeom prst="rect">
              <a:avLst/>
            </a:prstGeom>
            <a:grpFill/>
          </p:spPr>
        </p:pic>
        <p:pic>
          <p:nvPicPr>
            <p:cNvPr id="15" name="Picture 14">
              <a:extLst>
                <a:ext uri="{FF2B5EF4-FFF2-40B4-BE49-F238E27FC236}">
                  <a16:creationId xmlns:a16="http://schemas.microsoft.com/office/drawing/2014/main" id="{2E2440ED-294D-448C-AF60-A70748C52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1630" y="2136785"/>
              <a:ext cx="482600" cy="749300"/>
            </a:xfrm>
            <a:prstGeom prst="rect">
              <a:avLst/>
            </a:prstGeom>
            <a:grpFill/>
          </p:spPr>
        </p:pic>
        <p:pic>
          <p:nvPicPr>
            <p:cNvPr id="16" name="Picture 15">
              <a:extLst>
                <a:ext uri="{FF2B5EF4-FFF2-40B4-BE49-F238E27FC236}">
                  <a16:creationId xmlns:a16="http://schemas.microsoft.com/office/drawing/2014/main" id="{DE90F5AB-5C2E-4A77-AF5F-83C000AF6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8419" y="1580142"/>
              <a:ext cx="352753" cy="529130"/>
            </a:xfrm>
            <a:prstGeom prst="rect">
              <a:avLst/>
            </a:prstGeom>
            <a:grpFill/>
          </p:spPr>
        </p:pic>
        <p:pic>
          <p:nvPicPr>
            <p:cNvPr id="17" name="Picture 16">
              <a:extLst>
                <a:ext uri="{FF2B5EF4-FFF2-40B4-BE49-F238E27FC236}">
                  <a16:creationId xmlns:a16="http://schemas.microsoft.com/office/drawing/2014/main" id="{5985BDF4-DDB2-44D3-9294-FB25AA2662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2740" y="2400582"/>
              <a:ext cx="325301" cy="539070"/>
            </a:xfrm>
            <a:prstGeom prst="rect">
              <a:avLst/>
            </a:prstGeom>
            <a:grpFill/>
          </p:spPr>
        </p:pic>
        <p:pic>
          <p:nvPicPr>
            <p:cNvPr id="19" name="Picture 18">
              <a:extLst>
                <a:ext uri="{FF2B5EF4-FFF2-40B4-BE49-F238E27FC236}">
                  <a16:creationId xmlns:a16="http://schemas.microsoft.com/office/drawing/2014/main" id="{04C6B486-A027-4C91-B26A-AA07710749D1}"/>
                </a:ext>
              </a:extLst>
            </p:cNvPr>
            <p:cNvPicPr>
              <a:picLocks noChangeAspect="1"/>
            </p:cNvPicPr>
            <p:nvPr/>
          </p:nvPicPr>
          <p:blipFill>
            <a:blip r:embed="rId8"/>
            <a:stretch>
              <a:fillRect/>
            </a:stretch>
          </p:blipFill>
          <p:spPr>
            <a:xfrm>
              <a:off x="6322911" y="3727724"/>
              <a:ext cx="1419086" cy="431934"/>
            </a:xfrm>
            <a:prstGeom prst="rect">
              <a:avLst/>
            </a:prstGeom>
            <a:grpFill/>
          </p:spPr>
        </p:pic>
        <p:pic>
          <p:nvPicPr>
            <p:cNvPr id="1026" name="Picture 2" descr="Amazon.com: smart watch">
              <a:extLst>
                <a:ext uri="{FF2B5EF4-FFF2-40B4-BE49-F238E27FC236}">
                  <a16:creationId xmlns:a16="http://schemas.microsoft.com/office/drawing/2014/main" id="{BF62C7C0-FF0F-4689-8847-F2E3636FAC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3534" y="1299569"/>
              <a:ext cx="302070" cy="475887"/>
            </a:xfrm>
            <a:prstGeom prst="rect">
              <a:avLst/>
            </a:prstGeom>
            <a:grpFill/>
          </p:spPr>
        </p:pic>
        <p:pic>
          <p:nvPicPr>
            <p:cNvPr id="1028" name="Picture 4" descr="4-in-1 Wiegand Osdp Access Control Reader For Stanley Lenel Access Control  Board - Buy Access Control Reader,Wiegand Access Control Reader,Osdp Access  Control Reader Product on Alibaba.com">
              <a:extLst>
                <a:ext uri="{FF2B5EF4-FFF2-40B4-BE49-F238E27FC236}">
                  <a16:creationId xmlns:a16="http://schemas.microsoft.com/office/drawing/2014/main" id="{F2033C82-BA86-408D-8E85-AD694F316A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4931" y="3038286"/>
              <a:ext cx="749299" cy="749299"/>
            </a:xfrm>
            <a:prstGeom prst="rect">
              <a:avLst/>
            </a:prstGeom>
            <a:grpFill/>
          </p:spPr>
        </p:pic>
      </p:grpSp>
      <p:sp>
        <p:nvSpPr>
          <p:cNvPr id="4" name="Google Shape;149;p6">
            <a:extLst>
              <a:ext uri="{FF2B5EF4-FFF2-40B4-BE49-F238E27FC236}">
                <a16:creationId xmlns:a16="http://schemas.microsoft.com/office/drawing/2014/main" id="{C1BCA4A0-EC2E-8A10-47E7-CF8D5E5B6225}"/>
              </a:ext>
            </a:extLst>
          </p:cNvPr>
          <p:cNvSpPr txBox="1">
            <a:spLocks noGrp="1"/>
          </p:cNvSpPr>
          <p:nvPr>
            <p:ph type="title"/>
          </p:nvPr>
        </p:nvSpPr>
        <p:spPr>
          <a:xfrm>
            <a:off x="457200" y="274640"/>
            <a:ext cx="6819900"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802.15.4 UWB Ad-Hoc Network’s Broad Range of Uses</a:t>
            </a:r>
            <a:endParaRPr dirty="0"/>
          </a:p>
        </p:txBody>
      </p:sp>
    </p:spTree>
    <p:extLst>
      <p:ext uri="{BB962C8B-B14F-4D97-AF65-F5344CB8AC3E}">
        <p14:creationId xmlns:p14="http://schemas.microsoft.com/office/powerpoint/2010/main" val="1497015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56</a:t>
            </a:fld>
            <a:endParaRPr/>
          </a:p>
        </p:txBody>
      </p:sp>
      <p:pic>
        <p:nvPicPr>
          <p:cNvPr id="2" name="Graphic 1" descr="Man with solid fill">
            <a:extLst>
              <a:ext uri="{FF2B5EF4-FFF2-40B4-BE49-F238E27FC236}">
                <a16:creationId xmlns:a16="http://schemas.microsoft.com/office/drawing/2014/main" id="{CB3B6A70-D8E2-5B85-3C78-640F8D55B8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75" y="1738514"/>
            <a:ext cx="685800" cy="685800"/>
          </a:xfrm>
          <a:prstGeom prst="rect">
            <a:avLst/>
          </a:prstGeom>
        </p:spPr>
      </p:pic>
      <p:pic>
        <p:nvPicPr>
          <p:cNvPr id="3" name="Picture 2">
            <a:extLst>
              <a:ext uri="{FF2B5EF4-FFF2-40B4-BE49-F238E27FC236}">
                <a16:creationId xmlns:a16="http://schemas.microsoft.com/office/drawing/2014/main" id="{BB33E55B-6274-5E31-3465-212FEF0BB9AB}"/>
              </a:ext>
            </a:extLst>
          </p:cNvPr>
          <p:cNvPicPr>
            <a:picLocks noChangeAspect="1"/>
          </p:cNvPicPr>
          <p:nvPr/>
        </p:nvPicPr>
        <p:blipFill>
          <a:blip r:embed="rId5"/>
          <a:stretch>
            <a:fillRect/>
          </a:stretch>
        </p:blipFill>
        <p:spPr>
          <a:xfrm rot="756590">
            <a:off x="887305" y="1983716"/>
            <a:ext cx="195398" cy="195398"/>
          </a:xfrm>
          <a:prstGeom prst="rect">
            <a:avLst/>
          </a:prstGeom>
        </p:spPr>
      </p:pic>
      <p:pic>
        <p:nvPicPr>
          <p:cNvPr id="4" name="Picture 3">
            <a:extLst>
              <a:ext uri="{FF2B5EF4-FFF2-40B4-BE49-F238E27FC236}">
                <a16:creationId xmlns:a16="http://schemas.microsoft.com/office/drawing/2014/main" id="{3815B470-EF22-BEDC-99AA-F6ABFFBE8740}"/>
              </a:ext>
            </a:extLst>
          </p:cNvPr>
          <p:cNvPicPr>
            <a:picLocks noChangeAspect="1"/>
          </p:cNvPicPr>
          <p:nvPr/>
        </p:nvPicPr>
        <p:blipFill>
          <a:blip r:embed="rId5"/>
          <a:stretch>
            <a:fillRect/>
          </a:stretch>
        </p:blipFill>
        <p:spPr>
          <a:xfrm rot="13883693">
            <a:off x="2406922" y="1929035"/>
            <a:ext cx="195398" cy="195398"/>
          </a:xfrm>
          <a:prstGeom prst="rect">
            <a:avLst/>
          </a:prstGeom>
        </p:spPr>
      </p:pic>
      <p:sp>
        <p:nvSpPr>
          <p:cNvPr id="5" name="Oval 4">
            <a:extLst>
              <a:ext uri="{FF2B5EF4-FFF2-40B4-BE49-F238E27FC236}">
                <a16:creationId xmlns:a16="http://schemas.microsoft.com/office/drawing/2014/main" id="{B2EFB9A0-D8C3-33D9-C4F1-A751E3EB86B2}"/>
              </a:ext>
            </a:extLst>
          </p:cNvPr>
          <p:cNvSpPr/>
          <p:nvPr/>
        </p:nvSpPr>
        <p:spPr>
          <a:xfrm>
            <a:off x="751631" y="2102051"/>
            <a:ext cx="116700" cy="9603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7A2B4902-B0AA-79C9-5F14-AC5A4113511C}"/>
              </a:ext>
            </a:extLst>
          </p:cNvPr>
          <p:cNvSpPr txBox="1"/>
          <p:nvPr/>
        </p:nvSpPr>
        <p:spPr>
          <a:xfrm>
            <a:off x="675422" y="2231520"/>
            <a:ext cx="406958" cy="230832"/>
          </a:xfrm>
          <a:prstGeom prst="rect">
            <a:avLst/>
          </a:prstGeom>
          <a:noFill/>
        </p:spPr>
        <p:txBody>
          <a:bodyPr wrap="square" rtlCol="0">
            <a:spAutoFit/>
          </a:bodyPr>
          <a:lstStyle/>
          <a:p>
            <a:pPr algn="ctr"/>
            <a:r>
              <a:rPr lang="en-US" sz="900" dirty="0">
                <a:solidFill>
                  <a:schemeClr val="accent1"/>
                </a:solidFill>
              </a:rPr>
              <a:t>tag</a:t>
            </a:r>
          </a:p>
        </p:txBody>
      </p:sp>
      <p:pic>
        <p:nvPicPr>
          <p:cNvPr id="7" name="Graphic 6" descr="Woman with solid fill">
            <a:extLst>
              <a:ext uri="{FF2B5EF4-FFF2-40B4-BE49-F238E27FC236}">
                <a16:creationId xmlns:a16="http://schemas.microsoft.com/office/drawing/2014/main" id="{F7C86AA4-91E0-5894-191B-F45521831A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3925" y="1738514"/>
            <a:ext cx="685800" cy="685800"/>
          </a:xfrm>
          <a:prstGeom prst="rect">
            <a:avLst/>
          </a:prstGeom>
        </p:spPr>
      </p:pic>
      <p:pic>
        <p:nvPicPr>
          <p:cNvPr id="9" name="Graphic 8" descr="Smart Phone with solid fill">
            <a:extLst>
              <a:ext uri="{FF2B5EF4-FFF2-40B4-BE49-F238E27FC236}">
                <a16:creationId xmlns:a16="http://schemas.microsoft.com/office/drawing/2014/main" id="{E9D4AAA4-55E1-9E37-B4E8-26BFF9C9CC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236455">
            <a:off x="2610584" y="1981401"/>
            <a:ext cx="200025" cy="200025"/>
          </a:xfrm>
          <a:prstGeom prst="rect">
            <a:avLst/>
          </a:prstGeom>
        </p:spPr>
      </p:pic>
      <p:sp>
        <p:nvSpPr>
          <p:cNvPr id="10" name="TextBox 9">
            <a:extLst>
              <a:ext uri="{FF2B5EF4-FFF2-40B4-BE49-F238E27FC236}">
                <a16:creationId xmlns:a16="http://schemas.microsoft.com/office/drawing/2014/main" id="{2B200028-C2F6-6B84-DC02-FE71E71B9653}"/>
              </a:ext>
            </a:extLst>
          </p:cNvPr>
          <p:cNvSpPr txBox="1"/>
          <p:nvPr/>
        </p:nvSpPr>
        <p:spPr>
          <a:xfrm>
            <a:off x="1101675" y="2424314"/>
            <a:ext cx="685800" cy="230832"/>
          </a:xfrm>
          <a:prstGeom prst="rect">
            <a:avLst/>
          </a:prstGeom>
          <a:noFill/>
        </p:spPr>
        <p:txBody>
          <a:bodyPr wrap="square" rtlCol="0">
            <a:spAutoFit/>
          </a:bodyPr>
          <a:lstStyle/>
          <a:p>
            <a:pPr algn="ctr"/>
            <a:r>
              <a:rPr lang="en-US" sz="900" dirty="0">
                <a:solidFill>
                  <a:schemeClr val="accent1"/>
                </a:solidFill>
              </a:rPr>
              <a:t>blocking</a:t>
            </a:r>
          </a:p>
        </p:txBody>
      </p:sp>
      <p:pic>
        <p:nvPicPr>
          <p:cNvPr id="11" name="Picture 10">
            <a:extLst>
              <a:ext uri="{FF2B5EF4-FFF2-40B4-BE49-F238E27FC236}">
                <a16:creationId xmlns:a16="http://schemas.microsoft.com/office/drawing/2014/main" id="{3E05A80B-666F-7B5E-69FD-DD7FBF06AC26}"/>
              </a:ext>
            </a:extLst>
          </p:cNvPr>
          <p:cNvPicPr>
            <a:picLocks noChangeAspect="1"/>
          </p:cNvPicPr>
          <p:nvPr/>
        </p:nvPicPr>
        <p:blipFill>
          <a:blip r:embed="rId5"/>
          <a:stretch>
            <a:fillRect/>
          </a:stretch>
        </p:blipFill>
        <p:spPr>
          <a:xfrm rot="756590">
            <a:off x="3072708" y="2004775"/>
            <a:ext cx="207485" cy="195398"/>
          </a:xfrm>
          <a:prstGeom prst="rect">
            <a:avLst/>
          </a:prstGeom>
        </p:spPr>
      </p:pic>
      <p:sp>
        <p:nvSpPr>
          <p:cNvPr id="12" name="Oval 11">
            <a:extLst>
              <a:ext uri="{FF2B5EF4-FFF2-40B4-BE49-F238E27FC236}">
                <a16:creationId xmlns:a16="http://schemas.microsoft.com/office/drawing/2014/main" id="{3117A0CA-4DDA-EF21-96B5-44AF6CD8F890}"/>
              </a:ext>
            </a:extLst>
          </p:cNvPr>
          <p:cNvSpPr/>
          <p:nvPr/>
        </p:nvSpPr>
        <p:spPr>
          <a:xfrm>
            <a:off x="2964548" y="2116024"/>
            <a:ext cx="116700" cy="9603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D1D405E4-1CEC-1E3B-C317-52EA572D5C2D}"/>
              </a:ext>
            </a:extLst>
          </p:cNvPr>
          <p:cNvSpPr txBox="1"/>
          <p:nvPr/>
        </p:nvSpPr>
        <p:spPr>
          <a:xfrm>
            <a:off x="2579950" y="2416836"/>
            <a:ext cx="685800" cy="230832"/>
          </a:xfrm>
          <a:prstGeom prst="rect">
            <a:avLst/>
          </a:prstGeom>
          <a:noFill/>
        </p:spPr>
        <p:txBody>
          <a:bodyPr wrap="square" rtlCol="0">
            <a:spAutoFit/>
          </a:bodyPr>
          <a:lstStyle/>
          <a:p>
            <a:pPr algn="ctr"/>
            <a:r>
              <a:rPr lang="en-US" sz="900" dirty="0">
                <a:solidFill>
                  <a:schemeClr val="accent1"/>
                </a:solidFill>
              </a:rPr>
              <a:t>blocking</a:t>
            </a:r>
          </a:p>
        </p:txBody>
      </p:sp>
      <p:pic>
        <p:nvPicPr>
          <p:cNvPr id="14" name="Graphic 13" descr="Couch with solid fill">
            <a:extLst>
              <a:ext uri="{FF2B5EF4-FFF2-40B4-BE49-F238E27FC236}">
                <a16:creationId xmlns:a16="http://schemas.microsoft.com/office/drawing/2014/main" id="{7194A6FD-3072-E5B7-9E90-89E9F85BB1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3583" y="3178567"/>
            <a:ext cx="685800" cy="685800"/>
          </a:xfrm>
          <a:prstGeom prst="rect">
            <a:avLst/>
          </a:prstGeom>
        </p:spPr>
      </p:pic>
      <p:pic>
        <p:nvPicPr>
          <p:cNvPr id="15" name="Picture 14">
            <a:extLst>
              <a:ext uri="{FF2B5EF4-FFF2-40B4-BE49-F238E27FC236}">
                <a16:creationId xmlns:a16="http://schemas.microsoft.com/office/drawing/2014/main" id="{E674F55C-CA59-D804-CB90-0E942311C727}"/>
              </a:ext>
            </a:extLst>
          </p:cNvPr>
          <p:cNvPicPr>
            <a:picLocks noChangeAspect="1"/>
          </p:cNvPicPr>
          <p:nvPr/>
        </p:nvPicPr>
        <p:blipFill>
          <a:blip r:embed="rId5"/>
          <a:stretch>
            <a:fillRect/>
          </a:stretch>
        </p:blipFill>
        <p:spPr>
          <a:xfrm rot="15733245">
            <a:off x="943657" y="3332623"/>
            <a:ext cx="195398" cy="195398"/>
          </a:xfrm>
          <a:prstGeom prst="rect">
            <a:avLst/>
          </a:prstGeom>
        </p:spPr>
      </p:pic>
      <p:sp>
        <p:nvSpPr>
          <p:cNvPr id="16" name="Oval 15">
            <a:extLst>
              <a:ext uri="{FF2B5EF4-FFF2-40B4-BE49-F238E27FC236}">
                <a16:creationId xmlns:a16="http://schemas.microsoft.com/office/drawing/2014/main" id="{11C7001A-4E51-6B7F-E352-7F1E79D6ACF2}"/>
              </a:ext>
            </a:extLst>
          </p:cNvPr>
          <p:cNvSpPr/>
          <p:nvPr/>
        </p:nvSpPr>
        <p:spPr>
          <a:xfrm>
            <a:off x="1101675" y="3508668"/>
            <a:ext cx="116700" cy="9603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Graphic 16" descr="Desk with solid fill">
            <a:extLst>
              <a:ext uri="{FF2B5EF4-FFF2-40B4-BE49-F238E27FC236}">
                <a16:creationId xmlns:a16="http://schemas.microsoft.com/office/drawing/2014/main" id="{B2B49C27-F4C7-9D1E-E530-657C4645AF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12814" y="2991264"/>
            <a:ext cx="825177" cy="825177"/>
          </a:xfrm>
          <a:prstGeom prst="rect">
            <a:avLst/>
          </a:prstGeom>
        </p:spPr>
      </p:pic>
      <p:pic>
        <p:nvPicPr>
          <p:cNvPr id="18" name="Picture 17">
            <a:extLst>
              <a:ext uri="{FF2B5EF4-FFF2-40B4-BE49-F238E27FC236}">
                <a16:creationId xmlns:a16="http://schemas.microsoft.com/office/drawing/2014/main" id="{5957FE49-2CB8-CC24-6122-E414C709DC3E}"/>
              </a:ext>
            </a:extLst>
          </p:cNvPr>
          <p:cNvPicPr>
            <a:picLocks noChangeAspect="1"/>
          </p:cNvPicPr>
          <p:nvPr/>
        </p:nvPicPr>
        <p:blipFill>
          <a:blip r:embed="rId5"/>
          <a:stretch>
            <a:fillRect/>
          </a:stretch>
        </p:blipFill>
        <p:spPr>
          <a:xfrm rot="14979730">
            <a:off x="2496226" y="3394240"/>
            <a:ext cx="195398" cy="195398"/>
          </a:xfrm>
          <a:prstGeom prst="rect">
            <a:avLst/>
          </a:prstGeom>
        </p:spPr>
      </p:pic>
      <p:sp>
        <p:nvSpPr>
          <p:cNvPr id="19" name="Oval 18">
            <a:extLst>
              <a:ext uri="{FF2B5EF4-FFF2-40B4-BE49-F238E27FC236}">
                <a16:creationId xmlns:a16="http://schemas.microsoft.com/office/drawing/2014/main" id="{3915A672-7D80-1C5E-906F-B8E9C195B6BC}"/>
              </a:ext>
            </a:extLst>
          </p:cNvPr>
          <p:cNvSpPr/>
          <p:nvPr/>
        </p:nvSpPr>
        <p:spPr>
          <a:xfrm>
            <a:off x="2675540" y="3521467"/>
            <a:ext cx="116700" cy="9603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F9C2A527-9C34-91A3-6377-1AAF5D284E5C}"/>
              </a:ext>
            </a:extLst>
          </p:cNvPr>
          <p:cNvSpPr txBox="1"/>
          <p:nvPr/>
        </p:nvSpPr>
        <p:spPr>
          <a:xfrm>
            <a:off x="2733890" y="2935716"/>
            <a:ext cx="685800" cy="230832"/>
          </a:xfrm>
          <a:prstGeom prst="rect">
            <a:avLst/>
          </a:prstGeom>
          <a:noFill/>
        </p:spPr>
        <p:txBody>
          <a:bodyPr wrap="square" rtlCol="0">
            <a:spAutoFit/>
          </a:bodyPr>
          <a:lstStyle/>
          <a:p>
            <a:pPr algn="ctr"/>
            <a:r>
              <a:rPr lang="en-US" sz="900" dirty="0">
                <a:solidFill>
                  <a:schemeClr val="accent1"/>
                </a:solidFill>
              </a:rPr>
              <a:t>blocking</a:t>
            </a:r>
          </a:p>
        </p:txBody>
      </p:sp>
      <p:sp>
        <p:nvSpPr>
          <p:cNvPr id="21" name="TextBox 20">
            <a:extLst>
              <a:ext uri="{FF2B5EF4-FFF2-40B4-BE49-F238E27FC236}">
                <a16:creationId xmlns:a16="http://schemas.microsoft.com/office/drawing/2014/main" id="{8F382261-0A0F-A0ED-10A6-B776E9240A5E}"/>
              </a:ext>
            </a:extLst>
          </p:cNvPr>
          <p:cNvSpPr txBox="1"/>
          <p:nvPr/>
        </p:nvSpPr>
        <p:spPr>
          <a:xfrm>
            <a:off x="1101675" y="3167178"/>
            <a:ext cx="685800" cy="230832"/>
          </a:xfrm>
          <a:prstGeom prst="rect">
            <a:avLst/>
          </a:prstGeom>
          <a:noFill/>
        </p:spPr>
        <p:txBody>
          <a:bodyPr wrap="square" rtlCol="0">
            <a:spAutoFit/>
          </a:bodyPr>
          <a:lstStyle/>
          <a:p>
            <a:pPr algn="ctr"/>
            <a:r>
              <a:rPr lang="en-US" sz="900" dirty="0">
                <a:solidFill>
                  <a:schemeClr val="accent1"/>
                </a:solidFill>
              </a:rPr>
              <a:t>blocking</a:t>
            </a:r>
          </a:p>
        </p:txBody>
      </p:sp>
      <p:sp>
        <p:nvSpPr>
          <p:cNvPr id="25" name="TextBox 24">
            <a:extLst>
              <a:ext uri="{FF2B5EF4-FFF2-40B4-BE49-F238E27FC236}">
                <a16:creationId xmlns:a16="http://schemas.microsoft.com/office/drawing/2014/main" id="{0976E0AF-BE6B-753C-9D68-064BD8C304B6}"/>
              </a:ext>
            </a:extLst>
          </p:cNvPr>
          <p:cNvSpPr txBox="1"/>
          <p:nvPr/>
        </p:nvSpPr>
        <p:spPr>
          <a:xfrm>
            <a:off x="175766" y="1017854"/>
            <a:ext cx="3833415" cy="276999"/>
          </a:xfrm>
          <a:prstGeom prst="rect">
            <a:avLst/>
          </a:prstGeom>
          <a:noFill/>
        </p:spPr>
        <p:txBody>
          <a:bodyPr wrap="square" rtlCol="0">
            <a:spAutoFit/>
          </a:bodyPr>
          <a:lstStyle>
            <a:defPPr>
              <a:defRPr lang="en-US"/>
            </a:defPPr>
            <a:lvl1pPr algn="ctr">
              <a:defRPr b="1">
                <a:solidFill>
                  <a:schemeClr val="tx2">
                    <a:lumMod val="75000"/>
                  </a:schemeClr>
                </a:solidFill>
              </a:defRPr>
            </a:lvl1pPr>
          </a:lstStyle>
          <a:p>
            <a:r>
              <a:rPr lang="en-US" sz="1200" dirty="0"/>
              <a:t>Make ranging robust</a:t>
            </a:r>
          </a:p>
        </p:txBody>
      </p:sp>
      <p:sp>
        <p:nvSpPr>
          <p:cNvPr id="27" name="TextBox 26">
            <a:extLst>
              <a:ext uri="{FF2B5EF4-FFF2-40B4-BE49-F238E27FC236}">
                <a16:creationId xmlns:a16="http://schemas.microsoft.com/office/drawing/2014/main" id="{C018B442-08CE-153C-1EFF-230E37F8C3BC}"/>
              </a:ext>
            </a:extLst>
          </p:cNvPr>
          <p:cNvSpPr txBox="1"/>
          <p:nvPr/>
        </p:nvSpPr>
        <p:spPr>
          <a:xfrm>
            <a:off x="4375951" y="1007681"/>
            <a:ext cx="3833415" cy="276999"/>
          </a:xfrm>
          <a:prstGeom prst="rect">
            <a:avLst/>
          </a:prstGeom>
          <a:noFill/>
        </p:spPr>
        <p:txBody>
          <a:bodyPr wrap="square" rtlCol="0">
            <a:spAutoFit/>
          </a:bodyPr>
          <a:lstStyle>
            <a:defPPr>
              <a:defRPr lang="en-US"/>
            </a:defPPr>
            <a:lvl1pPr algn="ctr">
              <a:defRPr b="1">
                <a:solidFill>
                  <a:schemeClr val="tx2">
                    <a:lumMod val="75000"/>
                  </a:schemeClr>
                </a:solidFill>
              </a:defRPr>
            </a:lvl1pPr>
          </a:lstStyle>
          <a:p>
            <a:r>
              <a:rPr lang="en-US" sz="1200" dirty="0"/>
              <a:t>Make RTLS robust</a:t>
            </a:r>
          </a:p>
        </p:txBody>
      </p:sp>
      <p:pic>
        <p:nvPicPr>
          <p:cNvPr id="28" name="Picture 27" descr="A picture containing building, outdoor, fence, truck&#10;&#10;Description automatically generated">
            <a:extLst>
              <a:ext uri="{FF2B5EF4-FFF2-40B4-BE49-F238E27FC236}">
                <a16:creationId xmlns:a16="http://schemas.microsoft.com/office/drawing/2014/main" id="{6F8B87A0-F822-7C15-F3BC-C3A47F6BAEA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82256" y="2426357"/>
            <a:ext cx="2996813" cy="1997153"/>
          </a:xfrm>
          <a:prstGeom prst="roundRect">
            <a:avLst>
              <a:gd name="adj" fmla="val 14495"/>
            </a:avLst>
          </a:prstGeom>
        </p:spPr>
      </p:pic>
      <p:pic>
        <p:nvPicPr>
          <p:cNvPr id="29" name="Picture 28">
            <a:extLst>
              <a:ext uri="{FF2B5EF4-FFF2-40B4-BE49-F238E27FC236}">
                <a16:creationId xmlns:a16="http://schemas.microsoft.com/office/drawing/2014/main" id="{6664AFBD-BD86-D56A-C820-09306E0FD52C}"/>
              </a:ext>
            </a:extLst>
          </p:cNvPr>
          <p:cNvPicPr>
            <a:picLocks noChangeAspect="1"/>
          </p:cNvPicPr>
          <p:nvPr/>
        </p:nvPicPr>
        <p:blipFill>
          <a:blip r:embed="rId15"/>
          <a:stretch>
            <a:fillRect/>
          </a:stretch>
        </p:blipFill>
        <p:spPr>
          <a:xfrm>
            <a:off x="3989442" y="1321685"/>
            <a:ext cx="2865309" cy="1908757"/>
          </a:xfrm>
          <a:prstGeom prst="roundRect">
            <a:avLst/>
          </a:prstGeom>
        </p:spPr>
      </p:pic>
      <p:sp>
        <p:nvSpPr>
          <p:cNvPr id="22" name="Title 4">
            <a:extLst>
              <a:ext uri="{FF2B5EF4-FFF2-40B4-BE49-F238E27FC236}">
                <a16:creationId xmlns:a16="http://schemas.microsoft.com/office/drawing/2014/main" id="{6A88E8F1-95D0-1828-CA67-F973CBF5308A}"/>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Robust Indoor Performance</a:t>
            </a:r>
            <a:endParaRPr lang="en-GB" dirty="0"/>
          </a:p>
        </p:txBody>
      </p:sp>
    </p:spTree>
    <p:extLst>
      <p:ext uri="{BB962C8B-B14F-4D97-AF65-F5344CB8AC3E}">
        <p14:creationId xmlns:p14="http://schemas.microsoft.com/office/powerpoint/2010/main" val="3905663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57</a:t>
            </a:fld>
            <a:endParaRPr/>
          </a:p>
        </p:txBody>
      </p:sp>
      <p:pic>
        <p:nvPicPr>
          <p:cNvPr id="3" name="Picture 2">
            <a:extLst>
              <a:ext uri="{FF2B5EF4-FFF2-40B4-BE49-F238E27FC236}">
                <a16:creationId xmlns:a16="http://schemas.microsoft.com/office/drawing/2014/main" id="{0B18D32D-C4A9-6040-9EC7-D7CF07D15D48}"/>
              </a:ext>
            </a:extLst>
          </p:cNvPr>
          <p:cNvPicPr>
            <a:picLocks noChangeAspect="1"/>
          </p:cNvPicPr>
          <p:nvPr/>
        </p:nvPicPr>
        <p:blipFill>
          <a:blip r:embed="rId3"/>
          <a:stretch>
            <a:fillRect/>
          </a:stretch>
        </p:blipFill>
        <p:spPr>
          <a:xfrm>
            <a:off x="175929" y="692394"/>
            <a:ext cx="2416447" cy="3937713"/>
          </a:xfrm>
          <a:prstGeom prst="rect">
            <a:avLst/>
          </a:prstGeom>
        </p:spPr>
      </p:pic>
      <p:sp>
        <p:nvSpPr>
          <p:cNvPr id="5" name="Text Placeholder 4">
            <a:extLst>
              <a:ext uri="{FF2B5EF4-FFF2-40B4-BE49-F238E27FC236}">
                <a16:creationId xmlns:a16="http://schemas.microsoft.com/office/drawing/2014/main" id="{177B92D4-5E96-0426-A2FA-17D36A1ECE21}"/>
              </a:ext>
            </a:extLst>
          </p:cNvPr>
          <p:cNvSpPr txBox="1">
            <a:spLocks/>
          </p:cNvSpPr>
          <p:nvPr/>
        </p:nvSpPr>
        <p:spPr>
          <a:xfrm>
            <a:off x="2685577" y="1059819"/>
            <a:ext cx="6104740" cy="2784337"/>
          </a:xfrm>
          <a:prstGeom prst="rect">
            <a:avLst/>
          </a:prstGeom>
        </p:spPr>
        <p:txBody>
          <a:bodyP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50" b="1" dirty="0"/>
              <a:t>Basic unit of transmission is short wideband pulse</a:t>
            </a:r>
          </a:p>
          <a:p>
            <a:pPr marL="115888" lvl="1"/>
            <a:r>
              <a:rPr lang="en-US" sz="1200" dirty="0"/>
              <a:t>Pulse polarity + and - maps to 0 and 1</a:t>
            </a:r>
          </a:p>
          <a:p>
            <a:pPr>
              <a:spcBef>
                <a:spcPts val="600"/>
              </a:spcBef>
            </a:pPr>
            <a:r>
              <a:rPr lang="en-US" sz="1350" b="1" dirty="0"/>
              <a:t>Pulse repetition frequency up to 499.2 MHz (2 ns intervals)</a:t>
            </a:r>
          </a:p>
          <a:p>
            <a:pPr>
              <a:spcBef>
                <a:spcPts val="600"/>
              </a:spcBef>
            </a:pPr>
            <a:r>
              <a:rPr lang="en-US" sz="1350" b="1" dirty="0"/>
              <a:t>Typical pulse rate for measurements is 62.4 MHz or 124.8 MHz</a:t>
            </a:r>
          </a:p>
          <a:p>
            <a:pPr marL="115888" lvl="1"/>
            <a:r>
              <a:rPr lang="en-US" sz="1200" dirty="0"/>
              <a:t>Pulses sent every 8 ns or 16 ns (travels 30 cm per 1 ns)</a:t>
            </a:r>
            <a:endParaRPr lang="en-US" sz="1350" dirty="0"/>
          </a:p>
          <a:p>
            <a:pPr>
              <a:spcBef>
                <a:spcPts val="600"/>
              </a:spcBef>
            </a:pPr>
            <a:r>
              <a:rPr lang="en-US" sz="1350" b="1" dirty="0"/>
              <a:t>Bandwidth &gt;500 MHz @ -10 dB</a:t>
            </a:r>
          </a:p>
          <a:p>
            <a:pPr marL="115888" lvl="1"/>
            <a:r>
              <a:rPr lang="en-US" sz="1200" dirty="0"/>
              <a:t>500 MHz channels defined with center frequencies from 3.1 to 10 GHz</a:t>
            </a:r>
          </a:p>
          <a:p>
            <a:pPr marL="115888" lvl="1"/>
            <a:r>
              <a:rPr lang="en-US" sz="1200" dirty="0"/>
              <a:t>Wide bandwidth signal resilient to frequency selective fading, relatively low carrier frequency big advantage</a:t>
            </a:r>
            <a:endParaRPr lang="en-US" sz="1350" dirty="0"/>
          </a:p>
          <a:p>
            <a:pPr>
              <a:spcBef>
                <a:spcPts val="600"/>
              </a:spcBef>
            </a:pPr>
            <a:r>
              <a:rPr lang="en-US" sz="1350" b="1" dirty="0"/>
              <a:t>Average power of pulse sequence max -41.3 dBm/MHz EIRP</a:t>
            </a:r>
          </a:p>
          <a:p>
            <a:pPr marL="115888" lvl="1"/>
            <a:r>
              <a:rPr lang="en-US" sz="1200" dirty="0"/>
              <a:t>-14.3 dBm/500 MHz over 1 </a:t>
            </a:r>
            <a:r>
              <a:rPr lang="en-US" sz="1200" dirty="0" err="1"/>
              <a:t>ms</a:t>
            </a:r>
            <a:endParaRPr lang="en-US" sz="1200" dirty="0"/>
          </a:p>
          <a:p>
            <a:pPr>
              <a:spcBef>
                <a:spcPts val="600"/>
              </a:spcBef>
            </a:pPr>
            <a:r>
              <a:rPr lang="en-US" sz="1350" dirty="0"/>
              <a:t>Consecutive, very low power pulse sequences with a lot of space in bare used by a correlator receiver to cumulate energy for Channel Impulse Response (CIR) estimate</a:t>
            </a:r>
          </a:p>
        </p:txBody>
      </p:sp>
      <p:sp>
        <p:nvSpPr>
          <p:cNvPr id="6" name="TextBox 5">
            <a:extLst>
              <a:ext uri="{FF2B5EF4-FFF2-40B4-BE49-F238E27FC236}">
                <a16:creationId xmlns:a16="http://schemas.microsoft.com/office/drawing/2014/main" id="{C18C03E7-403F-12F4-B062-D37CEE341119}"/>
              </a:ext>
            </a:extLst>
          </p:cNvPr>
          <p:cNvSpPr txBox="1"/>
          <p:nvPr/>
        </p:nvSpPr>
        <p:spPr>
          <a:xfrm>
            <a:off x="1906042" y="4171864"/>
            <a:ext cx="6780764" cy="353518"/>
          </a:xfrm>
          <a:prstGeom prst="rect">
            <a:avLst/>
          </a:prstGeom>
          <a:noFill/>
        </p:spPr>
        <p:txBody>
          <a:bodyPr wrap="none" lIns="68580" tIns="34290" rIns="68580" rtlCol="0" anchor="t">
            <a:noAutofit/>
          </a:bodyPr>
          <a:lstStyle/>
          <a:p>
            <a:pPr algn="r">
              <a:spcBef>
                <a:spcPts val="450"/>
              </a:spcBef>
            </a:pPr>
            <a:r>
              <a:rPr lang="en-US" sz="900" dirty="0">
                <a:latin typeface="Arial" panose="020B0604020202020204" pitchFamily="34" charset="0"/>
                <a:cs typeface="Arial" panose="020B0604020202020204" pitchFamily="34" charset="0"/>
              </a:rPr>
              <a:t>Ref: H.J. Pirch, F. Leong, Introduction to Impulse Radio UWB Seamless Access Systems</a:t>
            </a:r>
            <a:br>
              <a:rPr lang="en-US" sz="900" dirty="0">
                <a:latin typeface="Arial" panose="020B0604020202020204" pitchFamily="34" charset="0"/>
                <a:cs typeface="Arial" panose="020B0604020202020204" pitchFamily="34" charset="0"/>
              </a:rPr>
            </a:br>
            <a:r>
              <a:rPr lang="en-US" sz="750" u="sng" dirty="0">
                <a:solidFill>
                  <a:srgbClr val="0563C1"/>
                </a:solidFill>
                <a:latin typeface="Arial" panose="020B0604020202020204" pitchFamily="34" charset="0"/>
                <a:ea typeface="Calibri" panose="020F0502020204030204" pitchFamily="34" charset="0"/>
                <a:hlinkClick r:id="rId4"/>
              </a:rPr>
              <a:t>https://www.firaconsortium.org/sites/default/files/2020-10/introduction-to-impulse-radio-uwb-seamless-access-systems-102820.pdf</a:t>
            </a:r>
            <a:endParaRPr lang="en-US" sz="900" dirty="0">
              <a:latin typeface="Arial" panose="020B0604020202020204" pitchFamily="34" charset="0"/>
              <a:cs typeface="Arial" panose="020B0604020202020204" pitchFamily="34" charset="0"/>
            </a:endParaRPr>
          </a:p>
        </p:txBody>
      </p:sp>
      <p:sp>
        <p:nvSpPr>
          <p:cNvPr id="4" name="Title 10">
            <a:extLst>
              <a:ext uri="{FF2B5EF4-FFF2-40B4-BE49-F238E27FC236}">
                <a16:creationId xmlns:a16="http://schemas.microsoft.com/office/drawing/2014/main" id="{4D83E9C1-8B28-D032-AD0C-F94BBF97CD2D}"/>
              </a:ext>
            </a:extLst>
          </p:cNvPr>
          <p:cNvSpPr txBox="1">
            <a:spLocks/>
          </p:cNvSpPr>
          <p:nvPr/>
        </p:nvSpPr>
        <p:spPr>
          <a:xfrm>
            <a:off x="457200" y="238756"/>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Impulse Radio UWB: Low Power, Low Energy, Multi-User</a:t>
            </a:r>
            <a:endParaRPr lang="en-GB" dirty="0"/>
          </a:p>
        </p:txBody>
      </p:sp>
    </p:spTree>
    <p:extLst>
      <p:ext uri="{BB962C8B-B14F-4D97-AF65-F5344CB8AC3E}">
        <p14:creationId xmlns:p14="http://schemas.microsoft.com/office/powerpoint/2010/main" val="1190876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4A427E-8BAB-5D19-01BF-04D6243F2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sp>
        <p:nvSpPr>
          <p:cNvPr id="5" name="Title 4">
            <a:extLst>
              <a:ext uri="{FF2B5EF4-FFF2-40B4-BE49-F238E27FC236}">
                <a16:creationId xmlns:a16="http://schemas.microsoft.com/office/drawing/2014/main" id="{DAE84F26-410E-A4BF-8F02-58950CE3340D}"/>
              </a:ext>
            </a:extLst>
          </p:cNvPr>
          <p:cNvSpPr>
            <a:spLocks noGrp="1"/>
          </p:cNvSpPr>
          <p:nvPr>
            <p:ph type="title"/>
          </p:nvPr>
        </p:nvSpPr>
        <p:spPr/>
        <p:txBody>
          <a:bodyPr/>
          <a:lstStyle/>
          <a:p>
            <a:r>
              <a:rPr lang="en-GB" dirty="0"/>
              <a:t>UWB Prevents Relay Attacks in Passive Keyless Entry Systems</a:t>
            </a:r>
          </a:p>
        </p:txBody>
      </p:sp>
      <p:pic>
        <p:nvPicPr>
          <p:cNvPr id="8" name="Picture 7">
            <a:extLst>
              <a:ext uri="{FF2B5EF4-FFF2-40B4-BE49-F238E27FC236}">
                <a16:creationId xmlns:a16="http://schemas.microsoft.com/office/drawing/2014/main" id="{B3F4C2D0-2737-1AEA-0F16-414F23C803F4}"/>
              </a:ext>
            </a:extLst>
          </p:cNvPr>
          <p:cNvPicPr preferRelativeResize="0">
            <a:picLocks noChangeAspect="1"/>
          </p:cNvPicPr>
          <p:nvPr/>
        </p:nvPicPr>
        <p:blipFill rotWithShape="1">
          <a:blip r:embed="rId2" cstate="print">
            <a:extLst>
              <a:ext uri="{28A0092B-C50C-407E-A947-70E740481C1C}">
                <a14:useLocalDpi xmlns:a14="http://schemas.microsoft.com/office/drawing/2010/main"/>
              </a:ext>
            </a:extLst>
          </a:blip>
          <a:srcRect l="11626"/>
          <a:stretch/>
        </p:blipFill>
        <p:spPr>
          <a:xfrm>
            <a:off x="1884261" y="741035"/>
            <a:ext cx="6977652" cy="2788178"/>
          </a:xfrm>
          <a:prstGeom prst="rect">
            <a:avLst/>
          </a:prstGeom>
        </p:spPr>
      </p:pic>
      <p:pic>
        <p:nvPicPr>
          <p:cNvPr id="7" name="Picture 6">
            <a:extLst>
              <a:ext uri="{FF2B5EF4-FFF2-40B4-BE49-F238E27FC236}">
                <a16:creationId xmlns:a16="http://schemas.microsoft.com/office/drawing/2014/main" id="{0B697DB1-B6E6-B7E9-8343-4FE197998B2D}"/>
              </a:ext>
            </a:extLst>
          </p:cNvPr>
          <p:cNvPicPr>
            <a:picLocks noChangeAspect="1"/>
          </p:cNvPicPr>
          <p:nvPr/>
        </p:nvPicPr>
        <p:blipFill>
          <a:blip r:embed="rId3"/>
          <a:stretch>
            <a:fillRect/>
          </a:stretch>
        </p:blipFill>
        <p:spPr>
          <a:xfrm>
            <a:off x="370318" y="1177809"/>
            <a:ext cx="1073472" cy="326599"/>
          </a:xfrm>
          <a:prstGeom prst="rect">
            <a:avLst/>
          </a:prstGeom>
          <a:noFill/>
        </p:spPr>
      </p:pic>
      <p:sp>
        <p:nvSpPr>
          <p:cNvPr id="2" name="Text Placeholder 1">
            <a:extLst>
              <a:ext uri="{FF2B5EF4-FFF2-40B4-BE49-F238E27FC236}">
                <a16:creationId xmlns:a16="http://schemas.microsoft.com/office/drawing/2014/main" id="{BE7A9B1C-FA52-B24A-03C8-84DDBD218F8C}"/>
              </a:ext>
            </a:extLst>
          </p:cNvPr>
          <p:cNvSpPr>
            <a:spLocks noGrp="1"/>
          </p:cNvSpPr>
          <p:nvPr>
            <p:ph type="body" idx="1"/>
          </p:nvPr>
        </p:nvSpPr>
        <p:spPr>
          <a:xfrm>
            <a:off x="457206" y="2915728"/>
            <a:ext cx="8229594" cy="1575842"/>
          </a:xfrm>
        </p:spPr>
        <p:txBody>
          <a:bodyPr/>
          <a:lstStyle/>
          <a:p>
            <a:endParaRPr lang="en-IE" dirty="0"/>
          </a:p>
          <a:p>
            <a:r>
              <a:rPr lang="en-IE" dirty="0"/>
              <a:t>C</a:t>
            </a:r>
            <a:r>
              <a:rPr lang="en-IE" sz="1200" dirty="0"/>
              <a:t>onventional wireless key fobs can be fooled by listening and repeating the encrypted door-open message that is regularly transmitted by the key.</a:t>
            </a:r>
          </a:p>
          <a:p>
            <a:endParaRPr lang="en-GB" dirty="0"/>
          </a:p>
          <a:p>
            <a:r>
              <a:rPr lang="en-GB" dirty="0"/>
              <a:t>Ultra-wideband is able to prevent these relay attacks by measuring the time-of-flight of the signal</a:t>
            </a:r>
          </a:p>
        </p:txBody>
      </p:sp>
    </p:spTree>
    <p:extLst>
      <p:ext uri="{BB962C8B-B14F-4D97-AF65-F5344CB8AC3E}">
        <p14:creationId xmlns:p14="http://schemas.microsoft.com/office/powerpoint/2010/main" val="3520704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59</a:t>
            </a:fld>
            <a:endParaRPr/>
          </a:p>
        </p:txBody>
      </p:sp>
      <p:sp>
        <p:nvSpPr>
          <p:cNvPr id="3" name="Text Placeholder 4">
            <a:extLst>
              <a:ext uri="{FF2B5EF4-FFF2-40B4-BE49-F238E27FC236}">
                <a16:creationId xmlns:a16="http://schemas.microsoft.com/office/drawing/2014/main" id="{0081356D-D2A4-F823-4299-FF3BA68E746D}"/>
              </a:ext>
            </a:extLst>
          </p:cNvPr>
          <p:cNvSpPr txBox="1">
            <a:spLocks/>
          </p:cNvSpPr>
          <p:nvPr/>
        </p:nvSpPr>
        <p:spPr>
          <a:xfrm>
            <a:off x="2526616" y="3564806"/>
            <a:ext cx="6601821" cy="99748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50" dirty="0"/>
              <a:t>UWB PHY packet can contain optional Scrambled Timestamp Sequence (STS)</a:t>
            </a:r>
          </a:p>
          <a:p>
            <a:r>
              <a:rPr lang="en-US" sz="1350" dirty="0"/>
              <a:t>The pseudorandom sequence is used for channel estimation and first path detection</a:t>
            </a:r>
          </a:p>
          <a:p>
            <a:pPr lvl="1"/>
            <a:r>
              <a:rPr lang="en-US" sz="1350" dirty="0"/>
              <a:t>Typical length 64 x 64 bits (4096 pseudorandom bits), but can be longer</a:t>
            </a:r>
          </a:p>
          <a:p>
            <a:r>
              <a:rPr lang="en-US" sz="1350" dirty="0"/>
              <a:t>Link budget limited by the data mode for measurement reporting</a:t>
            </a:r>
          </a:p>
        </p:txBody>
      </p:sp>
      <p:pic>
        <p:nvPicPr>
          <p:cNvPr id="4" name="Picture 3">
            <a:extLst>
              <a:ext uri="{FF2B5EF4-FFF2-40B4-BE49-F238E27FC236}">
                <a16:creationId xmlns:a16="http://schemas.microsoft.com/office/drawing/2014/main" id="{433A6367-2211-F3D8-F349-B7EA46918546}"/>
              </a:ext>
            </a:extLst>
          </p:cNvPr>
          <p:cNvPicPr>
            <a:picLocks noChangeAspect="1"/>
          </p:cNvPicPr>
          <p:nvPr/>
        </p:nvPicPr>
        <p:blipFill>
          <a:blip r:embed="rId3"/>
          <a:stretch>
            <a:fillRect/>
          </a:stretch>
        </p:blipFill>
        <p:spPr>
          <a:xfrm>
            <a:off x="997557" y="870603"/>
            <a:ext cx="5315692" cy="1621858"/>
          </a:xfrm>
          <a:prstGeom prst="rect">
            <a:avLst/>
          </a:prstGeom>
        </p:spPr>
      </p:pic>
      <p:pic>
        <p:nvPicPr>
          <p:cNvPr id="5" name="Picture 4">
            <a:extLst>
              <a:ext uri="{FF2B5EF4-FFF2-40B4-BE49-F238E27FC236}">
                <a16:creationId xmlns:a16="http://schemas.microsoft.com/office/drawing/2014/main" id="{8B630454-90D6-2AFB-B4E3-08CD856281CE}"/>
              </a:ext>
            </a:extLst>
          </p:cNvPr>
          <p:cNvPicPr>
            <a:picLocks noChangeAspect="1"/>
          </p:cNvPicPr>
          <p:nvPr/>
        </p:nvPicPr>
        <p:blipFill>
          <a:blip r:embed="rId4"/>
          <a:stretch>
            <a:fillRect/>
          </a:stretch>
        </p:blipFill>
        <p:spPr>
          <a:xfrm>
            <a:off x="997557" y="2540656"/>
            <a:ext cx="3622387" cy="721619"/>
          </a:xfrm>
          <a:prstGeom prst="rect">
            <a:avLst/>
          </a:prstGeom>
        </p:spPr>
      </p:pic>
      <p:sp>
        <p:nvSpPr>
          <p:cNvPr id="6" name="TextBox 5">
            <a:extLst>
              <a:ext uri="{FF2B5EF4-FFF2-40B4-BE49-F238E27FC236}">
                <a16:creationId xmlns:a16="http://schemas.microsoft.com/office/drawing/2014/main" id="{A9C6EC07-B9E6-2E2E-045C-C08C606A82F5}"/>
              </a:ext>
            </a:extLst>
          </p:cNvPr>
          <p:cNvSpPr txBox="1"/>
          <p:nvPr/>
        </p:nvSpPr>
        <p:spPr>
          <a:xfrm>
            <a:off x="296081" y="795803"/>
            <a:ext cx="2044212" cy="342900"/>
          </a:xfrm>
          <a:prstGeom prst="rect">
            <a:avLst/>
          </a:prstGeom>
          <a:no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Packet configurations</a:t>
            </a:r>
          </a:p>
        </p:txBody>
      </p:sp>
      <p:sp>
        <p:nvSpPr>
          <p:cNvPr id="7" name="TextBox 6">
            <a:extLst>
              <a:ext uri="{FF2B5EF4-FFF2-40B4-BE49-F238E27FC236}">
                <a16:creationId xmlns:a16="http://schemas.microsoft.com/office/drawing/2014/main" id="{0759EBF2-9403-9742-465A-33ACB6D66BE1}"/>
              </a:ext>
            </a:extLst>
          </p:cNvPr>
          <p:cNvSpPr txBox="1"/>
          <p:nvPr/>
        </p:nvSpPr>
        <p:spPr>
          <a:xfrm>
            <a:off x="6641930" y="1117337"/>
            <a:ext cx="2044212" cy="342900"/>
          </a:xfrm>
          <a:prstGeom prst="rect">
            <a:avLst/>
          </a:prstGeom>
          <a:no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SP0: No STS, data payload</a:t>
            </a:r>
          </a:p>
          <a:p>
            <a:pPr marL="128588" indent="-128588">
              <a:spcBef>
                <a:spcPts val="450"/>
              </a:spcBef>
              <a:buFontTx/>
              <a:buChar char="-"/>
            </a:pPr>
            <a:r>
              <a:rPr lang="en-US" sz="900" dirty="0">
                <a:latin typeface="Arial" panose="020B0604020202020204" pitchFamily="34" charset="0"/>
                <a:cs typeface="Arial" panose="020B0604020202020204" pitchFamily="34" charset="0"/>
              </a:rPr>
              <a:t>Used for data transfer </a:t>
            </a:r>
          </a:p>
          <a:p>
            <a:pPr marL="128588" indent="-128588">
              <a:spcBef>
                <a:spcPts val="450"/>
              </a:spcBef>
              <a:buFontTx/>
              <a:buChar char="-"/>
            </a:pP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4F45DF-AFE1-9873-2F44-D7EB1E52CCBE}"/>
              </a:ext>
            </a:extLst>
          </p:cNvPr>
          <p:cNvSpPr txBox="1"/>
          <p:nvPr/>
        </p:nvSpPr>
        <p:spPr>
          <a:xfrm>
            <a:off x="6641929" y="1873430"/>
            <a:ext cx="2278526" cy="342900"/>
          </a:xfrm>
          <a:prstGeom prst="rect">
            <a:avLst/>
          </a:prstGeom>
          <a:no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SP1: STS and data payload</a:t>
            </a:r>
          </a:p>
          <a:p>
            <a:pPr marL="85725" indent="-85725">
              <a:spcBef>
                <a:spcPts val="450"/>
              </a:spcBef>
            </a:pPr>
            <a:r>
              <a:rPr lang="en-US" sz="900" dirty="0">
                <a:latin typeface="Arial" panose="020B0604020202020204" pitchFamily="34" charset="0"/>
                <a:cs typeface="Arial" panose="020B0604020202020204" pitchFamily="34" charset="0"/>
              </a:rPr>
              <a:t>- Used for combined measurement, data</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and authentication</a:t>
            </a:r>
          </a:p>
        </p:txBody>
      </p:sp>
      <p:sp>
        <p:nvSpPr>
          <p:cNvPr id="9" name="TextBox 8">
            <a:extLst>
              <a:ext uri="{FF2B5EF4-FFF2-40B4-BE49-F238E27FC236}">
                <a16:creationId xmlns:a16="http://schemas.microsoft.com/office/drawing/2014/main" id="{86822076-74DD-89D6-6B51-A3F3527367C3}"/>
              </a:ext>
            </a:extLst>
          </p:cNvPr>
          <p:cNvSpPr txBox="1"/>
          <p:nvPr/>
        </p:nvSpPr>
        <p:spPr>
          <a:xfrm>
            <a:off x="6641930" y="2704463"/>
            <a:ext cx="2044212" cy="342900"/>
          </a:xfrm>
          <a:prstGeom prst="rect">
            <a:avLst/>
          </a:prstGeom>
          <a:no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SP3: STS, no data payload</a:t>
            </a:r>
          </a:p>
          <a:p>
            <a:pPr>
              <a:spcBef>
                <a:spcPts val="450"/>
              </a:spcBef>
            </a:pPr>
            <a:r>
              <a:rPr lang="en-US" sz="900" dirty="0">
                <a:latin typeface="Arial" panose="020B0604020202020204" pitchFamily="34" charset="0"/>
                <a:cs typeface="Arial" panose="020B0604020202020204" pitchFamily="34" charset="0"/>
              </a:rPr>
              <a:t>- Used for measurements</a:t>
            </a:r>
          </a:p>
        </p:txBody>
      </p:sp>
      <p:sp>
        <p:nvSpPr>
          <p:cNvPr id="10" name="Rectangle 9">
            <a:extLst>
              <a:ext uri="{FF2B5EF4-FFF2-40B4-BE49-F238E27FC236}">
                <a16:creationId xmlns:a16="http://schemas.microsoft.com/office/drawing/2014/main" id="{1E873FA0-C84A-047B-8DD8-12595C7260FA}"/>
              </a:ext>
            </a:extLst>
          </p:cNvPr>
          <p:cNvSpPr/>
          <p:nvPr/>
        </p:nvSpPr>
        <p:spPr>
          <a:xfrm>
            <a:off x="3020158" y="1925515"/>
            <a:ext cx="1463919" cy="449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1" name="Rectangle 10">
            <a:extLst>
              <a:ext uri="{FF2B5EF4-FFF2-40B4-BE49-F238E27FC236}">
                <a16:creationId xmlns:a16="http://schemas.microsoft.com/office/drawing/2014/main" id="{6C763393-BB4B-0636-91C1-6DACF59480DF}"/>
              </a:ext>
            </a:extLst>
          </p:cNvPr>
          <p:cNvSpPr/>
          <p:nvPr/>
        </p:nvSpPr>
        <p:spPr>
          <a:xfrm>
            <a:off x="3009171" y="2725615"/>
            <a:ext cx="1463919" cy="449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12" name="TextBox 11">
            <a:extLst>
              <a:ext uri="{FF2B5EF4-FFF2-40B4-BE49-F238E27FC236}">
                <a16:creationId xmlns:a16="http://schemas.microsoft.com/office/drawing/2014/main" id="{5FF93E4C-2A76-D587-5857-8143A111A39B}"/>
              </a:ext>
            </a:extLst>
          </p:cNvPr>
          <p:cNvSpPr txBox="1"/>
          <p:nvPr/>
        </p:nvSpPr>
        <p:spPr>
          <a:xfrm>
            <a:off x="217030" y="3310470"/>
            <a:ext cx="2044212" cy="681416"/>
          </a:xfrm>
          <a:prstGeom prst="rect">
            <a:avLst/>
          </a:prstGeom>
          <a:noFill/>
        </p:spPr>
        <p:txBody>
          <a:bodyPr wrap="none" lIns="68580" tIns="34290" rIns="68580" rtlCol="0" anchor="t">
            <a:noAutofit/>
          </a:bodyPr>
          <a:lstStyle/>
          <a:p>
            <a:pPr>
              <a:spcBef>
                <a:spcPts val="450"/>
              </a:spcBef>
            </a:pPr>
            <a:r>
              <a:rPr lang="en-US" sz="900" dirty="0">
                <a:latin typeface="Arial" panose="020B0604020202020204" pitchFamily="34" charset="0"/>
                <a:cs typeface="Arial" panose="020B0604020202020204" pitchFamily="34" charset="0"/>
              </a:rPr>
              <a:t>SYNC = Synchronization sequence</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SFD = Start of Frame Delimiter</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STS = Scrambled Timestamp Sequence</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PHR = PHY Header</a:t>
            </a:r>
          </a:p>
        </p:txBody>
      </p:sp>
      <p:sp>
        <p:nvSpPr>
          <p:cNvPr id="13" name="Title 4">
            <a:extLst>
              <a:ext uri="{FF2B5EF4-FFF2-40B4-BE49-F238E27FC236}">
                <a16:creationId xmlns:a16="http://schemas.microsoft.com/office/drawing/2014/main" id="{45905FCB-C375-9C10-038C-EC99DA5072CF}"/>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Physical Level Security using Scrambled Timestamp Sequence</a:t>
            </a:r>
            <a:endParaRPr lang="en-GB" dirty="0"/>
          </a:p>
        </p:txBody>
      </p:sp>
    </p:spTree>
    <p:extLst>
      <p:ext uri="{BB962C8B-B14F-4D97-AF65-F5344CB8AC3E}">
        <p14:creationId xmlns:p14="http://schemas.microsoft.com/office/powerpoint/2010/main" val="246928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9" name="Google Shape;159;p7"/>
          <p:cNvSpPr txBox="1">
            <a:spLocks noGrp="1"/>
          </p:cNvSpPr>
          <p:nvPr>
            <p:ph type="title"/>
          </p:nvPr>
        </p:nvSpPr>
        <p:spPr>
          <a:xfrm>
            <a:off x="457200" y="274640"/>
            <a:ext cx="7980218"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Did You Know?</a:t>
            </a:r>
            <a:endParaRPr dirty="0"/>
          </a:p>
        </p:txBody>
      </p:sp>
      <p:sp>
        <p:nvSpPr>
          <p:cNvPr id="139" name="Google Shape;157;p7">
            <a:extLst>
              <a:ext uri="{FF2B5EF4-FFF2-40B4-BE49-F238E27FC236}">
                <a16:creationId xmlns:a16="http://schemas.microsoft.com/office/drawing/2014/main" id="{7341C660-9CD9-1427-07F7-4415964FDD7A}"/>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dirty="0"/>
          </a:p>
        </p:txBody>
      </p:sp>
      <p:pic>
        <p:nvPicPr>
          <p:cNvPr id="3" name="Picture 2">
            <a:extLst>
              <a:ext uri="{FF2B5EF4-FFF2-40B4-BE49-F238E27FC236}">
                <a16:creationId xmlns:a16="http://schemas.microsoft.com/office/drawing/2014/main" id="{3AC268F5-DCA8-CA13-85C3-6E35746793BA}"/>
              </a:ext>
            </a:extLst>
          </p:cNvPr>
          <p:cNvPicPr>
            <a:picLocks noChangeAspect="1"/>
          </p:cNvPicPr>
          <p:nvPr/>
        </p:nvPicPr>
        <p:blipFill>
          <a:blip r:embed="rId3"/>
          <a:stretch>
            <a:fillRect/>
          </a:stretch>
        </p:blipFill>
        <p:spPr>
          <a:xfrm>
            <a:off x="2352460" y="1285191"/>
            <a:ext cx="4439080" cy="3108223"/>
          </a:xfrm>
          <a:prstGeom prst="rect">
            <a:avLst/>
          </a:prstGeom>
        </p:spPr>
      </p:pic>
      <p:sp>
        <p:nvSpPr>
          <p:cNvPr id="140" name="Text Placeholder 2">
            <a:extLst>
              <a:ext uri="{FF2B5EF4-FFF2-40B4-BE49-F238E27FC236}">
                <a16:creationId xmlns:a16="http://schemas.microsoft.com/office/drawing/2014/main" id="{3991EF1F-3D26-8649-0809-4E287FE1CB30}"/>
              </a:ext>
            </a:extLst>
          </p:cNvPr>
          <p:cNvSpPr txBox="1">
            <a:spLocks/>
          </p:cNvSpPr>
          <p:nvPr/>
        </p:nvSpPr>
        <p:spPr>
          <a:xfrm>
            <a:off x="382085" y="767453"/>
            <a:ext cx="6237568" cy="427325"/>
          </a:xfrm>
          <a:prstGeom prst="rect">
            <a:avLst/>
          </a:prstGeo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Apple’s </a:t>
            </a:r>
            <a:r>
              <a:rPr lang="en-US" sz="1600" b="1" dirty="0" err="1"/>
              <a:t>AirDrop</a:t>
            </a:r>
            <a:r>
              <a:rPr lang="en-US" sz="1600" b="1" dirty="0"/>
              <a:t> and Google’s Nearby Share both use 802.15.4 UWB</a:t>
            </a:r>
            <a:endParaRPr lang="en-US" sz="1100" b="1" dirty="0"/>
          </a:p>
        </p:txBody>
      </p:sp>
    </p:spTree>
    <p:extLst>
      <p:ext uri="{BB962C8B-B14F-4D97-AF65-F5344CB8AC3E}">
        <p14:creationId xmlns:p14="http://schemas.microsoft.com/office/powerpoint/2010/main" val="1561854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5E6B22C-6C3B-150D-650C-C37EAEA1D9B4}"/>
              </a:ext>
            </a:extLst>
          </p:cNvPr>
          <p:cNvPicPr>
            <a:picLocks noChangeAspect="1" noChangeArrowheads="1"/>
          </p:cNvPicPr>
          <p:nvPr/>
        </p:nvPicPr>
        <p:blipFill>
          <a:blip r:embed="rId3" cstate="print"/>
          <a:srcRect/>
          <a:stretch>
            <a:fillRect/>
          </a:stretch>
        </p:blipFill>
        <p:spPr bwMode="auto">
          <a:xfrm>
            <a:off x="630237" y="1641600"/>
            <a:ext cx="4003200" cy="3004184"/>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0357DC9B-70F1-F15A-6DCB-648609366E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dirty="0"/>
          </a:p>
        </p:txBody>
      </p:sp>
      <p:sp>
        <p:nvSpPr>
          <p:cNvPr id="5" name="Title 4">
            <a:extLst>
              <a:ext uri="{FF2B5EF4-FFF2-40B4-BE49-F238E27FC236}">
                <a16:creationId xmlns:a16="http://schemas.microsoft.com/office/drawing/2014/main" id="{1B3648DF-C9C8-95E4-8832-6FAED5CD4086}"/>
              </a:ext>
            </a:extLst>
          </p:cNvPr>
          <p:cNvSpPr>
            <a:spLocks noGrp="1"/>
          </p:cNvSpPr>
          <p:nvPr>
            <p:ph type="title"/>
          </p:nvPr>
        </p:nvSpPr>
        <p:spPr/>
        <p:txBody>
          <a:bodyPr/>
          <a:lstStyle/>
          <a:p>
            <a:r>
              <a:rPr lang="en-GB" dirty="0"/>
              <a:t>Large Bandwidth Compensates for Low Power Spectral Density</a:t>
            </a:r>
          </a:p>
        </p:txBody>
      </p:sp>
      <p:sp>
        <p:nvSpPr>
          <p:cNvPr id="6" name="Text Placeholder 5">
            <a:extLst>
              <a:ext uri="{FF2B5EF4-FFF2-40B4-BE49-F238E27FC236}">
                <a16:creationId xmlns:a16="http://schemas.microsoft.com/office/drawing/2014/main" id="{7A1C24AC-4856-163D-9631-E812EBF09124}"/>
              </a:ext>
            </a:extLst>
          </p:cNvPr>
          <p:cNvSpPr>
            <a:spLocks noGrp="1"/>
          </p:cNvSpPr>
          <p:nvPr>
            <p:ph type="body" idx="3"/>
          </p:nvPr>
        </p:nvSpPr>
        <p:spPr/>
        <p:txBody>
          <a:bodyPr/>
          <a:lstStyle/>
          <a:p>
            <a:r>
              <a:rPr lang="en-GB" dirty="0"/>
              <a:t>And allows steep rising edges and short pulses, </a:t>
            </a:r>
            <a:br>
              <a:rPr lang="en-GB" dirty="0"/>
            </a:br>
            <a:r>
              <a:rPr lang="en-GB" dirty="0"/>
              <a:t>… making it easier to distinguish individual multipath components</a:t>
            </a:r>
          </a:p>
        </p:txBody>
      </p:sp>
      <p:pic>
        <p:nvPicPr>
          <p:cNvPr id="8" name="Picture 4">
            <a:extLst>
              <a:ext uri="{FF2B5EF4-FFF2-40B4-BE49-F238E27FC236}">
                <a16:creationId xmlns:a16="http://schemas.microsoft.com/office/drawing/2014/main" id="{0553C4E2-E683-CC2D-68F0-763D8EEC7743}"/>
              </a:ext>
            </a:extLst>
          </p:cNvPr>
          <p:cNvPicPr>
            <a:picLocks noChangeAspect="1" noChangeArrowheads="1"/>
          </p:cNvPicPr>
          <p:nvPr/>
        </p:nvPicPr>
        <p:blipFill>
          <a:blip r:embed="rId4" cstate="print"/>
          <a:srcRect/>
          <a:stretch>
            <a:fillRect/>
          </a:stretch>
        </p:blipFill>
        <p:spPr bwMode="auto">
          <a:xfrm>
            <a:off x="4680000" y="1641600"/>
            <a:ext cx="4003200" cy="3004184"/>
          </a:xfrm>
          <a:prstGeom prst="rect">
            <a:avLst/>
          </a:prstGeom>
          <a:noFill/>
          <a:ln w="9525">
            <a:noFill/>
            <a:miter lim="800000"/>
            <a:headEnd/>
            <a:tailEnd/>
          </a:ln>
          <a:effectLst/>
        </p:spPr>
      </p:pic>
    </p:spTree>
    <p:extLst>
      <p:ext uri="{BB962C8B-B14F-4D97-AF65-F5344CB8AC3E}">
        <p14:creationId xmlns:p14="http://schemas.microsoft.com/office/powerpoint/2010/main" val="780082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61</a:t>
            </a:fld>
            <a:endParaRPr/>
          </a:p>
        </p:txBody>
      </p:sp>
      <p:sp>
        <p:nvSpPr>
          <p:cNvPr id="3" name="Text Placeholder 4">
            <a:extLst>
              <a:ext uri="{FF2B5EF4-FFF2-40B4-BE49-F238E27FC236}">
                <a16:creationId xmlns:a16="http://schemas.microsoft.com/office/drawing/2014/main" id="{29140FE9-8EE6-A4AE-3406-E78FE629C50E}"/>
              </a:ext>
            </a:extLst>
          </p:cNvPr>
          <p:cNvSpPr txBox="1">
            <a:spLocks/>
          </p:cNvSpPr>
          <p:nvPr/>
        </p:nvSpPr>
        <p:spPr>
          <a:xfrm>
            <a:off x="1022107" y="3725740"/>
            <a:ext cx="7543395" cy="9891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50" dirty="0"/>
              <a:t>First path detection necessary for correct Time of Arrival and Angle of Arrival measurement </a:t>
            </a:r>
          </a:p>
          <a:p>
            <a:pPr>
              <a:spcBef>
                <a:spcPts val="600"/>
              </a:spcBef>
            </a:pPr>
            <a:r>
              <a:rPr lang="en-US" sz="1350" dirty="0"/>
              <a:t>Channel impulse response evaluated for first path</a:t>
            </a:r>
          </a:p>
          <a:p>
            <a:pPr>
              <a:spcBef>
                <a:spcPts val="600"/>
              </a:spcBef>
            </a:pPr>
            <a:r>
              <a:rPr lang="en-US" sz="1350" dirty="0"/>
              <a:t>In non-line-of-sight conditions first path can be weaker than a reflected path</a:t>
            </a:r>
          </a:p>
        </p:txBody>
      </p:sp>
      <p:pic>
        <p:nvPicPr>
          <p:cNvPr id="4" name="Picture 3">
            <a:extLst>
              <a:ext uri="{FF2B5EF4-FFF2-40B4-BE49-F238E27FC236}">
                <a16:creationId xmlns:a16="http://schemas.microsoft.com/office/drawing/2014/main" id="{ED2F8CD1-329B-D7AF-9DC4-04B0FB06D25F}"/>
              </a:ext>
            </a:extLst>
          </p:cNvPr>
          <p:cNvPicPr>
            <a:picLocks noChangeAspect="1"/>
          </p:cNvPicPr>
          <p:nvPr/>
        </p:nvPicPr>
        <p:blipFill>
          <a:blip r:embed="rId3"/>
          <a:stretch>
            <a:fillRect/>
          </a:stretch>
        </p:blipFill>
        <p:spPr>
          <a:xfrm>
            <a:off x="1531849" y="801085"/>
            <a:ext cx="6080303" cy="2665496"/>
          </a:xfrm>
          <a:prstGeom prst="rect">
            <a:avLst/>
          </a:prstGeom>
        </p:spPr>
      </p:pic>
      <p:sp>
        <p:nvSpPr>
          <p:cNvPr id="5" name="Rectangle 4">
            <a:extLst>
              <a:ext uri="{FF2B5EF4-FFF2-40B4-BE49-F238E27FC236}">
                <a16:creationId xmlns:a16="http://schemas.microsoft.com/office/drawing/2014/main" id="{5DBE8D68-F9F9-9B07-D279-B26588BBDE73}"/>
              </a:ext>
            </a:extLst>
          </p:cNvPr>
          <p:cNvSpPr/>
          <p:nvPr/>
        </p:nvSpPr>
        <p:spPr>
          <a:xfrm>
            <a:off x="1354455" y="925831"/>
            <a:ext cx="3114675" cy="2540750"/>
          </a:xfrm>
          <a:prstGeom prst="rect">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6" name="Rectangle 5">
            <a:extLst>
              <a:ext uri="{FF2B5EF4-FFF2-40B4-BE49-F238E27FC236}">
                <a16:creationId xmlns:a16="http://schemas.microsoft.com/office/drawing/2014/main" id="{4549CEEF-0BB0-4334-00DD-17BA1376D3D3}"/>
              </a:ext>
            </a:extLst>
          </p:cNvPr>
          <p:cNvSpPr/>
          <p:nvPr/>
        </p:nvSpPr>
        <p:spPr>
          <a:xfrm>
            <a:off x="4554855" y="925831"/>
            <a:ext cx="3114675" cy="2540750"/>
          </a:xfrm>
          <a:prstGeom prst="rect">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7" name="Title 4">
            <a:extLst>
              <a:ext uri="{FF2B5EF4-FFF2-40B4-BE49-F238E27FC236}">
                <a16:creationId xmlns:a16="http://schemas.microsoft.com/office/drawing/2014/main" id="{C63F67DE-0A8C-D617-8733-6D8ABC1D356C}"/>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First Path Detection</a:t>
            </a:r>
            <a:endParaRPr lang="en-GB" dirty="0"/>
          </a:p>
        </p:txBody>
      </p:sp>
    </p:spTree>
    <p:extLst>
      <p:ext uri="{BB962C8B-B14F-4D97-AF65-F5344CB8AC3E}">
        <p14:creationId xmlns:p14="http://schemas.microsoft.com/office/powerpoint/2010/main" val="1807938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62</a:t>
            </a:fld>
            <a:endParaRPr/>
          </a:p>
        </p:txBody>
      </p:sp>
      <p:sp>
        <p:nvSpPr>
          <p:cNvPr id="3" name="Text Placeholder 4">
            <a:extLst>
              <a:ext uri="{FF2B5EF4-FFF2-40B4-BE49-F238E27FC236}">
                <a16:creationId xmlns:a16="http://schemas.microsoft.com/office/drawing/2014/main" id="{E9C4559D-9A34-8C10-C97F-E8396E8D0EDD}"/>
              </a:ext>
            </a:extLst>
          </p:cNvPr>
          <p:cNvSpPr txBox="1">
            <a:spLocks/>
          </p:cNvSpPr>
          <p:nvPr/>
        </p:nvSpPr>
        <p:spPr>
          <a:xfrm>
            <a:off x="786912" y="3211390"/>
            <a:ext cx="7543395" cy="1160035"/>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50" dirty="0"/>
              <a:t>Distance is measured using Time of Flight (TOF)</a:t>
            </a:r>
          </a:p>
          <a:p>
            <a:pPr>
              <a:spcBef>
                <a:spcPts val="600"/>
              </a:spcBef>
            </a:pPr>
            <a:r>
              <a:rPr lang="en-US" sz="1350" dirty="0"/>
              <a:t>Roundtrip times and Reply times are reported to the other device for TOF calculation</a:t>
            </a:r>
          </a:p>
          <a:p>
            <a:pPr marL="115888" lvl="1"/>
            <a:r>
              <a:rPr lang="en-US" sz="1200" dirty="0"/>
              <a:t>In SS-TWR Device 2 can calculate TOF after Device 1 reports T</a:t>
            </a:r>
            <a:r>
              <a:rPr lang="en-US" sz="1200" baseline="-25000" dirty="0"/>
              <a:t>1</a:t>
            </a:r>
            <a:r>
              <a:rPr lang="en-US" sz="1200" dirty="0"/>
              <a:t>‘, or Device 1 after Device 2 reports T</a:t>
            </a:r>
            <a:r>
              <a:rPr lang="en-US" sz="1200" baseline="-25000" dirty="0"/>
              <a:t>1</a:t>
            </a:r>
            <a:r>
              <a:rPr lang="en-US" sz="1200" dirty="0"/>
              <a:t> </a:t>
            </a:r>
          </a:p>
          <a:p>
            <a:pPr marL="115888" lvl="1"/>
            <a:r>
              <a:rPr lang="en-US" sz="1200" dirty="0"/>
              <a:t>DS-TWR can provide higher accuracy with an extra measurement </a:t>
            </a:r>
          </a:p>
          <a:p>
            <a:pPr>
              <a:spcBef>
                <a:spcPts val="600"/>
              </a:spcBef>
            </a:pPr>
            <a:r>
              <a:rPr lang="en-US" sz="1350" dirty="0"/>
              <a:t>Clock differences corrected and TOF calculated</a:t>
            </a:r>
          </a:p>
          <a:p>
            <a:endParaRPr lang="en-US" sz="1350" dirty="0"/>
          </a:p>
        </p:txBody>
      </p:sp>
      <p:pic>
        <p:nvPicPr>
          <p:cNvPr id="4" name="Picture 3">
            <a:extLst>
              <a:ext uri="{FF2B5EF4-FFF2-40B4-BE49-F238E27FC236}">
                <a16:creationId xmlns:a16="http://schemas.microsoft.com/office/drawing/2014/main" id="{1D85F4DB-A819-6111-2901-30258B5381AB}"/>
              </a:ext>
            </a:extLst>
          </p:cNvPr>
          <p:cNvPicPr>
            <a:picLocks noChangeAspect="1"/>
          </p:cNvPicPr>
          <p:nvPr/>
        </p:nvPicPr>
        <p:blipFill>
          <a:blip r:embed="rId3"/>
          <a:stretch>
            <a:fillRect/>
          </a:stretch>
        </p:blipFill>
        <p:spPr>
          <a:xfrm>
            <a:off x="425606" y="867972"/>
            <a:ext cx="3901032" cy="1507542"/>
          </a:xfrm>
          <a:prstGeom prst="rect">
            <a:avLst/>
          </a:prstGeom>
        </p:spPr>
      </p:pic>
      <p:pic>
        <p:nvPicPr>
          <p:cNvPr id="5" name="Picture 4">
            <a:extLst>
              <a:ext uri="{FF2B5EF4-FFF2-40B4-BE49-F238E27FC236}">
                <a16:creationId xmlns:a16="http://schemas.microsoft.com/office/drawing/2014/main" id="{61E81839-FAD3-C5D4-3846-FE2F5E830DE0}"/>
              </a:ext>
            </a:extLst>
          </p:cNvPr>
          <p:cNvPicPr>
            <a:picLocks noChangeAspect="1"/>
          </p:cNvPicPr>
          <p:nvPr/>
        </p:nvPicPr>
        <p:blipFill>
          <a:blip r:embed="rId4"/>
          <a:stretch>
            <a:fillRect/>
          </a:stretch>
        </p:blipFill>
        <p:spPr>
          <a:xfrm>
            <a:off x="4404386" y="801085"/>
            <a:ext cx="4093940" cy="1550410"/>
          </a:xfrm>
          <a:prstGeom prst="rect">
            <a:avLst/>
          </a:prstGeom>
        </p:spPr>
      </p:pic>
      <p:sp>
        <p:nvSpPr>
          <p:cNvPr id="6" name="TextBox 5">
            <a:extLst>
              <a:ext uri="{FF2B5EF4-FFF2-40B4-BE49-F238E27FC236}">
                <a16:creationId xmlns:a16="http://schemas.microsoft.com/office/drawing/2014/main" id="{F4DF938F-AACE-2B74-0A88-5514069070C7}"/>
              </a:ext>
            </a:extLst>
          </p:cNvPr>
          <p:cNvSpPr txBox="1"/>
          <p:nvPr/>
        </p:nvSpPr>
        <p:spPr>
          <a:xfrm>
            <a:off x="786912" y="2472755"/>
            <a:ext cx="3178419" cy="369277"/>
          </a:xfrm>
          <a:prstGeom prst="rect">
            <a:avLst/>
          </a:prstGeom>
          <a:noFill/>
        </p:spPr>
        <p:txBody>
          <a:bodyPr wrap="none" lIns="68580" tIns="34290" rIns="68580" rtlCol="0" anchor="t">
            <a:noAutofit/>
          </a:bodyPr>
          <a:lstStyle/>
          <a:p>
            <a:pPr>
              <a:spcBef>
                <a:spcPts val="450"/>
              </a:spcBef>
            </a:pPr>
            <a:r>
              <a:rPr lang="en-US" sz="1275" b="1" dirty="0">
                <a:latin typeface="Arial" panose="020B0604020202020204" pitchFamily="34" charset="0"/>
                <a:cs typeface="Arial" panose="020B0604020202020204" pitchFamily="34" charset="0"/>
              </a:rPr>
              <a:t>Single-Sided Two-Way Ranging (SS-TWR)</a:t>
            </a:r>
          </a:p>
        </p:txBody>
      </p:sp>
      <p:sp>
        <p:nvSpPr>
          <p:cNvPr id="7" name="TextBox 6">
            <a:extLst>
              <a:ext uri="{FF2B5EF4-FFF2-40B4-BE49-F238E27FC236}">
                <a16:creationId xmlns:a16="http://schemas.microsoft.com/office/drawing/2014/main" id="{2D1B5CE6-1897-195D-8F84-AF2F03E87EF5}"/>
              </a:ext>
            </a:extLst>
          </p:cNvPr>
          <p:cNvSpPr txBox="1"/>
          <p:nvPr/>
        </p:nvSpPr>
        <p:spPr>
          <a:xfrm>
            <a:off x="4793804" y="2460745"/>
            <a:ext cx="3178419" cy="369277"/>
          </a:xfrm>
          <a:prstGeom prst="rect">
            <a:avLst/>
          </a:prstGeom>
          <a:noFill/>
        </p:spPr>
        <p:txBody>
          <a:bodyPr wrap="none" lIns="68580" tIns="34290" rIns="68580" rtlCol="0" anchor="t">
            <a:noAutofit/>
          </a:bodyPr>
          <a:lstStyle/>
          <a:p>
            <a:pPr>
              <a:spcBef>
                <a:spcPts val="450"/>
              </a:spcBef>
            </a:pPr>
            <a:r>
              <a:rPr lang="en-US" sz="1275" b="1" dirty="0">
                <a:latin typeface="Arial" panose="020B0604020202020204" pitchFamily="34" charset="0"/>
                <a:cs typeface="Arial" panose="020B0604020202020204" pitchFamily="34" charset="0"/>
              </a:rPr>
              <a:t>Double-Sided Two-Way Ranging (DS-TWR)</a:t>
            </a:r>
          </a:p>
        </p:txBody>
      </p:sp>
      <p:sp>
        <p:nvSpPr>
          <p:cNvPr id="8" name="TextBox 7">
            <a:extLst>
              <a:ext uri="{FF2B5EF4-FFF2-40B4-BE49-F238E27FC236}">
                <a16:creationId xmlns:a16="http://schemas.microsoft.com/office/drawing/2014/main" id="{D613E535-344F-82E5-5FB5-E4EB6D3EEE2C}"/>
              </a:ext>
            </a:extLst>
          </p:cNvPr>
          <p:cNvSpPr txBox="1"/>
          <p:nvPr/>
        </p:nvSpPr>
        <p:spPr>
          <a:xfrm>
            <a:off x="736356" y="1183724"/>
            <a:ext cx="833071" cy="836475"/>
          </a:xfrm>
          <a:prstGeom prst="rect">
            <a:avLst/>
          </a:prstGeom>
          <a:solidFill>
            <a:schemeClr val="bg1"/>
          </a:solid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Device 1</a:t>
            </a:r>
            <a:br>
              <a:rPr lang="en-US" sz="1275" dirty="0">
                <a:latin typeface="Arial" panose="020B0604020202020204" pitchFamily="34" charset="0"/>
                <a:cs typeface="Arial" panose="020B0604020202020204" pitchFamily="34" charset="0"/>
              </a:rPr>
            </a:br>
            <a:br>
              <a:rPr lang="en-US" sz="1275" dirty="0">
                <a:latin typeface="Arial" panose="020B0604020202020204" pitchFamily="34" charset="0"/>
                <a:cs typeface="Arial" panose="020B0604020202020204" pitchFamily="34" charset="0"/>
              </a:rPr>
            </a:br>
            <a:endParaRPr lang="en-US" sz="1275" dirty="0">
              <a:latin typeface="Arial" panose="020B0604020202020204" pitchFamily="34" charset="0"/>
              <a:cs typeface="Arial" panose="020B0604020202020204" pitchFamily="34" charset="0"/>
            </a:endParaRPr>
          </a:p>
          <a:p>
            <a:pPr>
              <a:spcBef>
                <a:spcPts val="450"/>
              </a:spcBef>
            </a:pPr>
            <a:r>
              <a:rPr lang="en-US" sz="1275" dirty="0">
                <a:latin typeface="Arial" panose="020B0604020202020204" pitchFamily="34" charset="0"/>
                <a:cs typeface="Arial" panose="020B0604020202020204" pitchFamily="34" charset="0"/>
              </a:rPr>
              <a:t>Device 2</a:t>
            </a:r>
          </a:p>
          <a:p>
            <a:pPr>
              <a:spcBef>
                <a:spcPts val="450"/>
              </a:spcBef>
            </a:pPr>
            <a:endParaRPr lang="en-US" sz="1275"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4A985A1-5AA1-975D-8CE9-BB1AD8E45DFA}"/>
              </a:ext>
            </a:extLst>
          </p:cNvPr>
          <p:cNvSpPr txBox="1"/>
          <p:nvPr/>
        </p:nvSpPr>
        <p:spPr>
          <a:xfrm>
            <a:off x="4735505" y="1178830"/>
            <a:ext cx="833071" cy="836475"/>
          </a:xfrm>
          <a:prstGeom prst="rect">
            <a:avLst/>
          </a:prstGeom>
          <a:solidFill>
            <a:schemeClr val="bg1"/>
          </a:solidFill>
        </p:spPr>
        <p:txBody>
          <a:bodyPr wrap="none" lIns="68580" tIns="34290" rIns="68580" rtlCol="0" anchor="t">
            <a:noAutofit/>
          </a:bodyPr>
          <a:lstStyle/>
          <a:p>
            <a:pPr>
              <a:spcBef>
                <a:spcPts val="450"/>
              </a:spcBef>
            </a:pPr>
            <a:r>
              <a:rPr lang="en-US" sz="1275" dirty="0">
                <a:latin typeface="Arial" panose="020B0604020202020204" pitchFamily="34" charset="0"/>
                <a:cs typeface="Arial" panose="020B0604020202020204" pitchFamily="34" charset="0"/>
              </a:rPr>
              <a:t>Device 1</a:t>
            </a:r>
            <a:br>
              <a:rPr lang="en-US" sz="1275" dirty="0">
                <a:latin typeface="Arial" panose="020B0604020202020204" pitchFamily="34" charset="0"/>
                <a:cs typeface="Arial" panose="020B0604020202020204" pitchFamily="34" charset="0"/>
              </a:rPr>
            </a:br>
            <a:br>
              <a:rPr lang="en-US" sz="1275" dirty="0">
                <a:latin typeface="Arial" panose="020B0604020202020204" pitchFamily="34" charset="0"/>
                <a:cs typeface="Arial" panose="020B0604020202020204" pitchFamily="34" charset="0"/>
              </a:rPr>
            </a:br>
            <a:endParaRPr lang="en-US" sz="1275" dirty="0">
              <a:latin typeface="Arial" panose="020B0604020202020204" pitchFamily="34" charset="0"/>
              <a:cs typeface="Arial" panose="020B0604020202020204" pitchFamily="34" charset="0"/>
            </a:endParaRPr>
          </a:p>
          <a:p>
            <a:pPr>
              <a:spcBef>
                <a:spcPts val="450"/>
              </a:spcBef>
            </a:pPr>
            <a:r>
              <a:rPr lang="en-US" sz="1275" dirty="0">
                <a:latin typeface="Arial" panose="020B0604020202020204" pitchFamily="34" charset="0"/>
                <a:cs typeface="Arial" panose="020B0604020202020204" pitchFamily="34" charset="0"/>
              </a:rPr>
              <a:t>Device 2</a:t>
            </a:r>
          </a:p>
          <a:p>
            <a:pPr>
              <a:spcBef>
                <a:spcPts val="450"/>
              </a:spcBef>
            </a:pPr>
            <a:endParaRPr lang="en-US" sz="1275"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6F9AE654-2F02-121F-34F3-377192A682E9}"/>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Distance Measurement by Two-Way Ranging</a:t>
            </a:r>
            <a:endParaRPr lang="en-GB" dirty="0"/>
          </a:p>
        </p:txBody>
      </p:sp>
    </p:spTree>
    <p:extLst>
      <p:ext uri="{BB962C8B-B14F-4D97-AF65-F5344CB8AC3E}">
        <p14:creationId xmlns:p14="http://schemas.microsoft.com/office/powerpoint/2010/main" val="1173169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63</a:t>
            </a:fld>
            <a:endParaRPr/>
          </a:p>
        </p:txBody>
      </p:sp>
      <p:sp>
        <p:nvSpPr>
          <p:cNvPr id="3" name="Text Placeholder 2">
            <a:extLst>
              <a:ext uri="{FF2B5EF4-FFF2-40B4-BE49-F238E27FC236}">
                <a16:creationId xmlns:a16="http://schemas.microsoft.com/office/drawing/2014/main" id="{B1ABC5C2-78ED-28FC-7A1F-C9F1C1FCB496}"/>
              </a:ext>
            </a:extLst>
          </p:cNvPr>
          <p:cNvSpPr txBox="1">
            <a:spLocks/>
          </p:cNvSpPr>
          <p:nvPr/>
        </p:nvSpPr>
        <p:spPr>
          <a:xfrm>
            <a:off x="683420" y="3612162"/>
            <a:ext cx="6657200" cy="88628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50" dirty="0"/>
              <a:t>Spectrum used very sparsely in time:</a:t>
            </a:r>
          </a:p>
          <a:p>
            <a:r>
              <a:rPr lang="en-US" sz="1350" dirty="0"/>
              <a:t>Activity factor: One transaction every hour, 2 s / 3600 s = 0.06% </a:t>
            </a:r>
          </a:p>
          <a:p>
            <a:r>
              <a:rPr lang="en-US" sz="1350" dirty="0"/>
              <a:t>Duty cycle during transaction: 20 x 5 x 150 us / s = 1.5% </a:t>
            </a:r>
          </a:p>
          <a:p>
            <a:r>
              <a:rPr lang="en-US" sz="1350" dirty="0"/>
              <a:t>Average one pulse every 16 ns</a:t>
            </a:r>
          </a:p>
          <a:p>
            <a:endParaRPr lang="en-US" sz="1350" dirty="0"/>
          </a:p>
        </p:txBody>
      </p:sp>
      <p:grpSp>
        <p:nvGrpSpPr>
          <p:cNvPr id="4" name="Group 3">
            <a:extLst>
              <a:ext uri="{FF2B5EF4-FFF2-40B4-BE49-F238E27FC236}">
                <a16:creationId xmlns:a16="http://schemas.microsoft.com/office/drawing/2014/main" id="{B60B59A4-6D6E-9758-08F6-AA41C101AEF8}"/>
              </a:ext>
            </a:extLst>
          </p:cNvPr>
          <p:cNvGrpSpPr/>
          <p:nvPr/>
        </p:nvGrpSpPr>
        <p:grpSpPr>
          <a:xfrm>
            <a:off x="3692829" y="2423483"/>
            <a:ext cx="2188706" cy="1110851"/>
            <a:chOff x="4017214" y="3496148"/>
            <a:chExt cx="3347692" cy="1699081"/>
          </a:xfrm>
        </p:grpSpPr>
        <p:sp>
          <p:nvSpPr>
            <p:cNvPr id="5" name="TextBox 4">
              <a:extLst>
                <a:ext uri="{FF2B5EF4-FFF2-40B4-BE49-F238E27FC236}">
                  <a16:creationId xmlns:a16="http://schemas.microsoft.com/office/drawing/2014/main" id="{375BC682-6B6C-06FA-E0BD-EEF96C12FF83}"/>
                </a:ext>
              </a:extLst>
            </p:cNvPr>
            <p:cNvSpPr txBox="1"/>
            <p:nvPr/>
          </p:nvSpPr>
          <p:spPr>
            <a:xfrm>
              <a:off x="4017214" y="3496148"/>
              <a:ext cx="3347692" cy="286318"/>
            </a:xfrm>
            <a:prstGeom prst="rect">
              <a:avLst/>
            </a:prstGeom>
            <a:noFill/>
          </p:spPr>
          <p:txBody>
            <a:bodyPr wrap="square" lIns="68580" tIns="34290" rIns="68580" rtlCol="0" anchor="t">
              <a:noAutofit/>
            </a:bodyPr>
            <a:lstStyle/>
            <a:p>
              <a:pPr algn="ctr">
                <a:spcBef>
                  <a:spcPts val="450"/>
                </a:spcBef>
              </a:pPr>
              <a:r>
                <a:rPr lang="en-US" sz="825" dirty="0">
                  <a:solidFill>
                    <a:schemeClr val="accent1">
                      <a:lumMod val="75000"/>
                    </a:schemeClr>
                  </a:solidFill>
                  <a:latin typeface="Arial" panose="020B0604020202020204" pitchFamily="34" charset="0"/>
                  <a:cs typeface="Arial" panose="020B0604020202020204" pitchFamily="34" charset="0"/>
                </a:rPr>
                <a:t>Each ranging round with </a:t>
              </a:r>
              <a:br>
                <a:rPr lang="en-US" sz="825" dirty="0">
                  <a:solidFill>
                    <a:schemeClr val="accent1">
                      <a:lumMod val="75000"/>
                    </a:schemeClr>
                  </a:solidFill>
                  <a:latin typeface="Arial" panose="020B0604020202020204" pitchFamily="34" charset="0"/>
                  <a:cs typeface="Arial" panose="020B0604020202020204" pitchFamily="34" charset="0"/>
                </a:rPr>
              </a:br>
              <a:r>
                <a:rPr lang="en-US" sz="825" dirty="0">
                  <a:solidFill>
                    <a:schemeClr val="accent1">
                      <a:lumMod val="75000"/>
                    </a:schemeClr>
                  </a:solidFill>
                  <a:latin typeface="Arial" panose="020B0604020202020204" pitchFamily="34" charset="0"/>
                  <a:cs typeface="Arial" panose="020B0604020202020204" pitchFamily="34" charset="0"/>
                </a:rPr>
                <a:t>a 5-packet sequence</a:t>
              </a:r>
            </a:p>
          </p:txBody>
        </p:sp>
        <p:grpSp>
          <p:nvGrpSpPr>
            <p:cNvPr id="6" name="Group 5">
              <a:extLst>
                <a:ext uri="{FF2B5EF4-FFF2-40B4-BE49-F238E27FC236}">
                  <a16:creationId xmlns:a16="http://schemas.microsoft.com/office/drawing/2014/main" id="{35454B2C-3835-6240-0FFC-77CEE9BD2FA1}"/>
                </a:ext>
              </a:extLst>
            </p:cNvPr>
            <p:cNvGrpSpPr/>
            <p:nvPr/>
          </p:nvGrpSpPr>
          <p:grpSpPr>
            <a:xfrm>
              <a:off x="4570606" y="4218497"/>
              <a:ext cx="2699334" cy="976732"/>
              <a:chOff x="3694547" y="4472724"/>
              <a:chExt cx="2699334" cy="976732"/>
            </a:xfrm>
          </p:grpSpPr>
          <p:cxnSp>
            <p:nvCxnSpPr>
              <p:cNvPr id="7" name="Straight Arrow Connector 6">
                <a:extLst>
                  <a:ext uri="{FF2B5EF4-FFF2-40B4-BE49-F238E27FC236}">
                    <a16:creationId xmlns:a16="http://schemas.microsoft.com/office/drawing/2014/main" id="{F453AC98-FADE-D41D-6509-C1C90112C2A5}"/>
                  </a:ext>
                </a:extLst>
              </p:cNvPr>
              <p:cNvCxnSpPr/>
              <p:nvPr/>
            </p:nvCxnSpPr>
            <p:spPr>
              <a:xfrm>
                <a:off x="3694547" y="4472724"/>
                <a:ext cx="21151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4D5BEAC-B735-8F4F-F5AB-99A40D36B821}"/>
                  </a:ext>
                </a:extLst>
              </p:cNvPr>
              <p:cNvCxnSpPr/>
              <p:nvPr/>
            </p:nvCxnSpPr>
            <p:spPr>
              <a:xfrm>
                <a:off x="3694547" y="4708251"/>
                <a:ext cx="21151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6306069-6122-F145-3824-3262C713BDF4}"/>
                  </a:ext>
                </a:extLst>
              </p:cNvPr>
              <p:cNvCxnSpPr>
                <a:cxnSpLocks/>
              </p:cNvCxnSpPr>
              <p:nvPr/>
            </p:nvCxnSpPr>
            <p:spPr>
              <a:xfrm flipH="1">
                <a:off x="3694547" y="4943778"/>
                <a:ext cx="21151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B716D9-CAB2-AD45-9C6F-1084753C150B}"/>
                  </a:ext>
                </a:extLst>
              </p:cNvPr>
              <p:cNvCxnSpPr>
                <a:cxnSpLocks/>
              </p:cNvCxnSpPr>
              <p:nvPr/>
            </p:nvCxnSpPr>
            <p:spPr>
              <a:xfrm>
                <a:off x="3694547" y="5160832"/>
                <a:ext cx="21151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B9F995-A5A6-D165-E38D-819861FF64F3}"/>
                  </a:ext>
                </a:extLst>
              </p:cNvPr>
              <p:cNvCxnSpPr>
                <a:cxnSpLocks/>
              </p:cNvCxnSpPr>
              <p:nvPr/>
            </p:nvCxnSpPr>
            <p:spPr>
              <a:xfrm flipH="1">
                <a:off x="3694547" y="5391742"/>
                <a:ext cx="21151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505130B-8874-A3B5-7FD6-21B2756892BF}"/>
                  </a:ext>
                </a:extLst>
              </p:cNvPr>
              <p:cNvCxnSpPr/>
              <p:nvPr/>
            </p:nvCxnSpPr>
            <p:spPr>
              <a:xfrm>
                <a:off x="6031345" y="4472724"/>
                <a:ext cx="0" cy="976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099D0D1-3361-396C-C1FA-8526E1AC90EC}"/>
                  </a:ext>
                </a:extLst>
              </p:cNvPr>
              <p:cNvSpPr txBox="1"/>
              <p:nvPr/>
            </p:nvSpPr>
            <p:spPr>
              <a:xfrm rot="5400000">
                <a:off x="5749636" y="4805210"/>
                <a:ext cx="914400" cy="374091"/>
              </a:xfrm>
              <a:prstGeom prst="rect">
                <a:avLst/>
              </a:prstGeom>
              <a:noFill/>
            </p:spPr>
            <p:txBody>
              <a:bodyPr wrap="none" lIns="68580" tIns="34290" rIns="68580" rtlCol="0" anchor="t">
                <a:noAutofit/>
              </a:bodyPr>
              <a:lstStyle/>
              <a:p>
                <a:pPr>
                  <a:spcBef>
                    <a:spcPts val="450"/>
                  </a:spcBef>
                </a:pPr>
                <a:r>
                  <a:rPr lang="en-US" sz="900" dirty="0">
                    <a:solidFill>
                      <a:schemeClr val="accent1">
                        <a:lumMod val="75000"/>
                      </a:schemeClr>
                    </a:solidFill>
                    <a:latin typeface="Arial" panose="020B0604020202020204" pitchFamily="34" charset="0"/>
                    <a:cs typeface="Arial" panose="020B0604020202020204" pitchFamily="34" charset="0"/>
                  </a:rPr>
                  <a:t>10 ms</a:t>
                </a:r>
              </a:p>
            </p:txBody>
          </p:sp>
        </p:grpSp>
      </p:grpSp>
      <p:grpSp>
        <p:nvGrpSpPr>
          <p:cNvPr id="14" name="Group 13">
            <a:extLst>
              <a:ext uri="{FF2B5EF4-FFF2-40B4-BE49-F238E27FC236}">
                <a16:creationId xmlns:a16="http://schemas.microsoft.com/office/drawing/2014/main" id="{578CA09B-D601-CF9E-A7C3-0A88F141997B}"/>
              </a:ext>
            </a:extLst>
          </p:cNvPr>
          <p:cNvGrpSpPr/>
          <p:nvPr/>
        </p:nvGrpSpPr>
        <p:grpSpPr>
          <a:xfrm>
            <a:off x="1379100" y="2652305"/>
            <a:ext cx="2123430" cy="576417"/>
            <a:chOff x="8142366" y="4119100"/>
            <a:chExt cx="3215383" cy="872834"/>
          </a:xfrm>
        </p:grpSpPr>
        <p:cxnSp>
          <p:nvCxnSpPr>
            <p:cNvPr id="15" name="Straight Connector 14">
              <a:extLst>
                <a:ext uri="{FF2B5EF4-FFF2-40B4-BE49-F238E27FC236}">
                  <a16:creationId xmlns:a16="http://schemas.microsoft.com/office/drawing/2014/main" id="{4DDE2EFB-49C1-D23E-2566-D3DB76711CD8}"/>
                </a:ext>
              </a:extLst>
            </p:cNvPr>
            <p:cNvCxnSpPr>
              <a:cxnSpLocks/>
            </p:cNvCxnSpPr>
            <p:nvPr/>
          </p:nvCxnSpPr>
          <p:spPr>
            <a:xfrm>
              <a:off x="8376332" y="4303827"/>
              <a:ext cx="280410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2174D89-0D03-8E84-E6D4-D307006FCA3B}"/>
                </a:ext>
              </a:extLst>
            </p:cNvPr>
            <p:cNvSpPr/>
            <p:nvPr/>
          </p:nvSpPr>
          <p:spPr>
            <a:xfrm>
              <a:off x="8476491" y="4119100"/>
              <a:ext cx="166255" cy="1754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900" dirty="0">
                <a:solidFill>
                  <a:schemeClr val="bg1"/>
                </a:solidFill>
                <a:latin typeface="+mj-lt"/>
              </a:endParaRPr>
            </a:p>
          </p:txBody>
        </p:sp>
        <p:sp>
          <p:nvSpPr>
            <p:cNvPr id="17" name="Rectangle 16">
              <a:extLst>
                <a:ext uri="{FF2B5EF4-FFF2-40B4-BE49-F238E27FC236}">
                  <a16:creationId xmlns:a16="http://schemas.microsoft.com/office/drawing/2014/main" id="{C44AFEFF-A5D3-ACD0-6FF2-E3F709C114A1}"/>
                </a:ext>
              </a:extLst>
            </p:cNvPr>
            <p:cNvSpPr/>
            <p:nvPr/>
          </p:nvSpPr>
          <p:spPr>
            <a:xfrm>
              <a:off x="9019127" y="4119101"/>
              <a:ext cx="166254" cy="1754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900" dirty="0">
                <a:solidFill>
                  <a:schemeClr val="bg1"/>
                </a:solidFill>
                <a:latin typeface="+mj-lt"/>
              </a:endParaRPr>
            </a:p>
          </p:txBody>
        </p:sp>
        <p:sp>
          <p:nvSpPr>
            <p:cNvPr id="18" name="Rectangle 17">
              <a:extLst>
                <a:ext uri="{FF2B5EF4-FFF2-40B4-BE49-F238E27FC236}">
                  <a16:creationId xmlns:a16="http://schemas.microsoft.com/office/drawing/2014/main" id="{D722323D-89B8-0C69-965D-EAAF16E26329}"/>
                </a:ext>
              </a:extLst>
            </p:cNvPr>
            <p:cNvSpPr/>
            <p:nvPr/>
          </p:nvSpPr>
          <p:spPr>
            <a:xfrm>
              <a:off x="9605640" y="4119101"/>
              <a:ext cx="166254" cy="1754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900" dirty="0">
                <a:solidFill>
                  <a:schemeClr val="bg1"/>
                </a:solidFill>
                <a:latin typeface="+mj-lt"/>
              </a:endParaRPr>
            </a:p>
          </p:txBody>
        </p:sp>
        <p:sp>
          <p:nvSpPr>
            <p:cNvPr id="19" name="Rectangle 18">
              <a:extLst>
                <a:ext uri="{FF2B5EF4-FFF2-40B4-BE49-F238E27FC236}">
                  <a16:creationId xmlns:a16="http://schemas.microsoft.com/office/drawing/2014/main" id="{0D3B15B5-0F61-1009-A351-C79E750AEF5D}"/>
                </a:ext>
              </a:extLst>
            </p:cNvPr>
            <p:cNvSpPr/>
            <p:nvPr/>
          </p:nvSpPr>
          <p:spPr>
            <a:xfrm>
              <a:off x="10212929" y="4119101"/>
              <a:ext cx="166254" cy="1754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900" dirty="0">
                <a:solidFill>
                  <a:schemeClr val="bg1"/>
                </a:solidFill>
                <a:latin typeface="+mj-lt"/>
              </a:endParaRPr>
            </a:p>
          </p:txBody>
        </p:sp>
        <p:sp>
          <p:nvSpPr>
            <p:cNvPr id="20" name="Rectangle 19">
              <a:extLst>
                <a:ext uri="{FF2B5EF4-FFF2-40B4-BE49-F238E27FC236}">
                  <a16:creationId xmlns:a16="http://schemas.microsoft.com/office/drawing/2014/main" id="{5A570CF6-DDF9-B862-E6A7-B9060E5DA377}"/>
                </a:ext>
              </a:extLst>
            </p:cNvPr>
            <p:cNvSpPr/>
            <p:nvPr/>
          </p:nvSpPr>
          <p:spPr>
            <a:xfrm>
              <a:off x="10822528" y="4119101"/>
              <a:ext cx="166254" cy="1754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900" dirty="0">
                <a:solidFill>
                  <a:schemeClr val="bg1"/>
                </a:solidFill>
                <a:latin typeface="+mj-lt"/>
              </a:endParaRPr>
            </a:p>
          </p:txBody>
        </p:sp>
        <p:sp>
          <p:nvSpPr>
            <p:cNvPr id="21" name="TextBox 20">
              <a:extLst>
                <a:ext uri="{FF2B5EF4-FFF2-40B4-BE49-F238E27FC236}">
                  <a16:creationId xmlns:a16="http://schemas.microsoft.com/office/drawing/2014/main" id="{534040D5-C118-4353-C047-8956D8100451}"/>
                </a:ext>
              </a:extLst>
            </p:cNvPr>
            <p:cNvSpPr txBox="1"/>
            <p:nvPr/>
          </p:nvSpPr>
          <p:spPr>
            <a:xfrm>
              <a:off x="8142366" y="4401968"/>
              <a:ext cx="3215383" cy="589966"/>
            </a:xfrm>
            <a:prstGeom prst="rect">
              <a:avLst/>
            </a:prstGeom>
            <a:noFill/>
          </p:spPr>
          <p:txBody>
            <a:bodyPr wrap="square" lIns="68580" tIns="34290" rIns="68580" rtlCol="0" anchor="t">
              <a:noAutofit/>
            </a:bodyPr>
            <a:lstStyle/>
            <a:p>
              <a:pPr algn="ctr">
                <a:spcBef>
                  <a:spcPts val="450"/>
                </a:spcBef>
              </a:pPr>
              <a:r>
                <a:rPr lang="en-US" sz="900" b="1" dirty="0">
                  <a:solidFill>
                    <a:srgbClr val="FFC000"/>
                  </a:solidFill>
                  <a:latin typeface="Arial" panose="020B0604020202020204" pitchFamily="34" charset="0"/>
                  <a:cs typeface="Arial" panose="020B0604020202020204" pitchFamily="34" charset="0"/>
                </a:rPr>
                <a:t>Around 20 ranging rounds / s</a:t>
              </a:r>
              <a:br>
                <a:rPr lang="en-US" sz="900" b="1" dirty="0">
                  <a:solidFill>
                    <a:srgbClr val="FFC000"/>
                  </a:solidFill>
                  <a:latin typeface="Arial" panose="020B0604020202020204" pitchFamily="34" charset="0"/>
                  <a:cs typeface="Arial" panose="020B0604020202020204" pitchFamily="34" charset="0"/>
                </a:rPr>
              </a:br>
              <a:r>
                <a:rPr lang="en-US" sz="900" b="1" dirty="0">
                  <a:solidFill>
                    <a:srgbClr val="FFC000"/>
                  </a:solidFill>
                  <a:latin typeface="Arial" panose="020B0604020202020204" pitchFamily="34" charset="0"/>
                  <a:cs typeface="Arial" panose="020B0604020202020204" pitchFamily="34" charset="0"/>
                </a:rPr>
                <a:t>for 2 seconds</a:t>
              </a:r>
              <a:br>
                <a:rPr lang="en-US" sz="900" b="1" dirty="0">
                  <a:solidFill>
                    <a:srgbClr val="FFC000"/>
                  </a:solidFill>
                  <a:latin typeface="Arial" panose="020B0604020202020204" pitchFamily="34" charset="0"/>
                  <a:cs typeface="Arial" panose="020B0604020202020204" pitchFamily="34" charset="0"/>
                </a:rPr>
              </a:br>
              <a:r>
                <a:rPr lang="en-US" sz="900" b="1" dirty="0">
                  <a:solidFill>
                    <a:srgbClr val="FFC000"/>
                  </a:solidFill>
                  <a:latin typeface="Arial" panose="020B0604020202020204" pitchFamily="34" charset="0"/>
                  <a:cs typeface="Arial" panose="020B0604020202020204" pitchFamily="34" charset="0"/>
                </a:rPr>
                <a:t>(example - approaching a door)</a:t>
              </a:r>
            </a:p>
          </p:txBody>
        </p:sp>
      </p:grpSp>
      <p:grpSp>
        <p:nvGrpSpPr>
          <p:cNvPr id="22" name="Group 21">
            <a:extLst>
              <a:ext uri="{FF2B5EF4-FFF2-40B4-BE49-F238E27FC236}">
                <a16:creationId xmlns:a16="http://schemas.microsoft.com/office/drawing/2014/main" id="{2A9DAA4B-D5A8-B770-CF6D-619B614D60B8}"/>
              </a:ext>
            </a:extLst>
          </p:cNvPr>
          <p:cNvGrpSpPr/>
          <p:nvPr/>
        </p:nvGrpSpPr>
        <p:grpSpPr>
          <a:xfrm>
            <a:off x="6477153" y="2412923"/>
            <a:ext cx="2163093" cy="985775"/>
            <a:chOff x="785206" y="4884256"/>
            <a:chExt cx="3422415" cy="1559680"/>
          </a:xfrm>
        </p:grpSpPr>
        <p:cxnSp>
          <p:nvCxnSpPr>
            <p:cNvPr id="23" name="Straight Connector 22">
              <a:extLst>
                <a:ext uri="{FF2B5EF4-FFF2-40B4-BE49-F238E27FC236}">
                  <a16:creationId xmlns:a16="http://schemas.microsoft.com/office/drawing/2014/main" id="{67FDEA3F-0454-C47F-C1A5-879794F8F2D0}"/>
                </a:ext>
              </a:extLst>
            </p:cNvPr>
            <p:cNvCxnSpPr>
              <a:cxnSpLocks/>
            </p:cNvCxnSpPr>
            <p:nvPr/>
          </p:nvCxnSpPr>
          <p:spPr>
            <a:xfrm>
              <a:off x="812339" y="5455778"/>
              <a:ext cx="2541447"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2E4AFAB-2954-DA61-C0C4-D499887D2DEB}"/>
                </a:ext>
              </a:extLst>
            </p:cNvPr>
            <p:cNvSpPr/>
            <p:nvPr/>
          </p:nvSpPr>
          <p:spPr>
            <a:xfrm>
              <a:off x="1063167" y="5280287"/>
              <a:ext cx="946720" cy="175491"/>
            </a:xfrm>
            <a:prstGeom prst="rect">
              <a:avLst/>
            </a:pr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200" dirty="0">
                <a:solidFill>
                  <a:schemeClr val="bg1"/>
                </a:solidFill>
                <a:latin typeface="+mj-lt"/>
              </a:endParaRPr>
            </a:p>
          </p:txBody>
        </p:sp>
        <p:sp>
          <p:nvSpPr>
            <p:cNvPr id="25" name="TextBox 24">
              <a:extLst>
                <a:ext uri="{FF2B5EF4-FFF2-40B4-BE49-F238E27FC236}">
                  <a16:creationId xmlns:a16="http://schemas.microsoft.com/office/drawing/2014/main" id="{0E93113C-FA02-896B-B7DF-F4115C487249}"/>
                </a:ext>
              </a:extLst>
            </p:cNvPr>
            <p:cNvSpPr txBox="1"/>
            <p:nvPr/>
          </p:nvSpPr>
          <p:spPr>
            <a:xfrm>
              <a:off x="812337" y="4884256"/>
              <a:ext cx="1895147" cy="240217"/>
            </a:xfrm>
            <a:prstGeom prst="rect">
              <a:avLst/>
            </a:prstGeom>
            <a:noFill/>
          </p:spPr>
          <p:txBody>
            <a:bodyPr wrap="square" lIns="68580" tIns="34290" rIns="68580" rtlCol="0" anchor="t">
              <a:noAutofit/>
            </a:bodyPr>
            <a:lstStyle/>
            <a:p>
              <a:pPr>
                <a:spcBef>
                  <a:spcPts val="450"/>
                </a:spcBef>
              </a:pPr>
              <a:r>
                <a:rPr lang="en-US" sz="825" b="1" dirty="0">
                  <a:solidFill>
                    <a:srgbClr val="92D050"/>
                  </a:solidFill>
                  <a:latin typeface="Arial" panose="020B0604020202020204" pitchFamily="34" charset="0"/>
                  <a:cs typeface="Arial" panose="020B0604020202020204" pitchFamily="34" charset="0"/>
                </a:rPr>
                <a:t>Each packet ~150 us</a:t>
              </a:r>
            </a:p>
          </p:txBody>
        </p:sp>
        <p:sp>
          <p:nvSpPr>
            <p:cNvPr id="26" name="TextBox 25">
              <a:extLst>
                <a:ext uri="{FF2B5EF4-FFF2-40B4-BE49-F238E27FC236}">
                  <a16:creationId xmlns:a16="http://schemas.microsoft.com/office/drawing/2014/main" id="{09B1ECEE-B68C-A947-5325-DE971C202DDA}"/>
                </a:ext>
              </a:extLst>
            </p:cNvPr>
            <p:cNvSpPr txBox="1"/>
            <p:nvPr/>
          </p:nvSpPr>
          <p:spPr>
            <a:xfrm>
              <a:off x="2446299" y="5671640"/>
              <a:ext cx="1761322" cy="599575"/>
            </a:xfrm>
            <a:prstGeom prst="rect">
              <a:avLst/>
            </a:prstGeom>
            <a:noFill/>
          </p:spPr>
          <p:txBody>
            <a:bodyPr wrap="square" lIns="68580" tIns="34290" rIns="68580" rtlCol="0" anchor="t">
              <a:noAutofit/>
            </a:bodyPr>
            <a:lstStyle/>
            <a:p>
              <a:pPr>
                <a:spcBef>
                  <a:spcPts val="450"/>
                </a:spcBef>
              </a:pPr>
              <a:endParaRPr lang="en-US" sz="788"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C511F2E3-EFCA-38B7-2255-BA07EF985633}"/>
                </a:ext>
              </a:extLst>
            </p:cNvPr>
            <p:cNvCxnSpPr>
              <a:cxnSpLocks/>
            </p:cNvCxnSpPr>
            <p:nvPr/>
          </p:nvCxnSpPr>
          <p:spPr>
            <a:xfrm flipV="1">
              <a:off x="1024374" y="5858252"/>
              <a:ext cx="0" cy="2658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8535EE-6E7C-2C45-2C12-288772CD9F64}"/>
                </a:ext>
              </a:extLst>
            </p:cNvPr>
            <p:cNvCxnSpPr>
              <a:cxnSpLocks/>
            </p:cNvCxnSpPr>
            <p:nvPr/>
          </p:nvCxnSpPr>
          <p:spPr>
            <a:xfrm flipV="1">
              <a:off x="1407683" y="6124079"/>
              <a:ext cx="0" cy="2658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BA4B58-3D47-2199-832E-3BFEA31B3B52}"/>
                </a:ext>
              </a:extLst>
            </p:cNvPr>
            <p:cNvCxnSpPr>
              <a:cxnSpLocks/>
            </p:cNvCxnSpPr>
            <p:nvPr/>
          </p:nvCxnSpPr>
          <p:spPr>
            <a:xfrm flipV="1">
              <a:off x="1610883" y="5858252"/>
              <a:ext cx="0" cy="2658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8E41F6-640D-1252-F51B-D941122430FF}"/>
                </a:ext>
              </a:extLst>
            </p:cNvPr>
            <p:cNvCxnSpPr>
              <a:cxnSpLocks/>
            </p:cNvCxnSpPr>
            <p:nvPr/>
          </p:nvCxnSpPr>
          <p:spPr>
            <a:xfrm flipV="1">
              <a:off x="1874112" y="5858252"/>
              <a:ext cx="0" cy="2658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4A598F-770B-3F76-2D86-5E92D6A09A44}"/>
                </a:ext>
              </a:extLst>
            </p:cNvPr>
            <p:cNvCxnSpPr>
              <a:cxnSpLocks/>
            </p:cNvCxnSpPr>
            <p:nvPr/>
          </p:nvCxnSpPr>
          <p:spPr>
            <a:xfrm flipV="1">
              <a:off x="2248192" y="6124079"/>
              <a:ext cx="0" cy="2658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15F6772-AA37-9CE0-2C4C-10E81AA25E49}"/>
                </a:ext>
              </a:extLst>
            </p:cNvPr>
            <p:cNvCxnSpPr>
              <a:cxnSpLocks/>
            </p:cNvCxnSpPr>
            <p:nvPr/>
          </p:nvCxnSpPr>
          <p:spPr>
            <a:xfrm>
              <a:off x="1212851" y="5498461"/>
              <a:ext cx="1039903" cy="3671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7F54919-CCD9-5ED7-C04B-2846CE62E587}"/>
                </a:ext>
              </a:extLst>
            </p:cNvPr>
            <p:cNvCxnSpPr>
              <a:cxnSpLocks/>
            </p:cNvCxnSpPr>
            <p:nvPr/>
          </p:nvCxnSpPr>
          <p:spPr>
            <a:xfrm flipH="1">
              <a:off x="817063" y="5492058"/>
              <a:ext cx="223292" cy="36808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26E0E86F-E970-CDB8-E6C9-3262C7D59AC2}"/>
                </a:ext>
              </a:extLst>
            </p:cNvPr>
            <p:cNvSpPr txBox="1"/>
            <p:nvPr/>
          </p:nvSpPr>
          <p:spPr>
            <a:xfrm rot="16200000">
              <a:off x="2721629" y="5783631"/>
              <a:ext cx="373891" cy="946720"/>
            </a:xfrm>
            <a:prstGeom prst="rect">
              <a:avLst/>
            </a:prstGeom>
            <a:noFill/>
          </p:spPr>
          <p:txBody>
            <a:bodyPr vert="eaVert" wrap="square" lIns="68580" tIns="34290" rIns="68580" rtlCol="0" anchor="t">
              <a:noAutofit/>
            </a:bodyPr>
            <a:lstStyle/>
            <a:p>
              <a:pPr>
                <a:spcBef>
                  <a:spcPts val="450"/>
                </a:spcBef>
              </a:pPr>
              <a:r>
                <a:rPr lang="en-US" sz="788" dirty="0">
                  <a:latin typeface="Arial" panose="020B0604020202020204" pitchFamily="34" charset="0"/>
                  <a:cs typeface="Arial" panose="020B0604020202020204" pitchFamily="34" charset="0"/>
                </a:rPr>
                <a:t>Pulses</a:t>
              </a:r>
            </a:p>
          </p:txBody>
        </p:sp>
        <p:cxnSp>
          <p:nvCxnSpPr>
            <p:cNvPr id="131" name="Straight Connector 130">
              <a:extLst>
                <a:ext uri="{FF2B5EF4-FFF2-40B4-BE49-F238E27FC236}">
                  <a16:creationId xmlns:a16="http://schemas.microsoft.com/office/drawing/2014/main" id="{BF4BEAD8-592B-B759-3958-9D1FFCDC5732}"/>
                </a:ext>
              </a:extLst>
            </p:cNvPr>
            <p:cNvCxnSpPr>
              <a:cxnSpLocks/>
            </p:cNvCxnSpPr>
            <p:nvPr/>
          </p:nvCxnSpPr>
          <p:spPr>
            <a:xfrm>
              <a:off x="785206" y="6125905"/>
              <a:ext cx="1785117" cy="0"/>
            </a:xfrm>
            <a:prstGeom prst="line">
              <a:avLst/>
            </a:prstGeom>
          </p:spPr>
          <p:style>
            <a:lnRef idx="1">
              <a:schemeClr val="dk1"/>
            </a:lnRef>
            <a:fillRef idx="0">
              <a:schemeClr val="dk1"/>
            </a:fillRef>
            <a:effectRef idx="0">
              <a:schemeClr val="dk1"/>
            </a:effectRef>
            <a:fontRef idx="minor">
              <a:schemeClr val="tx1"/>
            </a:fontRef>
          </p:style>
        </p:cxnSp>
      </p:grpSp>
      <p:pic>
        <p:nvPicPr>
          <p:cNvPr id="132" name="Picture 131">
            <a:extLst>
              <a:ext uri="{FF2B5EF4-FFF2-40B4-BE49-F238E27FC236}">
                <a16:creationId xmlns:a16="http://schemas.microsoft.com/office/drawing/2014/main" id="{6B867BB9-D5CC-C86A-81DF-B32F188B0BEF}"/>
              </a:ext>
            </a:extLst>
          </p:cNvPr>
          <p:cNvPicPr>
            <a:picLocks noChangeAspect="1"/>
          </p:cNvPicPr>
          <p:nvPr/>
        </p:nvPicPr>
        <p:blipFill>
          <a:blip r:embed="rId3"/>
          <a:stretch>
            <a:fillRect/>
          </a:stretch>
        </p:blipFill>
        <p:spPr>
          <a:xfrm>
            <a:off x="3010894" y="676229"/>
            <a:ext cx="5820618" cy="1364885"/>
          </a:xfrm>
          <a:prstGeom prst="rect">
            <a:avLst/>
          </a:prstGeom>
        </p:spPr>
      </p:pic>
      <p:cxnSp>
        <p:nvCxnSpPr>
          <p:cNvPr id="133" name="Straight Connector 132">
            <a:extLst>
              <a:ext uri="{FF2B5EF4-FFF2-40B4-BE49-F238E27FC236}">
                <a16:creationId xmlns:a16="http://schemas.microsoft.com/office/drawing/2014/main" id="{A38C107D-8DA8-2439-2A4D-5423FB1C3A1B}"/>
              </a:ext>
            </a:extLst>
          </p:cNvPr>
          <p:cNvCxnSpPr>
            <a:cxnSpLocks/>
          </p:cNvCxnSpPr>
          <p:nvPr/>
        </p:nvCxnSpPr>
        <p:spPr>
          <a:xfrm flipH="1">
            <a:off x="683420" y="2054790"/>
            <a:ext cx="4654947" cy="431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5E1C581-28DD-9E92-A40A-E5A9FF04F29B}"/>
              </a:ext>
            </a:extLst>
          </p:cNvPr>
          <p:cNvCxnSpPr>
            <a:cxnSpLocks/>
          </p:cNvCxnSpPr>
          <p:nvPr/>
        </p:nvCxnSpPr>
        <p:spPr>
          <a:xfrm>
            <a:off x="6952016" y="2059381"/>
            <a:ext cx="1316998" cy="427168"/>
          </a:xfrm>
          <a:prstGeom prst="line">
            <a:avLst/>
          </a:prstGeom>
        </p:spPr>
        <p:style>
          <a:lnRef idx="1">
            <a:schemeClr val="accent1"/>
          </a:lnRef>
          <a:fillRef idx="0">
            <a:schemeClr val="accent1"/>
          </a:fillRef>
          <a:effectRef idx="0">
            <a:schemeClr val="accent1"/>
          </a:effectRef>
          <a:fontRef idx="minor">
            <a:schemeClr val="tx1"/>
          </a:fontRef>
        </p:style>
      </p:cxnSp>
      <p:sp>
        <p:nvSpPr>
          <p:cNvPr id="135" name="Right Brace 134">
            <a:extLst>
              <a:ext uri="{FF2B5EF4-FFF2-40B4-BE49-F238E27FC236}">
                <a16:creationId xmlns:a16="http://schemas.microsoft.com/office/drawing/2014/main" id="{5E30F082-6486-02E9-8908-070E2FAD91F1}"/>
              </a:ext>
            </a:extLst>
          </p:cNvPr>
          <p:cNvSpPr/>
          <p:nvPr/>
        </p:nvSpPr>
        <p:spPr>
          <a:xfrm>
            <a:off x="6109855" y="3890356"/>
            <a:ext cx="139987" cy="5769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6" name="TextBox 135">
            <a:extLst>
              <a:ext uri="{FF2B5EF4-FFF2-40B4-BE49-F238E27FC236}">
                <a16:creationId xmlns:a16="http://schemas.microsoft.com/office/drawing/2014/main" id="{901C5FD6-935A-3089-AA6F-82EC9F5F67F1}"/>
              </a:ext>
            </a:extLst>
          </p:cNvPr>
          <p:cNvSpPr txBox="1"/>
          <p:nvPr/>
        </p:nvSpPr>
        <p:spPr>
          <a:xfrm>
            <a:off x="6311800" y="4027263"/>
            <a:ext cx="2062126" cy="276999"/>
          </a:xfrm>
          <a:prstGeom prst="rect">
            <a:avLst/>
          </a:prstGeom>
          <a:noFill/>
        </p:spPr>
        <p:txBody>
          <a:bodyPr wrap="square">
            <a:spAutoFit/>
          </a:bodyPr>
          <a:lstStyle/>
          <a:p>
            <a:r>
              <a:rPr lang="en-US" sz="1200" dirty="0"/>
              <a:t>0.0009% activity</a:t>
            </a:r>
          </a:p>
        </p:txBody>
      </p:sp>
      <p:sp>
        <p:nvSpPr>
          <p:cNvPr id="137" name="Title 4">
            <a:extLst>
              <a:ext uri="{FF2B5EF4-FFF2-40B4-BE49-F238E27FC236}">
                <a16:creationId xmlns:a16="http://schemas.microsoft.com/office/drawing/2014/main" id="{C10AA512-1BF5-2504-D607-2A2F50B607A3}"/>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Example of UWB Activity – Door lock</a:t>
            </a:r>
            <a:endParaRPr lang="en-GB" dirty="0"/>
          </a:p>
        </p:txBody>
      </p:sp>
    </p:spTree>
    <p:extLst>
      <p:ext uri="{BB962C8B-B14F-4D97-AF65-F5344CB8AC3E}">
        <p14:creationId xmlns:p14="http://schemas.microsoft.com/office/powerpoint/2010/main" val="657365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692E-D46F-A6D5-C715-A2AA0AA04C95}"/>
              </a:ext>
            </a:extLst>
          </p:cNvPr>
          <p:cNvSpPr>
            <a:spLocks noGrp="1"/>
          </p:cNvSpPr>
          <p:nvPr>
            <p:ph type="ctrTitle"/>
          </p:nvPr>
        </p:nvSpPr>
        <p:spPr/>
        <p:txBody>
          <a:bodyPr/>
          <a:lstStyle/>
          <a:p>
            <a:r>
              <a:rPr lang="en-US" dirty="0"/>
              <a:t>BACKUP to Q3. (Regulatory)</a:t>
            </a:r>
          </a:p>
        </p:txBody>
      </p:sp>
    </p:spTree>
    <p:extLst>
      <p:ext uri="{BB962C8B-B14F-4D97-AF65-F5344CB8AC3E}">
        <p14:creationId xmlns:p14="http://schemas.microsoft.com/office/powerpoint/2010/main" val="3971094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65</a:t>
            </a:fld>
            <a:endParaRPr dirty="0"/>
          </a:p>
        </p:txBody>
      </p:sp>
      <p:pic>
        <p:nvPicPr>
          <p:cNvPr id="3" name="Picture 2">
            <a:extLst>
              <a:ext uri="{FF2B5EF4-FFF2-40B4-BE49-F238E27FC236}">
                <a16:creationId xmlns:a16="http://schemas.microsoft.com/office/drawing/2014/main" id="{82E1F115-A060-032C-65CC-A8A971168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356" y="875717"/>
            <a:ext cx="2273153" cy="1279377"/>
          </a:xfrm>
          <a:prstGeom prst="rect">
            <a:avLst/>
          </a:prstGeom>
        </p:spPr>
      </p:pic>
      <p:pic>
        <p:nvPicPr>
          <p:cNvPr id="4" name="Picture 3">
            <a:extLst>
              <a:ext uri="{FF2B5EF4-FFF2-40B4-BE49-F238E27FC236}">
                <a16:creationId xmlns:a16="http://schemas.microsoft.com/office/drawing/2014/main" id="{7E47FAAE-C167-44C7-4E25-67DBC18B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321" y="2146508"/>
            <a:ext cx="2136188" cy="1202290"/>
          </a:xfrm>
          <a:prstGeom prst="rect">
            <a:avLst/>
          </a:prstGeom>
        </p:spPr>
      </p:pic>
      <p:pic>
        <p:nvPicPr>
          <p:cNvPr id="5" name="Graphic 4" descr="Checkmark with solid fill">
            <a:extLst>
              <a:ext uri="{FF2B5EF4-FFF2-40B4-BE49-F238E27FC236}">
                <a16:creationId xmlns:a16="http://schemas.microsoft.com/office/drawing/2014/main" id="{7E992BFD-7FDF-3149-9FEB-2FA5E92903A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3094" y="1347700"/>
            <a:ext cx="454682" cy="454682"/>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8C34C61F-0FD3-5780-64E2-DA63174681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5158" y="3427817"/>
            <a:ext cx="2136187" cy="1202290"/>
          </a:xfrm>
          <a:prstGeom prst="rect">
            <a:avLst/>
          </a:prstGeom>
        </p:spPr>
      </p:pic>
      <p:sp>
        <p:nvSpPr>
          <p:cNvPr id="7" name="TextBox 6">
            <a:extLst>
              <a:ext uri="{FF2B5EF4-FFF2-40B4-BE49-F238E27FC236}">
                <a16:creationId xmlns:a16="http://schemas.microsoft.com/office/drawing/2014/main" id="{3BC98CBC-374E-5BCA-784F-3A7C25CC8A68}"/>
              </a:ext>
            </a:extLst>
          </p:cNvPr>
          <p:cNvSpPr txBox="1"/>
          <p:nvPr/>
        </p:nvSpPr>
        <p:spPr>
          <a:xfrm>
            <a:off x="687641" y="2046690"/>
            <a:ext cx="1367745" cy="253916"/>
          </a:xfrm>
          <a:prstGeom prst="rect">
            <a:avLst/>
          </a:prstGeom>
          <a:noFill/>
        </p:spPr>
        <p:txBody>
          <a:bodyPr wrap="square" rtlCol="0">
            <a:spAutoFit/>
          </a:bodyPr>
          <a:lstStyle/>
          <a:p>
            <a:r>
              <a:rPr lang="en-US" sz="1050" b="1" dirty="0">
                <a:solidFill>
                  <a:srgbClr val="004478"/>
                </a:solidFill>
                <a:latin typeface="Open Sans"/>
              </a:rPr>
              <a:t>Indoor access</a:t>
            </a:r>
          </a:p>
        </p:txBody>
      </p:sp>
      <p:sp>
        <p:nvSpPr>
          <p:cNvPr id="9" name="TextBox 8">
            <a:extLst>
              <a:ext uri="{FF2B5EF4-FFF2-40B4-BE49-F238E27FC236}">
                <a16:creationId xmlns:a16="http://schemas.microsoft.com/office/drawing/2014/main" id="{3F21FCA7-03B2-9A18-465F-64B4663DFF2F}"/>
              </a:ext>
            </a:extLst>
          </p:cNvPr>
          <p:cNvSpPr txBox="1"/>
          <p:nvPr/>
        </p:nvSpPr>
        <p:spPr>
          <a:xfrm>
            <a:off x="689085" y="3225927"/>
            <a:ext cx="1589000" cy="253916"/>
          </a:xfrm>
          <a:prstGeom prst="rect">
            <a:avLst/>
          </a:prstGeom>
          <a:noFill/>
        </p:spPr>
        <p:txBody>
          <a:bodyPr wrap="square" rtlCol="0">
            <a:spAutoFit/>
          </a:bodyPr>
          <a:lstStyle/>
          <a:p>
            <a:r>
              <a:rPr lang="en-US" sz="1050" b="1" dirty="0">
                <a:solidFill>
                  <a:srgbClr val="004478"/>
                </a:solidFill>
                <a:latin typeface="Open Sans"/>
              </a:rPr>
              <a:t>Car access</a:t>
            </a:r>
          </a:p>
        </p:txBody>
      </p:sp>
      <p:sp>
        <p:nvSpPr>
          <p:cNvPr id="10" name="TextBox 9">
            <a:extLst>
              <a:ext uri="{FF2B5EF4-FFF2-40B4-BE49-F238E27FC236}">
                <a16:creationId xmlns:a16="http://schemas.microsoft.com/office/drawing/2014/main" id="{5483E322-DEF5-04DF-6BDB-D214606FA376}"/>
              </a:ext>
            </a:extLst>
          </p:cNvPr>
          <p:cNvSpPr txBox="1"/>
          <p:nvPr/>
        </p:nvSpPr>
        <p:spPr>
          <a:xfrm>
            <a:off x="690779" y="4372930"/>
            <a:ext cx="1589000" cy="253916"/>
          </a:xfrm>
          <a:prstGeom prst="rect">
            <a:avLst/>
          </a:prstGeom>
          <a:noFill/>
        </p:spPr>
        <p:txBody>
          <a:bodyPr wrap="square" rtlCol="0">
            <a:spAutoFit/>
          </a:bodyPr>
          <a:lstStyle/>
          <a:p>
            <a:r>
              <a:rPr lang="en-US" sz="1050" b="1" dirty="0">
                <a:solidFill>
                  <a:srgbClr val="004478"/>
                </a:solidFill>
                <a:latin typeface="Open Sans"/>
              </a:rPr>
              <a:t>Outdoor access</a:t>
            </a:r>
          </a:p>
        </p:txBody>
      </p:sp>
      <p:pic>
        <p:nvPicPr>
          <p:cNvPr id="11" name="Graphic 10" descr="Close with solid fill">
            <a:extLst>
              <a:ext uri="{FF2B5EF4-FFF2-40B4-BE49-F238E27FC236}">
                <a16:creationId xmlns:a16="http://schemas.microsoft.com/office/drawing/2014/main" id="{16CB4B91-A617-A3C1-2FAD-26397BC6590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4042" y="3850774"/>
            <a:ext cx="492787" cy="492787"/>
          </a:xfrm>
          <a:prstGeom prst="rect">
            <a:avLst/>
          </a:prstGeom>
        </p:spPr>
      </p:pic>
      <p:pic>
        <p:nvPicPr>
          <p:cNvPr id="12" name="Picture 11">
            <a:extLst>
              <a:ext uri="{FF2B5EF4-FFF2-40B4-BE49-F238E27FC236}">
                <a16:creationId xmlns:a16="http://schemas.microsoft.com/office/drawing/2014/main" id="{0D91CF7E-8858-6A36-B5FC-EB3AB553AD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51815" y="1029024"/>
            <a:ext cx="1893038" cy="1064834"/>
          </a:xfrm>
          <a:prstGeom prst="rect">
            <a:avLst/>
          </a:prstGeom>
        </p:spPr>
      </p:pic>
      <p:sp>
        <p:nvSpPr>
          <p:cNvPr id="13" name="TextBox 12">
            <a:extLst>
              <a:ext uri="{FF2B5EF4-FFF2-40B4-BE49-F238E27FC236}">
                <a16:creationId xmlns:a16="http://schemas.microsoft.com/office/drawing/2014/main" id="{888A9401-0143-360F-C731-18D5F504509C}"/>
              </a:ext>
            </a:extLst>
          </p:cNvPr>
          <p:cNvSpPr txBox="1"/>
          <p:nvPr/>
        </p:nvSpPr>
        <p:spPr>
          <a:xfrm>
            <a:off x="3360057" y="2038101"/>
            <a:ext cx="1241235" cy="253916"/>
          </a:xfrm>
          <a:prstGeom prst="rect">
            <a:avLst/>
          </a:prstGeom>
          <a:noFill/>
        </p:spPr>
        <p:txBody>
          <a:bodyPr wrap="square" rtlCol="0">
            <a:spAutoFit/>
          </a:bodyPr>
          <a:lstStyle/>
          <a:p>
            <a:r>
              <a:rPr lang="en-US" sz="1050" b="1" dirty="0">
                <a:solidFill>
                  <a:srgbClr val="004478"/>
                </a:solidFill>
                <a:latin typeface="Open Sans"/>
              </a:rPr>
              <a:t>Indoor sales</a:t>
            </a:r>
          </a:p>
        </p:txBody>
      </p:sp>
      <p:pic>
        <p:nvPicPr>
          <p:cNvPr id="14" name="Picture 13">
            <a:extLst>
              <a:ext uri="{FF2B5EF4-FFF2-40B4-BE49-F238E27FC236}">
                <a16:creationId xmlns:a16="http://schemas.microsoft.com/office/drawing/2014/main" id="{3F39F64D-0A68-D721-B454-C04617B498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02769" y="2396014"/>
            <a:ext cx="1657577" cy="932387"/>
          </a:xfrm>
          <a:prstGeom prst="rect">
            <a:avLst/>
          </a:prstGeom>
        </p:spPr>
      </p:pic>
      <p:sp>
        <p:nvSpPr>
          <p:cNvPr id="15" name="TextBox 14">
            <a:extLst>
              <a:ext uri="{FF2B5EF4-FFF2-40B4-BE49-F238E27FC236}">
                <a16:creationId xmlns:a16="http://schemas.microsoft.com/office/drawing/2014/main" id="{8B188D11-3E19-3B5A-A46D-34411F4DF897}"/>
              </a:ext>
            </a:extLst>
          </p:cNvPr>
          <p:cNvSpPr txBox="1"/>
          <p:nvPr/>
        </p:nvSpPr>
        <p:spPr>
          <a:xfrm>
            <a:off x="3360057" y="3214872"/>
            <a:ext cx="2023535" cy="253916"/>
          </a:xfrm>
          <a:prstGeom prst="rect">
            <a:avLst/>
          </a:prstGeom>
          <a:noFill/>
        </p:spPr>
        <p:txBody>
          <a:bodyPr wrap="square" rtlCol="0">
            <a:spAutoFit/>
          </a:bodyPr>
          <a:lstStyle/>
          <a:p>
            <a:r>
              <a:rPr lang="en-US" sz="1050" b="1" dirty="0">
                <a:solidFill>
                  <a:srgbClr val="004478"/>
                </a:solidFill>
                <a:latin typeface="Open Sans"/>
              </a:rPr>
              <a:t>Outdoor access/payment</a:t>
            </a:r>
          </a:p>
        </p:txBody>
      </p:sp>
      <p:pic>
        <p:nvPicPr>
          <p:cNvPr id="16" name="Graphic 15" descr="Close with solid fill">
            <a:extLst>
              <a:ext uri="{FF2B5EF4-FFF2-40B4-BE49-F238E27FC236}">
                <a16:creationId xmlns:a16="http://schemas.microsoft.com/office/drawing/2014/main" id="{7D75302A-1B28-A1CD-F4EA-981B012390A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59029" y="2615814"/>
            <a:ext cx="492787" cy="492787"/>
          </a:xfrm>
          <a:prstGeom prst="rect">
            <a:avLst/>
          </a:prstGeom>
        </p:spPr>
      </p:pic>
      <p:pic>
        <p:nvPicPr>
          <p:cNvPr id="17" name="Graphic 16" descr="Checkmark with solid fill">
            <a:extLst>
              <a:ext uri="{FF2B5EF4-FFF2-40B4-BE49-F238E27FC236}">
                <a16:creationId xmlns:a16="http://schemas.microsoft.com/office/drawing/2014/main" id="{19A84280-02AE-FDBB-F816-F81F2A12444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63226" y="1342483"/>
            <a:ext cx="454682" cy="454682"/>
          </a:xfrm>
          <a:prstGeom prst="rect">
            <a:avLst/>
          </a:prstGeom>
        </p:spPr>
      </p:pic>
      <p:grpSp>
        <p:nvGrpSpPr>
          <p:cNvPr id="18" name="Group 17">
            <a:extLst>
              <a:ext uri="{FF2B5EF4-FFF2-40B4-BE49-F238E27FC236}">
                <a16:creationId xmlns:a16="http://schemas.microsoft.com/office/drawing/2014/main" id="{D2F209E4-66AA-1802-B4AD-005762B76B4C}"/>
              </a:ext>
            </a:extLst>
          </p:cNvPr>
          <p:cNvGrpSpPr/>
          <p:nvPr/>
        </p:nvGrpSpPr>
        <p:grpSpPr>
          <a:xfrm>
            <a:off x="6465564" y="2920572"/>
            <a:ext cx="2131323" cy="1188549"/>
            <a:chOff x="9019032" y="1765578"/>
            <a:chExt cx="2390648" cy="1682290"/>
          </a:xfrm>
        </p:grpSpPr>
        <p:sp>
          <p:nvSpPr>
            <p:cNvPr id="19" name="Rectangle: Rounded Corners 18">
              <a:extLst>
                <a:ext uri="{FF2B5EF4-FFF2-40B4-BE49-F238E27FC236}">
                  <a16:creationId xmlns:a16="http://schemas.microsoft.com/office/drawing/2014/main" id="{CC4E663C-64ED-2BBB-5839-096B5A387BC9}"/>
                </a:ext>
              </a:extLst>
            </p:cNvPr>
            <p:cNvSpPr/>
            <p:nvPr/>
          </p:nvSpPr>
          <p:spPr>
            <a:xfrm>
              <a:off x="9019032" y="1765578"/>
              <a:ext cx="2390648" cy="1682290"/>
            </a:xfrm>
            <a:prstGeom prst="roundRect">
              <a:avLst>
                <a:gd name="adj" fmla="val 7004"/>
              </a:avLst>
            </a:prstGeom>
            <a:solidFill>
              <a:srgbClr val="E98BA7">
                <a:lumMod val="40000"/>
                <a:lumOff val="60000"/>
              </a:srgbClr>
            </a:solidFill>
            <a:ln w="6350" cap="flat" cmpd="sng" algn="ctr">
              <a:noFill/>
              <a:prstDash val="solid"/>
              <a:miter lim="800000"/>
            </a:ln>
            <a:effectLst/>
          </p:spPr>
          <p:txBody>
            <a:bodyPr rtlCol="0" anchor="ctr"/>
            <a:lstStyle/>
            <a:p>
              <a:pPr algn="ctr" defTabSz="685800">
                <a:buClrTx/>
                <a:defRPr/>
              </a:pPr>
              <a:endParaRPr lang="en-US" sz="1350" dirty="0">
                <a:solidFill>
                  <a:srgbClr val="2B2B2B"/>
                </a:solidFill>
                <a:latin typeface="Open Sans"/>
                <a:ea typeface="+mn-ea"/>
                <a:cs typeface="+mn-cs"/>
              </a:endParaRPr>
            </a:p>
          </p:txBody>
        </p:sp>
        <p:sp>
          <p:nvSpPr>
            <p:cNvPr id="20" name="TextBox 19">
              <a:extLst>
                <a:ext uri="{FF2B5EF4-FFF2-40B4-BE49-F238E27FC236}">
                  <a16:creationId xmlns:a16="http://schemas.microsoft.com/office/drawing/2014/main" id="{74343C60-4E27-85F6-32D2-5FD37CC8608B}"/>
                </a:ext>
              </a:extLst>
            </p:cNvPr>
            <p:cNvSpPr txBox="1"/>
            <p:nvPr/>
          </p:nvSpPr>
          <p:spPr>
            <a:xfrm>
              <a:off x="9103361" y="1869277"/>
              <a:ext cx="2306319" cy="1073626"/>
            </a:xfrm>
            <a:prstGeom prst="rect">
              <a:avLst/>
            </a:prstGeom>
            <a:noFill/>
          </p:spPr>
          <p:txBody>
            <a:bodyPr wrap="square" rtlCol="0">
              <a:spAutoFit/>
            </a:bodyPr>
            <a:lstStyle/>
            <a:p>
              <a:pPr defTabSz="685800">
                <a:spcAft>
                  <a:spcPts val="600"/>
                </a:spcAft>
                <a:buClrTx/>
                <a:defRPr/>
              </a:pPr>
              <a:r>
                <a:rPr lang="en-US" sz="1050" b="1" dirty="0">
                  <a:solidFill>
                    <a:srgbClr val="004478"/>
                  </a:solidFill>
                  <a:latin typeface="Open Sans"/>
                </a:rPr>
                <a:t>UWB ranging transmissions are extremely constrained:</a:t>
              </a:r>
              <a:endParaRPr lang="en-US" sz="1050" dirty="0">
                <a:solidFill>
                  <a:srgbClr val="2B2B2B"/>
                </a:solidFill>
                <a:latin typeface="Open Sans"/>
              </a:endParaRPr>
            </a:p>
            <a:p>
              <a:pPr marL="233363" indent="-112713" defTabSz="685800">
                <a:buClrTx/>
                <a:buFont typeface="Arial" panose="020B0604020202020204" pitchFamily="34" charset="0"/>
                <a:buChar char="•"/>
                <a:defRPr/>
              </a:pPr>
              <a:r>
                <a:rPr lang="en-US" sz="1050" dirty="0">
                  <a:solidFill>
                    <a:srgbClr val="2C7DBD">
                      <a:lumMod val="75000"/>
                    </a:srgbClr>
                  </a:solidFill>
                  <a:latin typeface="Open Sans"/>
                </a:rPr>
                <a:t>Very low Duty Cycle</a:t>
              </a:r>
            </a:p>
            <a:p>
              <a:pPr marL="233363" indent="-112713" defTabSz="685800">
                <a:buClrTx/>
                <a:buFont typeface="Arial" panose="020B0604020202020204" pitchFamily="34" charset="0"/>
                <a:buChar char="•"/>
                <a:defRPr/>
              </a:pPr>
              <a:r>
                <a:rPr lang="en-US" sz="1050" dirty="0">
                  <a:solidFill>
                    <a:srgbClr val="2C7DBD">
                      <a:lumMod val="75000"/>
                    </a:srgbClr>
                  </a:solidFill>
                  <a:latin typeface="Open Sans"/>
                </a:rPr>
                <a:t>Very low Activity Factor</a:t>
              </a:r>
            </a:p>
            <a:p>
              <a:pPr marL="233363" indent="-112713" defTabSz="685800">
                <a:spcAft>
                  <a:spcPts val="600"/>
                </a:spcAft>
                <a:buClrTx/>
                <a:buFont typeface="Arial" panose="020B0604020202020204" pitchFamily="34" charset="0"/>
                <a:buChar char="•"/>
                <a:defRPr/>
              </a:pPr>
              <a:r>
                <a:rPr lang="en-US" sz="1050" dirty="0">
                  <a:solidFill>
                    <a:srgbClr val="2C7DBD">
                      <a:lumMod val="75000"/>
                    </a:srgbClr>
                  </a:solidFill>
                  <a:latin typeface="Open Sans"/>
                </a:rPr>
                <a:t>Very low Transmit Power</a:t>
              </a:r>
              <a:endParaRPr lang="en-US" sz="900" dirty="0">
                <a:solidFill>
                  <a:srgbClr val="2C7DBD">
                    <a:lumMod val="75000"/>
                  </a:srgbClr>
                </a:solidFill>
                <a:latin typeface="Open Sans"/>
              </a:endParaRPr>
            </a:p>
          </p:txBody>
        </p:sp>
      </p:grpSp>
      <p:sp>
        <p:nvSpPr>
          <p:cNvPr id="21" name="Rectangle: Rounded Corners 20">
            <a:extLst>
              <a:ext uri="{FF2B5EF4-FFF2-40B4-BE49-F238E27FC236}">
                <a16:creationId xmlns:a16="http://schemas.microsoft.com/office/drawing/2014/main" id="{56A913D8-DB5F-64CE-0D2D-C47490D6EC92}"/>
              </a:ext>
            </a:extLst>
          </p:cNvPr>
          <p:cNvSpPr/>
          <p:nvPr/>
        </p:nvSpPr>
        <p:spPr>
          <a:xfrm>
            <a:off x="6056560" y="927148"/>
            <a:ext cx="2852428" cy="1279377"/>
          </a:xfrm>
          <a:prstGeom prst="roundRect">
            <a:avLst>
              <a:gd name="adj" fmla="val 7115"/>
            </a:avLst>
          </a:prstGeom>
          <a:solidFill>
            <a:srgbClr val="FED64A">
              <a:lumMod val="40000"/>
              <a:lumOff val="60000"/>
            </a:srgbClr>
          </a:solidFill>
          <a:ln w="6350" cap="flat" cmpd="sng" algn="ctr">
            <a:noFill/>
            <a:prstDash val="solid"/>
            <a:miter lim="800000"/>
          </a:ln>
          <a:effectLst/>
        </p:spPr>
        <p:txBody>
          <a:bodyPr rtlCol="0" anchor="ctr"/>
          <a:lstStyle/>
          <a:p>
            <a:pPr algn="ctr" defTabSz="685800">
              <a:buClrTx/>
              <a:defRPr/>
            </a:pPr>
            <a:endParaRPr lang="en-US" sz="1500" dirty="0">
              <a:solidFill>
                <a:srgbClr val="2B2B2B"/>
              </a:solidFill>
              <a:latin typeface="Open Sans"/>
              <a:ea typeface="+mn-ea"/>
              <a:cs typeface="+mn-cs"/>
            </a:endParaRPr>
          </a:p>
        </p:txBody>
      </p:sp>
      <p:pic>
        <p:nvPicPr>
          <p:cNvPr id="22" name="Picture 21">
            <a:extLst>
              <a:ext uri="{FF2B5EF4-FFF2-40B4-BE49-F238E27FC236}">
                <a16:creationId xmlns:a16="http://schemas.microsoft.com/office/drawing/2014/main" id="{D13BD781-C0D2-9605-A548-795888CB68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07087" y="1251505"/>
            <a:ext cx="227732" cy="227732"/>
          </a:xfrm>
          <a:prstGeom prst="rect">
            <a:avLst/>
          </a:prstGeom>
          <a:solidFill>
            <a:srgbClr val="FED64A">
              <a:lumMod val="40000"/>
              <a:lumOff val="60000"/>
            </a:srgbClr>
          </a:solidFill>
          <a:ln>
            <a:noFill/>
          </a:ln>
        </p:spPr>
      </p:pic>
      <p:pic>
        <p:nvPicPr>
          <p:cNvPr id="23" name="Picture 22">
            <a:extLst>
              <a:ext uri="{FF2B5EF4-FFF2-40B4-BE49-F238E27FC236}">
                <a16:creationId xmlns:a16="http://schemas.microsoft.com/office/drawing/2014/main" id="{70FE8C69-14EE-B953-D24A-98DB4ADDFA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13846" y="1798674"/>
            <a:ext cx="227732" cy="227732"/>
          </a:xfrm>
          <a:prstGeom prst="rect">
            <a:avLst/>
          </a:prstGeom>
          <a:solidFill>
            <a:srgbClr val="FED64A">
              <a:lumMod val="40000"/>
              <a:lumOff val="60000"/>
            </a:srgbClr>
          </a:solidFill>
          <a:ln>
            <a:noFill/>
          </a:ln>
        </p:spPr>
      </p:pic>
      <p:sp>
        <p:nvSpPr>
          <p:cNvPr id="24" name="TextBox 23">
            <a:extLst>
              <a:ext uri="{FF2B5EF4-FFF2-40B4-BE49-F238E27FC236}">
                <a16:creationId xmlns:a16="http://schemas.microsoft.com/office/drawing/2014/main" id="{64177B02-C298-90CA-CCEF-3FC1571C1A6D}"/>
              </a:ext>
            </a:extLst>
          </p:cNvPr>
          <p:cNvSpPr txBox="1"/>
          <p:nvPr/>
        </p:nvSpPr>
        <p:spPr>
          <a:xfrm>
            <a:off x="6551420" y="1236890"/>
            <a:ext cx="1075643" cy="276999"/>
          </a:xfrm>
          <a:prstGeom prst="rect">
            <a:avLst/>
          </a:prstGeom>
          <a:solidFill>
            <a:srgbClr val="FED64A">
              <a:lumMod val="40000"/>
              <a:lumOff val="60000"/>
            </a:srgbClr>
          </a:solidFill>
          <a:ln>
            <a:noFill/>
          </a:ln>
        </p:spPr>
        <p:txBody>
          <a:bodyPr wrap="square" rtlCol="0">
            <a:spAutoFit/>
          </a:bodyPr>
          <a:lstStyle/>
          <a:p>
            <a:pPr defTabSz="685800">
              <a:buClrTx/>
              <a:defRPr/>
            </a:pPr>
            <a:r>
              <a:rPr lang="en-US" sz="1050" dirty="0">
                <a:solidFill>
                  <a:srgbClr val="2C7DBD">
                    <a:lumMod val="75000"/>
                  </a:srgbClr>
                </a:solidFill>
                <a:latin typeface="Open Sans"/>
              </a:rPr>
              <a:t>within</a:t>
            </a:r>
            <a:r>
              <a:rPr lang="en-US" sz="1200" dirty="0">
                <a:solidFill>
                  <a:srgbClr val="2C7DBD">
                    <a:lumMod val="75000"/>
                  </a:srgbClr>
                </a:solidFill>
                <a:latin typeface="Open Sans"/>
              </a:rPr>
              <a:t> </a:t>
            </a:r>
            <a:r>
              <a:rPr lang="en-US" sz="1050" dirty="0">
                <a:solidFill>
                  <a:srgbClr val="2C7DBD">
                    <a:lumMod val="75000"/>
                  </a:srgbClr>
                </a:solidFill>
                <a:latin typeface="Open Sans"/>
              </a:rPr>
              <a:t>rules</a:t>
            </a:r>
            <a:endParaRPr lang="en-US" sz="1200" dirty="0">
              <a:solidFill>
                <a:srgbClr val="2C7DBD">
                  <a:lumMod val="75000"/>
                </a:srgbClr>
              </a:solidFill>
              <a:latin typeface="Open Sans"/>
            </a:endParaRPr>
          </a:p>
        </p:txBody>
      </p:sp>
      <p:sp>
        <p:nvSpPr>
          <p:cNvPr id="25" name="TextBox 24">
            <a:extLst>
              <a:ext uri="{FF2B5EF4-FFF2-40B4-BE49-F238E27FC236}">
                <a16:creationId xmlns:a16="http://schemas.microsoft.com/office/drawing/2014/main" id="{51F34260-F256-34B8-D8D3-2BF19D098146}"/>
              </a:ext>
            </a:extLst>
          </p:cNvPr>
          <p:cNvSpPr txBox="1"/>
          <p:nvPr/>
        </p:nvSpPr>
        <p:spPr>
          <a:xfrm>
            <a:off x="6551420" y="1790124"/>
            <a:ext cx="1724595" cy="253916"/>
          </a:xfrm>
          <a:prstGeom prst="rect">
            <a:avLst/>
          </a:prstGeom>
          <a:solidFill>
            <a:srgbClr val="FED64A">
              <a:lumMod val="40000"/>
              <a:lumOff val="60000"/>
            </a:srgbClr>
          </a:solidFill>
          <a:ln>
            <a:noFill/>
          </a:ln>
        </p:spPr>
        <p:txBody>
          <a:bodyPr wrap="square" rtlCol="0">
            <a:spAutoFit/>
          </a:bodyPr>
          <a:lstStyle/>
          <a:p>
            <a:pPr defTabSz="685800">
              <a:buClrTx/>
              <a:defRPr/>
            </a:pPr>
            <a:r>
              <a:rPr lang="en-US" sz="1050" dirty="0">
                <a:solidFill>
                  <a:srgbClr val="2C7DBD">
                    <a:lumMod val="75000"/>
                  </a:srgbClr>
                </a:solidFill>
                <a:latin typeface="Open Sans"/>
              </a:rPr>
              <a:t>at tension (not allowed)</a:t>
            </a:r>
            <a:endParaRPr lang="en-US" sz="1200" dirty="0">
              <a:solidFill>
                <a:srgbClr val="2C7DBD">
                  <a:lumMod val="75000"/>
                </a:srgbClr>
              </a:solidFill>
              <a:latin typeface="Open Sans"/>
            </a:endParaRPr>
          </a:p>
        </p:txBody>
      </p:sp>
      <p:sp>
        <p:nvSpPr>
          <p:cNvPr id="26" name="TextBox 25">
            <a:extLst>
              <a:ext uri="{FF2B5EF4-FFF2-40B4-BE49-F238E27FC236}">
                <a16:creationId xmlns:a16="http://schemas.microsoft.com/office/drawing/2014/main" id="{E18DAD7E-34B3-2665-EC93-509E8CC8EF55}"/>
              </a:ext>
            </a:extLst>
          </p:cNvPr>
          <p:cNvSpPr txBox="1"/>
          <p:nvPr/>
        </p:nvSpPr>
        <p:spPr>
          <a:xfrm>
            <a:off x="6188286" y="948912"/>
            <a:ext cx="2174003" cy="276999"/>
          </a:xfrm>
          <a:prstGeom prst="rect">
            <a:avLst/>
          </a:prstGeom>
          <a:solidFill>
            <a:srgbClr val="FED64A">
              <a:lumMod val="40000"/>
              <a:lumOff val="60000"/>
            </a:srgbClr>
          </a:solidFill>
          <a:ln>
            <a:noFill/>
          </a:ln>
        </p:spPr>
        <p:txBody>
          <a:bodyPr wrap="square" rtlCol="0">
            <a:spAutoFit/>
          </a:bodyPr>
          <a:lstStyle/>
          <a:p>
            <a:pPr defTabSz="685800">
              <a:buClrTx/>
              <a:defRPr/>
            </a:pPr>
            <a:r>
              <a:rPr lang="en-US" sz="1200" b="1" dirty="0">
                <a:solidFill>
                  <a:srgbClr val="2B2B2B"/>
                </a:solidFill>
                <a:latin typeface="Open Sans"/>
              </a:rPr>
              <a:t>FCC regulation status: </a:t>
            </a:r>
          </a:p>
        </p:txBody>
      </p:sp>
      <p:sp>
        <p:nvSpPr>
          <p:cNvPr id="27" name="TextBox 26">
            <a:extLst>
              <a:ext uri="{FF2B5EF4-FFF2-40B4-BE49-F238E27FC236}">
                <a16:creationId xmlns:a16="http://schemas.microsoft.com/office/drawing/2014/main" id="{F89CC12D-415C-D624-C7CF-892F37B56CEB}"/>
              </a:ext>
            </a:extLst>
          </p:cNvPr>
          <p:cNvSpPr txBox="1"/>
          <p:nvPr/>
        </p:nvSpPr>
        <p:spPr>
          <a:xfrm>
            <a:off x="6551420" y="1529692"/>
            <a:ext cx="2357568" cy="253916"/>
          </a:xfrm>
          <a:prstGeom prst="rect">
            <a:avLst/>
          </a:prstGeom>
          <a:solidFill>
            <a:srgbClr val="FED64A">
              <a:lumMod val="40000"/>
              <a:lumOff val="60000"/>
            </a:srgbClr>
          </a:solidFill>
          <a:ln>
            <a:noFill/>
          </a:ln>
        </p:spPr>
        <p:txBody>
          <a:bodyPr wrap="square" rtlCol="0">
            <a:spAutoFit/>
          </a:bodyPr>
          <a:lstStyle/>
          <a:p>
            <a:pPr defTabSz="685800">
              <a:buClrTx/>
              <a:defRPr/>
            </a:pPr>
            <a:r>
              <a:rPr lang="en-US" sz="1050" dirty="0">
                <a:solidFill>
                  <a:srgbClr val="2C7DBD">
                    <a:lumMod val="75000"/>
                  </a:srgbClr>
                </a:solidFill>
                <a:latin typeface="Open Sans"/>
              </a:rPr>
              <a:t>waiver or interpretation (unclear) ?</a:t>
            </a:r>
            <a:endParaRPr lang="en-US" sz="1200" dirty="0">
              <a:solidFill>
                <a:srgbClr val="2C7DBD">
                  <a:lumMod val="75000"/>
                </a:srgbClr>
              </a:solidFill>
              <a:latin typeface="Open Sans"/>
            </a:endParaRPr>
          </a:p>
        </p:txBody>
      </p:sp>
      <p:pic>
        <p:nvPicPr>
          <p:cNvPr id="28" name="Graphic 27" descr="Checkmark with solid fill">
            <a:extLst>
              <a:ext uri="{FF2B5EF4-FFF2-40B4-BE49-F238E27FC236}">
                <a16:creationId xmlns:a16="http://schemas.microsoft.com/office/drawing/2014/main" id="{AE574336-C12C-8817-25F7-9C384DBAEDE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91016" y="2583978"/>
            <a:ext cx="454682" cy="454682"/>
          </a:xfrm>
          <a:prstGeom prst="rect">
            <a:avLst/>
          </a:prstGeom>
        </p:spPr>
      </p:pic>
      <p:pic>
        <p:nvPicPr>
          <p:cNvPr id="29" name="Graphic 28" descr="Checkmark with solid fill">
            <a:extLst>
              <a:ext uri="{FF2B5EF4-FFF2-40B4-BE49-F238E27FC236}">
                <a16:creationId xmlns:a16="http://schemas.microsoft.com/office/drawing/2014/main" id="{D353AD3A-5274-1DFA-2E70-D2F26E86081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306919" y="1496891"/>
            <a:ext cx="227732" cy="227732"/>
          </a:xfrm>
          <a:prstGeom prst="rect">
            <a:avLst/>
          </a:prstGeom>
        </p:spPr>
      </p:pic>
      <p:sp>
        <p:nvSpPr>
          <p:cNvPr id="2" name="Title 4">
            <a:extLst>
              <a:ext uri="{FF2B5EF4-FFF2-40B4-BE49-F238E27FC236}">
                <a16:creationId xmlns:a16="http://schemas.microsoft.com/office/drawing/2014/main" id="{6FB5A94A-0144-43DE-147A-476C9D267821}"/>
              </a:ext>
            </a:extLst>
          </p:cNvPr>
          <p:cNvSpPr txBox="1">
            <a:spLocks/>
          </p:cNvSpPr>
          <p:nvPr/>
        </p:nvSpPr>
        <p:spPr>
          <a:xfrm>
            <a:off x="457200" y="274640"/>
            <a:ext cx="82296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Example Industry Need: Seamless Ranging allowed in Europe, but Not in US, making it Hard for Industry to Follow</a:t>
            </a:r>
            <a:endParaRPr lang="en-GB" dirty="0"/>
          </a:p>
        </p:txBody>
      </p:sp>
      <p:sp>
        <p:nvSpPr>
          <p:cNvPr id="8" name="Right Brace 7">
            <a:extLst>
              <a:ext uri="{FF2B5EF4-FFF2-40B4-BE49-F238E27FC236}">
                <a16:creationId xmlns:a16="http://schemas.microsoft.com/office/drawing/2014/main" id="{508EE373-104C-B3FF-E407-D4F25D660972}"/>
              </a:ext>
            </a:extLst>
          </p:cNvPr>
          <p:cNvSpPr/>
          <p:nvPr/>
        </p:nvSpPr>
        <p:spPr>
          <a:xfrm>
            <a:off x="5960346" y="2430258"/>
            <a:ext cx="414033" cy="209917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3210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15655-E77B-DB39-194B-E3C8D882A9DE}"/>
              </a:ext>
            </a:extLst>
          </p:cNvPr>
          <p:cNvSpPr>
            <a:spLocks noGrp="1"/>
          </p:cNvSpPr>
          <p:nvPr>
            <p:ph type="body" idx="1"/>
          </p:nvPr>
        </p:nvSpPr>
        <p:spPr>
          <a:xfrm>
            <a:off x="457194" y="1635513"/>
            <a:ext cx="8229611" cy="3040320"/>
          </a:xfrm>
        </p:spPr>
        <p:txBody>
          <a:bodyPr/>
          <a:lstStyle/>
          <a:p>
            <a:pPr>
              <a:spcBef>
                <a:spcPts val="600"/>
              </a:spcBef>
              <a:spcAft>
                <a:spcPts val="600"/>
              </a:spcAft>
            </a:pPr>
            <a:r>
              <a:rPr lang="en-GB" sz="1400" dirty="0"/>
              <a:t>Originally, by the FCC, to prevent outdoor UWB communication networks that might interfere with critical radar systems (high mounted antennas)</a:t>
            </a:r>
          </a:p>
          <a:p>
            <a:pPr>
              <a:spcBef>
                <a:spcPts val="600"/>
              </a:spcBef>
              <a:spcAft>
                <a:spcPts val="600"/>
              </a:spcAft>
            </a:pPr>
            <a:r>
              <a:rPr lang="en-GB" sz="1400" dirty="0"/>
              <a:t>These days, it prevents efficient down-link time-difference-of-arrival positioning and smart lock applications</a:t>
            </a:r>
          </a:p>
          <a:p>
            <a:pPr>
              <a:spcBef>
                <a:spcPts val="600"/>
              </a:spcBef>
              <a:spcAft>
                <a:spcPts val="600"/>
              </a:spcAft>
            </a:pPr>
            <a:r>
              <a:rPr lang="en-GB" sz="1400" dirty="0"/>
              <a:t>CEPT now allows fixed outdoor UWB transmissions between 6.0 and 8.5 GHz</a:t>
            </a:r>
          </a:p>
          <a:p>
            <a:pPr>
              <a:spcBef>
                <a:spcPts val="600"/>
              </a:spcBef>
              <a:spcAft>
                <a:spcPts val="600"/>
              </a:spcAft>
            </a:pPr>
            <a:r>
              <a:rPr lang="en-GB" sz="1400" dirty="0"/>
              <a:t>FCC has approved a number of waivers enabling fixed outdoor UWB transmissions</a:t>
            </a:r>
          </a:p>
          <a:p>
            <a:pPr>
              <a:spcBef>
                <a:spcPts val="600"/>
              </a:spcBef>
              <a:spcAft>
                <a:spcPts val="600"/>
              </a:spcAft>
            </a:pPr>
            <a:r>
              <a:rPr lang="en-GB" sz="1400" dirty="0"/>
              <a:t>Outdoor DL-TDOA is a key enabler for smart parking and traffic applications</a:t>
            </a:r>
          </a:p>
        </p:txBody>
      </p:sp>
      <p:sp>
        <p:nvSpPr>
          <p:cNvPr id="3" name="Slide Number Placeholder 2">
            <a:extLst>
              <a:ext uri="{FF2B5EF4-FFF2-40B4-BE49-F238E27FC236}">
                <a16:creationId xmlns:a16="http://schemas.microsoft.com/office/drawing/2014/main" id="{22593DFE-B0C5-718C-18C8-673B21FF00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sp>
        <p:nvSpPr>
          <p:cNvPr id="5" name="Title 4">
            <a:extLst>
              <a:ext uri="{FF2B5EF4-FFF2-40B4-BE49-F238E27FC236}">
                <a16:creationId xmlns:a16="http://schemas.microsoft.com/office/drawing/2014/main" id="{359EAB59-8FB8-9BB5-E426-3F8841768A7B}"/>
              </a:ext>
            </a:extLst>
          </p:cNvPr>
          <p:cNvSpPr>
            <a:spLocks noGrp="1"/>
          </p:cNvSpPr>
          <p:nvPr>
            <p:ph type="title"/>
          </p:nvPr>
        </p:nvSpPr>
        <p:spPr/>
        <p:txBody>
          <a:bodyPr/>
          <a:lstStyle/>
          <a:p>
            <a:r>
              <a:rPr lang="en-GB" dirty="0"/>
              <a:t>Regulator Need for Change – Fixed Outdoor Transmissions</a:t>
            </a:r>
          </a:p>
        </p:txBody>
      </p:sp>
      <p:sp>
        <p:nvSpPr>
          <p:cNvPr id="6" name="Text Placeholder 5">
            <a:extLst>
              <a:ext uri="{FF2B5EF4-FFF2-40B4-BE49-F238E27FC236}">
                <a16:creationId xmlns:a16="http://schemas.microsoft.com/office/drawing/2014/main" id="{B7F0D1A5-AB03-D0A8-A7EF-8B8F3CA5AB64}"/>
              </a:ext>
            </a:extLst>
          </p:cNvPr>
          <p:cNvSpPr>
            <a:spLocks noGrp="1"/>
          </p:cNvSpPr>
          <p:nvPr>
            <p:ph type="body" idx="3"/>
          </p:nvPr>
        </p:nvSpPr>
        <p:spPr/>
        <p:txBody>
          <a:bodyPr/>
          <a:lstStyle/>
          <a:p>
            <a:r>
              <a:rPr lang="en-GB" dirty="0"/>
              <a:t>UWB transmissions from fixed outdoor transmissions have historically been forbidden</a:t>
            </a:r>
          </a:p>
        </p:txBody>
      </p:sp>
    </p:spTree>
    <p:extLst>
      <p:ext uri="{BB962C8B-B14F-4D97-AF65-F5344CB8AC3E}">
        <p14:creationId xmlns:p14="http://schemas.microsoft.com/office/powerpoint/2010/main" val="3017842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87662ADC-292C-A364-A393-95FA5B1693F9}"/>
              </a:ext>
            </a:extLst>
          </p:cNvPr>
          <p:cNvPicPr>
            <a:picLocks noChangeAspect="1"/>
          </p:cNvPicPr>
          <p:nvPr/>
        </p:nvPicPr>
        <p:blipFill>
          <a:blip r:embed="rId3" cstate="print">
            <a:extLst>
              <a:ext uri="{28A0092B-C50C-407E-A947-70E740481C1C}">
                <a14:useLocalDpi xmlns:a14="http://schemas.microsoft.com/office/drawing/2010/main" val="0"/>
              </a:ext>
            </a:extLst>
          </a:blip>
          <a:srcRect r="27371"/>
          <a:stretch>
            <a:fillRect/>
          </a:stretch>
        </p:blipFill>
        <p:spPr bwMode="auto">
          <a:xfrm>
            <a:off x="457194" y="1390388"/>
            <a:ext cx="4011614" cy="3239719"/>
          </a:xfrm>
          <a:prstGeom prst="rect">
            <a:avLst/>
          </a:prstGeom>
          <a:noFill/>
          <a:ln>
            <a:noFill/>
          </a:ln>
        </p:spPr>
      </p:pic>
      <p:sp>
        <p:nvSpPr>
          <p:cNvPr id="2" name="Text Placeholder 1">
            <a:extLst>
              <a:ext uri="{FF2B5EF4-FFF2-40B4-BE49-F238E27FC236}">
                <a16:creationId xmlns:a16="http://schemas.microsoft.com/office/drawing/2014/main" id="{E642829F-CB81-82EC-9BF8-5CB6FD6548CE}"/>
              </a:ext>
            </a:extLst>
          </p:cNvPr>
          <p:cNvSpPr>
            <a:spLocks noGrp="1"/>
          </p:cNvSpPr>
          <p:nvPr>
            <p:ph type="body" idx="1"/>
          </p:nvPr>
        </p:nvSpPr>
        <p:spPr>
          <a:xfrm>
            <a:off x="4683124" y="1453411"/>
            <a:ext cx="4003675" cy="2856058"/>
          </a:xfrm>
        </p:spPr>
        <p:txBody>
          <a:bodyPr/>
          <a:lstStyle/>
          <a:p>
            <a:r>
              <a:rPr lang="en-GB" dirty="0"/>
              <a:t>FCC only has regulations for indoor and handheld devices</a:t>
            </a:r>
          </a:p>
          <a:p>
            <a:endParaRPr lang="en-GB" dirty="0"/>
          </a:p>
          <a:p>
            <a:r>
              <a:rPr lang="en-GB" dirty="0"/>
              <a:t>CEPT originally updated its regulations for communication applications</a:t>
            </a:r>
          </a:p>
          <a:p>
            <a:pPr lvl="1"/>
            <a:r>
              <a:rPr lang="en-GB" dirty="0"/>
              <a:t>Required an ‘exterior limit’ – extra power reduction above the horizon</a:t>
            </a:r>
          </a:p>
          <a:p>
            <a:pPr lvl="1"/>
            <a:r>
              <a:rPr lang="en-GB" dirty="0"/>
              <a:t>In 2019, ‘trigger-before-transmit’ for keyless entry applications</a:t>
            </a:r>
          </a:p>
          <a:p>
            <a:pPr lvl="1"/>
            <a:r>
              <a:rPr lang="en-GB" dirty="0"/>
              <a:t>In 2022, removal of exterior limit for duty cycles below 5% in 6.0 – 8.5 GHz</a:t>
            </a:r>
          </a:p>
        </p:txBody>
      </p:sp>
      <p:sp>
        <p:nvSpPr>
          <p:cNvPr id="3" name="Slide Number Placeholder 2">
            <a:extLst>
              <a:ext uri="{FF2B5EF4-FFF2-40B4-BE49-F238E27FC236}">
                <a16:creationId xmlns:a16="http://schemas.microsoft.com/office/drawing/2014/main" id="{556F80CD-7342-F56D-184E-77533D615B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
        <p:nvSpPr>
          <p:cNvPr id="5" name="Title 4">
            <a:extLst>
              <a:ext uri="{FF2B5EF4-FFF2-40B4-BE49-F238E27FC236}">
                <a16:creationId xmlns:a16="http://schemas.microsoft.com/office/drawing/2014/main" id="{3A46E79E-C616-06C4-6D7A-127EFCBAA521}"/>
              </a:ext>
            </a:extLst>
          </p:cNvPr>
          <p:cNvSpPr>
            <a:spLocks noGrp="1"/>
          </p:cNvSpPr>
          <p:nvPr>
            <p:ph type="title"/>
          </p:nvPr>
        </p:nvSpPr>
        <p:spPr/>
        <p:txBody>
          <a:bodyPr/>
          <a:lstStyle/>
          <a:p>
            <a:r>
              <a:rPr lang="en-GB" dirty="0"/>
              <a:t>Regulator Need for Change – Vehicular Applications</a:t>
            </a:r>
          </a:p>
        </p:txBody>
      </p:sp>
      <p:sp>
        <p:nvSpPr>
          <p:cNvPr id="6" name="Text Placeholder 5">
            <a:extLst>
              <a:ext uri="{FF2B5EF4-FFF2-40B4-BE49-F238E27FC236}">
                <a16:creationId xmlns:a16="http://schemas.microsoft.com/office/drawing/2014/main" id="{515FB780-17FB-436B-8205-E2516EA0020C}"/>
              </a:ext>
            </a:extLst>
          </p:cNvPr>
          <p:cNvSpPr>
            <a:spLocks noGrp="1"/>
          </p:cNvSpPr>
          <p:nvPr>
            <p:ph type="body" idx="3"/>
          </p:nvPr>
        </p:nvSpPr>
        <p:spPr>
          <a:xfrm>
            <a:off x="457194" y="714426"/>
            <a:ext cx="8229600" cy="537885"/>
          </a:xfrm>
        </p:spPr>
        <p:txBody>
          <a:bodyPr/>
          <a:lstStyle/>
          <a:p>
            <a:r>
              <a:rPr lang="en-GB" dirty="0"/>
              <a:t>Keyless entry and child presence detection are major UWB applications but the regulatory status of UWB in vehicles is unclear</a:t>
            </a:r>
          </a:p>
        </p:txBody>
      </p:sp>
    </p:spTree>
    <p:extLst>
      <p:ext uri="{BB962C8B-B14F-4D97-AF65-F5344CB8AC3E}">
        <p14:creationId xmlns:p14="http://schemas.microsoft.com/office/powerpoint/2010/main" val="2532304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9" name="Google Shape;159;p7"/>
          <p:cNvSpPr txBox="1">
            <a:spLocks noGrp="1"/>
          </p:cNvSpPr>
          <p:nvPr>
            <p:ph type="title"/>
          </p:nvPr>
        </p:nvSpPr>
        <p:spPr>
          <a:xfrm>
            <a:off x="457200" y="274640"/>
            <a:ext cx="7980218" cy="5378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dirty="0"/>
              <a:t>IEEE 802.15 Wireless Specialty Networks &amp; their Applications</a:t>
            </a:r>
            <a:endParaRPr dirty="0"/>
          </a:p>
        </p:txBody>
      </p:sp>
      <p:pic>
        <p:nvPicPr>
          <p:cNvPr id="4" name="Picture 3">
            <a:extLst>
              <a:ext uri="{FF2B5EF4-FFF2-40B4-BE49-F238E27FC236}">
                <a16:creationId xmlns:a16="http://schemas.microsoft.com/office/drawing/2014/main" id="{EDE11A54-C801-5D74-98B2-73874AEB6ECF}"/>
              </a:ext>
            </a:extLst>
          </p:cNvPr>
          <p:cNvPicPr>
            <a:picLocks noChangeAspect="1"/>
          </p:cNvPicPr>
          <p:nvPr/>
        </p:nvPicPr>
        <p:blipFill>
          <a:blip r:embed="rId3"/>
          <a:stretch>
            <a:fillRect/>
          </a:stretch>
        </p:blipFill>
        <p:spPr>
          <a:xfrm>
            <a:off x="7055990" y="1398261"/>
            <a:ext cx="1691898" cy="919220"/>
          </a:xfrm>
          <a:prstGeom prst="rect">
            <a:avLst/>
          </a:prstGeom>
        </p:spPr>
      </p:pic>
      <p:pic>
        <p:nvPicPr>
          <p:cNvPr id="5" name="図 5">
            <a:extLst>
              <a:ext uri="{FF2B5EF4-FFF2-40B4-BE49-F238E27FC236}">
                <a16:creationId xmlns:a16="http://schemas.microsoft.com/office/drawing/2014/main" id="{395BE57F-4B82-75BD-5A15-92D01B23DF41}"/>
              </a:ext>
            </a:extLst>
          </p:cNvPr>
          <p:cNvPicPr>
            <a:picLocks noChangeAspect="1"/>
          </p:cNvPicPr>
          <p:nvPr/>
        </p:nvPicPr>
        <p:blipFill>
          <a:blip r:embed="rId4" cstate="print"/>
          <a:stretch>
            <a:fillRect/>
          </a:stretch>
        </p:blipFill>
        <p:spPr>
          <a:xfrm>
            <a:off x="6921401" y="2362342"/>
            <a:ext cx="1257587" cy="980501"/>
          </a:xfrm>
          <a:prstGeom prst="rect">
            <a:avLst/>
          </a:prstGeom>
        </p:spPr>
      </p:pic>
      <p:pic>
        <p:nvPicPr>
          <p:cNvPr id="6" name="Graphic 5" descr="Map compass with solid fill">
            <a:extLst>
              <a:ext uri="{FF2B5EF4-FFF2-40B4-BE49-F238E27FC236}">
                <a16:creationId xmlns:a16="http://schemas.microsoft.com/office/drawing/2014/main" id="{277DE508-AD09-114A-D358-6572AEF64A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5581" y="1793019"/>
            <a:ext cx="3418002" cy="2200749"/>
          </a:xfrm>
          <a:prstGeom prst="rect">
            <a:avLst/>
          </a:prstGeom>
        </p:spPr>
      </p:pic>
      <p:pic>
        <p:nvPicPr>
          <p:cNvPr id="7" name="Picture 6" descr="Massive planets orbiting a bright space">
            <a:extLst>
              <a:ext uri="{FF2B5EF4-FFF2-40B4-BE49-F238E27FC236}">
                <a16:creationId xmlns:a16="http://schemas.microsoft.com/office/drawing/2014/main" id="{78152C87-C971-C89D-9D54-0D6A4C0BD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4323" y="2270323"/>
            <a:ext cx="2198418" cy="12368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4">
            <a:extLst>
              <a:ext uri="{FF2B5EF4-FFF2-40B4-BE49-F238E27FC236}">
                <a16:creationId xmlns:a16="http://schemas.microsoft.com/office/drawing/2014/main" id="{EE0D4625-C5E3-30CC-AF38-1AC2DE18B7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4407" y="706736"/>
            <a:ext cx="1945327" cy="888971"/>
          </a:xfrm>
          <a:prstGeom prst="rect">
            <a:avLst/>
          </a:prstGeom>
          <a:noFill/>
          <a:ln>
            <a:noFill/>
          </a:ln>
        </p:spPr>
      </p:pic>
      <p:pic>
        <p:nvPicPr>
          <p:cNvPr id="9" name="Content Placeholder 4" descr="A picture containing diagram&#10;&#10;Description automatically generated">
            <a:extLst>
              <a:ext uri="{FF2B5EF4-FFF2-40B4-BE49-F238E27FC236}">
                <a16:creationId xmlns:a16="http://schemas.microsoft.com/office/drawing/2014/main" id="{C2E5C23C-CC69-A282-3D0B-B09F1828A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5605" y="4144644"/>
            <a:ext cx="1968608" cy="843414"/>
          </a:xfrm>
          <a:prstGeom prst="rect">
            <a:avLst/>
          </a:prstGeom>
        </p:spPr>
      </p:pic>
      <p:pic>
        <p:nvPicPr>
          <p:cNvPr id="10" name="Picture 9">
            <a:extLst>
              <a:ext uri="{FF2B5EF4-FFF2-40B4-BE49-F238E27FC236}">
                <a16:creationId xmlns:a16="http://schemas.microsoft.com/office/drawing/2014/main" id="{55925AFC-4DC6-F181-A090-53E12A0817DD}"/>
              </a:ext>
            </a:extLst>
          </p:cNvPr>
          <p:cNvPicPr>
            <a:picLocks noChangeAspect="1" noChangeArrowheads="1"/>
          </p:cNvPicPr>
          <p:nvPr/>
        </p:nvPicPr>
        <p:blipFill>
          <a:blip r:embed="rId10" cstate="print"/>
          <a:srcRect/>
          <a:stretch>
            <a:fillRect/>
          </a:stretch>
        </p:blipFill>
        <p:spPr bwMode="auto">
          <a:xfrm>
            <a:off x="1861635" y="4261553"/>
            <a:ext cx="1160133" cy="723248"/>
          </a:xfrm>
          <a:prstGeom prst="rect">
            <a:avLst/>
          </a:prstGeom>
          <a:noFill/>
          <a:ln w="9525">
            <a:noFill/>
            <a:miter lim="800000"/>
            <a:headEnd/>
            <a:tailEnd/>
          </a:ln>
        </p:spPr>
      </p:pic>
      <p:pic>
        <p:nvPicPr>
          <p:cNvPr id="11" name="Picture 10">
            <a:extLst>
              <a:ext uri="{FF2B5EF4-FFF2-40B4-BE49-F238E27FC236}">
                <a16:creationId xmlns:a16="http://schemas.microsoft.com/office/drawing/2014/main" id="{23893803-50F9-3B0F-A4F9-C46C899C4BB7}"/>
              </a:ext>
            </a:extLst>
          </p:cNvPr>
          <p:cNvPicPr>
            <a:picLocks noChangeAspect="1" noChangeArrowheads="1"/>
          </p:cNvPicPr>
          <p:nvPr/>
        </p:nvPicPr>
        <p:blipFill>
          <a:blip r:embed="rId11" cstate="print"/>
          <a:srcRect/>
          <a:stretch>
            <a:fillRect/>
          </a:stretch>
        </p:blipFill>
        <p:spPr bwMode="auto">
          <a:xfrm>
            <a:off x="454209" y="3782011"/>
            <a:ext cx="1110188" cy="841166"/>
          </a:xfrm>
          <a:prstGeom prst="rect">
            <a:avLst/>
          </a:prstGeom>
          <a:noFill/>
          <a:ln w="9525">
            <a:noFill/>
            <a:miter lim="800000"/>
            <a:headEnd/>
            <a:tailEnd/>
          </a:ln>
        </p:spPr>
      </p:pic>
      <p:pic>
        <p:nvPicPr>
          <p:cNvPr id="12" name="Picture 11" descr="Warehouse Management">
            <a:extLst>
              <a:ext uri="{FF2B5EF4-FFF2-40B4-BE49-F238E27FC236}">
                <a16:creationId xmlns:a16="http://schemas.microsoft.com/office/drawing/2014/main" id="{1DA5C1F4-8908-DF44-0333-754FAD36CE9B}"/>
              </a:ext>
            </a:extLst>
          </p:cNvPr>
          <p:cNvPicPr>
            <a:picLocks noChangeAspect="1" noChangeArrowheads="1"/>
          </p:cNvPicPr>
          <p:nvPr/>
        </p:nvPicPr>
        <p:blipFill>
          <a:blip r:embed="rId12" cstate="print"/>
          <a:srcRect/>
          <a:stretch>
            <a:fillRect/>
          </a:stretch>
        </p:blipFill>
        <p:spPr bwMode="auto">
          <a:xfrm>
            <a:off x="528637" y="1893246"/>
            <a:ext cx="1184743" cy="787506"/>
          </a:xfrm>
          <a:prstGeom prst="rect">
            <a:avLst/>
          </a:prstGeom>
          <a:noFill/>
        </p:spPr>
      </p:pic>
      <p:pic>
        <p:nvPicPr>
          <p:cNvPr id="13" name="Picture 12">
            <a:extLst>
              <a:ext uri="{FF2B5EF4-FFF2-40B4-BE49-F238E27FC236}">
                <a16:creationId xmlns:a16="http://schemas.microsoft.com/office/drawing/2014/main" id="{321F9E38-E5DA-E76E-E4A1-9796BE60E0FC}"/>
              </a:ext>
            </a:extLst>
          </p:cNvPr>
          <p:cNvPicPr>
            <a:picLocks noChangeAspect="1" noChangeArrowheads="1"/>
          </p:cNvPicPr>
          <p:nvPr/>
        </p:nvPicPr>
        <p:blipFill>
          <a:blip r:embed="rId13" cstate="print"/>
          <a:srcRect/>
          <a:stretch>
            <a:fillRect/>
          </a:stretch>
        </p:blipFill>
        <p:spPr bwMode="auto">
          <a:xfrm>
            <a:off x="279807" y="2826299"/>
            <a:ext cx="1181098" cy="754277"/>
          </a:xfrm>
          <a:prstGeom prst="rect">
            <a:avLst/>
          </a:prstGeom>
          <a:noFill/>
          <a:ln w="9525">
            <a:noFill/>
            <a:miter lim="800000"/>
            <a:headEnd/>
            <a:tailEnd/>
          </a:ln>
        </p:spPr>
      </p:pic>
      <p:grpSp>
        <p:nvGrpSpPr>
          <p:cNvPr id="14" name="Group 13">
            <a:extLst>
              <a:ext uri="{FF2B5EF4-FFF2-40B4-BE49-F238E27FC236}">
                <a16:creationId xmlns:a16="http://schemas.microsoft.com/office/drawing/2014/main" id="{F583F3AC-EE85-AB57-CA24-9BBEB9E1AB51}"/>
              </a:ext>
            </a:extLst>
          </p:cNvPr>
          <p:cNvGrpSpPr/>
          <p:nvPr/>
        </p:nvGrpSpPr>
        <p:grpSpPr>
          <a:xfrm>
            <a:off x="8325155" y="3480228"/>
            <a:ext cx="597125" cy="1171798"/>
            <a:chOff x="8756083" y="1726475"/>
            <a:chExt cx="1396105" cy="2798307"/>
          </a:xfrm>
        </p:grpSpPr>
        <p:pic>
          <p:nvPicPr>
            <p:cNvPr id="15" name="Picture 14">
              <a:extLst>
                <a:ext uri="{FF2B5EF4-FFF2-40B4-BE49-F238E27FC236}">
                  <a16:creationId xmlns:a16="http://schemas.microsoft.com/office/drawing/2014/main" id="{82977F92-CE40-5A5C-B113-E3E093EBB81A}"/>
                </a:ext>
              </a:extLst>
            </p:cNvPr>
            <p:cNvPicPr>
              <a:picLocks noChangeAspect="1"/>
            </p:cNvPicPr>
            <p:nvPr/>
          </p:nvPicPr>
          <p:blipFill>
            <a:blip r:embed="rId14"/>
            <a:stretch>
              <a:fillRect/>
            </a:stretch>
          </p:blipFill>
          <p:spPr>
            <a:xfrm>
              <a:off x="8756083" y="1726475"/>
              <a:ext cx="1396105" cy="2798307"/>
            </a:xfrm>
            <a:prstGeom prst="rect">
              <a:avLst/>
            </a:prstGeom>
          </p:spPr>
        </p:pic>
        <p:sp>
          <p:nvSpPr>
            <p:cNvPr id="16" name="TextBox 15">
              <a:extLst>
                <a:ext uri="{FF2B5EF4-FFF2-40B4-BE49-F238E27FC236}">
                  <a16:creationId xmlns:a16="http://schemas.microsoft.com/office/drawing/2014/main" id="{BB87C508-958B-B980-89BC-4370B56C707D}"/>
                </a:ext>
              </a:extLst>
            </p:cNvPr>
            <p:cNvSpPr txBox="1"/>
            <p:nvPr/>
          </p:nvSpPr>
          <p:spPr>
            <a:xfrm>
              <a:off x="9222488" y="3698943"/>
              <a:ext cx="463295" cy="475439"/>
            </a:xfrm>
            <a:prstGeom prst="rect">
              <a:avLst/>
            </a:prstGeom>
            <a:noFill/>
          </p:spPr>
          <p:txBody>
            <a:bodyPr wrap="square" rtlCol="0">
              <a:spAutoFit/>
            </a:bodyPr>
            <a:lstStyle/>
            <a:p>
              <a:r>
                <a:rPr lang="en-US" sz="900" dirty="0"/>
                <a:t> </a:t>
              </a:r>
            </a:p>
          </p:txBody>
        </p:sp>
      </p:grpSp>
      <p:sp>
        <p:nvSpPr>
          <p:cNvPr id="17" name="TextBox 16">
            <a:extLst>
              <a:ext uri="{FF2B5EF4-FFF2-40B4-BE49-F238E27FC236}">
                <a16:creationId xmlns:a16="http://schemas.microsoft.com/office/drawing/2014/main" id="{DE6BF39E-0BFB-0905-0D4B-D066C276AF7D}"/>
              </a:ext>
            </a:extLst>
          </p:cNvPr>
          <p:cNvSpPr txBox="1"/>
          <p:nvPr/>
        </p:nvSpPr>
        <p:spPr>
          <a:xfrm>
            <a:off x="1573439" y="3833262"/>
            <a:ext cx="1366415" cy="369332"/>
          </a:xfrm>
          <a:prstGeom prst="rect">
            <a:avLst/>
          </a:prstGeom>
          <a:noFill/>
        </p:spPr>
        <p:txBody>
          <a:bodyPr wrap="square" rtlCol="0">
            <a:spAutoFit/>
          </a:bodyPr>
          <a:lstStyle/>
          <a:p>
            <a:pPr algn="ctr"/>
            <a:r>
              <a:rPr lang="en-US" sz="900" dirty="0"/>
              <a:t>Critical Infrastructure Networks</a:t>
            </a:r>
          </a:p>
        </p:txBody>
      </p:sp>
      <p:pic>
        <p:nvPicPr>
          <p:cNvPr id="18" name="Picture 17" descr="A picture containing text, clipart, dishware&#10;&#10;Description automatically generated">
            <a:extLst>
              <a:ext uri="{FF2B5EF4-FFF2-40B4-BE49-F238E27FC236}">
                <a16:creationId xmlns:a16="http://schemas.microsoft.com/office/drawing/2014/main" id="{E0007AD1-C18D-1A23-FFEF-69075369CA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08270" y="2643361"/>
            <a:ext cx="1014413" cy="500063"/>
          </a:xfrm>
          <a:prstGeom prst="rect">
            <a:avLst/>
          </a:prstGeom>
        </p:spPr>
      </p:pic>
      <p:sp>
        <p:nvSpPr>
          <p:cNvPr id="19" name="TextBox 18">
            <a:extLst>
              <a:ext uri="{FF2B5EF4-FFF2-40B4-BE49-F238E27FC236}">
                <a16:creationId xmlns:a16="http://schemas.microsoft.com/office/drawing/2014/main" id="{242E5784-0C7F-6CCF-D3F6-083B055999A0}"/>
              </a:ext>
            </a:extLst>
          </p:cNvPr>
          <p:cNvSpPr txBox="1"/>
          <p:nvPr/>
        </p:nvSpPr>
        <p:spPr>
          <a:xfrm>
            <a:off x="1382316" y="3072518"/>
            <a:ext cx="1366415" cy="230832"/>
          </a:xfrm>
          <a:prstGeom prst="rect">
            <a:avLst/>
          </a:prstGeom>
          <a:noFill/>
        </p:spPr>
        <p:txBody>
          <a:bodyPr wrap="square" rtlCol="0">
            <a:spAutoFit/>
          </a:bodyPr>
          <a:lstStyle/>
          <a:p>
            <a:pPr algn="ctr"/>
            <a:r>
              <a:rPr lang="en-US" sz="900" dirty="0"/>
              <a:t>Industrial Networks</a:t>
            </a:r>
          </a:p>
        </p:txBody>
      </p:sp>
      <p:sp>
        <p:nvSpPr>
          <p:cNvPr id="20" name="TextBox 19">
            <a:extLst>
              <a:ext uri="{FF2B5EF4-FFF2-40B4-BE49-F238E27FC236}">
                <a16:creationId xmlns:a16="http://schemas.microsoft.com/office/drawing/2014/main" id="{AACFA3BA-18AB-36F3-CFC9-8838B6D7567E}"/>
              </a:ext>
            </a:extLst>
          </p:cNvPr>
          <p:cNvSpPr txBox="1"/>
          <p:nvPr/>
        </p:nvSpPr>
        <p:spPr>
          <a:xfrm>
            <a:off x="3592613" y="1599013"/>
            <a:ext cx="1366415" cy="230832"/>
          </a:xfrm>
          <a:prstGeom prst="rect">
            <a:avLst/>
          </a:prstGeom>
          <a:noFill/>
        </p:spPr>
        <p:txBody>
          <a:bodyPr wrap="square" rtlCol="0">
            <a:spAutoFit/>
          </a:bodyPr>
          <a:lstStyle/>
          <a:p>
            <a:pPr algn="ctr"/>
            <a:r>
              <a:rPr lang="en-US" sz="900" dirty="0"/>
              <a:t>Automotive</a:t>
            </a:r>
          </a:p>
        </p:txBody>
      </p:sp>
      <p:sp>
        <p:nvSpPr>
          <p:cNvPr id="21" name="TextBox 20">
            <a:extLst>
              <a:ext uri="{FF2B5EF4-FFF2-40B4-BE49-F238E27FC236}">
                <a16:creationId xmlns:a16="http://schemas.microsoft.com/office/drawing/2014/main" id="{281C3B22-B036-A5E0-73C5-603F1A995194}"/>
              </a:ext>
            </a:extLst>
          </p:cNvPr>
          <p:cNvSpPr txBox="1"/>
          <p:nvPr/>
        </p:nvSpPr>
        <p:spPr>
          <a:xfrm>
            <a:off x="3602454" y="3902512"/>
            <a:ext cx="1366415" cy="230832"/>
          </a:xfrm>
          <a:prstGeom prst="rect">
            <a:avLst/>
          </a:prstGeom>
          <a:noFill/>
        </p:spPr>
        <p:txBody>
          <a:bodyPr wrap="square" rtlCol="0">
            <a:spAutoFit/>
          </a:bodyPr>
          <a:lstStyle/>
          <a:p>
            <a:pPr algn="ctr"/>
            <a:r>
              <a:rPr lang="en-US" sz="900" dirty="0"/>
              <a:t>Consumer Devices</a:t>
            </a:r>
          </a:p>
        </p:txBody>
      </p:sp>
      <p:pic>
        <p:nvPicPr>
          <p:cNvPr id="22" name="Picture 21" descr="next-46-att-telehealth">
            <a:extLst>
              <a:ext uri="{FF2B5EF4-FFF2-40B4-BE49-F238E27FC236}">
                <a16:creationId xmlns:a16="http://schemas.microsoft.com/office/drawing/2014/main" id="{67985C10-E2CB-561E-6BD8-17E7E8B137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7456" y="3843511"/>
            <a:ext cx="925449" cy="117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4B8F403-9B12-9452-5BFA-1A816F6FFE63}"/>
              </a:ext>
            </a:extLst>
          </p:cNvPr>
          <p:cNvSpPr txBox="1"/>
          <p:nvPr/>
        </p:nvSpPr>
        <p:spPr>
          <a:xfrm>
            <a:off x="6795112" y="3506326"/>
            <a:ext cx="721955" cy="230832"/>
          </a:xfrm>
          <a:prstGeom prst="rect">
            <a:avLst/>
          </a:prstGeom>
          <a:noFill/>
        </p:spPr>
        <p:txBody>
          <a:bodyPr wrap="square" rtlCol="0">
            <a:spAutoFit/>
          </a:bodyPr>
          <a:lstStyle/>
          <a:p>
            <a:pPr algn="ctr"/>
            <a:r>
              <a:rPr lang="en-US" sz="900" dirty="0"/>
              <a:t>Medical</a:t>
            </a:r>
          </a:p>
        </p:txBody>
      </p:sp>
      <p:pic>
        <p:nvPicPr>
          <p:cNvPr id="24" name="Picture 23">
            <a:extLst>
              <a:ext uri="{FF2B5EF4-FFF2-40B4-BE49-F238E27FC236}">
                <a16:creationId xmlns:a16="http://schemas.microsoft.com/office/drawing/2014/main" id="{C3F31EF4-06D2-C00C-DA88-7BE03B6EC7F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95821" y="4431091"/>
            <a:ext cx="838406" cy="62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338D5BAF-4B24-957E-8261-521F0B355CD0}"/>
              </a:ext>
            </a:extLst>
          </p:cNvPr>
          <p:cNvSpPr txBox="1"/>
          <p:nvPr/>
        </p:nvSpPr>
        <p:spPr>
          <a:xfrm>
            <a:off x="5335389" y="4036964"/>
            <a:ext cx="1366415" cy="230832"/>
          </a:xfrm>
          <a:prstGeom prst="rect">
            <a:avLst/>
          </a:prstGeom>
          <a:noFill/>
        </p:spPr>
        <p:txBody>
          <a:bodyPr wrap="square" rtlCol="0">
            <a:spAutoFit/>
          </a:bodyPr>
          <a:lstStyle/>
          <a:p>
            <a:pPr algn="ctr"/>
            <a:r>
              <a:rPr lang="en-US" sz="900" dirty="0"/>
              <a:t>Optical Communications</a:t>
            </a:r>
          </a:p>
        </p:txBody>
      </p:sp>
      <p:sp>
        <p:nvSpPr>
          <p:cNvPr id="26" name="TextBox 25">
            <a:extLst>
              <a:ext uri="{FF2B5EF4-FFF2-40B4-BE49-F238E27FC236}">
                <a16:creationId xmlns:a16="http://schemas.microsoft.com/office/drawing/2014/main" id="{72AC9D84-DCD2-1C63-BD41-03BB2ED5208F}"/>
              </a:ext>
            </a:extLst>
          </p:cNvPr>
          <p:cNvSpPr txBox="1"/>
          <p:nvPr/>
        </p:nvSpPr>
        <p:spPr>
          <a:xfrm>
            <a:off x="5990046" y="2451848"/>
            <a:ext cx="1048211" cy="784830"/>
          </a:xfrm>
          <a:prstGeom prst="rect">
            <a:avLst/>
          </a:prstGeom>
          <a:noFill/>
        </p:spPr>
        <p:txBody>
          <a:bodyPr wrap="square" rtlCol="0">
            <a:spAutoFit/>
          </a:bodyPr>
          <a:lstStyle/>
          <a:p>
            <a:pPr algn="ctr"/>
            <a:r>
              <a:rPr lang="en-US" sz="900" dirty="0"/>
              <a:t>Multi-media networks</a:t>
            </a:r>
            <a:br>
              <a:rPr lang="en-US" sz="900" dirty="0"/>
            </a:br>
            <a:r>
              <a:rPr lang="en-US" sz="900" dirty="0"/>
              <a:t>&amp;</a:t>
            </a:r>
          </a:p>
          <a:p>
            <a:pPr algn="ctr"/>
            <a:r>
              <a:rPr lang="en-US" sz="900" dirty="0"/>
              <a:t>High Speed</a:t>
            </a:r>
            <a:br>
              <a:rPr lang="en-US" sz="900" dirty="0"/>
            </a:br>
            <a:r>
              <a:rPr lang="en-US" sz="900" dirty="0"/>
              <a:t>Interconnect</a:t>
            </a:r>
          </a:p>
        </p:txBody>
      </p:sp>
      <p:pic>
        <p:nvPicPr>
          <p:cNvPr id="27" name="Picture 26">
            <a:extLst>
              <a:ext uri="{FF2B5EF4-FFF2-40B4-BE49-F238E27FC236}">
                <a16:creationId xmlns:a16="http://schemas.microsoft.com/office/drawing/2014/main" id="{5495FB6B-584B-6787-905C-11E20B69AEF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3103" y="876537"/>
            <a:ext cx="1075812" cy="6590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B46DD50-DF0F-5630-07AA-E29AA8E9952A}"/>
              </a:ext>
            </a:extLst>
          </p:cNvPr>
          <p:cNvSpPr txBox="1"/>
          <p:nvPr/>
        </p:nvSpPr>
        <p:spPr>
          <a:xfrm>
            <a:off x="442344" y="1599013"/>
            <a:ext cx="1366415" cy="230832"/>
          </a:xfrm>
          <a:prstGeom prst="rect">
            <a:avLst/>
          </a:prstGeom>
          <a:noFill/>
        </p:spPr>
        <p:txBody>
          <a:bodyPr wrap="square" rtlCol="0">
            <a:spAutoFit/>
          </a:bodyPr>
          <a:lstStyle/>
          <a:p>
            <a:pPr algn="ctr"/>
            <a:r>
              <a:rPr lang="en-US" sz="900" dirty="0"/>
              <a:t>Locating and Tracking</a:t>
            </a:r>
          </a:p>
        </p:txBody>
      </p:sp>
      <p:pic>
        <p:nvPicPr>
          <p:cNvPr id="29" name="Bild 4">
            <a:extLst>
              <a:ext uri="{FF2B5EF4-FFF2-40B4-BE49-F238E27FC236}">
                <a16:creationId xmlns:a16="http://schemas.microsoft.com/office/drawing/2014/main" id="{B5055EE4-DB37-EC9B-F551-03CA8B081551}"/>
              </a:ext>
            </a:extLst>
          </p:cNvPr>
          <p:cNvPicPr>
            <a:picLocks noChangeAspect="1"/>
          </p:cNvPicPr>
          <p:nvPr/>
        </p:nvPicPr>
        <p:blipFill>
          <a:blip r:embed="rId19" cstate="print"/>
          <a:srcRect/>
          <a:stretch>
            <a:fillRect/>
          </a:stretch>
        </p:blipFill>
        <p:spPr bwMode="auto">
          <a:xfrm>
            <a:off x="5758009" y="671719"/>
            <a:ext cx="1530127" cy="987734"/>
          </a:xfrm>
          <a:prstGeom prst="rect">
            <a:avLst/>
          </a:prstGeom>
          <a:noFill/>
        </p:spPr>
      </p:pic>
      <p:sp>
        <p:nvSpPr>
          <p:cNvPr id="30" name="TextBox 29">
            <a:extLst>
              <a:ext uri="{FF2B5EF4-FFF2-40B4-BE49-F238E27FC236}">
                <a16:creationId xmlns:a16="http://schemas.microsoft.com/office/drawing/2014/main" id="{442250D2-EBBE-2712-AE05-12C583349189}"/>
              </a:ext>
            </a:extLst>
          </p:cNvPr>
          <p:cNvSpPr txBox="1"/>
          <p:nvPr/>
        </p:nvSpPr>
        <p:spPr>
          <a:xfrm>
            <a:off x="5595821" y="1867293"/>
            <a:ext cx="1366415" cy="230832"/>
          </a:xfrm>
          <a:prstGeom prst="rect">
            <a:avLst/>
          </a:prstGeom>
          <a:noFill/>
        </p:spPr>
        <p:txBody>
          <a:bodyPr wrap="square" rtlCol="0">
            <a:spAutoFit/>
          </a:bodyPr>
          <a:lstStyle/>
          <a:p>
            <a:pPr algn="ctr"/>
            <a:r>
              <a:rPr lang="en-US" sz="900" dirty="0"/>
              <a:t>FAN/MAN/RAN</a:t>
            </a:r>
          </a:p>
        </p:txBody>
      </p:sp>
      <p:pic>
        <p:nvPicPr>
          <p:cNvPr id="31" name="Picture 30">
            <a:extLst>
              <a:ext uri="{FF2B5EF4-FFF2-40B4-BE49-F238E27FC236}">
                <a16:creationId xmlns:a16="http://schemas.microsoft.com/office/drawing/2014/main" id="{39F57420-4392-03FE-5D24-5861B0A24410}"/>
              </a:ext>
            </a:extLst>
          </p:cNvPr>
          <p:cNvPicPr>
            <a:picLocks noChangeAspect="1" noChangeArrowheads="1"/>
          </p:cNvPicPr>
          <p:nvPr/>
        </p:nvPicPr>
        <p:blipFill>
          <a:blip r:embed="rId20" cstate="print"/>
          <a:srcRect/>
          <a:stretch>
            <a:fillRect/>
          </a:stretch>
        </p:blipFill>
        <p:spPr bwMode="auto">
          <a:xfrm>
            <a:off x="2037321" y="726984"/>
            <a:ext cx="922622" cy="711188"/>
          </a:xfrm>
          <a:prstGeom prst="rect">
            <a:avLst/>
          </a:prstGeom>
          <a:noFill/>
          <a:ln w="9525">
            <a:noFill/>
            <a:miter lim="800000"/>
            <a:headEnd/>
            <a:tailEnd/>
          </a:ln>
        </p:spPr>
      </p:pic>
      <p:sp>
        <p:nvSpPr>
          <p:cNvPr id="128" name="TextBox 127">
            <a:extLst>
              <a:ext uri="{FF2B5EF4-FFF2-40B4-BE49-F238E27FC236}">
                <a16:creationId xmlns:a16="http://schemas.microsoft.com/office/drawing/2014/main" id="{C7628AB6-05CE-70D5-4BF7-274202AAA3DB}"/>
              </a:ext>
            </a:extLst>
          </p:cNvPr>
          <p:cNvSpPr txBox="1"/>
          <p:nvPr/>
        </p:nvSpPr>
        <p:spPr>
          <a:xfrm>
            <a:off x="1971628" y="1462974"/>
            <a:ext cx="1075812" cy="369332"/>
          </a:xfrm>
          <a:prstGeom prst="rect">
            <a:avLst/>
          </a:prstGeom>
          <a:noFill/>
        </p:spPr>
        <p:txBody>
          <a:bodyPr wrap="square" rtlCol="0">
            <a:spAutoFit/>
          </a:bodyPr>
          <a:lstStyle/>
          <a:p>
            <a:pPr algn="ctr"/>
            <a:r>
              <a:rPr lang="en-US" sz="900" dirty="0"/>
              <a:t>Ultra-low Power Sensors</a:t>
            </a:r>
          </a:p>
        </p:txBody>
      </p:sp>
      <p:sp>
        <p:nvSpPr>
          <p:cNvPr id="129" name="Rectangle 128">
            <a:extLst>
              <a:ext uri="{FF2B5EF4-FFF2-40B4-BE49-F238E27FC236}">
                <a16:creationId xmlns:a16="http://schemas.microsoft.com/office/drawing/2014/main" id="{AD29080C-419C-92B7-5AAE-AB87A4162605}"/>
              </a:ext>
            </a:extLst>
          </p:cNvPr>
          <p:cNvSpPr/>
          <p:nvPr/>
        </p:nvSpPr>
        <p:spPr>
          <a:xfrm>
            <a:off x="5671842" y="580536"/>
            <a:ext cx="3330077" cy="1708469"/>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B2C2114B-30D8-05DC-AB46-85C3627730C1}"/>
              </a:ext>
            </a:extLst>
          </p:cNvPr>
          <p:cNvSpPr txBox="1"/>
          <p:nvPr/>
        </p:nvSpPr>
        <p:spPr>
          <a:xfrm>
            <a:off x="7810765" y="717575"/>
            <a:ext cx="979755" cy="523220"/>
          </a:xfrm>
          <a:prstGeom prst="rect">
            <a:avLst/>
          </a:prstGeom>
          <a:noFill/>
        </p:spPr>
        <p:txBody>
          <a:bodyPr wrap="none" rtlCol="0">
            <a:spAutoFit/>
          </a:bodyPr>
          <a:lstStyle/>
          <a:p>
            <a:pPr algn="ctr"/>
            <a:r>
              <a:rPr lang="en-US" dirty="0">
                <a:solidFill>
                  <a:schemeClr val="accent5">
                    <a:lumMod val="75000"/>
                  </a:schemeClr>
                </a:solidFill>
              </a:rPr>
              <a:t>802.15.16</a:t>
            </a:r>
          </a:p>
          <a:p>
            <a:pPr algn="ctr"/>
            <a:r>
              <a:rPr lang="en-US" dirty="0">
                <a:solidFill>
                  <a:schemeClr val="accent5">
                    <a:lumMod val="75000"/>
                  </a:schemeClr>
                </a:solidFill>
              </a:rPr>
              <a:t>802.15.4</a:t>
            </a:r>
          </a:p>
        </p:txBody>
      </p:sp>
      <p:sp>
        <p:nvSpPr>
          <p:cNvPr id="131" name="Rectangle 130">
            <a:extLst>
              <a:ext uri="{FF2B5EF4-FFF2-40B4-BE49-F238E27FC236}">
                <a16:creationId xmlns:a16="http://schemas.microsoft.com/office/drawing/2014/main" id="{F6D425CA-0CDD-1407-7522-4337931D24FF}"/>
              </a:ext>
            </a:extLst>
          </p:cNvPr>
          <p:cNvSpPr/>
          <p:nvPr/>
        </p:nvSpPr>
        <p:spPr>
          <a:xfrm>
            <a:off x="6032216" y="2362342"/>
            <a:ext cx="2969703" cy="97291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3911ADF8-211A-97B4-FED2-29AF59A7D99A}"/>
              </a:ext>
            </a:extLst>
          </p:cNvPr>
          <p:cNvSpPr txBox="1"/>
          <p:nvPr/>
        </p:nvSpPr>
        <p:spPr>
          <a:xfrm>
            <a:off x="8121550" y="2669742"/>
            <a:ext cx="880369" cy="307777"/>
          </a:xfrm>
          <a:prstGeom prst="rect">
            <a:avLst/>
          </a:prstGeom>
          <a:noFill/>
        </p:spPr>
        <p:txBody>
          <a:bodyPr wrap="none" rtlCol="0">
            <a:spAutoFit/>
          </a:bodyPr>
          <a:lstStyle/>
          <a:p>
            <a:r>
              <a:rPr lang="en-US" dirty="0">
                <a:solidFill>
                  <a:srgbClr val="00B050"/>
                </a:solidFill>
              </a:rPr>
              <a:t>802.15.3</a:t>
            </a:r>
          </a:p>
        </p:txBody>
      </p:sp>
      <p:sp>
        <p:nvSpPr>
          <p:cNvPr id="133" name="Rectangle 132">
            <a:extLst>
              <a:ext uri="{FF2B5EF4-FFF2-40B4-BE49-F238E27FC236}">
                <a16:creationId xmlns:a16="http://schemas.microsoft.com/office/drawing/2014/main" id="{BE484277-7D26-5747-6A79-98856BF60A76}"/>
              </a:ext>
            </a:extLst>
          </p:cNvPr>
          <p:cNvSpPr/>
          <p:nvPr/>
        </p:nvSpPr>
        <p:spPr>
          <a:xfrm>
            <a:off x="6628218" y="3406069"/>
            <a:ext cx="2373701" cy="1673759"/>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30AE2EB5-8B6B-8D4F-1D28-7FCAED2F5273}"/>
              </a:ext>
            </a:extLst>
          </p:cNvPr>
          <p:cNvSpPr txBox="1"/>
          <p:nvPr/>
        </p:nvSpPr>
        <p:spPr>
          <a:xfrm>
            <a:off x="7490923" y="3539808"/>
            <a:ext cx="880369" cy="307777"/>
          </a:xfrm>
          <a:prstGeom prst="rect">
            <a:avLst/>
          </a:prstGeom>
          <a:noFill/>
        </p:spPr>
        <p:txBody>
          <a:bodyPr wrap="none" rtlCol="0">
            <a:spAutoFit/>
          </a:bodyPr>
          <a:lstStyle/>
          <a:p>
            <a:r>
              <a:rPr lang="en-US" dirty="0">
                <a:solidFill>
                  <a:srgbClr val="FF0000"/>
                </a:solidFill>
              </a:rPr>
              <a:t>802.15.6</a:t>
            </a:r>
          </a:p>
        </p:txBody>
      </p:sp>
      <p:sp>
        <p:nvSpPr>
          <p:cNvPr id="135" name="Rectangle 134">
            <a:extLst>
              <a:ext uri="{FF2B5EF4-FFF2-40B4-BE49-F238E27FC236}">
                <a16:creationId xmlns:a16="http://schemas.microsoft.com/office/drawing/2014/main" id="{C1F71A90-09B7-A1B2-5FC1-55E6ACADE624}"/>
              </a:ext>
            </a:extLst>
          </p:cNvPr>
          <p:cNvSpPr/>
          <p:nvPr/>
        </p:nvSpPr>
        <p:spPr>
          <a:xfrm>
            <a:off x="5500568" y="3408593"/>
            <a:ext cx="1032397" cy="16737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7DF24047-BB1A-747F-DEAC-05FFFDB0ED1B}"/>
              </a:ext>
            </a:extLst>
          </p:cNvPr>
          <p:cNvSpPr txBox="1"/>
          <p:nvPr/>
        </p:nvSpPr>
        <p:spPr>
          <a:xfrm>
            <a:off x="5498029" y="3512271"/>
            <a:ext cx="979755" cy="523220"/>
          </a:xfrm>
          <a:prstGeom prst="rect">
            <a:avLst/>
          </a:prstGeom>
          <a:noFill/>
        </p:spPr>
        <p:txBody>
          <a:bodyPr wrap="none" rtlCol="0">
            <a:spAutoFit/>
          </a:bodyPr>
          <a:lstStyle/>
          <a:p>
            <a:pPr algn="ctr"/>
            <a:r>
              <a:rPr lang="en-US" dirty="0">
                <a:solidFill>
                  <a:schemeClr val="tx2">
                    <a:lumMod val="50000"/>
                  </a:schemeClr>
                </a:solidFill>
              </a:rPr>
              <a:t>802.15.7</a:t>
            </a:r>
          </a:p>
          <a:p>
            <a:pPr algn="ctr"/>
            <a:r>
              <a:rPr lang="en-US" dirty="0">
                <a:solidFill>
                  <a:schemeClr val="tx2">
                    <a:lumMod val="50000"/>
                  </a:schemeClr>
                </a:solidFill>
              </a:rPr>
              <a:t>802.15.13</a:t>
            </a:r>
          </a:p>
        </p:txBody>
      </p:sp>
      <p:sp>
        <p:nvSpPr>
          <p:cNvPr id="137" name="Freeform: Shape 136">
            <a:extLst>
              <a:ext uri="{FF2B5EF4-FFF2-40B4-BE49-F238E27FC236}">
                <a16:creationId xmlns:a16="http://schemas.microsoft.com/office/drawing/2014/main" id="{AF5E544B-0F64-1B79-7CA2-709B253F1082}"/>
              </a:ext>
            </a:extLst>
          </p:cNvPr>
          <p:cNvSpPr/>
          <p:nvPr/>
        </p:nvSpPr>
        <p:spPr>
          <a:xfrm>
            <a:off x="130427" y="581133"/>
            <a:ext cx="5274332" cy="4495520"/>
          </a:xfrm>
          <a:custGeom>
            <a:avLst/>
            <a:gdLst>
              <a:gd name="connsiteX0" fmla="*/ 33556 w 5410899"/>
              <a:gd name="connsiteY0" fmla="*/ 0 h 4513277"/>
              <a:gd name="connsiteX1" fmla="*/ 5410899 w 5410899"/>
              <a:gd name="connsiteY1" fmla="*/ 16778 h 4513277"/>
              <a:gd name="connsiteX2" fmla="*/ 5394121 w 5410899"/>
              <a:gd name="connsiteY2" fmla="*/ 1342239 h 4513277"/>
              <a:gd name="connsiteX3" fmla="*/ 3305262 w 5410899"/>
              <a:gd name="connsiteY3" fmla="*/ 1325461 h 4513277"/>
              <a:gd name="connsiteX4" fmla="*/ 2743200 w 5410899"/>
              <a:gd name="connsiteY4" fmla="*/ 2357307 h 4513277"/>
              <a:gd name="connsiteX5" fmla="*/ 3305262 w 5410899"/>
              <a:gd name="connsiteY5" fmla="*/ 3313652 h 4513277"/>
              <a:gd name="connsiteX6" fmla="*/ 5268286 w 5410899"/>
              <a:gd name="connsiteY6" fmla="*/ 3313652 h 4513277"/>
              <a:gd name="connsiteX7" fmla="*/ 5268286 w 5410899"/>
              <a:gd name="connsiteY7" fmla="*/ 4513277 h 4513277"/>
              <a:gd name="connsiteX8" fmla="*/ 0 w 5410899"/>
              <a:gd name="connsiteY8" fmla="*/ 4513277 h 4513277"/>
              <a:gd name="connsiteX9" fmla="*/ 33556 w 5410899"/>
              <a:gd name="connsiteY9" fmla="*/ 0 h 4513277"/>
              <a:gd name="connsiteX0" fmla="*/ 8389 w 5410899"/>
              <a:gd name="connsiteY0" fmla="*/ 0 h 4513277"/>
              <a:gd name="connsiteX1" fmla="*/ 5410899 w 5410899"/>
              <a:gd name="connsiteY1" fmla="*/ 16778 h 4513277"/>
              <a:gd name="connsiteX2" fmla="*/ 5394121 w 5410899"/>
              <a:gd name="connsiteY2" fmla="*/ 1342239 h 4513277"/>
              <a:gd name="connsiteX3" fmla="*/ 3305262 w 5410899"/>
              <a:gd name="connsiteY3" fmla="*/ 1325461 h 4513277"/>
              <a:gd name="connsiteX4" fmla="*/ 2743200 w 5410899"/>
              <a:gd name="connsiteY4" fmla="*/ 2357307 h 4513277"/>
              <a:gd name="connsiteX5" fmla="*/ 3305262 w 5410899"/>
              <a:gd name="connsiteY5" fmla="*/ 3313652 h 4513277"/>
              <a:gd name="connsiteX6" fmla="*/ 5268286 w 5410899"/>
              <a:gd name="connsiteY6" fmla="*/ 3313652 h 4513277"/>
              <a:gd name="connsiteX7" fmla="*/ 5268286 w 5410899"/>
              <a:gd name="connsiteY7" fmla="*/ 4513277 h 4513277"/>
              <a:gd name="connsiteX8" fmla="*/ 0 w 5410899"/>
              <a:gd name="connsiteY8" fmla="*/ 4513277 h 4513277"/>
              <a:gd name="connsiteX9" fmla="*/ 8389 w 5410899"/>
              <a:gd name="connsiteY9" fmla="*/ 0 h 4513277"/>
              <a:gd name="connsiteX0" fmla="*/ 8389 w 5394121"/>
              <a:gd name="connsiteY0" fmla="*/ 2272 h 4515549"/>
              <a:gd name="connsiteX1" fmla="*/ 5391849 w 5394121"/>
              <a:gd name="connsiteY1" fmla="*/ 0 h 4515549"/>
              <a:gd name="connsiteX2" fmla="*/ 5394121 w 5394121"/>
              <a:gd name="connsiteY2" fmla="*/ 1344511 h 4515549"/>
              <a:gd name="connsiteX3" fmla="*/ 3305262 w 5394121"/>
              <a:gd name="connsiteY3" fmla="*/ 1327733 h 4515549"/>
              <a:gd name="connsiteX4" fmla="*/ 2743200 w 5394121"/>
              <a:gd name="connsiteY4" fmla="*/ 2359579 h 4515549"/>
              <a:gd name="connsiteX5" fmla="*/ 3305262 w 5394121"/>
              <a:gd name="connsiteY5" fmla="*/ 3315924 h 4515549"/>
              <a:gd name="connsiteX6" fmla="*/ 5268286 w 5394121"/>
              <a:gd name="connsiteY6" fmla="*/ 3315924 h 4515549"/>
              <a:gd name="connsiteX7" fmla="*/ 5268286 w 5394121"/>
              <a:gd name="connsiteY7" fmla="*/ 4515549 h 4515549"/>
              <a:gd name="connsiteX8" fmla="*/ 0 w 5394121"/>
              <a:gd name="connsiteY8" fmla="*/ 4515549 h 4515549"/>
              <a:gd name="connsiteX9" fmla="*/ 8389 w 5394121"/>
              <a:gd name="connsiteY9" fmla="*/ 2272 h 4515549"/>
              <a:gd name="connsiteX0" fmla="*/ 8389 w 5394121"/>
              <a:gd name="connsiteY0" fmla="*/ 2272 h 4515549"/>
              <a:gd name="connsiteX1" fmla="*/ 5391849 w 5394121"/>
              <a:gd name="connsiteY1" fmla="*/ 0 h 4515549"/>
              <a:gd name="connsiteX2" fmla="*/ 5394121 w 5394121"/>
              <a:gd name="connsiteY2" fmla="*/ 1344511 h 4515549"/>
              <a:gd name="connsiteX3" fmla="*/ 3317454 w 5394121"/>
              <a:gd name="connsiteY3" fmla="*/ 1346021 h 4515549"/>
              <a:gd name="connsiteX4" fmla="*/ 2743200 w 5394121"/>
              <a:gd name="connsiteY4" fmla="*/ 2359579 h 4515549"/>
              <a:gd name="connsiteX5" fmla="*/ 3305262 w 5394121"/>
              <a:gd name="connsiteY5" fmla="*/ 3315924 h 4515549"/>
              <a:gd name="connsiteX6" fmla="*/ 5268286 w 5394121"/>
              <a:gd name="connsiteY6" fmla="*/ 3315924 h 4515549"/>
              <a:gd name="connsiteX7" fmla="*/ 5268286 w 5394121"/>
              <a:gd name="connsiteY7" fmla="*/ 4515549 h 4515549"/>
              <a:gd name="connsiteX8" fmla="*/ 0 w 5394121"/>
              <a:gd name="connsiteY8" fmla="*/ 4515549 h 4515549"/>
              <a:gd name="connsiteX9" fmla="*/ 8389 w 5394121"/>
              <a:gd name="connsiteY9" fmla="*/ 2272 h 4515549"/>
              <a:gd name="connsiteX0" fmla="*/ 339 w 5404359"/>
              <a:gd name="connsiteY0" fmla="*/ 0 h 4519373"/>
              <a:gd name="connsiteX1" fmla="*/ 5402087 w 5404359"/>
              <a:gd name="connsiteY1" fmla="*/ 3824 h 4519373"/>
              <a:gd name="connsiteX2" fmla="*/ 5404359 w 5404359"/>
              <a:gd name="connsiteY2" fmla="*/ 1348335 h 4519373"/>
              <a:gd name="connsiteX3" fmla="*/ 3327692 w 5404359"/>
              <a:gd name="connsiteY3" fmla="*/ 1349845 h 4519373"/>
              <a:gd name="connsiteX4" fmla="*/ 2753438 w 5404359"/>
              <a:gd name="connsiteY4" fmla="*/ 2363403 h 4519373"/>
              <a:gd name="connsiteX5" fmla="*/ 3315500 w 5404359"/>
              <a:gd name="connsiteY5" fmla="*/ 3319748 h 4519373"/>
              <a:gd name="connsiteX6" fmla="*/ 5278524 w 5404359"/>
              <a:gd name="connsiteY6" fmla="*/ 3319748 h 4519373"/>
              <a:gd name="connsiteX7" fmla="*/ 5278524 w 5404359"/>
              <a:gd name="connsiteY7" fmla="*/ 4519373 h 4519373"/>
              <a:gd name="connsiteX8" fmla="*/ 10238 w 5404359"/>
              <a:gd name="connsiteY8" fmla="*/ 4519373 h 4519373"/>
              <a:gd name="connsiteX9" fmla="*/ 339 w 5404359"/>
              <a:gd name="connsiteY9" fmla="*/ 0 h 4519373"/>
              <a:gd name="connsiteX0" fmla="*/ 527 w 5398451"/>
              <a:gd name="connsiteY0" fmla="*/ 0 h 4519373"/>
              <a:gd name="connsiteX1" fmla="*/ 5396179 w 5398451"/>
              <a:gd name="connsiteY1" fmla="*/ 3824 h 4519373"/>
              <a:gd name="connsiteX2" fmla="*/ 5398451 w 5398451"/>
              <a:gd name="connsiteY2" fmla="*/ 1348335 h 4519373"/>
              <a:gd name="connsiteX3" fmla="*/ 3321784 w 5398451"/>
              <a:gd name="connsiteY3" fmla="*/ 1349845 h 4519373"/>
              <a:gd name="connsiteX4" fmla="*/ 2747530 w 5398451"/>
              <a:gd name="connsiteY4" fmla="*/ 2363403 h 4519373"/>
              <a:gd name="connsiteX5" fmla="*/ 3309592 w 5398451"/>
              <a:gd name="connsiteY5" fmla="*/ 3319748 h 4519373"/>
              <a:gd name="connsiteX6" fmla="*/ 5272616 w 5398451"/>
              <a:gd name="connsiteY6" fmla="*/ 3319748 h 4519373"/>
              <a:gd name="connsiteX7" fmla="*/ 5272616 w 5398451"/>
              <a:gd name="connsiteY7" fmla="*/ 4519373 h 4519373"/>
              <a:gd name="connsiteX8" fmla="*/ 4330 w 5398451"/>
              <a:gd name="connsiteY8" fmla="*/ 4519373 h 4519373"/>
              <a:gd name="connsiteX9" fmla="*/ 527 w 5398451"/>
              <a:gd name="connsiteY9" fmla="*/ 0 h 4519373"/>
              <a:gd name="connsiteX0" fmla="*/ 527 w 5398451"/>
              <a:gd name="connsiteY0" fmla="*/ 0 h 4519373"/>
              <a:gd name="connsiteX1" fmla="*/ 5274259 w 5398451"/>
              <a:gd name="connsiteY1" fmla="*/ 3824 h 4519373"/>
              <a:gd name="connsiteX2" fmla="*/ 5398451 w 5398451"/>
              <a:gd name="connsiteY2" fmla="*/ 1348335 h 4519373"/>
              <a:gd name="connsiteX3" fmla="*/ 3321784 w 5398451"/>
              <a:gd name="connsiteY3" fmla="*/ 1349845 h 4519373"/>
              <a:gd name="connsiteX4" fmla="*/ 2747530 w 5398451"/>
              <a:gd name="connsiteY4" fmla="*/ 2363403 h 4519373"/>
              <a:gd name="connsiteX5" fmla="*/ 3309592 w 5398451"/>
              <a:gd name="connsiteY5" fmla="*/ 3319748 h 4519373"/>
              <a:gd name="connsiteX6" fmla="*/ 5272616 w 5398451"/>
              <a:gd name="connsiteY6" fmla="*/ 3319748 h 4519373"/>
              <a:gd name="connsiteX7" fmla="*/ 5272616 w 5398451"/>
              <a:gd name="connsiteY7" fmla="*/ 4519373 h 4519373"/>
              <a:gd name="connsiteX8" fmla="*/ 4330 w 5398451"/>
              <a:gd name="connsiteY8" fmla="*/ 4519373 h 4519373"/>
              <a:gd name="connsiteX9" fmla="*/ 527 w 5398451"/>
              <a:gd name="connsiteY9" fmla="*/ 0 h 4519373"/>
              <a:gd name="connsiteX0" fmla="*/ 527 w 5274295"/>
              <a:gd name="connsiteY0" fmla="*/ 0 h 4519373"/>
              <a:gd name="connsiteX1" fmla="*/ 5274259 w 5274295"/>
              <a:gd name="connsiteY1" fmla="*/ 3824 h 4519373"/>
              <a:gd name="connsiteX2" fmla="*/ 5264339 w 5274295"/>
              <a:gd name="connsiteY2" fmla="*/ 1348335 h 4519373"/>
              <a:gd name="connsiteX3" fmla="*/ 3321784 w 5274295"/>
              <a:gd name="connsiteY3" fmla="*/ 1349845 h 4519373"/>
              <a:gd name="connsiteX4" fmla="*/ 2747530 w 5274295"/>
              <a:gd name="connsiteY4" fmla="*/ 2363403 h 4519373"/>
              <a:gd name="connsiteX5" fmla="*/ 3309592 w 5274295"/>
              <a:gd name="connsiteY5" fmla="*/ 3319748 h 4519373"/>
              <a:gd name="connsiteX6" fmla="*/ 5272616 w 5274295"/>
              <a:gd name="connsiteY6" fmla="*/ 3319748 h 4519373"/>
              <a:gd name="connsiteX7" fmla="*/ 5272616 w 5274295"/>
              <a:gd name="connsiteY7" fmla="*/ 4519373 h 4519373"/>
              <a:gd name="connsiteX8" fmla="*/ 4330 w 5274295"/>
              <a:gd name="connsiteY8" fmla="*/ 4519373 h 4519373"/>
              <a:gd name="connsiteX9" fmla="*/ 527 w 5274295"/>
              <a:gd name="connsiteY9" fmla="*/ 0 h 4519373"/>
              <a:gd name="connsiteX0" fmla="*/ 527 w 5274332"/>
              <a:gd name="connsiteY0" fmla="*/ 0 h 4519373"/>
              <a:gd name="connsiteX1" fmla="*/ 5274259 w 5274332"/>
              <a:gd name="connsiteY1" fmla="*/ 3824 h 4519373"/>
              <a:gd name="connsiteX2" fmla="*/ 5270435 w 5274332"/>
              <a:gd name="connsiteY2" fmla="*/ 1348335 h 4519373"/>
              <a:gd name="connsiteX3" fmla="*/ 3321784 w 5274332"/>
              <a:gd name="connsiteY3" fmla="*/ 1349845 h 4519373"/>
              <a:gd name="connsiteX4" fmla="*/ 2747530 w 5274332"/>
              <a:gd name="connsiteY4" fmla="*/ 2363403 h 4519373"/>
              <a:gd name="connsiteX5" fmla="*/ 3309592 w 5274332"/>
              <a:gd name="connsiteY5" fmla="*/ 3319748 h 4519373"/>
              <a:gd name="connsiteX6" fmla="*/ 5272616 w 5274332"/>
              <a:gd name="connsiteY6" fmla="*/ 3319748 h 4519373"/>
              <a:gd name="connsiteX7" fmla="*/ 5272616 w 5274332"/>
              <a:gd name="connsiteY7" fmla="*/ 4519373 h 4519373"/>
              <a:gd name="connsiteX8" fmla="*/ 4330 w 5274332"/>
              <a:gd name="connsiteY8" fmla="*/ 4519373 h 4519373"/>
              <a:gd name="connsiteX9" fmla="*/ 527 w 5274332"/>
              <a:gd name="connsiteY9" fmla="*/ 0 h 4519373"/>
              <a:gd name="connsiteX0" fmla="*/ 527 w 5274332"/>
              <a:gd name="connsiteY0" fmla="*/ 0 h 4519373"/>
              <a:gd name="connsiteX1" fmla="*/ 5274259 w 5274332"/>
              <a:gd name="connsiteY1" fmla="*/ 3824 h 4519373"/>
              <a:gd name="connsiteX2" fmla="*/ 5270435 w 5274332"/>
              <a:gd name="connsiteY2" fmla="*/ 1348335 h 4519373"/>
              <a:gd name="connsiteX3" fmla="*/ 3321784 w 5274332"/>
              <a:gd name="connsiteY3" fmla="*/ 1349845 h 4519373"/>
              <a:gd name="connsiteX4" fmla="*/ 2747530 w 5274332"/>
              <a:gd name="connsiteY4" fmla="*/ 2363403 h 4519373"/>
              <a:gd name="connsiteX5" fmla="*/ 3309592 w 5274332"/>
              <a:gd name="connsiteY5" fmla="*/ 3319748 h 4519373"/>
              <a:gd name="connsiteX6" fmla="*/ 5272616 w 5274332"/>
              <a:gd name="connsiteY6" fmla="*/ 3319748 h 4519373"/>
              <a:gd name="connsiteX7" fmla="*/ 5272616 w 5274332"/>
              <a:gd name="connsiteY7" fmla="*/ 4495519 h 4519373"/>
              <a:gd name="connsiteX8" fmla="*/ 4330 w 5274332"/>
              <a:gd name="connsiteY8" fmla="*/ 4519373 h 4519373"/>
              <a:gd name="connsiteX9" fmla="*/ 527 w 5274332"/>
              <a:gd name="connsiteY9" fmla="*/ 0 h 4519373"/>
              <a:gd name="connsiteX0" fmla="*/ 527 w 5274332"/>
              <a:gd name="connsiteY0" fmla="*/ 0 h 4511422"/>
              <a:gd name="connsiteX1" fmla="*/ 5274259 w 5274332"/>
              <a:gd name="connsiteY1" fmla="*/ 3824 h 4511422"/>
              <a:gd name="connsiteX2" fmla="*/ 5270435 w 5274332"/>
              <a:gd name="connsiteY2" fmla="*/ 1348335 h 4511422"/>
              <a:gd name="connsiteX3" fmla="*/ 3321784 w 5274332"/>
              <a:gd name="connsiteY3" fmla="*/ 1349845 h 4511422"/>
              <a:gd name="connsiteX4" fmla="*/ 2747530 w 5274332"/>
              <a:gd name="connsiteY4" fmla="*/ 2363403 h 4511422"/>
              <a:gd name="connsiteX5" fmla="*/ 3309592 w 5274332"/>
              <a:gd name="connsiteY5" fmla="*/ 3319748 h 4511422"/>
              <a:gd name="connsiteX6" fmla="*/ 5272616 w 5274332"/>
              <a:gd name="connsiteY6" fmla="*/ 3319748 h 4511422"/>
              <a:gd name="connsiteX7" fmla="*/ 5272616 w 5274332"/>
              <a:gd name="connsiteY7" fmla="*/ 4495519 h 4511422"/>
              <a:gd name="connsiteX8" fmla="*/ 4330 w 5274332"/>
              <a:gd name="connsiteY8" fmla="*/ 4511422 h 4511422"/>
              <a:gd name="connsiteX9" fmla="*/ 527 w 5274332"/>
              <a:gd name="connsiteY9" fmla="*/ 0 h 4511422"/>
              <a:gd name="connsiteX0" fmla="*/ 527 w 5274332"/>
              <a:gd name="connsiteY0" fmla="*/ 0 h 4495519"/>
              <a:gd name="connsiteX1" fmla="*/ 5274259 w 5274332"/>
              <a:gd name="connsiteY1" fmla="*/ 3824 h 4495519"/>
              <a:gd name="connsiteX2" fmla="*/ 5270435 w 5274332"/>
              <a:gd name="connsiteY2" fmla="*/ 1348335 h 4495519"/>
              <a:gd name="connsiteX3" fmla="*/ 3321784 w 5274332"/>
              <a:gd name="connsiteY3" fmla="*/ 1349845 h 4495519"/>
              <a:gd name="connsiteX4" fmla="*/ 2747530 w 5274332"/>
              <a:gd name="connsiteY4" fmla="*/ 2363403 h 4495519"/>
              <a:gd name="connsiteX5" fmla="*/ 3309592 w 5274332"/>
              <a:gd name="connsiteY5" fmla="*/ 3319748 h 4495519"/>
              <a:gd name="connsiteX6" fmla="*/ 5272616 w 5274332"/>
              <a:gd name="connsiteY6" fmla="*/ 3319748 h 4495519"/>
              <a:gd name="connsiteX7" fmla="*/ 5272616 w 5274332"/>
              <a:gd name="connsiteY7" fmla="*/ 4495519 h 4495519"/>
              <a:gd name="connsiteX8" fmla="*/ 4330 w 5274332"/>
              <a:gd name="connsiteY8" fmla="*/ 4487568 h 4495519"/>
              <a:gd name="connsiteX9" fmla="*/ 527 w 5274332"/>
              <a:gd name="connsiteY9" fmla="*/ 0 h 4495519"/>
              <a:gd name="connsiteX0" fmla="*/ 527 w 5274332"/>
              <a:gd name="connsiteY0" fmla="*/ 0 h 4495520"/>
              <a:gd name="connsiteX1" fmla="*/ 5274259 w 5274332"/>
              <a:gd name="connsiteY1" fmla="*/ 3824 h 4495520"/>
              <a:gd name="connsiteX2" fmla="*/ 5270435 w 5274332"/>
              <a:gd name="connsiteY2" fmla="*/ 1348335 h 4495520"/>
              <a:gd name="connsiteX3" fmla="*/ 3321784 w 5274332"/>
              <a:gd name="connsiteY3" fmla="*/ 1349845 h 4495520"/>
              <a:gd name="connsiteX4" fmla="*/ 2747530 w 5274332"/>
              <a:gd name="connsiteY4" fmla="*/ 2363403 h 4495520"/>
              <a:gd name="connsiteX5" fmla="*/ 3309592 w 5274332"/>
              <a:gd name="connsiteY5" fmla="*/ 3319748 h 4495520"/>
              <a:gd name="connsiteX6" fmla="*/ 5272616 w 5274332"/>
              <a:gd name="connsiteY6" fmla="*/ 3319748 h 4495520"/>
              <a:gd name="connsiteX7" fmla="*/ 5272616 w 5274332"/>
              <a:gd name="connsiteY7" fmla="*/ 4495519 h 4495520"/>
              <a:gd name="connsiteX8" fmla="*/ 4330 w 5274332"/>
              <a:gd name="connsiteY8" fmla="*/ 4495520 h 4495520"/>
              <a:gd name="connsiteX9" fmla="*/ 527 w 5274332"/>
              <a:gd name="connsiteY9" fmla="*/ 0 h 449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332" h="4495520">
                <a:moveTo>
                  <a:pt x="527" y="0"/>
                </a:moveTo>
                <a:lnTo>
                  <a:pt x="5274259" y="3824"/>
                </a:lnTo>
                <a:cubicBezTo>
                  <a:pt x="5275016" y="451994"/>
                  <a:pt x="5269678" y="900165"/>
                  <a:pt x="5270435" y="1348335"/>
                </a:cubicBezTo>
                <a:lnTo>
                  <a:pt x="3321784" y="1349845"/>
                </a:lnTo>
                <a:lnTo>
                  <a:pt x="2747530" y="2363403"/>
                </a:lnTo>
                <a:lnTo>
                  <a:pt x="3309592" y="3319748"/>
                </a:lnTo>
                <a:lnTo>
                  <a:pt x="5272616" y="3319748"/>
                </a:lnTo>
                <a:lnTo>
                  <a:pt x="5272616" y="4495519"/>
                </a:lnTo>
                <a:lnTo>
                  <a:pt x="4330" y="4495520"/>
                </a:lnTo>
                <a:cubicBezTo>
                  <a:pt x="7126" y="2991094"/>
                  <a:pt x="-2269" y="1504426"/>
                  <a:pt x="52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6292DDA3-97B7-B496-72A8-70309F084EC5}"/>
              </a:ext>
            </a:extLst>
          </p:cNvPr>
          <p:cNvSpPr txBox="1"/>
          <p:nvPr/>
        </p:nvSpPr>
        <p:spPr>
          <a:xfrm>
            <a:off x="1941665" y="2132119"/>
            <a:ext cx="880369" cy="307777"/>
          </a:xfrm>
          <a:prstGeom prst="rect">
            <a:avLst/>
          </a:prstGeom>
          <a:noFill/>
        </p:spPr>
        <p:txBody>
          <a:bodyPr wrap="none" rtlCol="0">
            <a:spAutoFit/>
          </a:bodyPr>
          <a:lstStyle/>
          <a:p>
            <a:r>
              <a:rPr lang="en-US" dirty="0">
                <a:solidFill>
                  <a:srgbClr val="0070C0"/>
                </a:solidFill>
              </a:rPr>
              <a:t>802.15.4</a:t>
            </a:r>
          </a:p>
        </p:txBody>
      </p:sp>
      <p:sp>
        <p:nvSpPr>
          <p:cNvPr id="139" name="Google Shape;157;p7">
            <a:extLst>
              <a:ext uri="{FF2B5EF4-FFF2-40B4-BE49-F238E27FC236}">
                <a16:creationId xmlns:a16="http://schemas.microsoft.com/office/drawing/2014/main" id="{7341C660-9CD9-1427-07F7-4415964FDD7A}"/>
              </a:ext>
            </a:extLst>
          </p:cNvPr>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7</a:t>
            </a:fld>
            <a:endParaRPr dirty="0"/>
          </a:p>
        </p:txBody>
      </p:sp>
    </p:spTree>
    <p:extLst>
      <p:ext uri="{BB962C8B-B14F-4D97-AF65-F5344CB8AC3E}">
        <p14:creationId xmlns:p14="http://schemas.microsoft.com/office/powerpoint/2010/main" val="59713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pic>
        <p:nvPicPr>
          <p:cNvPr id="4" name="Picture 3">
            <a:extLst>
              <a:ext uri="{FF2B5EF4-FFF2-40B4-BE49-F238E27FC236}">
                <a16:creationId xmlns:a16="http://schemas.microsoft.com/office/drawing/2014/main" id="{2421EFD9-39F3-C9E2-5F41-3AE6F3ED05D6}"/>
              </a:ext>
            </a:extLst>
          </p:cNvPr>
          <p:cNvPicPr>
            <a:picLocks noChangeAspect="1"/>
          </p:cNvPicPr>
          <p:nvPr/>
        </p:nvPicPr>
        <p:blipFill>
          <a:blip r:embed="rId3"/>
          <a:stretch>
            <a:fillRect/>
          </a:stretch>
        </p:blipFill>
        <p:spPr>
          <a:xfrm>
            <a:off x="5474057" y="2028056"/>
            <a:ext cx="1244245" cy="241340"/>
          </a:xfrm>
          <a:prstGeom prst="rect">
            <a:avLst/>
          </a:prstGeom>
        </p:spPr>
      </p:pic>
      <p:pic>
        <p:nvPicPr>
          <p:cNvPr id="5" name="Picture 4">
            <a:extLst>
              <a:ext uri="{FF2B5EF4-FFF2-40B4-BE49-F238E27FC236}">
                <a16:creationId xmlns:a16="http://schemas.microsoft.com/office/drawing/2014/main" id="{1D12CA62-EDB6-41D7-7263-12157530BD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9569" y="2022718"/>
            <a:ext cx="1505168" cy="306920"/>
          </a:xfrm>
          <a:prstGeom prst="rect">
            <a:avLst/>
          </a:prstGeom>
        </p:spPr>
      </p:pic>
      <p:sp>
        <p:nvSpPr>
          <p:cNvPr id="6" name="Rectangle 5">
            <a:extLst>
              <a:ext uri="{FF2B5EF4-FFF2-40B4-BE49-F238E27FC236}">
                <a16:creationId xmlns:a16="http://schemas.microsoft.com/office/drawing/2014/main" id="{4C40760D-B08E-B77B-42FE-68FD2EEDC241}"/>
              </a:ext>
            </a:extLst>
          </p:cNvPr>
          <p:cNvSpPr/>
          <p:nvPr/>
        </p:nvSpPr>
        <p:spPr>
          <a:xfrm>
            <a:off x="5380563" y="1880552"/>
            <a:ext cx="3543068" cy="122487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7" name="TextBox 6">
            <a:extLst>
              <a:ext uri="{FF2B5EF4-FFF2-40B4-BE49-F238E27FC236}">
                <a16:creationId xmlns:a16="http://schemas.microsoft.com/office/drawing/2014/main" id="{76DF9742-DBCA-4425-D240-1FA7AB9D6B75}"/>
              </a:ext>
            </a:extLst>
          </p:cNvPr>
          <p:cNvSpPr txBox="1"/>
          <p:nvPr/>
        </p:nvSpPr>
        <p:spPr>
          <a:xfrm>
            <a:off x="6076500" y="1429896"/>
            <a:ext cx="2008643" cy="249023"/>
          </a:xfrm>
          <a:prstGeom prst="rect">
            <a:avLst/>
          </a:prstGeom>
          <a:noFill/>
        </p:spPr>
        <p:txBody>
          <a:bodyPr wrap="none" lIns="68580" tIns="34290" rIns="68580" rtlCol="0" anchor="t">
            <a:noAutofit/>
          </a:bodyPr>
          <a:lstStyle/>
          <a:p>
            <a:pPr algn="r">
              <a:spcBef>
                <a:spcPts val="450"/>
              </a:spcBef>
            </a:pPr>
            <a:r>
              <a:rPr lang="en-US" sz="1600" b="1" u="sng" dirty="0">
                <a:latin typeface="Arial" panose="020B0604020202020204" pitchFamily="34" charset="0"/>
                <a:cs typeface="Arial" panose="020B0604020202020204" pitchFamily="34" charset="0"/>
              </a:rPr>
              <a:t>Industry Consortia</a:t>
            </a:r>
          </a:p>
        </p:txBody>
      </p:sp>
      <p:pic>
        <p:nvPicPr>
          <p:cNvPr id="10" name="Picture 9">
            <a:extLst>
              <a:ext uri="{FF2B5EF4-FFF2-40B4-BE49-F238E27FC236}">
                <a16:creationId xmlns:a16="http://schemas.microsoft.com/office/drawing/2014/main" id="{D499D561-8579-0E81-C08C-F9ED130CFEBB}"/>
              </a:ext>
            </a:extLst>
          </p:cNvPr>
          <p:cNvPicPr>
            <a:picLocks noChangeAspect="1"/>
          </p:cNvPicPr>
          <p:nvPr/>
        </p:nvPicPr>
        <p:blipFill>
          <a:blip r:embed="rId5"/>
          <a:stretch>
            <a:fillRect/>
          </a:stretch>
        </p:blipFill>
        <p:spPr>
          <a:xfrm>
            <a:off x="5518486" y="2756474"/>
            <a:ext cx="1152913" cy="245240"/>
          </a:xfrm>
          <a:prstGeom prst="rect">
            <a:avLst/>
          </a:prstGeom>
        </p:spPr>
      </p:pic>
      <p:pic>
        <p:nvPicPr>
          <p:cNvPr id="13" name="Picture 6" descr="UWB Alliance">
            <a:extLst>
              <a:ext uri="{FF2B5EF4-FFF2-40B4-BE49-F238E27FC236}">
                <a16:creationId xmlns:a16="http://schemas.microsoft.com/office/drawing/2014/main" id="{389FBC93-4DEE-A658-7CCD-07AF671DF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2927" y="2427385"/>
            <a:ext cx="544158" cy="272079"/>
          </a:xfrm>
          <a:prstGeom prst="rect">
            <a:avLst/>
          </a:prstGeom>
          <a:solidFill>
            <a:schemeClr val="accent1"/>
          </a:solidFill>
        </p:spPr>
      </p:pic>
      <p:sp>
        <p:nvSpPr>
          <p:cNvPr id="18" name="TextBox 17">
            <a:extLst>
              <a:ext uri="{FF2B5EF4-FFF2-40B4-BE49-F238E27FC236}">
                <a16:creationId xmlns:a16="http://schemas.microsoft.com/office/drawing/2014/main" id="{0288B171-58BC-2DE7-7D37-87D6211187AB}"/>
              </a:ext>
            </a:extLst>
          </p:cNvPr>
          <p:cNvSpPr txBox="1"/>
          <p:nvPr/>
        </p:nvSpPr>
        <p:spPr>
          <a:xfrm>
            <a:off x="1711135" y="1086939"/>
            <a:ext cx="1585717" cy="275703"/>
          </a:xfrm>
          <a:prstGeom prst="rect">
            <a:avLst/>
          </a:prstGeom>
          <a:noFill/>
        </p:spPr>
        <p:txBody>
          <a:bodyPr wrap="none" lIns="68580" tIns="34290" rIns="68580" rtlCol="0" anchor="t">
            <a:noAutofit/>
          </a:bodyPr>
          <a:lstStyle/>
          <a:p>
            <a:pPr algn="ctr">
              <a:spcBef>
                <a:spcPts val="450"/>
              </a:spcBef>
            </a:pPr>
            <a:r>
              <a:rPr lang="en-US" sz="1600" b="1" u="sng" dirty="0">
                <a:latin typeface="Arial" panose="020B0604020202020204" pitchFamily="34" charset="0"/>
                <a:cs typeface="Arial" panose="020B0604020202020204" pitchFamily="34" charset="0"/>
              </a:rPr>
              <a:t>UWB Standards Progression</a:t>
            </a:r>
          </a:p>
        </p:txBody>
      </p:sp>
      <p:pic>
        <p:nvPicPr>
          <p:cNvPr id="23" name="Google Shape;77;p8" descr="Logo&#10;&#10;Description automatically generated">
            <a:extLst>
              <a:ext uri="{FF2B5EF4-FFF2-40B4-BE49-F238E27FC236}">
                <a16:creationId xmlns:a16="http://schemas.microsoft.com/office/drawing/2014/main" id="{FD3E35D3-9FF3-7B61-B6FD-352398CF7AB8}"/>
              </a:ext>
            </a:extLst>
          </p:cNvPr>
          <p:cNvPicPr preferRelativeResize="0"/>
          <p:nvPr/>
        </p:nvPicPr>
        <p:blipFill rotWithShape="1">
          <a:blip r:embed="rId7">
            <a:alphaModFix/>
          </a:blip>
          <a:srcRect/>
          <a:stretch/>
        </p:blipFill>
        <p:spPr>
          <a:xfrm>
            <a:off x="7754473" y="2617215"/>
            <a:ext cx="751088" cy="452354"/>
          </a:xfrm>
          <a:prstGeom prst="rect">
            <a:avLst/>
          </a:prstGeom>
          <a:noFill/>
          <a:ln>
            <a:noFill/>
          </a:ln>
        </p:spPr>
      </p:pic>
      <p:sp>
        <p:nvSpPr>
          <p:cNvPr id="24" name="Arrow: Right 23">
            <a:extLst>
              <a:ext uri="{FF2B5EF4-FFF2-40B4-BE49-F238E27FC236}">
                <a16:creationId xmlns:a16="http://schemas.microsoft.com/office/drawing/2014/main" id="{CE228DF7-A4D0-8932-6996-3AD1533A7CB4}"/>
              </a:ext>
            </a:extLst>
          </p:cNvPr>
          <p:cNvSpPr/>
          <p:nvPr/>
        </p:nvSpPr>
        <p:spPr>
          <a:xfrm rot="501819">
            <a:off x="2041406" y="1873209"/>
            <a:ext cx="3257622" cy="14436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5" name="Arrow: Right 24">
            <a:extLst>
              <a:ext uri="{FF2B5EF4-FFF2-40B4-BE49-F238E27FC236}">
                <a16:creationId xmlns:a16="http://schemas.microsoft.com/office/drawing/2014/main" id="{C8D11A1A-3B39-E0B7-8976-F380ED48865D}"/>
              </a:ext>
            </a:extLst>
          </p:cNvPr>
          <p:cNvSpPr/>
          <p:nvPr/>
        </p:nvSpPr>
        <p:spPr>
          <a:xfrm rot="499319">
            <a:off x="2782880" y="2142017"/>
            <a:ext cx="2509058" cy="15119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6" name="Arrow: Right 25">
            <a:extLst>
              <a:ext uri="{FF2B5EF4-FFF2-40B4-BE49-F238E27FC236}">
                <a16:creationId xmlns:a16="http://schemas.microsoft.com/office/drawing/2014/main" id="{F10ED67C-DAE4-E509-7BC3-6C4B1A3B8149}"/>
              </a:ext>
            </a:extLst>
          </p:cNvPr>
          <p:cNvSpPr/>
          <p:nvPr/>
        </p:nvSpPr>
        <p:spPr>
          <a:xfrm rot="500145">
            <a:off x="4681689" y="2703795"/>
            <a:ext cx="601445" cy="16063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
        <p:nvSpPr>
          <p:cNvPr id="2" name="Google Shape;159;p7">
            <a:extLst>
              <a:ext uri="{FF2B5EF4-FFF2-40B4-BE49-F238E27FC236}">
                <a16:creationId xmlns:a16="http://schemas.microsoft.com/office/drawing/2014/main" id="{AF966083-88EB-5468-97EC-4D1ACBFA5E93}"/>
              </a:ext>
            </a:extLst>
          </p:cNvPr>
          <p:cNvSpPr txBox="1">
            <a:spLocks noGrp="1"/>
          </p:cNvSpPr>
          <p:nvPr>
            <p:ph type="title"/>
          </p:nvPr>
        </p:nvSpPr>
        <p:spPr>
          <a:xfrm>
            <a:off x="457199" y="274640"/>
            <a:ext cx="8105887" cy="537885"/>
          </a:xfrm>
          <a:prstGeom prst="rect">
            <a:avLst/>
          </a:prstGeom>
          <a:noFill/>
          <a:ln>
            <a:noFill/>
          </a:ln>
        </p:spPr>
        <p:txBody>
          <a:bodyPr spcFirstLastPara="1" wrap="square" lIns="0" tIns="0" rIns="0" bIns="0" anchor="t" anchorCtr="0">
            <a:noAutofit/>
          </a:bodyPr>
          <a:lstStyle/>
          <a:p>
            <a:r>
              <a:rPr lang="en-US" dirty="0"/>
              <a:t>IEEE Std 802.15.4 is the Solid foundation for a Robust Ecosystem Supporting UWB Product Developers and Consumers</a:t>
            </a:r>
          </a:p>
        </p:txBody>
      </p:sp>
      <p:grpSp>
        <p:nvGrpSpPr>
          <p:cNvPr id="30" name="Group 29">
            <a:extLst>
              <a:ext uri="{FF2B5EF4-FFF2-40B4-BE49-F238E27FC236}">
                <a16:creationId xmlns:a16="http://schemas.microsoft.com/office/drawing/2014/main" id="{CB43C498-A28E-BC49-62B2-ABD1DDFFF89A}"/>
              </a:ext>
            </a:extLst>
          </p:cNvPr>
          <p:cNvGrpSpPr/>
          <p:nvPr/>
        </p:nvGrpSpPr>
        <p:grpSpPr>
          <a:xfrm>
            <a:off x="220369" y="1500791"/>
            <a:ext cx="1646008" cy="2130330"/>
            <a:chOff x="1092590" y="1289153"/>
            <a:chExt cx="1639827" cy="2172806"/>
          </a:xfrm>
        </p:grpSpPr>
        <p:pic>
          <p:nvPicPr>
            <p:cNvPr id="12" name="Picture 11" descr="A close-up of a document&#10;&#10;Description automatically generated with low confidence">
              <a:extLst>
                <a:ext uri="{FF2B5EF4-FFF2-40B4-BE49-F238E27FC236}">
                  <a16:creationId xmlns:a16="http://schemas.microsoft.com/office/drawing/2014/main" id="{DDE55EBA-D665-CA55-1FB2-8FE162EFAC85}"/>
                </a:ext>
              </a:extLst>
            </p:cNvPr>
            <p:cNvPicPr>
              <a:picLocks noChangeAspect="1"/>
            </p:cNvPicPr>
            <p:nvPr/>
          </p:nvPicPr>
          <p:blipFill>
            <a:blip r:embed="rId8"/>
            <a:stretch>
              <a:fillRect/>
            </a:stretch>
          </p:blipFill>
          <p:spPr>
            <a:xfrm>
              <a:off x="1092590" y="1339380"/>
              <a:ext cx="1639827" cy="2122579"/>
            </a:xfrm>
            <a:prstGeom prst="rect">
              <a:avLst/>
            </a:prstGeom>
            <a:ln>
              <a:solidFill>
                <a:schemeClr val="bg1">
                  <a:lumMod val="75000"/>
                </a:schemeClr>
              </a:solidFill>
            </a:ln>
            <a:effectLst>
              <a:outerShdw blurRad="50800" dist="50800" dir="5400000" algn="ctr" rotWithShape="0">
                <a:schemeClr val="tx1"/>
              </a:outerShdw>
            </a:effectLst>
          </p:spPr>
        </p:pic>
        <p:sp>
          <p:nvSpPr>
            <p:cNvPr id="15" name="TextBox 14">
              <a:extLst>
                <a:ext uri="{FF2B5EF4-FFF2-40B4-BE49-F238E27FC236}">
                  <a16:creationId xmlns:a16="http://schemas.microsoft.com/office/drawing/2014/main" id="{4095895B-7234-672D-0D78-FAA80251C2A7}"/>
                </a:ext>
              </a:extLst>
            </p:cNvPr>
            <p:cNvSpPr txBox="1"/>
            <p:nvPr/>
          </p:nvSpPr>
          <p:spPr>
            <a:xfrm>
              <a:off x="1962176" y="1289153"/>
              <a:ext cx="615582" cy="252945"/>
            </a:xfrm>
            <a:prstGeom prst="rect">
              <a:avLst/>
            </a:prstGeom>
            <a:noFill/>
          </p:spPr>
          <p:txBody>
            <a:bodyPr wrap="none" lIns="68580" tIns="34290" rIns="68580" rtlCol="0" anchor="t">
              <a:noAutofit/>
            </a:bodyPr>
            <a:lstStyle/>
            <a:p>
              <a:pPr algn="r">
                <a:spcBef>
                  <a:spcPts val="450"/>
                </a:spcBef>
              </a:pPr>
              <a:r>
                <a:rPr lang="en-US" sz="1050" dirty="0">
                  <a:latin typeface="Arial" panose="020B0604020202020204" pitchFamily="34" charset="0"/>
                  <a:cs typeface="Arial" panose="020B0604020202020204" pitchFamily="34" charset="0"/>
                </a:rPr>
                <a:t>.4a-2007</a:t>
              </a:r>
            </a:p>
          </p:txBody>
        </p:sp>
      </p:grpSp>
      <p:grpSp>
        <p:nvGrpSpPr>
          <p:cNvPr id="130" name="Group 129">
            <a:extLst>
              <a:ext uri="{FF2B5EF4-FFF2-40B4-BE49-F238E27FC236}">
                <a16:creationId xmlns:a16="http://schemas.microsoft.com/office/drawing/2014/main" id="{75C86886-3370-676C-4B7D-AFBBEE556576}"/>
              </a:ext>
            </a:extLst>
          </p:cNvPr>
          <p:cNvGrpSpPr/>
          <p:nvPr/>
        </p:nvGrpSpPr>
        <p:grpSpPr>
          <a:xfrm>
            <a:off x="1082268" y="1856457"/>
            <a:ext cx="1646164" cy="2176325"/>
            <a:chOff x="2016694" y="1254822"/>
            <a:chExt cx="1646164" cy="2176325"/>
          </a:xfrm>
        </p:grpSpPr>
        <p:pic>
          <p:nvPicPr>
            <p:cNvPr id="29" name="Picture 28" descr="A close-up of a document&#10;&#10;Description automatically generated with medium confidence">
              <a:extLst>
                <a:ext uri="{FF2B5EF4-FFF2-40B4-BE49-F238E27FC236}">
                  <a16:creationId xmlns:a16="http://schemas.microsoft.com/office/drawing/2014/main" id="{181216AE-6B34-F0E4-EE7F-D132FEAD634C}"/>
                </a:ext>
              </a:extLst>
            </p:cNvPr>
            <p:cNvPicPr>
              <a:picLocks noChangeAspect="1"/>
            </p:cNvPicPr>
            <p:nvPr/>
          </p:nvPicPr>
          <p:blipFill>
            <a:blip r:embed="rId9"/>
            <a:stretch>
              <a:fillRect/>
            </a:stretch>
          </p:blipFill>
          <p:spPr>
            <a:xfrm>
              <a:off x="2016694" y="1300817"/>
              <a:ext cx="1646164" cy="2130330"/>
            </a:xfrm>
            <a:prstGeom prst="rect">
              <a:avLst/>
            </a:prstGeom>
            <a:ln>
              <a:solidFill>
                <a:schemeClr val="bg1">
                  <a:lumMod val="75000"/>
                </a:schemeClr>
              </a:solidFill>
            </a:ln>
            <a:effectLst>
              <a:outerShdw blurRad="50800" dist="50800" dir="5400000" algn="ctr" rotWithShape="0">
                <a:schemeClr val="tx1"/>
              </a:outerShdw>
            </a:effectLst>
          </p:spPr>
        </p:pic>
        <p:sp>
          <p:nvSpPr>
            <p:cNvPr id="27" name="TextBox 26">
              <a:extLst>
                <a:ext uri="{FF2B5EF4-FFF2-40B4-BE49-F238E27FC236}">
                  <a16:creationId xmlns:a16="http://schemas.microsoft.com/office/drawing/2014/main" id="{EFE11FF5-E10E-2BA0-15B9-9AF629B61286}"/>
                </a:ext>
              </a:extLst>
            </p:cNvPr>
            <p:cNvSpPr txBox="1"/>
            <p:nvPr/>
          </p:nvSpPr>
          <p:spPr>
            <a:xfrm>
              <a:off x="2902328" y="1254822"/>
              <a:ext cx="570451" cy="252945"/>
            </a:xfrm>
            <a:prstGeom prst="rect">
              <a:avLst/>
            </a:prstGeom>
            <a:noFill/>
          </p:spPr>
          <p:txBody>
            <a:bodyPr wrap="none" lIns="68580" tIns="34290" rIns="68580" rtlCol="0" anchor="t">
              <a:noAutofit/>
            </a:bodyPr>
            <a:lstStyle/>
            <a:p>
              <a:pPr algn="r">
                <a:spcBef>
                  <a:spcPts val="450"/>
                </a:spcBef>
              </a:pPr>
              <a:r>
                <a:rPr lang="en-US" sz="1050" dirty="0">
                  <a:latin typeface="Arial" panose="020B0604020202020204" pitchFamily="34" charset="0"/>
                  <a:cs typeface="Arial" panose="020B0604020202020204" pitchFamily="34" charset="0"/>
                </a:rPr>
                <a:t>.4f-2012</a:t>
              </a:r>
            </a:p>
          </p:txBody>
        </p:sp>
      </p:grpSp>
      <p:grpSp>
        <p:nvGrpSpPr>
          <p:cNvPr id="129" name="Group 128">
            <a:extLst>
              <a:ext uri="{FF2B5EF4-FFF2-40B4-BE49-F238E27FC236}">
                <a16:creationId xmlns:a16="http://schemas.microsoft.com/office/drawing/2014/main" id="{5A5D61E0-3618-4B43-4481-AA3FACA26FD8}"/>
              </a:ext>
            </a:extLst>
          </p:cNvPr>
          <p:cNvGrpSpPr/>
          <p:nvPr/>
        </p:nvGrpSpPr>
        <p:grpSpPr>
          <a:xfrm>
            <a:off x="1957670" y="2205919"/>
            <a:ext cx="1646008" cy="2177183"/>
            <a:chOff x="3532686" y="2966317"/>
            <a:chExt cx="1646008" cy="2177183"/>
          </a:xfrm>
        </p:grpSpPr>
        <p:pic>
          <p:nvPicPr>
            <p:cNvPr id="128" name="Picture 127" descr="A close-up of a document&#10;&#10;Description automatically generated with medium confidence">
              <a:extLst>
                <a:ext uri="{FF2B5EF4-FFF2-40B4-BE49-F238E27FC236}">
                  <a16:creationId xmlns:a16="http://schemas.microsoft.com/office/drawing/2014/main" id="{C374ED98-602D-C5E3-AF43-DD4B022052CF}"/>
                </a:ext>
              </a:extLst>
            </p:cNvPr>
            <p:cNvPicPr>
              <a:picLocks noChangeAspect="1"/>
            </p:cNvPicPr>
            <p:nvPr/>
          </p:nvPicPr>
          <p:blipFill>
            <a:blip r:embed="rId10"/>
            <a:stretch>
              <a:fillRect/>
            </a:stretch>
          </p:blipFill>
          <p:spPr>
            <a:xfrm>
              <a:off x="3532686" y="3013170"/>
              <a:ext cx="1646008" cy="2130330"/>
            </a:xfrm>
            <a:prstGeom prst="rect">
              <a:avLst/>
            </a:prstGeom>
            <a:ln>
              <a:solidFill>
                <a:schemeClr val="bg1">
                  <a:lumMod val="75000"/>
                </a:schemeClr>
              </a:solidFill>
            </a:ln>
            <a:effectLst>
              <a:outerShdw blurRad="50800" dist="50800" dir="5400000" algn="ctr" rotWithShape="0">
                <a:schemeClr val="tx1"/>
              </a:outerShdw>
            </a:effectLst>
          </p:spPr>
        </p:pic>
        <p:sp>
          <p:nvSpPr>
            <p:cNvPr id="16" name="TextBox 15">
              <a:extLst>
                <a:ext uri="{FF2B5EF4-FFF2-40B4-BE49-F238E27FC236}">
                  <a16:creationId xmlns:a16="http://schemas.microsoft.com/office/drawing/2014/main" id="{B6CE3615-4EFA-2961-E7EF-5A671EA56BD9}"/>
                </a:ext>
              </a:extLst>
            </p:cNvPr>
            <p:cNvSpPr txBox="1"/>
            <p:nvPr/>
          </p:nvSpPr>
          <p:spPr>
            <a:xfrm>
              <a:off x="4467139" y="2966317"/>
              <a:ext cx="570451" cy="252945"/>
            </a:xfrm>
            <a:prstGeom prst="rect">
              <a:avLst/>
            </a:prstGeom>
            <a:noFill/>
          </p:spPr>
          <p:txBody>
            <a:bodyPr wrap="none" lIns="68580" tIns="34290" rIns="68580" rtlCol="0" anchor="t">
              <a:noAutofit/>
            </a:bodyPr>
            <a:lstStyle/>
            <a:p>
              <a:pPr algn="r">
                <a:spcBef>
                  <a:spcPts val="450"/>
                </a:spcBef>
              </a:pPr>
              <a:r>
                <a:rPr lang="en-US" sz="1050" dirty="0">
                  <a:latin typeface="Arial" panose="020B0604020202020204" pitchFamily="34" charset="0"/>
                  <a:cs typeface="Arial" panose="020B0604020202020204" pitchFamily="34" charset="0"/>
                </a:rPr>
                <a:t>.4z-2020</a:t>
              </a:r>
            </a:p>
          </p:txBody>
        </p:sp>
      </p:grpSp>
      <p:grpSp>
        <p:nvGrpSpPr>
          <p:cNvPr id="20" name="Group 19">
            <a:extLst>
              <a:ext uri="{FF2B5EF4-FFF2-40B4-BE49-F238E27FC236}">
                <a16:creationId xmlns:a16="http://schemas.microsoft.com/office/drawing/2014/main" id="{123DE37C-46AC-2848-31BE-D2083D19E48F}"/>
              </a:ext>
            </a:extLst>
          </p:cNvPr>
          <p:cNvGrpSpPr/>
          <p:nvPr/>
        </p:nvGrpSpPr>
        <p:grpSpPr>
          <a:xfrm>
            <a:off x="2880374" y="2563798"/>
            <a:ext cx="1828921" cy="2062407"/>
            <a:chOff x="3458728" y="2957333"/>
            <a:chExt cx="1828921" cy="2062407"/>
          </a:xfrm>
        </p:grpSpPr>
        <p:pic>
          <p:nvPicPr>
            <p:cNvPr id="11" name="Picture 10">
              <a:extLst>
                <a:ext uri="{FF2B5EF4-FFF2-40B4-BE49-F238E27FC236}">
                  <a16:creationId xmlns:a16="http://schemas.microsoft.com/office/drawing/2014/main" id="{4102928E-D48E-F721-7FDC-5F116DF626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58728" y="3038959"/>
              <a:ext cx="1532737" cy="1946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1E5724B5-195E-AD36-E42C-FF05485D71D9}"/>
                </a:ext>
              </a:extLst>
            </p:cNvPr>
            <p:cNvSpPr/>
            <p:nvPr/>
          </p:nvSpPr>
          <p:spPr>
            <a:xfrm>
              <a:off x="3578530" y="3668632"/>
              <a:ext cx="1192778" cy="45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600" dirty="0">
                  <a:ln w="0"/>
                  <a:solidFill>
                    <a:schemeClr val="tx1"/>
                  </a:solidFill>
                  <a:effectLst>
                    <a:outerShdw blurRad="38100" dist="19050" dir="2700000" algn="tl" rotWithShape="0">
                      <a:schemeClr val="dk1">
                        <a:alpha val="40000"/>
                      </a:schemeClr>
                    </a:outerShdw>
                  </a:effectLst>
                  <a:latin typeface="+mj-lt"/>
                </a:rPr>
                <a:t>Amendment: Enhanced Ultra Wide-Band (UWB) Physical Layers (PHYs) and Associated MAC Enhancements</a:t>
              </a:r>
            </a:p>
          </p:txBody>
        </p:sp>
        <p:sp>
          <p:nvSpPr>
            <p:cNvPr id="17" name="TextBox 16">
              <a:extLst>
                <a:ext uri="{FF2B5EF4-FFF2-40B4-BE49-F238E27FC236}">
                  <a16:creationId xmlns:a16="http://schemas.microsoft.com/office/drawing/2014/main" id="{B43977B7-5ED7-1C13-8730-EDAC0889A649}"/>
                </a:ext>
              </a:extLst>
            </p:cNvPr>
            <p:cNvSpPr txBox="1"/>
            <p:nvPr/>
          </p:nvSpPr>
          <p:spPr>
            <a:xfrm>
              <a:off x="4396956" y="2957333"/>
              <a:ext cx="445958" cy="252945"/>
            </a:xfrm>
            <a:prstGeom prst="rect">
              <a:avLst/>
            </a:prstGeom>
            <a:noFill/>
          </p:spPr>
          <p:txBody>
            <a:bodyPr wrap="none" lIns="68580" tIns="34290" rIns="68580" rtlCol="0" anchor="t">
              <a:noAutofit/>
            </a:bodyPr>
            <a:lstStyle/>
            <a:p>
              <a:pPr algn="r">
                <a:spcBef>
                  <a:spcPts val="450"/>
                </a:spcBef>
              </a:pPr>
              <a:r>
                <a:rPr lang="en-US" sz="1050" dirty="0">
                  <a:latin typeface="Arial" panose="020B0604020202020204" pitchFamily="34" charset="0"/>
                  <a:cs typeface="Arial" panose="020B0604020202020204" pitchFamily="34" charset="0"/>
                </a:rPr>
                <a:t>.4ab-202x</a:t>
              </a:r>
            </a:p>
          </p:txBody>
        </p:sp>
        <p:sp>
          <p:nvSpPr>
            <p:cNvPr id="19" name="TextBox 18">
              <a:extLst>
                <a:ext uri="{FF2B5EF4-FFF2-40B4-BE49-F238E27FC236}">
                  <a16:creationId xmlns:a16="http://schemas.microsoft.com/office/drawing/2014/main" id="{29242A96-1073-2DF0-15DD-D18160B43EB5}"/>
                </a:ext>
              </a:extLst>
            </p:cNvPr>
            <p:cNvSpPr txBox="1"/>
            <p:nvPr/>
          </p:nvSpPr>
          <p:spPr>
            <a:xfrm rot="5400000">
              <a:off x="4137760" y="3869850"/>
              <a:ext cx="2024076" cy="275703"/>
            </a:xfrm>
            <a:prstGeom prst="rect">
              <a:avLst/>
            </a:prstGeom>
            <a:noFill/>
          </p:spPr>
          <p:txBody>
            <a:bodyPr wrap="none" lIns="68580" tIns="34290" rIns="68580" rtlCol="0" anchor="ctr">
              <a:noAutofit/>
            </a:bodyPr>
            <a:lstStyle/>
            <a:p>
              <a:pPr algn="r">
                <a:spcBef>
                  <a:spcPts val="450"/>
                </a:spcBef>
              </a:pPr>
              <a:r>
                <a:rPr lang="en-US" sz="1050" dirty="0">
                  <a:latin typeface="Arial" panose="020B0604020202020204" pitchFamily="34" charset="0"/>
                  <a:cs typeface="Arial" panose="020B0604020202020204" pitchFamily="34" charset="0"/>
                </a:rPr>
                <a:t>Future amendment in progress</a:t>
              </a:r>
            </a:p>
          </p:txBody>
        </p:sp>
      </p:grpSp>
      <p:sp>
        <p:nvSpPr>
          <p:cNvPr id="131" name="Arrow: Right 130">
            <a:extLst>
              <a:ext uri="{FF2B5EF4-FFF2-40B4-BE49-F238E27FC236}">
                <a16:creationId xmlns:a16="http://schemas.microsoft.com/office/drawing/2014/main" id="{55AEDB61-A2EB-1EE4-2D60-B60E1EB33D97}"/>
              </a:ext>
            </a:extLst>
          </p:cNvPr>
          <p:cNvSpPr/>
          <p:nvPr/>
        </p:nvSpPr>
        <p:spPr>
          <a:xfrm rot="499319">
            <a:off x="3675055" y="2412225"/>
            <a:ext cx="1613951" cy="16420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algn="l"/>
            <a:endParaRPr lang="en-US" sz="1050" dirty="0">
              <a:solidFill>
                <a:schemeClr val="bg1"/>
              </a:solidFill>
              <a:latin typeface="+mj-lt"/>
            </a:endParaRPr>
          </a:p>
        </p:txBody>
      </p:sp>
    </p:spTree>
    <p:extLst>
      <p:ext uri="{BB962C8B-B14F-4D97-AF65-F5344CB8AC3E}">
        <p14:creationId xmlns:p14="http://schemas.microsoft.com/office/powerpoint/2010/main" val="80122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6"/>
          <p:cNvSpPr txBox="1">
            <a:spLocks noGrp="1"/>
          </p:cNvSpPr>
          <p:nvPr>
            <p:ph type="sldNum" idx="12"/>
          </p:nvPr>
        </p:nvSpPr>
        <p:spPr>
          <a:xfrm>
            <a:off x="8085143" y="4630107"/>
            <a:ext cx="601663" cy="274637"/>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2" name="Text Placeholder 2">
            <a:extLst>
              <a:ext uri="{FF2B5EF4-FFF2-40B4-BE49-F238E27FC236}">
                <a16:creationId xmlns:a16="http://schemas.microsoft.com/office/drawing/2014/main" id="{0A11167E-96FD-B2A5-A8E8-C1D4AC61B3B8}"/>
              </a:ext>
            </a:extLst>
          </p:cNvPr>
          <p:cNvSpPr txBox="1">
            <a:spLocks/>
          </p:cNvSpPr>
          <p:nvPr/>
        </p:nvSpPr>
        <p:spPr>
          <a:xfrm>
            <a:off x="380134" y="1194778"/>
            <a:ext cx="5424526" cy="2863746"/>
          </a:xfrm>
          <a:prstGeom prst="rect">
            <a:avLst/>
          </a:prstGeom>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b="1" dirty="0"/>
              <a:t>Ranging</a:t>
            </a:r>
          </a:p>
          <a:p>
            <a:pPr marL="115888" lvl="1"/>
            <a:r>
              <a:rPr lang="en-US" sz="1200" dirty="0"/>
              <a:t>Link budget improvements</a:t>
            </a:r>
          </a:p>
          <a:p>
            <a:pPr marL="115888" lvl="1"/>
            <a:r>
              <a:rPr lang="en-US" sz="1200" dirty="0"/>
              <a:t>Improvements to accuracy, precision and reliability</a:t>
            </a:r>
          </a:p>
          <a:p>
            <a:pPr lvl="1"/>
            <a:endParaRPr lang="en-US" sz="1200" dirty="0"/>
          </a:p>
          <a:p>
            <a:r>
              <a:rPr lang="en-US" b="1" dirty="0"/>
              <a:t>Sensing</a:t>
            </a:r>
          </a:p>
          <a:p>
            <a:pPr marL="115888" lvl="1"/>
            <a:r>
              <a:rPr lang="en-US" sz="1200" dirty="0"/>
              <a:t>Pulse shape improvements</a:t>
            </a:r>
          </a:p>
          <a:p>
            <a:pPr marL="115888" lvl="1"/>
            <a:r>
              <a:rPr lang="en-US" sz="1200" dirty="0"/>
              <a:t>Channel impulse response reporting to support </a:t>
            </a:r>
            <a:r>
              <a:rPr lang="en-US" sz="1200" dirty="0" err="1"/>
              <a:t>multistatic</a:t>
            </a:r>
            <a:r>
              <a:rPr lang="en-US" sz="1200" dirty="0"/>
              <a:t> sensing </a:t>
            </a:r>
          </a:p>
          <a:p>
            <a:pPr marL="115888" lvl="1"/>
            <a:r>
              <a:rPr lang="en-US" sz="1200" dirty="0"/>
              <a:t>To better support presence detection, environment mapping and other uses</a:t>
            </a:r>
          </a:p>
          <a:p>
            <a:endParaRPr lang="en-US" sz="1350" dirty="0"/>
          </a:p>
          <a:p>
            <a:r>
              <a:rPr lang="en-US" b="1" dirty="0"/>
              <a:t>Data</a:t>
            </a:r>
          </a:p>
          <a:p>
            <a:pPr marL="115888" lvl="1"/>
            <a:r>
              <a:rPr lang="en-US" sz="1200" dirty="0"/>
              <a:t>Higher data rates for shorter transmission duration and power savings</a:t>
            </a:r>
          </a:p>
          <a:p>
            <a:pPr marL="115888" lvl="1"/>
            <a:r>
              <a:rPr lang="en-US" sz="1200" dirty="0"/>
              <a:t>Channel coding and packet format improvements for robustness</a:t>
            </a:r>
          </a:p>
          <a:p>
            <a:pPr marL="115888" lvl="1"/>
            <a:r>
              <a:rPr lang="en-US" sz="1200" dirty="0"/>
              <a:t>Additional options for even greater power savings</a:t>
            </a:r>
          </a:p>
          <a:p>
            <a:pPr marL="115888" lvl="1"/>
            <a:r>
              <a:rPr lang="en-US" sz="1200" dirty="0"/>
              <a:t>Protocol enhancements to support very low latency, low energy communications</a:t>
            </a:r>
          </a:p>
          <a:p>
            <a:pPr lvl="1"/>
            <a:endParaRPr lang="en-US" sz="1200" dirty="0"/>
          </a:p>
          <a:p>
            <a:pPr lvl="1"/>
            <a:r>
              <a:rPr lang="en-US" b="1" dirty="0"/>
              <a:t>Interference mitigation techniques to support:</a:t>
            </a:r>
          </a:p>
          <a:p>
            <a:pPr marL="115888" lvl="1"/>
            <a:r>
              <a:rPr lang="en-US" sz="1200" dirty="0"/>
              <a:t>Greater device density</a:t>
            </a:r>
          </a:p>
          <a:p>
            <a:pPr marL="115888" lvl="1"/>
            <a:r>
              <a:rPr lang="en-US" sz="1200" dirty="0"/>
              <a:t>Coexistence in the presence of other users</a:t>
            </a:r>
          </a:p>
          <a:p>
            <a:endParaRPr lang="en-US" sz="1350" dirty="0"/>
          </a:p>
          <a:p>
            <a:r>
              <a:rPr lang="en-US" b="1" dirty="0"/>
              <a:t>Builds on top of existing the 15.4 standard and 15.4z amendment</a:t>
            </a:r>
          </a:p>
        </p:txBody>
      </p:sp>
      <p:grpSp>
        <p:nvGrpSpPr>
          <p:cNvPr id="3" name="Group 2">
            <a:extLst>
              <a:ext uri="{FF2B5EF4-FFF2-40B4-BE49-F238E27FC236}">
                <a16:creationId xmlns:a16="http://schemas.microsoft.com/office/drawing/2014/main" id="{11D5A28D-DB31-7331-3E81-FFCE66B3EBFE}"/>
              </a:ext>
            </a:extLst>
          </p:cNvPr>
          <p:cNvGrpSpPr/>
          <p:nvPr/>
        </p:nvGrpSpPr>
        <p:grpSpPr>
          <a:xfrm>
            <a:off x="6208204" y="1256968"/>
            <a:ext cx="2005988" cy="2548045"/>
            <a:chOff x="7353932" y="1603692"/>
            <a:chExt cx="2043649" cy="2595882"/>
          </a:xfrm>
        </p:grpSpPr>
        <p:pic>
          <p:nvPicPr>
            <p:cNvPr id="4" name="Picture 3">
              <a:extLst>
                <a:ext uri="{FF2B5EF4-FFF2-40B4-BE49-F238E27FC236}">
                  <a16:creationId xmlns:a16="http://schemas.microsoft.com/office/drawing/2014/main" id="{EC0C9DA5-6796-0DE8-F38A-4103848CC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3932" y="1603692"/>
              <a:ext cx="2043649" cy="2595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E600DCD6-BC19-A989-F2A2-01B7FE2FF14D}"/>
                </a:ext>
              </a:extLst>
            </p:cNvPr>
            <p:cNvSpPr/>
            <p:nvPr/>
          </p:nvSpPr>
          <p:spPr>
            <a:xfrm>
              <a:off x="7513668" y="2443256"/>
              <a:ext cx="1590371" cy="61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600" dirty="0">
                  <a:ln w="0"/>
                  <a:solidFill>
                    <a:schemeClr val="tx1"/>
                  </a:solidFill>
                  <a:effectLst>
                    <a:outerShdw blurRad="38100" dist="19050" dir="2700000" algn="tl" rotWithShape="0">
                      <a:schemeClr val="dk1">
                        <a:alpha val="40000"/>
                      </a:schemeClr>
                    </a:outerShdw>
                  </a:effectLst>
                  <a:latin typeface="+mj-lt"/>
                </a:rPr>
                <a:t>Amendment: Enhanced Ultra Wide-Band (UWB) Physical Layers (PHYs) and Associated MAC Enhancements</a:t>
              </a:r>
            </a:p>
          </p:txBody>
        </p:sp>
        <p:sp>
          <p:nvSpPr>
            <p:cNvPr id="6" name="TextBox 5">
              <a:extLst>
                <a:ext uri="{FF2B5EF4-FFF2-40B4-BE49-F238E27FC236}">
                  <a16:creationId xmlns:a16="http://schemas.microsoft.com/office/drawing/2014/main" id="{B313640A-895C-9953-53D3-E0CC3E2E933E}"/>
                </a:ext>
              </a:extLst>
            </p:cNvPr>
            <p:cNvSpPr txBox="1"/>
            <p:nvPr/>
          </p:nvSpPr>
          <p:spPr>
            <a:xfrm>
              <a:off x="8495644" y="1603692"/>
              <a:ext cx="594610" cy="337260"/>
            </a:xfrm>
            <a:prstGeom prst="rect">
              <a:avLst/>
            </a:prstGeom>
            <a:noFill/>
          </p:spPr>
          <p:txBody>
            <a:bodyPr wrap="none" lIns="68580" tIns="34290" rIns="68580" rtlCol="0" anchor="t">
              <a:noAutofit/>
            </a:bodyPr>
            <a:lstStyle/>
            <a:p>
              <a:pPr algn="r">
                <a:spcBef>
                  <a:spcPts val="450"/>
                </a:spcBef>
              </a:pPr>
              <a:r>
                <a:rPr lang="en-US" sz="1050" dirty="0">
                  <a:latin typeface="Arial" panose="020B0604020202020204" pitchFamily="34" charset="0"/>
                  <a:cs typeface="Arial" panose="020B0604020202020204" pitchFamily="34" charset="0"/>
                </a:rPr>
                <a:t>4ab-202x</a:t>
              </a:r>
            </a:p>
          </p:txBody>
        </p:sp>
      </p:grpSp>
      <p:sp>
        <p:nvSpPr>
          <p:cNvPr id="7" name="Text Placeholder 2">
            <a:extLst>
              <a:ext uri="{FF2B5EF4-FFF2-40B4-BE49-F238E27FC236}">
                <a16:creationId xmlns:a16="http://schemas.microsoft.com/office/drawing/2014/main" id="{4158A954-A82B-7990-D471-F62B8C7DC409}"/>
              </a:ext>
            </a:extLst>
          </p:cNvPr>
          <p:cNvSpPr txBox="1">
            <a:spLocks/>
          </p:cNvSpPr>
          <p:nvPr/>
        </p:nvSpPr>
        <p:spPr>
          <a:xfrm>
            <a:off x="775791" y="3991970"/>
            <a:ext cx="7911016" cy="575947"/>
          </a:xfrm>
          <a:prstGeom prst="rect">
            <a:avLst/>
          </a:prstGeom>
        </p:spPr>
        <p:txBody>
          <a:bodyPr vert="horz" lIns="68580" tIns="34290" rIns="68580" bIns="34290" rtlCol="0">
            <a:normAutofit fontScale="92500"/>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mj-lt"/>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mj-lt"/>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mj-lt"/>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mj-lt"/>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0" indent="0">
              <a:spcBef>
                <a:spcPts val="0"/>
              </a:spcBef>
              <a:spcAft>
                <a:spcPts val="0"/>
              </a:spcAft>
              <a:buNone/>
            </a:pPr>
            <a:r>
              <a:rPr lang="en-US" sz="1500" dirty="0"/>
              <a:t>Next generation standardization work ongoing, with contributions from industry leading companies</a:t>
            </a:r>
          </a:p>
          <a:p>
            <a:pPr marL="0" indent="0">
              <a:spcBef>
                <a:spcPts val="0"/>
              </a:spcBef>
              <a:spcAft>
                <a:spcPts val="0"/>
              </a:spcAft>
              <a:buNone/>
            </a:pPr>
            <a:r>
              <a:rPr lang="en-US" sz="1500" dirty="0"/>
              <a:t>Final specification expected 2024 - 2025 </a:t>
            </a:r>
            <a:endParaRPr lang="en-US" sz="1350" dirty="0"/>
          </a:p>
        </p:txBody>
      </p:sp>
      <p:sp>
        <p:nvSpPr>
          <p:cNvPr id="9" name="Google Shape;159;p7">
            <a:extLst>
              <a:ext uri="{FF2B5EF4-FFF2-40B4-BE49-F238E27FC236}">
                <a16:creationId xmlns:a16="http://schemas.microsoft.com/office/drawing/2014/main" id="{2E3E2D6D-B55C-BA00-2A46-C40839555F07}"/>
              </a:ext>
            </a:extLst>
          </p:cNvPr>
          <p:cNvSpPr txBox="1">
            <a:spLocks/>
          </p:cNvSpPr>
          <p:nvPr/>
        </p:nvSpPr>
        <p:spPr>
          <a:xfrm>
            <a:off x="457200" y="274640"/>
            <a:ext cx="6819900" cy="537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Next Generation UWB Standard – IEEE Std 802.15.4ab </a:t>
            </a:r>
          </a:p>
        </p:txBody>
      </p:sp>
      <p:sp>
        <p:nvSpPr>
          <p:cNvPr id="8" name="Text Placeholder 2">
            <a:extLst>
              <a:ext uri="{FF2B5EF4-FFF2-40B4-BE49-F238E27FC236}">
                <a16:creationId xmlns:a16="http://schemas.microsoft.com/office/drawing/2014/main" id="{1F7AA496-9B13-669E-4A84-D89FD1B8E734}"/>
              </a:ext>
            </a:extLst>
          </p:cNvPr>
          <p:cNvSpPr txBox="1">
            <a:spLocks/>
          </p:cNvSpPr>
          <p:nvPr/>
        </p:nvSpPr>
        <p:spPr>
          <a:xfrm>
            <a:off x="382085" y="767453"/>
            <a:ext cx="6237568" cy="42732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Items Under Development, Driven by Consortia/Market Needs</a:t>
            </a:r>
            <a:endParaRPr lang="en-US" sz="1100" b="1" dirty="0"/>
          </a:p>
        </p:txBody>
      </p:sp>
    </p:spTree>
    <p:extLst>
      <p:ext uri="{BB962C8B-B14F-4D97-AF65-F5344CB8AC3E}">
        <p14:creationId xmlns:p14="http://schemas.microsoft.com/office/powerpoint/2010/main" val="1472516347"/>
      </p:ext>
    </p:extLst>
  </p:cSld>
  <p:clrMapOvr>
    <a:masterClrMapping/>
  </p:clrMapOvr>
</p:sld>
</file>

<file path=ppt/theme/theme1.xml><?xml version="1.0" encoding="utf-8"?>
<a:theme xmlns:a="http://schemas.openxmlformats.org/drawingml/2006/main" name="IEEE_template">
  <a:themeElements>
    <a:clrScheme name="Custom 8">
      <a:dk1>
        <a:srgbClr val="000000"/>
      </a:dk1>
      <a:lt1>
        <a:srgbClr val="FFFFFF"/>
      </a:lt1>
      <a:dk2>
        <a:srgbClr val="63666A"/>
      </a:dk2>
      <a:lt2>
        <a:srgbClr val="A7A8AA"/>
      </a:lt2>
      <a:accent1>
        <a:srgbClr val="00B5E2"/>
      </a:accent1>
      <a:accent2>
        <a:srgbClr val="4AC9E3"/>
      </a:accent2>
      <a:accent3>
        <a:srgbClr val="00629B"/>
      </a:accent3>
      <a:accent4>
        <a:srgbClr val="FFD100"/>
      </a:accent4>
      <a:accent5>
        <a:srgbClr val="FFA300"/>
      </a:accent5>
      <a:accent6>
        <a:srgbClr val="BA0C2F"/>
      </a:accent6>
      <a:hlink>
        <a:srgbClr val="004B7E"/>
      </a:hlink>
      <a:folHlink>
        <a:srgbClr val="0E83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4540</TotalTime>
  <Words>5644</Words>
  <Application>Microsoft Office PowerPoint</Application>
  <PresentationFormat>On-screen Show (16:9)</PresentationFormat>
  <Paragraphs>837</Paragraphs>
  <Slides>67</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Aharoni</vt:lpstr>
      <vt:lpstr>Arial</vt:lpstr>
      <vt:lpstr>Calibri</vt:lpstr>
      <vt:lpstr>Merriweather Sans</vt:lpstr>
      <vt:lpstr>Noto Sans Symbols</vt:lpstr>
      <vt:lpstr>Nunito Sans</vt:lpstr>
      <vt:lpstr>Open Sans</vt:lpstr>
      <vt:lpstr>Roboto</vt:lpstr>
      <vt:lpstr>Wingdings</vt:lpstr>
      <vt:lpstr>IEEE_template</vt:lpstr>
      <vt:lpstr>Ultra-Wide Band (UWB) and IEEE 802.15™ Activities </vt:lpstr>
      <vt:lpstr>Participants</vt:lpstr>
      <vt:lpstr>Disclaimer</vt:lpstr>
      <vt:lpstr>PowerPoint Presentation</vt:lpstr>
      <vt:lpstr>IEEE 802 LAN/MAN Standards Committee</vt:lpstr>
      <vt:lpstr>Did You Know?</vt:lpstr>
      <vt:lpstr>IEEE 802.15 Wireless Specialty Networks &amp; their Applications</vt:lpstr>
      <vt:lpstr>IEEE Std 802.15.4 is the Solid foundation for a Robust Ecosystem Supporting UWB Product Developers and Consumers</vt:lpstr>
      <vt:lpstr>PowerPoint Presentation</vt:lpstr>
      <vt:lpstr>Q1. What are the Use Cases and Value for Users</vt:lpstr>
      <vt:lpstr>Global Adoption of UWB</vt:lpstr>
      <vt:lpstr>PowerPoint Presentation</vt:lpstr>
      <vt:lpstr>Automotive: In-cabin UWB Sensing</vt:lpstr>
      <vt:lpstr>UWB Ecosystem: Build-up Momentum is Growing</vt:lpstr>
      <vt:lpstr>PowerPoint Presentation</vt:lpstr>
      <vt:lpstr>Q2. What are the Technology Advantages of UWB</vt:lpstr>
      <vt:lpstr>PowerPoint Presentation</vt:lpstr>
      <vt:lpstr>Impulse Radio UWB: Extremely Low Power, Very Low Energy, with Support for many simultaneous users</vt:lpstr>
      <vt:lpstr>UWB is a Spectrum Underlay Technology</vt:lpstr>
      <vt:lpstr>UWB is Quiet Compared to More Traditional Technologies</vt:lpstr>
      <vt:lpstr>Large Bandwidth Compensates for Low Power Spectral Density</vt:lpstr>
      <vt:lpstr>Q3. What is the Current Regulatory Environment and What are the Needs Going Forward</vt:lpstr>
      <vt:lpstr>UWB Regulations: &gt;20 Years of Experience</vt:lpstr>
      <vt:lpstr>PowerPoint Presentation</vt:lpstr>
      <vt:lpstr>Main Points of US/FCC and European CEPT Regulatory Framework</vt:lpstr>
      <vt:lpstr>UWB Addresses the Growing Need for Sensing, Ranging and Location</vt:lpstr>
      <vt:lpstr>UWB Needs Regulatory Support to Realize its Full Potential</vt:lpstr>
      <vt:lpstr>PowerPoint Presentation</vt:lpstr>
      <vt:lpstr>Closing Points</vt:lpstr>
      <vt:lpstr>PowerPoint Presentation</vt:lpstr>
      <vt:lpstr>PowerPoint Presentation</vt:lpstr>
      <vt:lpstr>PowerPoint Presentation</vt:lpstr>
      <vt:lpstr>Open Q&amp;A with Panel -  Moderated by Edward</vt:lpstr>
      <vt:lpstr>PANEL Participants </vt:lpstr>
      <vt:lpstr>BIOS</vt:lpstr>
      <vt:lpstr>PowerPoint Presentation</vt:lpstr>
      <vt:lpstr>PowerPoint Presentation</vt:lpstr>
      <vt:lpstr>PowerPoint Presentation</vt:lpstr>
      <vt:lpstr>PowerPoint Presentation</vt:lpstr>
      <vt:lpstr>PowerPoint Presentation</vt:lpstr>
      <vt:lpstr>PowerPoint Presentation</vt:lpstr>
      <vt:lpstr>BACKUP</vt:lpstr>
      <vt:lpstr>BACKUP to Intro</vt:lpstr>
      <vt:lpstr>802.15.4 Standard</vt:lpstr>
      <vt:lpstr>802.15.4 and Ad-Hoc Networks</vt:lpstr>
      <vt:lpstr>802.15.4 Standard at the Next Level –  NB (Narrow Band) &amp; UWB (Ultra-Wide Band)</vt:lpstr>
      <vt:lpstr>BACKUP to Q1. (Use Cases)</vt:lpstr>
      <vt:lpstr>UWB Use Cases are Very Different than Envisaged in 2002  when Initial Rules were Formulated</vt:lpstr>
      <vt:lpstr>The Ability to Sense Location Adds a New Dimension to IOT</vt:lpstr>
      <vt:lpstr>PowerPoint Presentation</vt:lpstr>
      <vt:lpstr>Precise Ranging Use Case Examples</vt:lpstr>
      <vt:lpstr>PowerPoint Presentation</vt:lpstr>
      <vt:lpstr>BACKUP to Q2. (Tech Advantages)</vt:lpstr>
      <vt:lpstr>PowerPoint Presentation</vt:lpstr>
      <vt:lpstr>802.15.4 UWB Ad-Hoc Network’s Broad Range of Uses</vt:lpstr>
      <vt:lpstr>PowerPoint Presentation</vt:lpstr>
      <vt:lpstr>PowerPoint Presentation</vt:lpstr>
      <vt:lpstr>UWB Prevents Relay Attacks in Passive Keyless Entry Systems</vt:lpstr>
      <vt:lpstr>PowerPoint Presentation</vt:lpstr>
      <vt:lpstr>Large Bandwidth Compensates for Low Power Spectral Density</vt:lpstr>
      <vt:lpstr>PowerPoint Presentation</vt:lpstr>
      <vt:lpstr>PowerPoint Presentation</vt:lpstr>
      <vt:lpstr>PowerPoint Presentation</vt:lpstr>
      <vt:lpstr>BACKUP to Q3. (Regulatory)</vt:lpstr>
      <vt:lpstr>PowerPoint Presentation</vt:lpstr>
      <vt:lpstr>Regulator Need for Change – Fixed Outdoor Transmissions</vt:lpstr>
      <vt:lpstr>Regulator Need for Change – Vehicular Applications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Growth of IEEE 802.15.4 Narrow Band and Ultra Wide Band Ad-Hoc Networks</dc:title>
  <dc:creator>Phil Beecher, Clint Powell, Ben Rolfe</dc:creator>
  <cp:lastModifiedBy>Clint Powell2</cp:lastModifiedBy>
  <cp:revision>537</cp:revision>
  <dcterms:created xsi:type="dcterms:W3CDTF">2021-07-23T15:44:54Z</dcterms:created>
  <dcterms:modified xsi:type="dcterms:W3CDTF">2023-07-09T17:47:00Z</dcterms:modified>
</cp:coreProperties>
</file>