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259" r:id="rId2"/>
    <p:sldId id="258" r:id="rId3"/>
    <p:sldId id="256" r:id="rId4"/>
    <p:sldId id="274" r:id="rId5"/>
    <p:sldId id="275" r:id="rId6"/>
    <p:sldId id="276" r:id="rId7"/>
    <p:sldId id="260" r:id="rId8"/>
    <p:sldId id="269" r:id="rId9"/>
    <p:sldId id="263" r:id="rId10"/>
    <p:sldId id="266" r:id="rId11"/>
    <p:sldId id="261" r:id="rId12"/>
    <p:sldId id="262" r:id="rId13"/>
    <p:sldId id="264" r:id="rId14"/>
    <p:sldId id="265" r:id="rId15"/>
    <p:sldId id="270" r:id="rId16"/>
    <p:sldId id="271" r:id="rId17"/>
    <p:sldId id="267" r:id="rId18"/>
    <p:sldId id="268" r:id="rId19"/>
    <p:sldId id="272" r:id="rId2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9"/>
    <p:restoredTop sz="96405"/>
  </p:normalViewPr>
  <p:slideViewPr>
    <p:cSldViewPr>
      <p:cViewPr varScale="1">
        <p:scale>
          <a:sx n="190" d="100"/>
          <a:sy n="190" d="100"/>
        </p:scale>
        <p:origin x="216" y="496"/>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4E84E41-45BE-77F7-5A1A-B1475C8F0828}"/>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DE64FB6A-A308-65E6-507F-D8C62B6D8FF5}"/>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7592BB8-DAB0-2809-0686-4F78A00F20CC}"/>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28397ECE-FF10-CD06-ED2B-DC57449A3C28}"/>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170CD7B6-1B52-2043-8CF5-5F9390DE5BCB}" type="slidenum">
              <a:rPr lang="en-US" altLang="ja-JP"/>
              <a:pPr/>
              <a:t>‹#›</a:t>
            </a:fld>
            <a:endParaRPr lang="en-US" altLang="ja-JP"/>
          </a:p>
        </p:txBody>
      </p:sp>
      <p:sp>
        <p:nvSpPr>
          <p:cNvPr id="3078" name="Line 6">
            <a:extLst>
              <a:ext uri="{FF2B5EF4-FFF2-40B4-BE49-F238E27FC236}">
                <a16:creationId xmlns:a16="http://schemas.microsoft.com/office/drawing/2014/main" id="{906EB49A-EC76-8783-4E28-8C7C7F866FEF}"/>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6E1D9957-0430-EE93-0195-08DECBF1EAF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B73B6B7B-A84B-B91B-9914-E101E19CD0DD}"/>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6A5CB00-3F3B-7CCF-DD90-E536D3902C11}"/>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7F40C394-458C-63AE-DECB-8B902BBFD80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DDEE2699-05AB-B39E-7F93-02E797F8279C}"/>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20980659-98D1-0793-4012-50CA461AAF1B}"/>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F136039C-4ADB-49A9-F24A-E2E061820D9D}"/>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1D51E58C-1AD7-D4B0-0C89-BF28C762F3B7}"/>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FB6476E2-48F4-6D4A-8617-DBF48E521CCA}" type="slidenum">
              <a:rPr lang="en-US" altLang="ja-JP"/>
              <a:pPr/>
              <a:t>‹#›</a:t>
            </a:fld>
            <a:endParaRPr lang="en-US" altLang="ja-JP"/>
          </a:p>
        </p:txBody>
      </p:sp>
      <p:sp>
        <p:nvSpPr>
          <p:cNvPr id="2056" name="Rectangle 8">
            <a:extLst>
              <a:ext uri="{FF2B5EF4-FFF2-40B4-BE49-F238E27FC236}">
                <a16:creationId xmlns:a16="http://schemas.microsoft.com/office/drawing/2014/main" id="{C11C44D1-9E1C-B888-CA63-87E3C1A179E1}"/>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8C14CB95-773B-9E48-8361-0F63DE44FBF5}"/>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9C39BFDA-48EC-B60F-29F2-9C7BB99FEEC3}"/>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D79548-5070-49EF-31FF-DC53767CDC5F}"/>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3CD4CA07-D210-27AA-FB00-D1B06FF17E3C}"/>
              </a:ext>
            </a:extLst>
          </p:cNvPr>
          <p:cNvSpPr>
            <a:spLocks noGrp="1" noChangeArrowheads="1"/>
          </p:cNvSpPr>
          <p:nvPr>
            <p:ph type="dt" idx="1"/>
          </p:nvPr>
        </p:nvSpPr>
        <p:spPr>
          <a:ln/>
        </p:spPr>
        <p:txBody>
          <a:bodyPr/>
          <a:lstStyle/>
          <a:p>
            <a:r>
              <a:rPr lang="en-US" altLang="ja-JP"/>
              <a:t>&lt;month year&gt;</a:t>
            </a:r>
          </a:p>
        </p:txBody>
      </p:sp>
      <p:sp>
        <p:nvSpPr>
          <p:cNvPr id="4" name="Rectangle 6">
            <a:extLst>
              <a:ext uri="{FF2B5EF4-FFF2-40B4-BE49-F238E27FC236}">
                <a16:creationId xmlns:a16="http://schemas.microsoft.com/office/drawing/2014/main" id="{30EEE46B-8CAC-97B2-6891-FF51423ABF24}"/>
              </a:ext>
            </a:extLst>
          </p:cNvPr>
          <p:cNvSpPr>
            <a:spLocks noGrp="1" noChangeArrowheads="1"/>
          </p:cNvSpPr>
          <p:nvPr>
            <p:ph type="ftr" sz="quarter" idx="4"/>
          </p:nvPr>
        </p:nvSpPr>
        <p:spPr>
          <a:ln/>
        </p:spPr>
        <p:txBody>
          <a:bodyPr/>
          <a:lstStyle/>
          <a:p>
            <a:pPr lvl="4"/>
            <a:r>
              <a:rPr lang="en-US" altLang="ja-JP"/>
              <a:t>&lt;author&gt;, &lt;company&gt;</a:t>
            </a:r>
          </a:p>
        </p:txBody>
      </p:sp>
      <p:sp>
        <p:nvSpPr>
          <p:cNvPr id="5" name="Rectangle 7">
            <a:extLst>
              <a:ext uri="{FF2B5EF4-FFF2-40B4-BE49-F238E27FC236}">
                <a16:creationId xmlns:a16="http://schemas.microsoft.com/office/drawing/2014/main" id="{2E879667-0036-1CAF-A10C-F596DEFC5E5A}"/>
              </a:ext>
            </a:extLst>
          </p:cNvPr>
          <p:cNvSpPr>
            <a:spLocks noGrp="1" noChangeArrowheads="1"/>
          </p:cNvSpPr>
          <p:nvPr>
            <p:ph type="sldNum" sz="quarter" idx="5"/>
          </p:nvPr>
        </p:nvSpPr>
        <p:spPr>
          <a:ln/>
        </p:spPr>
        <p:txBody>
          <a:bodyPr/>
          <a:lstStyle/>
          <a:p>
            <a:r>
              <a:rPr lang="en-US" altLang="ja-JP"/>
              <a:t>Page </a:t>
            </a:r>
            <a:fld id="{CF80FC9C-FE5B-9745-A122-81B45825791C}" type="slidenum">
              <a:rPr lang="en-US" altLang="ja-JP"/>
              <a:pPr/>
              <a:t>3</a:t>
            </a:fld>
            <a:endParaRPr lang="en-US" altLang="ja-JP"/>
          </a:p>
        </p:txBody>
      </p:sp>
      <p:sp>
        <p:nvSpPr>
          <p:cNvPr id="24578" name="Rectangle 2">
            <a:extLst>
              <a:ext uri="{FF2B5EF4-FFF2-40B4-BE49-F238E27FC236}">
                <a16:creationId xmlns:a16="http://schemas.microsoft.com/office/drawing/2014/main" id="{F56BA334-07D7-02CD-47B3-CE879B9D43E3}"/>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7242E0D9-621B-E4AE-C4FD-0EEB0D21B025}"/>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AD79548-5070-49EF-31FF-DC53767CDC5F}"/>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3CD4CA07-D210-27AA-FB00-D1B06FF17E3C}"/>
              </a:ext>
            </a:extLst>
          </p:cNvPr>
          <p:cNvSpPr>
            <a:spLocks noGrp="1" noChangeArrowheads="1"/>
          </p:cNvSpPr>
          <p:nvPr>
            <p:ph type="dt" idx="1"/>
          </p:nvPr>
        </p:nvSpPr>
        <p:spPr>
          <a:ln/>
        </p:spPr>
        <p:txBody>
          <a:bodyPr/>
          <a:lstStyle/>
          <a:p>
            <a:r>
              <a:rPr lang="en-US" altLang="ja-JP"/>
              <a:t>&lt;month year&gt;</a:t>
            </a:r>
          </a:p>
        </p:txBody>
      </p:sp>
      <p:sp>
        <p:nvSpPr>
          <p:cNvPr id="4" name="Rectangle 6">
            <a:extLst>
              <a:ext uri="{FF2B5EF4-FFF2-40B4-BE49-F238E27FC236}">
                <a16:creationId xmlns:a16="http://schemas.microsoft.com/office/drawing/2014/main" id="{30EEE46B-8CAC-97B2-6891-FF51423ABF24}"/>
              </a:ext>
            </a:extLst>
          </p:cNvPr>
          <p:cNvSpPr>
            <a:spLocks noGrp="1" noChangeArrowheads="1"/>
          </p:cNvSpPr>
          <p:nvPr>
            <p:ph type="ftr" sz="quarter" idx="4"/>
          </p:nvPr>
        </p:nvSpPr>
        <p:spPr>
          <a:ln/>
        </p:spPr>
        <p:txBody>
          <a:bodyPr/>
          <a:lstStyle/>
          <a:p>
            <a:pPr lvl="4"/>
            <a:r>
              <a:rPr lang="en-US" altLang="ja-JP"/>
              <a:t>&lt;author&gt;, &lt;company&gt;</a:t>
            </a:r>
          </a:p>
        </p:txBody>
      </p:sp>
      <p:sp>
        <p:nvSpPr>
          <p:cNvPr id="5" name="Rectangle 7">
            <a:extLst>
              <a:ext uri="{FF2B5EF4-FFF2-40B4-BE49-F238E27FC236}">
                <a16:creationId xmlns:a16="http://schemas.microsoft.com/office/drawing/2014/main" id="{2E879667-0036-1CAF-A10C-F596DEFC5E5A}"/>
              </a:ext>
            </a:extLst>
          </p:cNvPr>
          <p:cNvSpPr>
            <a:spLocks noGrp="1" noChangeArrowheads="1"/>
          </p:cNvSpPr>
          <p:nvPr>
            <p:ph type="sldNum" sz="quarter" idx="5"/>
          </p:nvPr>
        </p:nvSpPr>
        <p:spPr>
          <a:ln/>
        </p:spPr>
        <p:txBody>
          <a:bodyPr/>
          <a:lstStyle/>
          <a:p>
            <a:r>
              <a:rPr lang="en-US" altLang="ja-JP"/>
              <a:t>Page </a:t>
            </a:r>
            <a:fld id="{CF80FC9C-FE5B-9745-A122-81B45825791C}" type="slidenum">
              <a:rPr lang="en-US" altLang="ja-JP"/>
              <a:pPr/>
              <a:t>4</a:t>
            </a:fld>
            <a:endParaRPr lang="en-US" altLang="ja-JP"/>
          </a:p>
        </p:txBody>
      </p:sp>
      <p:sp>
        <p:nvSpPr>
          <p:cNvPr id="24578" name="Rectangle 2">
            <a:extLst>
              <a:ext uri="{FF2B5EF4-FFF2-40B4-BE49-F238E27FC236}">
                <a16:creationId xmlns:a16="http://schemas.microsoft.com/office/drawing/2014/main" id="{F56BA334-07D7-02CD-47B3-CE879B9D43E3}"/>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7242E0D9-621B-E4AE-C4FD-0EEB0D21B025}"/>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41926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0FD0D5-1CC5-948F-D361-E7BF4562FC95}"/>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6608509F-BEAD-19D3-1B35-06037293E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75DAA974-D59A-9B50-FFA6-57084853B4B5}"/>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178D3BBE-AFA0-8795-EBF7-DCE9600EB30E}"/>
              </a:ext>
            </a:extLst>
          </p:cNvPr>
          <p:cNvSpPr>
            <a:spLocks noGrp="1"/>
          </p:cNvSpPr>
          <p:nvPr>
            <p:ph type="ftr" sz="quarter" idx="11"/>
          </p:nvPr>
        </p:nvSpPr>
        <p:spPr/>
        <p:txBody>
          <a:bodyPr/>
          <a:lstStyle>
            <a:lvl1pPr>
              <a:defRPr/>
            </a:lvl1pPr>
          </a:lstStyle>
          <a:p>
            <a:r>
              <a:rPr lang="en-US" altLang="ja-JP" dirty="0"/>
              <a:t>H. Harada (Kyoto University)</a:t>
            </a:r>
          </a:p>
        </p:txBody>
      </p:sp>
      <p:sp>
        <p:nvSpPr>
          <p:cNvPr id="6" name="スライド番号プレースホルダー 5">
            <a:extLst>
              <a:ext uri="{FF2B5EF4-FFF2-40B4-BE49-F238E27FC236}">
                <a16:creationId xmlns:a16="http://schemas.microsoft.com/office/drawing/2014/main" id="{29E2390B-B8EF-BE6F-E05F-AC4FF25AF278}"/>
              </a:ext>
            </a:extLst>
          </p:cNvPr>
          <p:cNvSpPr>
            <a:spLocks noGrp="1"/>
          </p:cNvSpPr>
          <p:nvPr>
            <p:ph type="sldNum" sz="quarter" idx="12"/>
          </p:nvPr>
        </p:nvSpPr>
        <p:spPr/>
        <p:txBody>
          <a:bodyPr/>
          <a:lstStyle>
            <a:lvl1pPr>
              <a:defRPr/>
            </a:lvl1pPr>
          </a:lstStyle>
          <a:p>
            <a:r>
              <a:rPr lang="en-US" altLang="ja-JP"/>
              <a:t>Slide </a:t>
            </a:r>
            <a:fld id="{4DCCDCFB-B5C7-5D48-9D1A-3B7C5A935EFC}" type="slidenum">
              <a:rPr lang="en-US" altLang="ja-JP"/>
              <a:pPr/>
              <a:t>‹#›</a:t>
            </a:fld>
            <a:endParaRPr lang="en-US" altLang="ja-JP"/>
          </a:p>
        </p:txBody>
      </p:sp>
    </p:spTree>
    <p:extLst>
      <p:ext uri="{BB962C8B-B14F-4D97-AF65-F5344CB8AC3E}">
        <p14:creationId xmlns:p14="http://schemas.microsoft.com/office/powerpoint/2010/main" val="365732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63E193-9403-113F-7989-A51A173D0D38}"/>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805C95-36CB-97FB-4B6F-60AA9BF02C77}"/>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3CA86E0-5993-BF9C-0A3F-4419E9DADCA2}"/>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B289A520-59AA-6E86-F92F-6F857175A866}"/>
              </a:ext>
            </a:extLst>
          </p:cNvPr>
          <p:cNvSpPr>
            <a:spLocks noGrp="1"/>
          </p:cNvSpPr>
          <p:nvPr>
            <p:ph type="ftr" sz="quarter" idx="11"/>
          </p:nvPr>
        </p:nvSpPr>
        <p:spPr/>
        <p:txBody>
          <a:bodyPr/>
          <a:lstStyle>
            <a:lvl1pPr>
              <a:defRPr/>
            </a:lvl1pPr>
          </a:lstStyle>
          <a:p>
            <a:r>
              <a:rPr lang="en-US" altLang="ja-JP"/>
              <a:t>&lt;author&gt;, &lt;company&gt;</a:t>
            </a:r>
          </a:p>
        </p:txBody>
      </p:sp>
      <p:sp>
        <p:nvSpPr>
          <p:cNvPr id="6" name="スライド番号プレースホルダー 5">
            <a:extLst>
              <a:ext uri="{FF2B5EF4-FFF2-40B4-BE49-F238E27FC236}">
                <a16:creationId xmlns:a16="http://schemas.microsoft.com/office/drawing/2014/main" id="{A7B81594-AEB2-8D7F-2832-868A02D953DF}"/>
              </a:ext>
            </a:extLst>
          </p:cNvPr>
          <p:cNvSpPr>
            <a:spLocks noGrp="1"/>
          </p:cNvSpPr>
          <p:nvPr>
            <p:ph type="sldNum" sz="quarter" idx="12"/>
          </p:nvPr>
        </p:nvSpPr>
        <p:spPr/>
        <p:txBody>
          <a:bodyPr/>
          <a:lstStyle>
            <a:lvl1pPr>
              <a:defRPr/>
            </a:lvl1pPr>
          </a:lstStyle>
          <a:p>
            <a:r>
              <a:rPr lang="en-US" altLang="ja-JP"/>
              <a:t>Slide </a:t>
            </a:r>
            <a:fld id="{053E574A-1585-EE43-9AC4-44E25284113F}" type="slidenum">
              <a:rPr lang="en-US" altLang="ja-JP"/>
              <a:pPr/>
              <a:t>‹#›</a:t>
            </a:fld>
            <a:endParaRPr lang="en-US" altLang="ja-JP"/>
          </a:p>
        </p:txBody>
      </p:sp>
    </p:spTree>
    <p:extLst>
      <p:ext uri="{BB962C8B-B14F-4D97-AF65-F5344CB8AC3E}">
        <p14:creationId xmlns:p14="http://schemas.microsoft.com/office/powerpoint/2010/main" val="167525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EB1B045-2709-8532-6313-73A5B26AA0F0}"/>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8898DDB-2363-6D76-F118-48FD507335D9}"/>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32A5821-660B-2DCB-9936-EC2A9FBA3769}"/>
              </a:ext>
            </a:extLst>
          </p:cNvPr>
          <p:cNvSpPr>
            <a:spLocks noGrp="1"/>
          </p:cNvSpPr>
          <p:nvPr>
            <p:ph type="dt" sz="half" idx="10"/>
          </p:nvPr>
        </p:nvSpPr>
        <p:spPr/>
        <p:txBody>
          <a:bodyPr/>
          <a:lstStyle>
            <a:lvl1pPr>
              <a:defRPr/>
            </a:lvl1pPr>
          </a:lstStyle>
          <a:p>
            <a:r>
              <a:rPr lang="en-US" altLang="ja-JP"/>
              <a:t>&lt;month year&gt;</a:t>
            </a:r>
          </a:p>
        </p:txBody>
      </p:sp>
      <p:sp>
        <p:nvSpPr>
          <p:cNvPr id="5" name="フッター プレースホルダー 4">
            <a:extLst>
              <a:ext uri="{FF2B5EF4-FFF2-40B4-BE49-F238E27FC236}">
                <a16:creationId xmlns:a16="http://schemas.microsoft.com/office/drawing/2014/main" id="{BF133DE5-8025-5CC8-42F0-DB4D4E4DD40C}"/>
              </a:ext>
            </a:extLst>
          </p:cNvPr>
          <p:cNvSpPr>
            <a:spLocks noGrp="1"/>
          </p:cNvSpPr>
          <p:nvPr>
            <p:ph type="ftr" sz="quarter" idx="11"/>
          </p:nvPr>
        </p:nvSpPr>
        <p:spPr/>
        <p:txBody>
          <a:bodyPr/>
          <a:lstStyle>
            <a:lvl1pPr>
              <a:defRPr/>
            </a:lvl1pPr>
          </a:lstStyle>
          <a:p>
            <a:r>
              <a:rPr lang="en-US" altLang="ja-JP"/>
              <a:t>&lt;author&gt;, &lt;company&gt;</a:t>
            </a:r>
          </a:p>
        </p:txBody>
      </p:sp>
      <p:sp>
        <p:nvSpPr>
          <p:cNvPr id="6" name="スライド番号プレースホルダー 5">
            <a:extLst>
              <a:ext uri="{FF2B5EF4-FFF2-40B4-BE49-F238E27FC236}">
                <a16:creationId xmlns:a16="http://schemas.microsoft.com/office/drawing/2014/main" id="{148D1A19-88DF-6CAC-9F7E-6AD4F81CDA27}"/>
              </a:ext>
            </a:extLst>
          </p:cNvPr>
          <p:cNvSpPr>
            <a:spLocks noGrp="1"/>
          </p:cNvSpPr>
          <p:nvPr>
            <p:ph type="sldNum" sz="quarter" idx="12"/>
          </p:nvPr>
        </p:nvSpPr>
        <p:spPr/>
        <p:txBody>
          <a:bodyPr/>
          <a:lstStyle>
            <a:lvl1pPr>
              <a:defRPr/>
            </a:lvl1pPr>
          </a:lstStyle>
          <a:p>
            <a:r>
              <a:rPr lang="en-US" altLang="ja-JP"/>
              <a:t>Slide </a:t>
            </a:r>
            <a:fld id="{C7609CC8-9621-C940-9ADD-555DE0F446B4}" type="slidenum">
              <a:rPr lang="en-US" altLang="ja-JP"/>
              <a:pPr/>
              <a:t>‹#›</a:t>
            </a:fld>
            <a:endParaRPr lang="en-US" altLang="ja-JP"/>
          </a:p>
        </p:txBody>
      </p:sp>
    </p:spTree>
    <p:extLst>
      <p:ext uri="{BB962C8B-B14F-4D97-AF65-F5344CB8AC3E}">
        <p14:creationId xmlns:p14="http://schemas.microsoft.com/office/powerpoint/2010/main" val="163754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F95026-7D72-89CE-9BA3-BA651513885A}"/>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D2A85124-BE3C-A9B4-DEC7-BC72386878A9}"/>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00089EB-8BB3-2D4D-5FB8-4CFF84258FB6}"/>
              </a:ext>
            </a:extLst>
          </p:cNvPr>
          <p:cNvSpPr>
            <a:spLocks noGrp="1"/>
          </p:cNvSpPr>
          <p:nvPr>
            <p:ph type="dt" sz="half" idx="10"/>
          </p:nvPr>
        </p:nvSpPr>
        <p:spPr/>
        <p:txBody>
          <a:bodyPr/>
          <a:lstStyle>
            <a:lvl1pPr>
              <a:defRPr/>
            </a:lvl1pPr>
          </a:lstStyle>
          <a:p>
            <a:r>
              <a:rPr lang="en-US" altLang="ja-JP"/>
              <a:t>&lt;month year&gt;</a:t>
            </a:r>
          </a:p>
        </p:txBody>
      </p:sp>
      <p:sp>
        <p:nvSpPr>
          <p:cNvPr id="6" name="スライド番号プレースホルダー 5">
            <a:extLst>
              <a:ext uri="{FF2B5EF4-FFF2-40B4-BE49-F238E27FC236}">
                <a16:creationId xmlns:a16="http://schemas.microsoft.com/office/drawing/2014/main" id="{0643F78D-6A3E-1295-3FE6-58CDF5B6DC1F}"/>
              </a:ext>
            </a:extLst>
          </p:cNvPr>
          <p:cNvSpPr>
            <a:spLocks noGrp="1"/>
          </p:cNvSpPr>
          <p:nvPr>
            <p:ph type="sldNum" sz="quarter" idx="12"/>
          </p:nvPr>
        </p:nvSpPr>
        <p:spPr/>
        <p:txBody>
          <a:bodyPr/>
          <a:lstStyle>
            <a:lvl1pPr>
              <a:defRPr/>
            </a:lvl1pPr>
          </a:lstStyle>
          <a:p>
            <a:r>
              <a:rPr lang="en-US" altLang="ja-JP"/>
              <a:t>Slide </a:t>
            </a:r>
            <a:fld id="{A7BB8295-9E98-6C46-8924-A289573E0324}" type="slidenum">
              <a:rPr lang="en-US" altLang="ja-JP"/>
              <a:pPr/>
              <a:t>‹#›</a:t>
            </a:fld>
            <a:endParaRPr lang="en-US" altLang="ja-JP"/>
          </a:p>
        </p:txBody>
      </p:sp>
      <p:sp>
        <p:nvSpPr>
          <p:cNvPr id="8" name="フッター プレースホルダー 4">
            <a:extLst>
              <a:ext uri="{FF2B5EF4-FFF2-40B4-BE49-F238E27FC236}">
                <a16:creationId xmlns:a16="http://schemas.microsoft.com/office/drawing/2014/main" id="{C7CBB0CE-C624-71B7-C3DC-9A85D6045CCF}"/>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59725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8D5BF-6E5C-FB8A-728A-780130995D1A}"/>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AC1E560-3542-38AC-CC02-47EC21E5B3A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86C951E-3C03-8B3D-4C0E-1BCF9F893726}"/>
              </a:ext>
            </a:extLst>
          </p:cNvPr>
          <p:cNvSpPr>
            <a:spLocks noGrp="1"/>
          </p:cNvSpPr>
          <p:nvPr>
            <p:ph type="dt" sz="half" idx="10"/>
          </p:nvPr>
        </p:nvSpPr>
        <p:spPr/>
        <p:txBody>
          <a:bodyPr/>
          <a:lstStyle>
            <a:lvl1pPr>
              <a:defRPr/>
            </a:lvl1pPr>
          </a:lstStyle>
          <a:p>
            <a:r>
              <a:rPr lang="en-US" altLang="ja-JP"/>
              <a:t>&lt;month year&gt;</a:t>
            </a:r>
          </a:p>
        </p:txBody>
      </p:sp>
      <p:sp>
        <p:nvSpPr>
          <p:cNvPr id="6" name="スライド番号プレースホルダー 5">
            <a:extLst>
              <a:ext uri="{FF2B5EF4-FFF2-40B4-BE49-F238E27FC236}">
                <a16:creationId xmlns:a16="http://schemas.microsoft.com/office/drawing/2014/main" id="{9CE5380D-FC44-805F-EF8F-A66052C7A954}"/>
              </a:ext>
            </a:extLst>
          </p:cNvPr>
          <p:cNvSpPr>
            <a:spLocks noGrp="1"/>
          </p:cNvSpPr>
          <p:nvPr>
            <p:ph type="sldNum" sz="quarter" idx="12"/>
          </p:nvPr>
        </p:nvSpPr>
        <p:spPr/>
        <p:txBody>
          <a:bodyPr/>
          <a:lstStyle>
            <a:lvl1pPr>
              <a:defRPr/>
            </a:lvl1pPr>
          </a:lstStyle>
          <a:p>
            <a:r>
              <a:rPr lang="en-US" altLang="ja-JP"/>
              <a:t>Slide </a:t>
            </a:r>
            <a:fld id="{C5D73E17-1659-1D40-BF7F-499C6731C798}" type="slidenum">
              <a:rPr lang="en-US" altLang="ja-JP"/>
              <a:pPr/>
              <a:t>‹#›</a:t>
            </a:fld>
            <a:endParaRPr lang="en-US" altLang="ja-JP"/>
          </a:p>
        </p:txBody>
      </p:sp>
      <p:sp>
        <p:nvSpPr>
          <p:cNvPr id="7" name="フッター プレースホルダー 4">
            <a:extLst>
              <a:ext uri="{FF2B5EF4-FFF2-40B4-BE49-F238E27FC236}">
                <a16:creationId xmlns:a16="http://schemas.microsoft.com/office/drawing/2014/main" id="{4B6B4C62-E310-1850-00E0-8656A15879CB}"/>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184390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02F048-1668-7746-6539-3E426513366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3A92D81E-1963-2187-E1A4-DE1F3B561EF1}"/>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10596598-6510-2583-53E3-C4A641C9CE69}"/>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D1A991C8-C303-E393-F3EC-560E7E1B1D3E}"/>
              </a:ext>
            </a:extLst>
          </p:cNvPr>
          <p:cNvSpPr>
            <a:spLocks noGrp="1"/>
          </p:cNvSpPr>
          <p:nvPr>
            <p:ph type="dt" sz="half" idx="10"/>
          </p:nvPr>
        </p:nvSpPr>
        <p:spPr/>
        <p:txBody>
          <a:bodyPr/>
          <a:lstStyle>
            <a:lvl1pPr>
              <a:defRPr/>
            </a:lvl1pPr>
          </a:lstStyle>
          <a:p>
            <a:r>
              <a:rPr lang="en-US" altLang="ja-JP"/>
              <a:t>&lt;month year&gt;</a:t>
            </a:r>
          </a:p>
        </p:txBody>
      </p:sp>
      <p:sp>
        <p:nvSpPr>
          <p:cNvPr id="7" name="スライド番号プレースホルダー 6">
            <a:extLst>
              <a:ext uri="{FF2B5EF4-FFF2-40B4-BE49-F238E27FC236}">
                <a16:creationId xmlns:a16="http://schemas.microsoft.com/office/drawing/2014/main" id="{3B3FB6FE-08F4-9EBC-C5F6-12B17D006F00}"/>
              </a:ext>
            </a:extLst>
          </p:cNvPr>
          <p:cNvSpPr>
            <a:spLocks noGrp="1"/>
          </p:cNvSpPr>
          <p:nvPr>
            <p:ph type="sldNum" sz="quarter" idx="12"/>
          </p:nvPr>
        </p:nvSpPr>
        <p:spPr/>
        <p:txBody>
          <a:bodyPr/>
          <a:lstStyle>
            <a:lvl1pPr>
              <a:defRPr/>
            </a:lvl1pPr>
          </a:lstStyle>
          <a:p>
            <a:r>
              <a:rPr lang="en-US" altLang="ja-JP"/>
              <a:t>Slide </a:t>
            </a:r>
            <a:fld id="{D4E79EDE-5B37-8044-AA05-517267225F12}" type="slidenum">
              <a:rPr lang="en-US" altLang="ja-JP"/>
              <a:pPr/>
              <a:t>‹#›</a:t>
            </a:fld>
            <a:endParaRPr lang="en-US" altLang="ja-JP"/>
          </a:p>
        </p:txBody>
      </p:sp>
      <p:sp>
        <p:nvSpPr>
          <p:cNvPr id="8" name="フッター プレースホルダー 4">
            <a:extLst>
              <a:ext uri="{FF2B5EF4-FFF2-40B4-BE49-F238E27FC236}">
                <a16:creationId xmlns:a16="http://schemas.microsoft.com/office/drawing/2014/main" id="{CC02105F-9D9F-E79C-07CD-320593D1EA38}"/>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341289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3D5B57-74B8-9D79-6AA0-521675CD5145}"/>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FBB555C-9183-D1CC-B942-AAF32FFAA1A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109E7362-BD5D-6701-4362-A1495AFE7196}"/>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976C107-E9F3-9093-B0C1-68B7FB92629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53C43F66-6604-8F33-62A9-8074AC623227}"/>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82D9283-CD81-98F8-929C-276DB7AAA7B2}"/>
              </a:ext>
            </a:extLst>
          </p:cNvPr>
          <p:cNvSpPr>
            <a:spLocks noGrp="1"/>
          </p:cNvSpPr>
          <p:nvPr>
            <p:ph type="dt" sz="half" idx="10"/>
          </p:nvPr>
        </p:nvSpPr>
        <p:spPr/>
        <p:txBody>
          <a:bodyPr/>
          <a:lstStyle>
            <a:lvl1pPr>
              <a:defRPr/>
            </a:lvl1pPr>
          </a:lstStyle>
          <a:p>
            <a:r>
              <a:rPr lang="en-US" altLang="ja-JP"/>
              <a:t>&lt;month year&gt;</a:t>
            </a:r>
          </a:p>
        </p:txBody>
      </p:sp>
      <p:sp>
        <p:nvSpPr>
          <p:cNvPr id="9" name="スライド番号プレースホルダー 8">
            <a:extLst>
              <a:ext uri="{FF2B5EF4-FFF2-40B4-BE49-F238E27FC236}">
                <a16:creationId xmlns:a16="http://schemas.microsoft.com/office/drawing/2014/main" id="{B71451A7-0059-4CA1-B74F-9AE608B58ED1}"/>
              </a:ext>
            </a:extLst>
          </p:cNvPr>
          <p:cNvSpPr>
            <a:spLocks noGrp="1"/>
          </p:cNvSpPr>
          <p:nvPr>
            <p:ph type="sldNum" sz="quarter" idx="12"/>
          </p:nvPr>
        </p:nvSpPr>
        <p:spPr/>
        <p:txBody>
          <a:bodyPr/>
          <a:lstStyle>
            <a:lvl1pPr>
              <a:defRPr/>
            </a:lvl1pPr>
          </a:lstStyle>
          <a:p>
            <a:r>
              <a:rPr lang="en-US" altLang="ja-JP"/>
              <a:t>Slide </a:t>
            </a:r>
            <a:fld id="{72D875E0-1C4C-AB41-8515-9C180A7E0891}" type="slidenum">
              <a:rPr lang="en-US" altLang="ja-JP"/>
              <a:pPr/>
              <a:t>‹#›</a:t>
            </a:fld>
            <a:endParaRPr lang="en-US" altLang="ja-JP"/>
          </a:p>
        </p:txBody>
      </p:sp>
      <p:sp>
        <p:nvSpPr>
          <p:cNvPr id="10" name="フッター プレースホルダー 4">
            <a:extLst>
              <a:ext uri="{FF2B5EF4-FFF2-40B4-BE49-F238E27FC236}">
                <a16:creationId xmlns:a16="http://schemas.microsoft.com/office/drawing/2014/main" id="{7A12AA74-B419-B5E1-9938-23498AE6432B}"/>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83619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5E4C2A-56AD-BCC1-5554-C87416B5E176}"/>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4D7BDCC2-7C93-6F5A-4C68-B7027D0B73D5}"/>
              </a:ext>
            </a:extLst>
          </p:cNvPr>
          <p:cNvSpPr>
            <a:spLocks noGrp="1"/>
          </p:cNvSpPr>
          <p:nvPr>
            <p:ph type="dt" sz="half" idx="10"/>
          </p:nvPr>
        </p:nvSpPr>
        <p:spPr/>
        <p:txBody>
          <a:bodyPr/>
          <a:lstStyle>
            <a:lvl1pPr>
              <a:defRPr/>
            </a:lvl1pPr>
          </a:lstStyle>
          <a:p>
            <a:r>
              <a:rPr lang="en-US" altLang="ja-JP"/>
              <a:t>&lt;month year&gt;</a:t>
            </a:r>
          </a:p>
        </p:txBody>
      </p:sp>
      <p:sp>
        <p:nvSpPr>
          <p:cNvPr id="5" name="スライド番号プレースホルダー 4">
            <a:extLst>
              <a:ext uri="{FF2B5EF4-FFF2-40B4-BE49-F238E27FC236}">
                <a16:creationId xmlns:a16="http://schemas.microsoft.com/office/drawing/2014/main" id="{0DD67AD9-4728-8CB7-FBD4-CCC7398C1AB9}"/>
              </a:ext>
            </a:extLst>
          </p:cNvPr>
          <p:cNvSpPr>
            <a:spLocks noGrp="1"/>
          </p:cNvSpPr>
          <p:nvPr>
            <p:ph type="sldNum" sz="quarter" idx="12"/>
          </p:nvPr>
        </p:nvSpPr>
        <p:spPr/>
        <p:txBody>
          <a:bodyPr/>
          <a:lstStyle>
            <a:lvl1pPr>
              <a:defRPr/>
            </a:lvl1pPr>
          </a:lstStyle>
          <a:p>
            <a:r>
              <a:rPr lang="en-US" altLang="ja-JP"/>
              <a:t>Slide </a:t>
            </a:r>
            <a:fld id="{6C470715-CA17-1440-9A00-ABF0CF256EB7}" type="slidenum">
              <a:rPr lang="en-US" altLang="ja-JP"/>
              <a:pPr/>
              <a:t>‹#›</a:t>
            </a:fld>
            <a:endParaRPr lang="en-US" altLang="ja-JP"/>
          </a:p>
        </p:txBody>
      </p:sp>
      <p:sp>
        <p:nvSpPr>
          <p:cNvPr id="6" name="フッター プレースホルダー 4">
            <a:extLst>
              <a:ext uri="{FF2B5EF4-FFF2-40B4-BE49-F238E27FC236}">
                <a16:creationId xmlns:a16="http://schemas.microsoft.com/office/drawing/2014/main" id="{7CA6C2F9-6082-3B69-1005-C18946AFC818}"/>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25371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7388A66-9025-A526-380A-F4C85E973BE4}"/>
              </a:ext>
            </a:extLst>
          </p:cNvPr>
          <p:cNvSpPr>
            <a:spLocks noGrp="1"/>
          </p:cNvSpPr>
          <p:nvPr>
            <p:ph type="dt" sz="half" idx="10"/>
          </p:nvPr>
        </p:nvSpPr>
        <p:spPr/>
        <p:txBody>
          <a:bodyPr/>
          <a:lstStyle>
            <a:lvl1pPr>
              <a:defRPr/>
            </a:lvl1pPr>
          </a:lstStyle>
          <a:p>
            <a:r>
              <a:rPr lang="en-US" altLang="ja-JP"/>
              <a:t>&lt;month year&gt;</a:t>
            </a:r>
          </a:p>
        </p:txBody>
      </p:sp>
      <p:sp>
        <p:nvSpPr>
          <p:cNvPr id="4" name="スライド番号プレースホルダー 3">
            <a:extLst>
              <a:ext uri="{FF2B5EF4-FFF2-40B4-BE49-F238E27FC236}">
                <a16:creationId xmlns:a16="http://schemas.microsoft.com/office/drawing/2014/main" id="{B9093918-315A-A117-F8C2-F61744FE2CC8}"/>
              </a:ext>
            </a:extLst>
          </p:cNvPr>
          <p:cNvSpPr>
            <a:spLocks noGrp="1"/>
          </p:cNvSpPr>
          <p:nvPr>
            <p:ph type="sldNum" sz="quarter" idx="12"/>
          </p:nvPr>
        </p:nvSpPr>
        <p:spPr/>
        <p:txBody>
          <a:bodyPr/>
          <a:lstStyle>
            <a:lvl1pPr>
              <a:defRPr/>
            </a:lvl1pPr>
          </a:lstStyle>
          <a:p>
            <a:r>
              <a:rPr lang="en-US" altLang="ja-JP"/>
              <a:t>Slide </a:t>
            </a:r>
            <a:fld id="{C2764211-2564-534C-81C1-DD39658BDD1F}" type="slidenum">
              <a:rPr lang="en-US" altLang="ja-JP"/>
              <a:pPr/>
              <a:t>‹#›</a:t>
            </a:fld>
            <a:endParaRPr lang="en-US" altLang="ja-JP"/>
          </a:p>
        </p:txBody>
      </p:sp>
      <p:sp>
        <p:nvSpPr>
          <p:cNvPr id="7" name="フッター プレースホルダー 4">
            <a:extLst>
              <a:ext uri="{FF2B5EF4-FFF2-40B4-BE49-F238E27FC236}">
                <a16:creationId xmlns:a16="http://schemas.microsoft.com/office/drawing/2014/main" id="{9D035B8D-CC0A-E4DF-64B4-82C5717FEDD6}"/>
              </a:ext>
            </a:extLst>
          </p:cNvPr>
          <p:cNvSpPr>
            <a:spLocks noGrp="1"/>
          </p:cNvSpPr>
          <p:nvPr>
            <p:ph type="ftr" sz="quarter" idx="11"/>
          </p:nvPr>
        </p:nvSpPr>
        <p:spPr>
          <a:xfrm>
            <a:off x="5486400" y="6475413"/>
            <a:ext cx="3124200" cy="184666"/>
          </a:xfrm>
        </p:spPr>
        <p:txBody>
          <a:bodyPr/>
          <a:lstStyle>
            <a:lvl1pPr>
              <a:defRPr/>
            </a:lvl1pPr>
          </a:lstStyle>
          <a:p>
            <a:r>
              <a:rPr lang="en-US" altLang="ja-JP" dirty="0"/>
              <a:t>H. Harada (Kyoto University)</a:t>
            </a:r>
          </a:p>
        </p:txBody>
      </p:sp>
    </p:spTree>
    <p:extLst>
      <p:ext uri="{BB962C8B-B14F-4D97-AF65-F5344CB8AC3E}">
        <p14:creationId xmlns:p14="http://schemas.microsoft.com/office/powerpoint/2010/main" val="134727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48FE1-AB54-A81D-F631-D0A63C7674D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E15B1374-63A3-CCE8-B622-607933DDD72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1F38F896-7326-97B3-5CAE-AD23322B27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A2CDF0B6-5929-BE9F-2B14-31848326FF4E}"/>
              </a:ext>
            </a:extLst>
          </p:cNvPr>
          <p:cNvSpPr>
            <a:spLocks noGrp="1"/>
          </p:cNvSpPr>
          <p:nvPr>
            <p:ph type="dt" sz="half" idx="10"/>
          </p:nvPr>
        </p:nvSpPr>
        <p:spPr/>
        <p:txBody>
          <a:bodyPr/>
          <a:lstStyle>
            <a:lvl1pPr>
              <a:defRPr/>
            </a:lvl1pPr>
          </a:lstStyle>
          <a:p>
            <a:r>
              <a:rPr lang="en-US" altLang="ja-JP"/>
              <a:t>&lt;month year&gt;</a:t>
            </a:r>
          </a:p>
        </p:txBody>
      </p:sp>
      <p:sp>
        <p:nvSpPr>
          <p:cNvPr id="6" name="フッター プレースホルダー 5">
            <a:extLst>
              <a:ext uri="{FF2B5EF4-FFF2-40B4-BE49-F238E27FC236}">
                <a16:creationId xmlns:a16="http://schemas.microsoft.com/office/drawing/2014/main" id="{15E50602-45AE-97AB-6115-E2266BD7FA3E}"/>
              </a:ext>
            </a:extLst>
          </p:cNvPr>
          <p:cNvSpPr>
            <a:spLocks noGrp="1"/>
          </p:cNvSpPr>
          <p:nvPr>
            <p:ph type="ftr" sz="quarter" idx="11"/>
          </p:nvPr>
        </p:nvSpPr>
        <p:spPr/>
        <p:txBody>
          <a:bodyPr/>
          <a:lstStyle>
            <a:lvl1pPr>
              <a:defRPr/>
            </a:lvl1pPr>
          </a:lstStyle>
          <a:p>
            <a:r>
              <a:rPr lang="en-US" altLang="ja-JP"/>
              <a:t>&lt;author&gt;, &lt;company&gt;</a:t>
            </a:r>
          </a:p>
        </p:txBody>
      </p:sp>
      <p:sp>
        <p:nvSpPr>
          <p:cNvPr id="7" name="スライド番号プレースホルダー 6">
            <a:extLst>
              <a:ext uri="{FF2B5EF4-FFF2-40B4-BE49-F238E27FC236}">
                <a16:creationId xmlns:a16="http://schemas.microsoft.com/office/drawing/2014/main" id="{B98B941E-691E-65B8-AD8D-3D136C1CDB98}"/>
              </a:ext>
            </a:extLst>
          </p:cNvPr>
          <p:cNvSpPr>
            <a:spLocks noGrp="1"/>
          </p:cNvSpPr>
          <p:nvPr>
            <p:ph type="sldNum" sz="quarter" idx="12"/>
          </p:nvPr>
        </p:nvSpPr>
        <p:spPr/>
        <p:txBody>
          <a:bodyPr/>
          <a:lstStyle>
            <a:lvl1pPr>
              <a:defRPr/>
            </a:lvl1pPr>
          </a:lstStyle>
          <a:p>
            <a:r>
              <a:rPr lang="en-US" altLang="ja-JP"/>
              <a:t>Slide </a:t>
            </a:r>
            <a:fld id="{73959065-9C44-6A45-942B-A806D32A84AA}" type="slidenum">
              <a:rPr lang="en-US" altLang="ja-JP"/>
              <a:pPr/>
              <a:t>‹#›</a:t>
            </a:fld>
            <a:endParaRPr lang="en-US" altLang="ja-JP"/>
          </a:p>
        </p:txBody>
      </p:sp>
    </p:spTree>
    <p:extLst>
      <p:ext uri="{BB962C8B-B14F-4D97-AF65-F5344CB8AC3E}">
        <p14:creationId xmlns:p14="http://schemas.microsoft.com/office/powerpoint/2010/main" val="174980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D1150-2E55-06FF-5B4B-7C35EECC02FD}"/>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ED305965-C2BD-22EB-0408-CD12B6E066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8B9D976E-D919-EA2A-4902-53F5BBD385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F6959FC9-74B7-E68D-3916-3BF936FE765F}"/>
              </a:ext>
            </a:extLst>
          </p:cNvPr>
          <p:cNvSpPr>
            <a:spLocks noGrp="1"/>
          </p:cNvSpPr>
          <p:nvPr>
            <p:ph type="dt" sz="half" idx="10"/>
          </p:nvPr>
        </p:nvSpPr>
        <p:spPr/>
        <p:txBody>
          <a:bodyPr/>
          <a:lstStyle>
            <a:lvl1pPr>
              <a:defRPr/>
            </a:lvl1pPr>
          </a:lstStyle>
          <a:p>
            <a:r>
              <a:rPr lang="en-US" altLang="ja-JP"/>
              <a:t>&lt;month year&gt;</a:t>
            </a:r>
          </a:p>
        </p:txBody>
      </p:sp>
      <p:sp>
        <p:nvSpPr>
          <p:cNvPr id="6" name="フッター プレースホルダー 5">
            <a:extLst>
              <a:ext uri="{FF2B5EF4-FFF2-40B4-BE49-F238E27FC236}">
                <a16:creationId xmlns:a16="http://schemas.microsoft.com/office/drawing/2014/main" id="{14F894A9-93BB-CF9E-20C5-EC741392D7C4}"/>
              </a:ext>
            </a:extLst>
          </p:cNvPr>
          <p:cNvSpPr>
            <a:spLocks noGrp="1"/>
          </p:cNvSpPr>
          <p:nvPr>
            <p:ph type="ftr" sz="quarter" idx="11"/>
          </p:nvPr>
        </p:nvSpPr>
        <p:spPr/>
        <p:txBody>
          <a:bodyPr/>
          <a:lstStyle>
            <a:lvl1pPr>
              <a:defRPr/>
            </a:lvl1pPr>
          </a:lstStyle>
          <a:p>
            <a:r>
              <a:rPr lang="en-US" altLang="ja-JP"/>
              <a:t>&lt;author&gt;, &lt;company&gt;</a:t>
            </a:r>
          </a:p>
        </p:txBody>
      </p:sp>
      <p:sp>
        <p:nvSpPr>
          <p:cNvPr id="7" name="スライド番号プレースホルダー 6">
            <a:extLst>
              <a:ext uri="{FF2B5EF4-FFF2-40B4-BE49-F238E27FC236}">
                <a16:creationId xmlns:a16="http://schemas.microsoft.com/office/drawing/2014/main" id="{7E7024A4-CD70-06F4-E65A-D439D427D10C}"/>
              </a:ext>
            </a:extLst>
          </p:cNvPr>
          <p:cNvSpPr>
            <a:spLocks noGrp="1"/>
          </p:cNvSpPr>
          <p:nvPr>
            <p:ph type="sldNum" sz="quarter" idx="12"/>
          </p:nvPr>
        </p:nvSpPr>
        <p:spPr/>
        <p:txBody>
          <a:bodyPr/>
          <a:lstStyle>
            <a:lvl1pPr>
              <a:defRPr/>
            </a:lvl1pPr>
          </a:lstStyle>
          <a:p>
            <a:r>
              <a:rPr lang="en-US" altLang="ja-JP"/>
              <a:t>Slide </a:t>
            </a:r>
            <a:fld id="{51677405-CA80-0D43-B024-3D2FE325E03A}" type="slidenum">
              <a:rPr lang="en-US" altLang="ja-JP"/>
              <a:pPr/>
              <a:t>‹#›</a:t>
            </a:fld>
            <a:endParaRPr lang="en-US" altLang="ja-JP"/>
          </a:p>
        </p:txBody>
      </p:sp>
    </p:spTree>
    <p:extLst>
      <p:ext uri="{BB962C8B-B14F-4D97-AF65-F5344CB8AC3E}">
        <p14:creationId xmlns:p14="http://schemas.microsoft.com/office/powerpoint/2010/main" val="27030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6495D6-5E49-0654-FD1C-60333E21F57E}"/>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30D36E6F-1D50-3BC0-D5FD-3059614BE9A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91F4EFEB-4DA1-5345-A823-11D50A2140A1}"/>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dirty="0"/>
              <a:t>July 2023</a:t>
            </a:r>
          </a:p>
        </p:txBody>
      </p:sp>
      <p:sp>
        <p:nvSpPr>
          <p:cNvPr id="1029" name="Rectangle 5">
            <a:extLst>
              <a:ext uri="{FF2B5EF4-FFF2-40B4-BE49-F238E27FC236}">
                <a16:creationId xmlns:a16="http://schemas.microsoft.com/office/drawing/2014/main" id="{F2996900-8024-7E03-0519-B0F6E6D560EC}"/>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34" charset="-128"/>
              </a:defRPr>
            </a:lvl1pPr>
          </a:lstStyle>
          <a:p>
            <a:r>
              <a:rPr lang="en-US" altLang="ja-JP" dirty="0"/>
              <a:t>H. Harada (Kyoto University)</a:t>
            </a:r>
          </a:p>
        </p:txBody>
      </p:sp>
      <p:sp>
        <p:nvSpPr>
          <p:cNvPr id="1030" name="Rectangle 6">
            <a:extLst>
              <a:ext uri="{FF2B5EF4-FFF2-40B4-BE49-F238E27FC236}">
                <a16:creationId xmlns:a16="http://schemas.microsoft.com/office/drawing/2014/main" id="{BD881C5F-E440-7DD7-BED9-7494D1C4366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7D056B4E-DEA5-984E-BD1E-E345DE00E152}" type="slidenum">
              <a:rPr lang="en-US" altLang="ja-JP"/>
              <a:pPr/>
              <a:t>‹#›</a:t>
            </a:fld>
            <a:endParaRPr lang="en-US" altLang="ja-JP"/>
          </a:p>
        </p:txBody>
      </p:sp>
      <p:sp>
        <p:nvSpPr>
          <p:cNvPr id="1031" name="Rectangle 7">
            <a:extLst>
              <a:ext uri="{FF2B5EF4-FFF2-40B4-BE49-F238E27FC236}">
                <a16:creationId xmlns:a16="http://schemas.microsoft.com/office/drawing/2014/main" id="{8D869010-F9D3-6C17-FF70-D808AB6385CB}"/>
              </a:ext>
            </a:extLst>
          </p:cNvPr>
          <p:cNvSpPr>
            <a:spLocks noChangeArrowheads="1"/>
          </p:cNvSpPr>
          <p:nvPr/>
        </p:nvSpPr>
        <p:spPr bwMode="auto">
          <a:xfrm>
            <a:off x="4344988" y="394156"/>
            <a:ext cx="41132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15-23-0390-02-04ad</a:t>
            </a:r>
          </a:p>
        </p:txBody>
      </p:sp>
      <p:sp>
        <p:nvSpPr>
          <p:cNvPr id="1032" name="Line 8">
            <a:extLst>
              <a:ext uri="{FF2B5EF4-FFF2-40B4-BE49-F238E27FC236}">
                <a16:creationId xmlns:a16="http://schemas.microsoft.com/office/drawing/2014/main" id="{FF37431F-6A21-F372-2053-E4DC9B07C16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075816F8-4B88-F61B-0AE1-5A963DCA01D6}"/>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9F489F84-0173-9201-88C0-D8E0581C4A9A}"/>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D4406DF-5171-F581-F857-F38F4DD7CAE5}"/>
              </a:ext>
            </a:extLst>
          </p:cNvPr>
          <p:cNvSpPr>
            <a:spLocks noGrp="1"/>
          </p:cNvSpPr>
          <p:nvPr>
            <p:ph type="sldNum" sz="quarter" idx="12"/>
          </p:nvPr>
        </p:nvSpPr>
        <p:spPr/>
        <p:txBody>
          <a:bodyPr/>
          <a:lstStyle/>
          <a:p>
            <a:r>
              <a:rPr lang="en-US" altLang="ja-JP"/>
              <a:t>Slide </a:t>
            </a:r>
            <a:fld id="{BBD08209-93F0-6647-80DA-96AB6B3B5CA3}" type="slidenum">
              <a:rPr lang="en-US" altLang="ja-JP"/>
              <a:pPr/>
              <a:t>1</a:t>
            </a:fld>
            <a:endParaRPr lang="en-US" altLang="ja-JP"/>
          </a:p>
        </p:txBody>
      </p:sp>
      <p:sp>
        <p:nvSpPr>
          <p:cNvPr id="27651" name="Rectangle 3">
            <a:extLst>
              <a:ext uri="{FF2B5EF4-FFF2-40B4-BE49-F238E27FC236}">
                <a16:creationId xmlns:a16="http://schemas.microsoft.com/office/drawing/2014/main" id="{76D73AA0-44BA-C9C3-7A5A-B1B945179217}"/>
              </a:ext>
            </a:extLst>
          </p:cNvPr>
          <p:cNvSpPr>
            <a:spLocks noChangeArrowheads="1"/>
          </p:cNvSpPr>
          <p:nvPr/>
        </p:nvSpPr>
        <p:spPr bwMode="auto">
          <a:xfrm>
            <a:off x="152400" y="609600"/>
            <a:ext cx="8991600"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a:t>
            </a:r>
            <a:r>
              <a:rPr lang="en" altLang="ja-JP" sz="1600" dirty="0"/>
              <a:t>Basic transmission characteristics of SUN-FSK and SUN-OFDM and future extensions</a:t>
            </a:r>
            <a:r>
              <a:rPr lang="en-US" altLang="ja-JP" sz="1600" dirty="0">
                <a:solidFill>
                  <a:schemeClr val="tx2"/>
                </a:solidFill>
                <a:ea typeface="ＭＳ Ｐゴシック" panose="020B0600070205080204" pitchFamily="34" charset="-128"/>
              </a:rPr>
              <a:t>]	</a:t>
            </a:r>
          </a:p>
          <a:p>
            <a:r>
              <a:rPr lang="en-US" altLang="ja-JP" sz="1600" b="1" dirty="0">
                <a:solidFill>
                  <a:schemeClr val="tx2"/>
                </a:solidFill>
                <a:ea typeface="ＭＳ Ｐゴシック" panose="020B0600070205080204" pitchFamily="34" charset="-128"/>
              </a:rPr>
              <a:t>Date Submitted: 12 July 2023</a:t>
            </a:r>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Hiroshi Harada (Kyoto University)</a:t>
            </a:r>
          </a:p>
          <a:p>
            <a:r>
              <a:rPr lang="en-US" altLang="ja-JP" sz="1600" dirty="0">
                <a:solidFill>
                  <a:schemeClr val="tx2"/>
                </a:solidFill>
                <a:ea typeface="ＭＳ Ｐゴシック" panose="020B0600070205080204" pitchFamily="34" charset="-128"/>
              </a:rPr>
              <a:t>Address </a:t>
            </a:r>
            <a:r>
              <a:rPr lang="en-US" altLang="ja-JP" sz="1600" dirty="0" err="1">
                <a:ea typeface="ＭＳ Ｐゴシック" panose="020B0600070205080204" pitchFamily="34" charset="-128"/>
              </a:rPr>
              <a:t>Yoshidahonmachi</a:t>
            </a:r>
            <a:r>
              <a:rPr lang="en-US" altLang="ja-JP" sz="1600" dirty="0">
                <a:ea typeface="ＭＳ Ｐゴシック" panose="020B0600070205080204" pitchFamily="34" charset="-128"/>
              </a:rPr>
              <a:t>. Sakyo, Kyoto, 606-8501, Japan</a:t>
            </a:r>
          </a:p>
          <a:p>
            <a:r>
              <a:rPr lang="en-US" altLang="ja-JP" sz="1600" dirty="0">
                <a:solidFill>
                  <a:schemeClr val="tx2"/>
                </a:solidFill>
                <a:ea typeface="ＭＳ Ｐゴシック" panose="020B0600070205080204" pitchFamily="34" charset="-128"/>
              </a:rPr>
              <a:t>Voice</a:t>
            </a:r>
            <a:r>
              <a:rPr lang="en-US" altLang="ja-JP" sz="1600" dirty="0">
                <a:ea typeface="ＭＳ Ｐゴシック" panose="020B0600070205080204" pitchFamily="34" charset="-128"/>
              </a:rPr>
              <a:t>: +81-75-753-5317 </a:t>
            </a:r>
            <a:r>
              <a:rPr lang="en-US" altLang="ja-JP" sz="1600" dirty="0">
                <a:solidFill>
                  <a:schemeClr val="tx2"/>
                </a:solidFill>
                <a:ea typeface="ＭＳ Ｐゴシック" panose="020B0600070205080204" pitchFamily="34" charset="-128"/>
              </a:rPr>
              <a:t>, E-Mail: </a:t>
            </a:r>
            <a:r>
              <a:rPr lang="en-US" altLang="ja-JP" sz="1600" dirty="0" err="1">
                <a:ea typeface="ＭＳ Ｐゴシック" panose="020B0600070205080204" pitchFamily="34" charset="-128"/>
              </a:rPr>
              <a:t>hiroshi.harada@i.kyoto-u.ac.jp</a:t>
            </a:r>
            <a:r>
              <a:rPr lang="en-US" altLang="ja-JP" sz="1600" dirty="0">
                <a:solidFill>
                  <a:schemeClr val="tx2"/>
                </a:solidFill>
                <a:ea typeface="ＭＳ Ｐゴシック" panose="020B0600070205080204" pitchFamily="34" charset="-128"/>
              </a:rPr>
              <a:t>	</a:t>
            </a: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a:t>
            </a:r>
            <a:r>
              <a:rPr lang="en-US" altLang="en-US" sz="1600" dirty="0">
                <a:latin typeface="Times New Roman" panose="02020603050405020304" pitchFamily="18" charset="0"/>
              </a:rPr>
              <a:t>Wireless Next Generation, Long Range extension enhancements to 802.15.4-2020</a:t>
            </a:r>
            <a:r>
              <a:rPr lang="en-US" altLang="ja-JP" sz="1600" dirty="0">
                <a:solidFill>
                  <a:schemeClr val="tx2"/>
                </a:solidFill>
                <a:ea typeface="ＭＳ Ｐゴシック" panose="020B0600070205080204" pitchFamily="34" charset="-128"/>
              </a:rPr>
              <a:t>]</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ea typeface="ＭＳ Ｐゴシック" panose="020B0600070205080204" pitchFamily="34" charset="-128"/>
              </a:rPr>
              <a:t>	Introduce basic transmission characteristics of IEEE 802.15.4 SUN-FSK and SUN-OFDM and their deployment in various applications with improved reception schemes, and show items necessary for future extensions. A part of  this contribution was supported from the commissioned research (No.05101) by National Institute of Information and Communications Technology (NICT) , Japan. </a:t>
            </a:r>
          </a:p>
          <a:p>
            <a:pPr>
              <a:spcBef>
                <a:spcPts val="600"/>
              </a:spcBef>
              <a:spcAft>
                <a:spcPts val="600"/>
              </a:spcAft>
            </a:pPr>
            <a:r>
              <a:rPr lang="en-US" altLang="ja-JP" sz="1600" b="1" dirty="0">
                <a:solidFill>
                  <a:schemeClr val="tx2"/>
                </a:solidFill>
                <a:ea typeface="ＭＳ Ｐゴシック" panose="020B0600070205080204" pitchFamily="34" charset="-128"/>
              </a:rPr>
              <a:t>Purpose:</a:t>
            </a:r>
            <a:r>
              <a:rPr lang="en-US" altLang="ja-JP" sz="1600" dirty="0">
                <a:solidFill>
                  <a:schemeClr val="tx2"/>
                </a:solidFill>
                <a:ea typeface="ＭＳ Ｐゴシック" panose="020B0600070205080204" pitchFamily="34" charset="-128"/>
              </a:rPr>
              <a:t>	 Provide basic information for extending SUN-FSK and SUN-OFDM </a:t>
            </a:r>
          </a:p>
          <a:p>
            <a:pPr>
              <a:spcBef>
                <a:spcPts val="600"/>
              </a:spcBef>
              <a:spcAft>
                <a:spcPts val="600"/>
              </a:spcAft>
            </a:pPr>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
        <p:nvSpPr>
          <p:cNvPr id="2" name="フッター プレースホルダー 4">
            <a:extLst>
              <a:ext uri="{FF2B5EF4-FFF2-40B4-BE49-F238E27FC236}">
                <a16:creationId xmlns:a16="http://schemas.microsoft.com/office/drawing/2014/main" id="{25E62AD3-D0BC-BA06-3CFD-623CD620CF54}"/>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725252CD-2636-A3B5-A164-6DD7CE447E51}"/>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10</a:t>
            </a:fld>
            <a:endParaRPr lang="en-US" altLang="ja-JP"/>
          </a:p>
        </p:txBody>
      </p:sp>
      <p:sp>
        <p:nvSpPr>
          <p:cNvPr id="7" name="タイトル 1">
            <a:extLst>
              <a:ext uri="{FF2B5EF4-FFF2-40B4-BE49-F238E27FC236}">
                <a16:creationId xmlns:a16="http://schemas.microsoft.com/office/drawing/2014/main" id="{AAC8D1B2-24B9-F8AE-A4B8-4BDBFF1D4041}"/>
              </a:ext>
            </a:extLst>
          </p:cNvPr>
          <p:cNvSpPr>
            <a:spLocks noGrp="1"/>
          </p:cNvSpPr>
          <p:nvPr>
            <p:ph type="title"/>
          </p:nvPr>
        </p:nvSpPr>
        <p:spPr>
          <a:xfrm>
            <a:off x="685800" y="762000"/>
            <a:ext cx="7772400" cy="726976"/>
          </a:xfrm>
        </p:spPr>
        <p:txBody>
          <a:bodyPr/>
          <a:lstStyle/>
          <a:p>
            <a:r>
              <a:rPr kumimoji="1" lang="en-US" altLang="ja-JP" sz="3200" dirty="0"/>
              <a:t>OFDM pilot data mapping</a:t>
            </a:r>
            <a:endParaRPr kumimoji="1" lang="ja-JP" altLang="en-US" sz="3200"/>
          </a:p>
        </p:txBody>
      </p:sp>
      <p:pic>
        <p:nvPicPr>
          <p:cNvPr id="8" name="図 7">
            <a:extLst>
              <a:ext uri="{FF2B5EF4-FFF2-40B4-BE49-F238E27FC236}">
                <a16:creationId xmlns:a16="http://schemas.microsoft.com/office/drawing/2014/main" id="{0B306620-216C-6843-D86A-B9ECA6BB523D}"/>
              </a:ext>
            </a:extLst>
          </p:cNvPr>
          <p:cNvPicPr>
            <a:picLocks noChangeAspect="1"/>
          </p:cNvPicPr>
          <p:nvPr/>
        </p:nvPicPr>
        <p:blipFill>
          <a:blip r:embed="rId2"/>
          <a:stretch>
            <a:fillRect/>
          </a:stretch>
        </p:blipFill>
        <p:spPr>
          <a:xfrm>
            <a:off x="2286000" y="1625424"/>
            <a:ext cx="5040560" cy="4149736"/>
          </a:xfrm>
          <a:prstGeom prst="rect">
            <a:avLst/>
          </a:prstGeom>
        </p:spPr>
      </p:pic>
      <p:sp>
        <p:nvSpPr>
          <p:cNvPr id="9" name="テキスト ボックス 8">
            <a:extLst>
              <a:ext uri="{FF2B5EF4-FFF2-40B4-BE49-F238E27FC236}">
                <a16:creationId xmlns:a16="http://schemas.microsoft.com/office/drawing/2014/main" id="{7A10B5E7-5BE2-312F-7C86-FDAB7F8DC135}"/>
              </a:ext>
            </a:extLst>
          </p:cNvPr>
          <p:cNvSpPr txBox="1"/>
          <p:nvPr/>
        </p:nvSpPr>
        <p:spPr>
          <a:xfrm>
            <a:off x="3203848" y="5911608"/>
            <a:ext cx="5671163" cy="553998"/>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Times New Roman" panose="02020603050405020304" pitchFamily="18" charset="0"/>
                <a:ea typeface="+mn-ea"/>
                <a:cs typeface="Times New Roman" panose="02020603050405020304" pitchFamily="18" charset="0"/>
              </a:rPr>
              <a:t>S. Kadoi, H. Ochiai, R. Okumura, K. Mizutani, H. Harada, “IEEE 802.15. 4g/4x-based Orthogonal Frequency Division Multiplexing Transmission Scheme for Wide Area and Mobile IoT Communication Systems”, IEEE Internet of Things Journal, Dec. 2021</a:t>
            </a:r>
          </a:p>
        </p:txBody>
      </p:sp>
      <p:sp>
        <p:nvSpPr>
          <p:cNvPr id="2" name="フッター プレースホルダー 4">
            <a:extLst>
              <a:ext uri="{FF2B5EF4-FFF2-40B4-BE49-F238E27FC236}">
                <a16:creationId xmlns:a16="http://schemas.microsoft.com/office/drawing/2014/main" id="{CEB67685-9306-D9C4-7A98-2CD5B15C186C}"/>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3" name="日付プレースホルダー 3">
            <a:extLst>
              <a:ext uri="{FF2B5EF4-FFF2-40B4-BE49-F238E27FC236}">
                <a16:creationId xmlns:a16="http://schemas.microsoft.com/office/drawing/2014/main" id="{BC3E0A5B-498E-E269-17C6-BFB932501EA6}"/>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802598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AE0152-985B-372F-7A92-C9ED806FD439}"/>
              </a:ext>
            </a:extLst>
          </p:cNvPr>
          <p:cNvSpPr>
            <a:spLocks noGrp="1"/>
          </p:cNvSpPr>
          <p:nvPr>
            <p:ph type="title"/>
          </p:nvPr>
        </p:nvSpPr>
        <p:spPr>
          <a:xfrm>
            <a:off x="125760" y="601401"/>
            <a:ext cx="8892480" cy="891059"/>
          </a:xfrm>
        </p:spPr>
        <p:txBody>
          <a:bodyPr/>
          <a:lstStyle/>
          <a:p>
            <a:r>
              <a:rPr kumimoji="1" lang="en-US" altLang="ja-JP" sz="2800" dirty="0"/>
              <a:t>Specification of SUN-OFDM (IEEE 802.15.4-2020)</a:t>
            </a:r>
            <a:endParaRPr kumimoji="1" lang="ja-JP" altLang="en-US" sz="2800"/>
          </a:p>
        </p:txBody>
      </p:sp>
      <p:sp>
        <p:nvSpPr>
          <p:cNvPr id="4" name="フッター プレースホルダー 3">
            <a:extLst>
              <a:ext uri="{FF2B5EF4-FFF2-40B4-BE49-F238E27FC236}">
                <a16:creationId xmlns:a16="http://schemas.microsoft.com/office/drawing/2014/main" id="{E9036236-9002-2B29-3F70-076AAF586503}"/>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5" name="スライド番号プレースホルダー 4">
            <a:extLst>
              <a:ext uri="{FF2B5EF4-FFF2-40B4-BE49-F238E27FC236}">
                <a16:creationId xmlns:a16="http://schemas.microsoft.com/office/drawing/2014/main" id="{C91CCD49-F46D-3514-46EB-4550ADD17F51}"/>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11</a:t>
            </a:fld>
            <a:endParaRPr lang="en-US" altLang="ja-JP"/>
          </a:p>
        </p:txBody>
      </p:sp>
      <p:pic>
        <p:nvPicPr>
          <p:cNvPr id="6" name="図 5">
            <a:extLst>
              <a:ext uri="{FF2B5EF4-FFF2-40B4-BE49-F238E27FC236}">
                <a16:creationId xmlns:a16="http://schemas.microsoft.com/office/drawing/2014/main" id="{A08FB21F-EFD7-417F-63CD-3C66C7CBC061}"/>
              </a:ext>
            </a:extLst>
          </p:cNvPr>
          <p:cNvPicPr>
            <a:picLocks noChangeAspect="1"/>
          </p:cNvPicPr>
          <p:nvPr/>
        </p:nvPicPr>
        <p:blipFill>
          <a:blip r:embed="rId2"/>
          <a:stretch>
            <a:fillRect/>
          </a:stretch>
        </p:blipFill>
        <p:spPr>
          <a:xfrm>
            <a:off x="781150" y="1412776"/>
            <a:ext cx="7372360" cy="2915145"/>
          </a:xfrm>
          <a:prstGeom prst="rect">
            <a:avLst/>
          </a:prstGeom>
        </p:spPr>
      </p:pic>
      <p:pic>
        <p:nvPicPr>
          <p:cNvPr id="7" name="図 6">
            <a:extLst>
              <a:ext uri="{FF2B5EF4-FFF2-40B4-BE49-F238E27FC236}">
                <a16:creationId xmlns:a16="http://schemas.microsoft.com/office/drawing/2014/main" id="{81017249-45FC-4223-87F4-37A899355343}"/>
              </a:ext>
            </a:extLst>
          </p:cNvPr>
          <p:cNvPicPr>
            <a:picLocks noChangeAspect="1"/>
          </p:cNvPicPr>
          <p:nvPr/>
        </p:nvPicPr>
        <p:blipFill>
          <a:blip r:embed="rId3"/>
          <a:stretch>
            <a:fillRect/>
          </a:stretch>
        </p:blipFill>
        <p:spPr>
          <a:xfrm>
            <a:off x="597033" y="4546735"/>
            <a:ext cx="8013567" cy="1709864"/>
          </a:xfrm>
          <a:prstGeom prst="rect">
            <a:avLst/>
          </a:prstGeom>
        </p:spPr>
      </p:pic>
      <p:sp>
        <p:nvSpPr>
          <p:cNvPr id="8" name="日付プレースホルダー 3">
            <a:extLst>
              <a:ext uri="{FF2B5EF4-FFF2-40B4-BE49-F238E27FC236}">
                <a16:creationId xmlns:a16="http://schemas.microsoft.com/office/drawing/2014/main" id="{FF24048B-E4E0-D4F7-A51B-683DA59F04D6}"/>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126335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FD336-A3BF-832D-B7A3-ACA697E43B90}"/>
              </a:ext>
            </a:extLst>
          </p:cNvPr>
          <p:cNvSpPr>
            <a:spLocks noGrp="1"/>
          </p:cNvSpPr>
          <p:nvPr>
            <p:ph type="title"/>
          </p:nvPr>
        </p:nvSpPr>
        <p:spPr>
          <a:xfrm>
            <a:off x="89755" y="857944"/>
            <a:ext cx="8964488" cy="870992"/>
          </a:xfrm>
        </p:spPr>
        <p:txBody>
          <a:bodyPr/>
          <a:lstStyle/>
          <a:p>
            <a:r>
              <a:rPr kumimoji="1" lang="en-US" altLang="ja-JP" sz="2800" dirty="0"/>
              <a:t>Specification of SUN-OFDM (IEEE 802.15.4-2020)</a:t>
            </a:r>
            <a:endParaRPr kumimoji="1" lang="ja-JP" altLang="en-US" sz="2800"/>
          </a:p>
        </p:txBody>
      </p:sp>
      <p:sp>
        <p:nvSpPr>
          <p:cNvPr id="5" name="スライド番号プレースホルダー 4">
            <a:extLst>
              <a:ext uri="{FF2B5EF4-FFF2-40B4-BE49-F238E27FC236}">
                <a16:creationId xmlns:a16="http://schemas.microsoft.com/office/drawing/2014/main" id="{42BD3733-23AE-8BE7-651D-FF7A15279D53}"/>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12</a:t>
            </a:fld>
            <a:endParaRPr lang="en-US" altLang="ja-JP"/>
          </a:p>
        </p:txBody>
      </p:sp>
      <p:pic>
        <p:nvPicPr>
          <p:cNvPr id="6" name="図 5">
            <a:extLst>
              <a:ext uri="{FF2B5EF4-FFF2-40B4-BE49-F238E27FC236}">
                <a16:creationId xmlns:a16="http://schemas.microsoft.com/office/drawing/2014/main" id="{FAC01968-9FE8-FF75-5372-0A9AD5B5489A}"/>
              </a:ext>
            </a:extLst>
          </p:cNvPr>
          <p:cNvPicPr>
            <a:picLocks noChangeAspect="1"/>
          </p:cNvPicPr>
          <p:nvPr/>
        </p:nvPicPr>
        <p:blipFill>
          <a:blip r:embed="rId2"/>
          <a:stretch>
            <a:fillRect/>
          </a:stretch>
        </p:blipFill>
        <p:spPr>
          <a:xfrm>
            <a:off x="420078" y="1993156"/>
            <a:ext cx="8303843" cy="3519190"/>
          </a:xfrm>
          <a:prstGeom prst="rect">
            <a:avLst/>
          </a:prstGeom>
        </p:spPr>
      </p:pic>
      <p:sp>
        <p:nvSpPr>
          <p:cNvPr id="7" name="正方形/長方形 6">
            <a:extLst>
              <a:ext uri="{FF2B5EF4-FFF2-40B4-BE49-F238E27FC236}">
                <a16:creationId xmlns:a16="http://schemas.microsoft.com/office/drawing/2014/main" id="{27F66E88-D670-B236-8454-C901E0949BF7}"/>
              </a:ext>
            </a:extLst>
          </p:cNvPr>
          <p:cNvSpPr/>
          <p:nvPr/>
        </p:nvSpPr>
        <p:spPr bwMode="auto">
          <a:xfrm>
            <a:off x="5364088" y="1988840"/>
            <a:ext cx="1656184" cy="3519190"/>
          </a:xfrm>
          <a:prstGeom prst="rect">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 name="フッター プレースホルダー 4">
            <a:extLst>
              <a:ext uri="{FF2B5EF4-FFF2-40B4-BE49-F238E27FC236}">
                <a16:creationId xmlns:a16="http://schemas.microsoft.com/office/drawing/2014/main" id="{2DDF3B1E-2568-5070-D212-D3A64D69B804}"/>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4" name="日付プレースホルダー 3">
            <a:extLst>
              <a:ext uri="{FF2B5EF4-FFF2-40B4-BE49-F238E27FC236}">
                <a16:creationId xmlns:a16="http://schemas.microsoft.com/office/drawing/2014/main" id="{0E23C242-FBEB-1B72-9D89-8725177540C2}"/>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23714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2F171A-6A4C-B598-9C28-D1CC69ACFC97}"/>
              </a:ext>
            </a:extLst>
          </p:cNvPr>
          <p:cNvSpPr>
            <a:spLocks noGrp="1"/>
          </p:cNvSpPr>
          <p:nvPr>
            <p:ph type="title"/>
          </p:nvPr>
        </p:nvSpPr>
        <p:spPr>
          <a:xfrm>
            <a:off x="380299" y="643322"/>
            <a:ext cx="8278688" cy="1066800"/>
          </a:xfrm>
        </p:spPr>
        <p:txBody>
          <a:bodyPr/>
          <a:lstStyle/>
          <a:p>
            <a:r>
              <a:rPr kumimoji="1" lang="en-US" altLang="ja-JP" sz="3200" dirty="0"/>
              <a:t>PER performance of SUN-FSK and SUN-OFDM</a:t>
            </a:r>
            <a:endParaRPr kumimoji="1" lang="ja-JP" altLang="en-US" sz="3200"/>
          </a:p>
        </p:txBody>
      </p:sp>
      <p:sp>
        <p:nvSpPr>
          <p:cNvPr id="5" name="スライド番号プレースホルダー 4">
            <a:extLst>
              <a:ext uri="{FF2B5EF4-FFF2-40B4-BE49-F238E27FC236}">
                <a16:creationId xmlns:a16="http://schemas.microsoft.com/office/drawing/2014/main" id="{2C3ED432-5A80-9419-18B9-09B4DF4E9165}"/>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13</a:t>
            </a:fld>
            <a:endParaRPr lang="en-US" altLang="ja-JP"/>
          </a:p>
        </p:txBody>
      </p:sp>
      <p:pic>
        <p:nvPicPr>
          <p:cNvPr id="11" name="図 10">
            <a:extLst>
              <a:ext uri="{FF2B5EF4-FFF2-40B4-BE49-F238E27FC236}">
                <a16:creationId xmlns:a16="http://schemas.microsoft.com/office/drawing/2014/main" id="{249789F3-C546-9312-5178-FFBBD02427A4}"/>
              </a:ext>
            </a:extLst>
          </p:cNvPr>
          <p:cNvPicPr>
            <a:picLocks noChangeAspect="1"/>
          </p:cNvPicPr>
          <p:nvPr/>
        </p:nvPicPr>
        <p:blipFill>
          <a:blip r:embed="rId2"/>
          <a:stretch>
            <a:fillRect/>
          </a:stretch>
        </p:blipFill>
        <p:spPr>
          <a:xfrm>
            <a:off x="3874357" y="2248389"/>
            <a:ext cx="4864228" cy="2952328"/>
          </a:xfrm>
          <a:prstGeom prst="rect">
            <a:avLst/>
          </a:prstGeom>
        </p:spPr>
      </p:pic>
      <p:pic>
        <p:nvPicPr>
          <p:cNvPr id="12" name="図 11">
            <a:extLst>
              <a:ext uri="{FF2B5EF4-FFF2-40B4-BE49-F238E27FC236}">
                <a16:creationId xmlns:a16="http://schemas.microsoft.com/office/drawing/2014/main" id="{F4321771-8DFE-90EF-EEB5-65A0D925E320}"/>
              </a:ext>
            </a:extLst>
          </p:cNvPr>
          <p:cNvPicPr>
            <a:picLocks noChangeAspect="1"/>
          </p:cNvPicPr>
          <p:nvPr/>
        </p:nvPicPr>
        <p:blipFill>
          <a:blip r:embed="rId3"/>
          <a:stretch>
            <a:fillRect/>
          </a:stretch>
        </p:blipFill>
        <p:spPr>
          <a:xfrm>
            <a:off x="380299" y="2195550"/>
            <a:ext cx="3210991" cy="2952328"/>
          </a:xfrm>
          <a:prstGeom prst="rect">
            <a:avLst/>
          </a:prstGeom>
        </p:spPr>
      </p:pic>
      <p:sp>
        <p:nvSpPr>
          <p:cNvPr id="13" name="テキスト ボックス 12">
            <a:extLst>
              <a:ext uri="{FF2B5EF4-FFF2-40B4-BE49-F238E27FC236}">
                <a16:creationId xmlns:a16="http://schemas.microsoft.com/office/drawing/2014/main" id="{8DB83170-CF18-05D7-FDFB-6344B5066290}"/>
              </a:ext>
            </a:extLst>
          </p:cNvPr>
          <p:cNvSpPr txBox="1"/>
          <p:nvPr/>
        </p:nvSpPr>
        <p:spPr>
          <a:xfrm>
            <a:off x="3203848" y="5707580"/>
            <a:ext cx="5671163" cy="553998"/>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Times New Roman" panose="02020603050405020304" pitchFamily="18" charset="0"/>
                <a:ea typeface="+mn-ea"/>
                <a:cs typeface="Times New Roman" panose="02020603050405020304" pitchFamily="18" charset="0"/>
              </a:rPr>
              <a:t>S. Kadoi, H. Ochiai, R. Okumura, K. Mizutani, H. Harada, “IEEE 802.15. 4g/4x-based Orthogonal Frequency Division Multiplexing Transmission Scheme for Wide Area and Mobile IoT Communication Systems”, IEEE Internet of Things Journal, Dec. 2021</a:t>
            </a:r>
          </a:p>
        </p:txBody>
      </p:sp>
      <p:sp>
        <p:nvSpPr>
          <p:cNvPr id="6" name="テキスト ボックス 5">
            <a:extLst>
              <a:ext uri="{FF2B5EF4-FFF2-40B4-BE49-F238E27FC236}">
                <a16:creationId xmlns:a16="http://schemas.microsoft.com/office/drawing/2014/main" id="{BBBDE04A-7E60-B998-B44A-E79996E3042A}"/>
              </a:ext>
            </a:extLst>
          </p:cNvPr>
          <p:cNvSpPr txBox="1"/>
          <p:nvPr/>
        </p:nvSpPr>
        <p:spPr>
          <a:xfrm>
            <a:off x="7415880" y="3126026"/>
            <a:ext cx="1217000" cy="307777"/>
          </a:xfrm>
          <a:prstGeom prst="rect">
            <a:avLst/>
          </a:prstGeom>
          <a:noFill/>
        </p:spPr>
        <p:txBody>
          <a:bodyPr wrap="none" rtlCol="0">
            <a:spAutoFit/>
          </a:bodyPr>
          <a:lstStyle/>
          <a:p>
            <a:r>
              <a:rPr kumimoji="1" lang="en-US" altLang="ja-JP" sz="1400" dirty="0">
                <a:solidFill>
                  <a:srgbClr val="DB3440"/>
                </a:solidFill>
              </a:rPr>
              <a:t>Required PER</a:t>
            </a:r>
            <a:endParaRPr kumimoji="1" lang="ja-JP" altLang="en-US" sz="1400">
              <a:solidFill>
                <a:srgbClr val="DB3440"/>
              </a:solidFill>
            </a:endParaRPr>
          </a:p>
        </p:txBody>
      </p:sp>
      <p:sp>
        <p:nvSpPr>
          <p:cNvPr id="8" name="テキスト ボックス 7">
            <a:extLst>
              <a:ext uri="{FF2B5EF4-FFF2-40B4-BE49-F238E27FC236}">
                <a16:creationId xmlns:a16="http://schemas.microsoft.com/office/drawing/2014/main" id="{F08A7C65-5D81-3212-BADE-56C5A05DEFF0}"/>
              </a:ext>
            </a:extLst>
          </p:cNvPr>
          <p:cNvSpPr txBox="1"/>
          <p:nvPr/>
        </p:nvSpPr>
        <p:spPr>
          <a:xfrm>
            <a:off x="4078932" y="1814336"/>
            <a:ext cx="4684769" cy="276999"/>
          </a:xfrm>
          <a:prstGeom prst="rect">
            <a:avLst/>
          </a:prstGeom>
          <a:noFill/>
        </p:spPr>
        <p:txBody>
          <a:bodyPr wrap="square">
            <a:spAutoFit/>
          </a:bodyPr>
          <a:lstStyle/>
          <a:p>
            <a:r>
              <a:rPr lang="ja-JP" altLang="en-US" b="1">
                <a:solidFill>
                  <a:srgbClr val="C00000"/>
                </a:solidFill>
                <a:latin typeface="+mj-ea"/>
                <a:ea typeface="+mj-ea"/>
              </a:rPr>
              <a:t>Compared to 100 kbps FSK, OFDM can provide about 18 dB of gain</a:t>
            </a:r>
          </a:p>
        </p:txBody>
      </p:sp>
      <p:sp>
        <p:nvSpPr>
          <p:cNvPr id="7" name="フッター プレースホルダー 4">
            <a:extLst>
              <a:ext uri="{FF2B5EF4-FFF2-40B4-BE49-F238E27FC236}">
                <a16:creationId xmlns:a16="http://schemas.microsoft.com/office/drawing/2014/main" id="{75102AF8-E500-832A-2BCE-31D983978B9F}"/>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4" name="日付プレースホルダー 3">
            <a:extLst>
              <a:ext uri="{FF2B5EF4-FFF2-40B4-BE49-F238E27FC236}">
                <a16:creationId xmlns:a16="http://schemas.microsoft.com/office/drawing/2014/main" id="{C89A8A2A-6223-FEEB-5460-7FFBAF992CC8}"/>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718912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92203EB4-5981-1FEF-A7A0-C2BD0565E35E}"/>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14</a:t>
            </a:fld>
            <a:endParaRPr lang="en-US" altLang="ja-JP"/>
          </a:p>
        </p:txBody>
      </p:sp>
      <p:pic>
        <p:nvPicPr>
          <p:cNvPr id="7" name="図 6">
            <a:extLst>
              <a:ext uri="{FF2B5EF4-FFF2-40B4-BE49-F238E27FC236}">
                <a16:creationId xmlns:a16="http://schemas.microsoft.com/office/drawing/2014/main" id="{52E77551-3946-8D7B-0A78-E5CFD095F07A}"/>
              </a:ext>
            </a:extLst>
          </p:cNvPr>
          <p:cNvPicPr>
            <a:picLocks noChangeAspect="1"/>
          </p:cNvPicPr>
          <p:nvPr/>
        </p:nvPicPr>
        <p:blipFill>
          <a:blip r:embed="rId2"/>
          <a:stretch>
            <a:fillRect/>
          </a:stretch>
        </p:blipFill>
        <p:spPr>
          <a:xfrm>
            <a:off x="4650160" y="2227304"/>
            <a:ext cx="3960440" cy="2953217"/>
          </a:xfrm>
          <a:prstGeom prst="rect">
            <a:avLst/>
          </a:prstGeom>
        </p:spPr>
      </p:pic>
      <p:sp>
        <p:nvSpPr>
          <p:cNvPr id="9" name="タイトル 1">
            <a:extLst>
              <a:ext uri="{FF2B5EF4-FFF2-40B4-BE49-F238E27FC236}">
                <a16:creationId xmlns:a16="http://schemas.microsoft.com/office/drawing/2014/main" id="{AAF11E0E-21D0-BAC4-70D1-0C2197C20673}"/>
              </a:ext>
            </a:extLst>
          </p:cNvPr>
          <p:cNvSpPr>
            <a:spLocks noGrp="1"/>
          </p:cNvSpPr>
          <p:nvPr>
            <p:ph type="title"/>
          </p:nvPr>
        </p:nvSpPr>
        <p:spPr>
          <a:xfrm>
            <a:off x="380299" y="643322"/>
            <a:ext cx="8278688" cy="1066800"/>
          </a:xfrm>
        </p:spPr>
        <p:txBody>
          <a:bodyPr/>
          <a:lstStyle/>
          <a:p>
            <a:r>
              <a:rPr kumimoji="1" lang="en-US" altLang="ja-JP" sz="3200" dirty="0"/>
              <a:t>Maximum transmission length to achieve required PER of 10%</a:t>
            </a:r>
            <a:endParaRPr kumimoji="1" lang="ja-JP" altLang="en-US" sz="3200"/>
          </a:p>
        </p:txBody>
      </p:sp>
      <p:sp>
        <p:nvSpPr>
          <p:cNvPr id="10" name="テキスト ボックス 9">
            <a:extLst>
              <a:ext uri="{FF2B5EF4-FFF2-40B4-BE49-F238E27FC236}">
                <a16:creationId xmlns:a16="http://schemas.microsoft.com/office/drawing/2014/main" id="{E92129A6-3552-D732-5487-8D36A9FB9C07}"/>
              </a:ext>
            </a:extLst>
          </p:cNvPr>
          <p:cNvSpPr txBox="1"/>
          <p:nvPr/>
        </p:nvSpPr>
        <p:spPr>
          <a:xfrm>
            <a:off x="3203848" y="5707580"/>
            <a:ext cx="5671163" cy="553998"/>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Times New Roman" panose="02020603050405020304" pitchFamily="18" charset="0"/>
                <a:ea typeface="+mn-ea"/>
                <a:cs typeface="Times New Roman" panose="02020603050405020304" pitchFamily="18" charset="0"/>
              </a:rPr>
              <a:t>S. Kadoi, H. Ochiai, R. Okumura, K. Mizutani, H. Harada, “IEEE 802.15. 4g/4x-based Orthogonal Frequency Division Multiplexing Transmission Scheme for Wide Area and Mobile IoT Communication Systems”, IEEE Internet of Things Journal, Dec. 2021</a:t>
            </a:r>
          </a:p>
        </p:txBody>
      </p:sp>
      <p:sp>
        <p:nvSpPr>
          <p:cNvPr id="2" name="フッター プレースホルダー 4">
            <a:extLst>
              <a:ext uri="{FF2B5EF4-FFF2-40B4-BE49-F238E27FC236}">
                <a16:creationId xmlns:a16="http://schemas.microsoft.com/office/drawing/2014/main" id="{C9FD77FA-9BB4-8E40-0F83-7F573E88D94C}"/>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4" name="日付プレースホルダー 3">
            <a:extLst>
              <a:ext uri="{FF2B5EF4-FFF2-40B4-BE49-F238E27FC236}">
                <a16:creationId xmlns:a16="http://schemas.microsoft.com/office/drawing/2014/main" id="{DEB71A8B-9DF7-06C3-ACF9-BA518F8EBC37}"/>
              </a:ext>
            </a:extLst>
          </p:cNvPr>
          <p:cNvSpPr>
            <a:spLocks noGrp="1"/>
          </p:cNvSpPr>
          <p:nvPr>
            <p:ph type="dt" sz="half" idx="10"/>
          </p:nvPr>
        </p:nvSpPr>
        <p:spPr>
          <a:xfrm>
            <a:off x="685800" y="378281"/>
            <a:ext cx="1600200" cy="215444"/>
          </a:xfrm>
        </p:spPr>
        <p:txBody>
          <a:bodyPr/>
          <a:lstStyle/>
          <a:p>
            <a:r>
              <a:rPr lang="en-US" altLang="ja-JP" dirty="0"/>
              <a:t>July 2023</a:t>
            </a:r>
          </a:p>
        </p:txBody>
      </p:sp>
      <p:pic>
        <p:nvPicPr>
          <p:cNvPr id="6" name="図 5">
            <a:extLst>
              <a:ext uri="{FF2B5EF4-FFF2-40B4-BE49-F238E27FC236}">
                <a16:creationId xmlns:a16="http://schemas.microsoft.com/office/drawing/2014/main" id="{684C9C35-9A6E-6C5E-039C-887F72407B46}"/>
              </a:ext>
            </a:extLst>
          </p:cNvPr>
          <p:cNvPicPr>
            <a:picLocks noChangeAspect="1"/>
          </p:cNvPicPr>
          <p:nvPr/>
        </p:nvPicPr>
        <p:blipFill>
          <a:blip r:embed="rId3"/>
          <a:stretch>
            <a:fillRect/>
          </a:stretch>
        </p:blipFill>
        <p:spPr>
          <a:xfrm>
            <a:off x="336550" y="2420888"/>
            <a:ext cx="3898900" cy="2374900"/>
          </a:xfrm>
          <a:prstGeom prst="rect">
            <a:avLst/>
          </a:prstGeom>
        </p:spPr>
      </p:pic>
    </p:spTree>
    <p:extLst>
      <p:ext uri="{BB962C8B-B14F-4D97-AF65-F5344CB8AC3E}">
        <p14:creationId xmlns:p14="http://schemas.microsoft.com/office/powerpoint/2010/main" val="3825364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550D87-BBA4-6A7D-51BB-4D36E374E665}"/>
              </a:ext>
            </a:extLst>
          </p:cNvPr>
          <p:cNvSpPr>
            <a:spLocks noGrp="1"/>
          </p:cNvSpPr>
          <p:nvPr>
            <p:ph type="title"/>
          </p:nvPr>
        </p:nvSpPr>
        <p:spPr/>
        <p:txBody>
          <a:bodyPr/>
          <a:lstStyle/>
          <a:p>
            <a:r>
              <a:rPr kumimoji="1" lang="en-US" altLang="ja-JP" dirty="0"/>
              <a:t>Improvement of channel estimation scheme</a:t>
            </a:r>
            <a:endParaRPr kumimoji="1" lang="ja-JP" altLang="en-US"/>
          </a:p>
        </p:txBody>
      </p:sp>
      <p:sp>
        <p:nvSpPr>
          <p:cNvPr id="5" name="スライド番号プレースホルダー 4">
            <a:extLst>
              <a:ext uri="{FF2B5EF4-FFF2-40B4-BE49-F238E27FC236}">
                <a16:creationId xmlns:a16="http://schemas.microsoft.com/office/drawing/2014/main" id="{290AF96B-0F92-FC0C-4333-4F9B4B5A3B98}"/>
              </a:ext>
            </a:extLst>
          </p:cNvPr>
          <p:cNvSpPr>
            <a:spLocks noGrp="1"/>
          </p:cNvSpPr>
          <p:nvPr>
            <p:ph type="sldNum" sz="quarter" idx="12"/>
          </p:nvPr>
        </p:nvSpPr>
        <p:spPr/>
        <p:txBody>
          <a:bodyPr/>
          <a:lstStyle/>
          <a:p>
            <a:r>
              <a:rPr lang="en-US" altLang="ja-JP"/>
              <a:t>Slide </a:t>
            </a:r>
            <a:fld id="{6C470715-CA17-1440-9A00-ABF0CF256EB7}" type="slidenum">
              <a:rPr lang="en-US" altLang="ja-JP" smtClean="0"/>
              <a:pPr/>
              <a:t>15</a:t>
            </a:fld>
            <a:endParaRPr lang="en-US" altLang="ja-JP"/>
          </a:p>
        </p:txBody>
      </p:sp>
      <p:pic>
        <p:nvPicPr>
          <p:cNvPr id="6" name="図 5">
            <a:extLst>
              <a:ext uri="{FF2B5EF4-FFF2-40B4-BE49-F238E27FC236}">
                <a16:creationId xmlns:a16="http://schemas.microsoft.com/office/drawing/2014/main" id="{D0068BFE-057A-79CA-1EBE-0E32693A4455}"/>
              </a:ext>
            </a:extLst>
          </p:cNvPr>
          <p:cNvPicPr>
            <a:picLocks noChangeAspect="1"/>
          </p:cNvPicPr>
          <p:nvPr/>
        </p:nvPicPr>
        <p:blipFill>
          <a:blip r:embed="rId2"/>
          <a:stretch>
            <a:fillRect/>
          </a:stretch>
        </p:blipFill>
        <p:spPr>
          <a:xfrm>
            <a:off x="130393" y="1831564"/>
            <a:ext cx="4586397" cy="3775838"/>
          </a:xfrm>
          <a:prstGeom prst="rect">
            <a:avLst/>
          </a:prstGeom>
        </p:spPr>
      </p:pic>
      <p:pic>
        <p:nvPicPr>
          <p:cNvPr id="7" name="Picture 31">
            <a:extLst>
              <a:ext uri="{FF2B5EF4-FFF2-40B4-BE49-F238E27FC236}">
                <a16:creationId xmlns:a16="http://schemas.microsoft.com/office/drawing/2014/main" id="{FA870A45-71BC-3831-7B1F-684175A72A2E}"/>
              </a:ext>
            </a:extLst>
          </p:cNvPr>
          <p:cNvPicPr>
            <a:picLocks noChangeAspect="1"/>
          </p:cNvPicPr>
          <p:nvPr/>
        </p:nvPicPr>
        <p:blipFill>
          <a:blip r:embed="rId3"/>
          <a:stretch>
            <a:fillRect/>
          </a:stretch>
        </p:blipFill>
        <p:spPr>
          <a:xfrm>
            <a:off x="5117080" y="2453644"/>
            <a:ext cx="3862839" cy="3775838"/>
          </a:xfrm>
          <a:prstGeom prst="rect">
            <a:avLst/>
          </a:prstGeom>
        </p:spPr>
      </p:pic>
      <p:sp>
        <p:nvSpPr>
          <p:cNvPr id="8" name="右矢印 7">
            <a:extLst>
              <a:ext uri="{FF2B5EF4-FFF2-40B4-BE49-F238E27FC236}">
                <a16:creationId xmlns:a16="http://schemas.microsoft.com/office/drawing/2014/main" id="{0EB75BBC-E95E-B08C-2FC4-6554283C56B2}"/>
              </a:ext>
            </a:extLst>
          </p:cNvPr>
          <p:cNvSpPr/>
          <p:nvPr/>
        </p:nvSpPr>
        <p:spPr>
          <a:xfrm>
            <a:off x="4344987" y="3140968"/>
            <a:ext cx="530226" cy="1200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7D57548-4EB8-C6C0-E48E-29E0989E85F0}"/>
              </a:ext>
            </a:extLst>
          </p:cNvPr>
          <p:cNvSpPr/>
          <p:nvPr/>
        </p:nvSpPr>
        <p:spPr>
          <a:xfrm>
            <a:off x="5343307" y="1964622"/>
            <a:ext cx="3167855" cy="276999"/>
          </a:xfrm>
          <a:prstGeom prst="rect">
            <a:avLst/>
          </a:prstGeom>
          <a:solidFill>
            <a:srgbClr val="00B0F0"/>
          </a:solidFill>
          <a:ln>
            <a:noFill/>
          </a:ln>
        </p:spPr>
        <p:txBody>
          <a:bodyPr wrap="none">
            <a:spAutoFit/>
          </a:bodyPr>
          <a:lstStyle/>
          <a:p>
            <a:pPr algn="ctr"/>
            <a:r>
              <a:rPr lang="en-US" altLang="ja-JP"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Proposed channel estimation scheme 1 </a:t>
            </a:r>
            <a:endParaRPr lang="ja-JP" altLang="en-US">
              <a:solidFill>
                <a:prstClr val="white"/>
              </a:solidFill>
            </a:endParaRPr>
          </a:p>
        </p:txBody>
      </p:sp>
      <p:sp>
        <p:nvSpPr>
          <p:cNvPr id="10" name="テキスト ボックス 9">
            <a:extLst>
              <a:ext uri="{FF2B5EF4-FFF2-40B4-BE49-F238E27FC236}">
                <a16:creationId xmlns:a16="http://schemas.microsoft.com/office/drawing/2014/main" id="{645D733D-7B20-96B2-3A9A-B830C40099C2}"/>
              </a:ext>
            </a:extLst>
          </p:cNvPr>
          <p:cNvSpPr txBox="1"/>
          <p:nvPr/>
        </p:nvSpPr>
        <p:spPr>
          <a:xfrm>
            <a:off x="239728" y="5723843"/>
            <a:ext cx="4370373" cy="707886"/>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Times New Roman" panose="02020603050405020304" pitchFamily="18" charset="0"/>
                <a:ea typeface="+mn-ea"/>
                <a:cs typeface="Times New Roman" panose="02020603050405020304" pitchFamily="18" charset="0"/>
              </a:rPr>
              <a:t>S. Kadoi, H. Ochiai, R. Okumura, K. Mizutani, H. Harada, “IEEE 802.15. 4g/4x-based Orthogonal Frequency Division Multiplexing Transmission Scheme for Wide Area and Mobile IoT Communication Systems”, IEEE Internet of Things Journal, Dec. 2021</a:t>
            </a:r>
          </a:p>
        </p:txBody>
      </p:sp>
      <p:sp>
        <p:nvSpPr>
          <p:cNvPr id="11" name="フッター プレースホルダー 4">
            <a:extLst>
              <a:ext uri="{FF2B5EF4-FFF2-40B4-BE49-F238E27FC236}">
                <a16:creationId xmlns:a16="http://schemas.microsoft.com/office/drawing/2014/main" id="{ACA77FA0-40DE-8294-0270-AFEF2484385D}"/>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4" name="日付プレースホルダー 3">
            <a:extLst>
              <a:ext uri="{FF2B5EF4-FFF2-40B4-BE49-F238E27FC236}">
                <a16:creationId xmlns:a16="http://schemas.microsoft.com/office/drawing/2014/main" id="{CC603968-C1CA-6498-EF15-21E032900DAD}"/>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374080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EC4D46-3F99-A3CA-4787-458C6A2F613B}"/>
              </a:ext>
            </a:extLst>
          </p:cNvPr>
          <p:cNvSpPr>
            <a:spLocks noGrp="1"/>
          </p:cNvSpPr>
          <p:nvPr>
            <p:ph type="title"/>
          </p:nvPr>
        </p:nvSpPr>
        <p:spPr/>
        <p:txBody>
          <a:bodyPr/>
          <a:lstStyle/>
          <a:p>
            <a:r>
              <a:rPr kumimoji="1" lang="en-US" altLang="ja-JP" dirty="0"/>
              <a:t>PER performance </a:t>
            </a:r>
            <a:endParaRPr kumimoji="1" lang="ja-JP" altLang="en-US"/>
          </a:p>
        </p:txBody>
      </p:sp>
      <p:sp>
        <p:nvSpPr>
          <p:cNvPr id="6" name="スライド番号プレースホルダー 5">
            <a:extLst>
              <a:ext uri="{FF2B5EF4-FFF2-40B4-BE49-F238E27FC236}">
                <a16:creationId xmlns:a16="http://schemas.microsoft.com/office/drawing/2014/main" id="{7F524809-6D16-D5F3-C761-E4BA889D5FFF}"/>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16</a:t>
            </a:fld>
            <a:endParaRPr lang="en-US" altLang="ja-JP"/>
          </a:p>
        </p:txBody>
      </p:sp>
      <p:pic>
        <p:nvPicPr>
          <p:cNvPr id="7" name="Picture 22">
            <a:extLst>
              <a:ext uri="{FF2B5EF4-FFF2-40B4-BE49-F238E27FC236}">
                <a16:creationId xmlns:a16="http://schemas.microsoft.com/office/drawing/2014/main" id="{E2715232-E2E2-B571-4C86-92900C889AA8}"/>
              </a:ext>
            </a:extLst>
          </p:cNvPr>
          <p:cNvPicPr>
            <a:picLocks noChangeAspect="1"/>
          </p:cNvPicPr>
          <p:nvPr/>
        </p:nvPicPr>
        <p:blipFill>
          <a:blip r:embed="rId2"/>
          <a:stretch>
            <a:fillRect/>
          </a:stretch>
        </p:blipFill>
        <p:spPr>
          <a:xfrm>
            <a:off x="4259021" y="1830099"/>
            <a:ext cx="4614664" cy="3691731"/>
          </a:xfrm>
          <a:prstGeom prst="rect">
            <a:avLst/>
          </a:prstGeom>
        </p:spPr>
      </p:pic>
      <p:graphicFrame>
        <p:nvGraphicFramePr>
          <p:cNvPr id="8" name="表 7">
            <a:extLst>
              <a:ext uri="{FF2B5EF4-FFF2-40B4-BE49-F238E27FC236}">
                <a16:creationId xmlns:a16="http://schemas.microsoft.com/office/drawing/2014/main" id="{B8FE7C21-7683-9B04-4427-F925F76C77C8}"/>
              </a:ext>
            </a:extLst>
          </p:cNvPr>
          <p:cNvGraphicFramePr>
            <a:graphicFrameLocks noGrp="1"/>
          </p:cNvGraphicFramePr>
          <p:nvPr>
            <p:extLst>
              <p:ext uri="{D42A27DB-BD31-4B8C-83A1-F6EECF244321}">
                <p14:modId xmlns:p14="http://schemas.microsoft.com/office/powerpoint/2010/main" val="654616941"/>
              </p:ext>
            </p:extLst>
          </p:nvPr>
        </p:nvGraphicFramePr>
        <p:xfrm>
          <a:off x="323527" y="1830099"/>
          <a:ext cx="3816424" cy="1246864"/>
        </p:xfrm>
        <a:graphic>
          <a:graphicData uri="http://schemas.openxmlformats.org/drawingml/2006/table">
            <a:tbl>
              <a:tblPr firstRow="1" firstCol="1" bandRow="1">
                <a:tableStyleId>{5940675A-B579-460E-94D1-54222C63F5DA}</a:tableStyleId>
              </a:tblPr>
              <a:tblGrid>
                <a:gridCol w="629190">
                  <a:extLst>
                    <a:ext uri="{9D8B030D-6E8A-4147-A177-3AD203B41FA5}">
                      <a16:colId xmlns:a16="http://schemas.microsoft.com/office/drawing/2014/main" val="1308442020"/>
                    </a:ext>
                  </a:extLst>
                </a:gridCol>
                <a:gridCol w="1026994">
                  <a:extLst>
                    <a:ext uri="{9D8B030D-6E8A-4147-A177-3AD203B41FA5}">
                      <a16:colId xmlns:a16="http://schemas.microsoft.com/office/drawing/2014/main" val="3612362967"/>
                    </a:ext>
                  </a:extLst>
                </a:gridCol>
                <a:gridCol w="1080120">
                  <a:extLst>
                    <a:ext uri="{9D8B030D-6E8A-4147-A177-3AD203B41FA5}">
                      <a16:colId xmlns:a16="http://schemas.microsoft.com/office/drawing/2014/main" val="2229705677"/>
                    </a:ext>
                  </a:extLst>
                </a:gridCol>
                <a:gridCol w="1080120">
                  <a:extLst>
                    <a:ext uri="{9D8B030D-6E8A-4147-A177-3AD203B41FA5}">
                      <a16:colId xmlns:a16="http://schemas.microsoft.com/office/drawing/2014/main" val="4198000566"/>
                    </a:ext>
                  </a:extLst>
                </a:gridCol>
              </a:tblGrid>
              <a:tr h="378590">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Receive scheme</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Channel estimation scheme</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Diversity in Frequency domain</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a:effectLst/>
                          <a:latin typeface="Calibri" panose="020F0502020204030204" pitchFamily="34" charset="0"/>
                          <a:cs typeface="Calibri" panose="020F0502020204030204" pitchFamily="34" charset="0"/>
                        </a:rPr>
                        <a:t>remarks</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4066126688"/>
                  </a:ext>
                </a:extLst>
              </a:tr>
              <a:tr h="126196">
                <a:tc>
                  <a:txBody>
                    <a:bodyPr/>
                    <a:lstStyle/>
                    <a:p>
                      <a:pPr algn="ctr">
                        <a:lnSpc>
                          <a:spcPts val="900"/>
                        </a:lnSpc>
                      </a:pPr>
                      <a:r>
                        <a:rPr lang="en-US" sz="900" kern="1200" spc="-30">
                          <a:effectLst/>
                          <a:latin typeface="Calibri" panose="020F0502020204030204" pitchFamily="34" charset="0"/>
                          <a:cs typeface="Calibri" panose="020F0502020204030204" pitchFamily="34" charset="0"/>
                        </a:rPr>
                        <a:t>LE-DAC</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LTF only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EGC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a:effectLst/>
                          <a:latin typeface="Calibri" panose="020F0502020204030204" pitchFamily="34" charset="0"/>
                          <a:cs typeface="Calibri" panose="020F0502020204030204" pitchFamily="34" charset="0"/>
                        </a:rPr>
                        <a:t>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214751147"/>
                  </a:ext>
                </a:extLst>
              </a:tr>
              <a:tr h="252394">
                <a:tc>
                  <a:txBody>
                    <a:bodyPr/>
                    <a:lstStyle/>
                    <a:p>
                      <a:pPr algn="ctr">
                        <a:lnSpc>
                          <a:spcPts val="900"/>
                        </a:lnSpc>
                      </a:pPr>
                      <a:r>
                        <a:rPr lang="en-US" sz="900" kern="1200" spc="-30">
                          <a:effectLst/>
                          <a:latin typeface="Calibri" panose="020F0502020204030204" pitchFamily="34" charset="0"/>
                          <a:cs typeface="Calibri" panose="020F0502020204030204" pitchFamily="34" charset="0"/>
                        </a:rPr>
                        <a:t>PE-DAC</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altLang="ja-JP" sz="900" kern="1200" spc="-30" dirty="0">
                          <a:effectLst/>
                          <a:latin typeface="Calibri" panose="020F0502020204030204" pitchFamily="34" charset="0"/>
                          <a:ea typeface="游明朝" panose="02020400000000000000" pitchFamily="18" charset="-128"/>
                          <a:cs typeface="Calibri" panose="020F0502020204030204" pitchFamily="34" charset="0"/>
                        </a:rPr>
                        <a:t>Proposed scheme 1</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EGC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conventional</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2958968381"/>
                  </a:ext>
                </a:extLst>
              </a:tr>
              <a:tr h="252394">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PE-MRC</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altLang="ja-JP" sz="900" kern="1200" spc="-30" dirty="0">
                          <a:effectLst/>
                          <a:latin typeface="Calibri" panose="020F0502020204030204" pitchFamily="34" charset="0"/>
                          <a:ea typeface="游明朝" panose="02020400000000000000" pitchFamily="18" charset="-128"/>
                          <a:cs typeface="Calibri" panose="020F0502020204030204" pitchFamily="34" charset="0"/>
                        </a:rPr>
                        <a:t>Proposed scheme 1</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MRC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2863822677"/>
                  </a:ext>
                </a:extLst>
              </a:tr>
              <a:tr h="237290">
                <a:tc>
                  <a:txBody>
                    <a:bodyPr/>
                    <a:lstStyle/>
                    <a:p>
                      <a:pPr algn="ctr">
                        <a:lnSpc>
                          <a:spcPts val="900"/>
                        </a:lnSpc>
                      </a:pPr>
                      <a:r>
                        <a:rPr lang="en-US" sz="900" kern="1200" spc="-30">
                          <a:effectLst/>
                          <a:latin typeface="Calibri" panose="020F0502020204030204" pitchFamily="34" charset="0"/>
                          <a:cs typeface="Calibri" panose="020F0502020204030204" pitchFamily="34" charset="0"/>
                        </a:rPr>
                        <a:t>ePE-MRC</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altLang="ja-JP" sz="900" kern="1200" spc="-30" dirty="0">
                          <a:effectLst/>
                          <a:latin typeface="Calibri" panose="020F0502020204030204" pitchFamily="34" charset="0"/>
                          <a:ea typeface="游明朝" panose="02020400000000000000" pitchFamily="18" charset="-128"/>
                          <a:cs typeface="Calibri" panose="020F0502020204030204" pitchFamily="34" charset="0"/>
                        </a:rPr>
                        <a:t>Proposed scheme 2</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r>
                        <a:rPr lang="en-US" sz="900" kern="1200" spc="-30" dirty="0">
                          <a:effectLst/>
                          <a:latin typeface="Calibri" panose="020F0502020204030204" pitchFamily="34" charset="0"/>
                          <a:cs typeface="Calibri" panose="020F0502020204030204" pitchFamily="34" charset="0"/>
                        </a:rPr>
                        <a:t>MRC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00"/>
                        </a:lnSpc>
                      </a:pP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3457268705"/>
                  </a:ext>
                </a:extLst>
              </a:tr>
            </a:tbl>
          </a:graphicData>
        </a:graphic>
      </p:graphicFrame>
      <p:graphicFrame>
        <p:nvGraphicFramePr>
          <p:cNvPr id="10" name="表 9">
            <a:extLst>
              <a:ext uri="{FF2B5EF4-FFF2-40B4-BE49-F238E27FC236}">
                <a16:creationId xmlns:a16="http://schemas.microsoft.com/office/drawing/2014/main" id="{71485146-C601-B2BB-D1D4-D628610786E0}"/>
              </a:ext>
            </a:extLst>
          </p:cNvPr>
          <p:cNvGraphicFramePr>
            <a:graphicFrameLocks noGrp="1"/>
          </p:cNvGraphicFramePr>
          <p:nvPr>
            <p:extLst>
              <p:ext uri="{D42A27DB-BD31-4B8C-83A1-F6EECF244321}">
                <p14:modId xmlns:p14="http://schemas.microsoft.com/office/powerpoint/2010/main" val="2959971665"/>
              </p:ext>
            </p:extLst>
          </p:nvPr>
        </p:nvGraphicFramePr>
        <p:xfrm>
          <a:off x="385070" y="5791200"/>
          <a:ext cx="3560419" cy="381000"/>
        </p:xfrm>
        <a:graphic>
          <a:graphicData uri="http://schemas.openxmlformats.org/drawingml/2006/table">
            <a:tbl>
              <a:tblPr firstRow="1" firstCol="1" bandRow="1">
                <a:tableStyleId>{5940675A-B579-460E-94D1-54222C63F5DA}</a:tableStyleId>
              </a:tblPr>
              <a:tblGrid>
                <a:gridCol w="982209">
                  <a:extLst>
                    <a:ext uri="{9D8B030D-6E8A-4147-A177-3AD203B41FA5}">
                      <a16:colId xmlns:a16="http://schemas.microsoft.com/office/drawing/2014/main" val="131373504"/>
                    </a:ext>
                  </a:extLst>
                </a:gridCol>
                <a:gridCol w="429225">
                  <a:extLst>
                    <a:ext uri="{9D8B030D-6E8A-4147-A177-3AD203B41FA5}">
                      <a16:colId xmlns:a16="http://schemas.microsoft.com/office/drawing/2014/main" val="18966202"/>
                    </a:ext>
                  </a:extLst>
                </a:gridCol>
                <a:gridCol w="429940">
                  <a:extLst>
                    <a:ext uri="{9D8B030D-6E8A-4147-A177-3AD203B41FA5}">
                      <a16:colId xmlns:a16="http://schemas.microsoft.com/office/drawing/2014/main" val="1864271125"/>
                    </a:ext>
                  </a:extLst>
                </a:gridCol>
                <a:gridCol w="429940">
                  <a:extLst>
                    <a:ext uri="{9D8B030D-6E8A-4147-A177-3AD203B41FA5}">
                      <a16:colId xmlns:a16="http://schemas.microsoft.com/office/drawing/2014/main" val="2486965498"/>
                    </a:ext>
                  </a:extLst>
                </a:gridCol>
                <a:gridCol w="429225">
                  <a:extLst>
                    <a:ext uri="{9D8B030D-6E8A-4147-A177-3AD203B41FA5}">
                      <a16:colId xmlns:a16="http://schemas.microsoft.com/office/drawing/2014/main" val="3222875701"/>
                    </a:ext>
                  </a:extLst>
                </a:gridCol>
                <a:gridCol w="429940">
                  <a:extLst>
                    <a:ext uri="{9D8B030D-6E8A-4147-A177-3AD203B41FA5}">
                      <a16:colId xmlns:a16="http://schemas.microsoft.com/office/drawing/2014/main" val="1938856498"/>
                    </a:ext>
                  </a:extLst>
                </a:gridCol>
                <a:gridCol w="429940">
                  <a:extLst>
                    <a:ext uri="{9D8B030D-6E8A-4147-A177-3AD203B41FA5}">
                      <a16:colId xmlns:a16="http://schemas.microsoft.com/office/drawing/2014/main" val="323250720"/>
                    </a:ext>
                  </a:extLst>
                </a:gridCol>
              </a:tblGrid>
              <a:tr h="0">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Parameter</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Path 1</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spc="-30" dirty="0">
                          <a:effectLst/>
                          <a:latin typeface="Calibri" panose="020F0502020204030204" pitchFamily="34" charset="0"/>
                          <a:cs typeface="Calibri" panose="020F0502020204030204" pitchFamily="34" charset="0"/>
                        </a:rPr>
                        <a:t>Path 2</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spc="-30">
                          <a:effectLst/>
                          <a:latin typeface="Calibri" panose="020F0502020204030204" pitchFamily="34" charset="0"/>
                          <a:cs typeface="Calibri" panose="020F0502020204030204" pitchFamily="34" charset="0"/>
                        </a:rPr>
                        <a:t>Path 3</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spc="-30">
                          <a:effectLst/>
                          <a:latin typeface="Calibri" panose="020F0502020204030204" pitchFamily="34" charset="0"/>
                          <a:cs typeface="Calibri" panose="020F0502020204030204" pitchFamily="34" charset="0"/>
                        </a:rPr>
                        <a:t>Path 4</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spc="-30">
                          <a:effectLst/>
                          <a:latin typeface="Calibri" panose="020F0502020204030204" pitchFamily="34" charset="0"/>
                          <a:cs typeface="Calibri" panose="020F0502020204030204" pitchFamily="34" charset="0"/>
                        </a:rPr>
                        <a:t>Path 5</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spc="-30">
                          <a:effectLst/>
                          <a:latin typeface="Calibri" panose="020F0502020204030204" pitchFamily="34" charset="0"/>
                          <a:cs typeface="Calibri" panose="020F0502020204030204" pitchFamily="34" charset="0"/>
                        </a:rPr>
                        <a:t>Path 6</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3622389484"/>
                  </a:ext>
                </a:extLst>
              </a:tr>
              <a:tr h="107950">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Delay time (</a:t>
                      </a:r>
                      <a:r>
                        <a:rPr lang="en-US" sz="900" spc="-30" dirty="0">
                          <a:effectLst/>
                          <a:latin typeface="Calibri" panose="020F0502020204030204" pitchFamily="34" charset="0"/>
                          <a:cs typeface="Calibri" panose="020F0502020204030204" pitchFamily="34" charset="0"/>
                        </a:rPr>
                        <a:t>µs</a:t>
                      </a:r>
                      <a:r>
                        <a:rPr lang="en-US" sz="900" kern="1200" spc="-30" dirty="0">
                          <a:effectLst/>
                          <a:latin typeface="Calibri" panose="020F0502020204030204" pitchFamily="34" charset="0"/>
                          <a:cs typeface="Calibri" panose="020F0502020204030204" pitchFamily="34" charset="0"/>
                        </a:rPr>
                        <a:t>)</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dirty="0">
                          <a:effectLst/>
                          <a:latin typeface="Calibri" panose="020F0502020204030204" pitchFamily="34" charset="0"/>
                          <a:cs typeface="Calibri" panose="020F0502020204030204" pitchFamily="34" charset="0"/>
                        </a:rPr>
                        <a:t>–</a:t>
                      </a:r>
                      <a:r>
                        <a:rPr lang="en-US" sz="900" spc="-30" dirty="0">
                          <a:effectLst/>
                          <a:latin typeface="Calibri" panose="020F0502020204030204" pitchFamily="34" charset="0"/>
                          <a:cs typeface="Calibri" panose="020F0502020204030204" pitchFamily="34" charset="0"/>
                        </a:rPr>
                        <a:t>0.2 </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0</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0.3</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dirty="0">
                          <a:effectLst/>
                          <a:latin typeface="Calibri" panose="020F0502020204030204" pitchFamily="34" charset="0"/>
                          <a:cs typeface="Calibri" panose="020F0502020204030204" pitchFamily="34" charset="0"/>
                        </a:rPr>
                        <a:t>1.4</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a:effectLst/>
                          <a:latin typeface="Calibri" panose="020F0502020204030204" pitchFamily="34" charset="0"/>
                          <a:cs typeface="Calibri" panose="020F0502020204030204" pitchFamily="34" charset="0"/>
                        </a:rPr>
                        <a:t>2.1</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a:effectLst/>
                          <a:latin typeface="Calibri" panose="020F0502020204030204" pitchFamily="34" charset="0"/>
                          <a:cs typeface="Calibri" panose="020F0502020204030204" pitchFamily="34" charset="0"/>
                        </a:rPr>
                        <a:t>4.8</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2801238595"/>
                  </a:ext>
                </a:extLst>
              </a:tr>
              <a:tr h="107950">
                <a:tc>
                  <a:txBody>
                    <a:bodyPr/>
                    <a:lstStyle/>
                    <a:p>
                      <a:pPr algn="ctr">
                        <a:lnSpc>
                          <a:spcPts val="950"/>
                        </a:lnSpc>
                      </a:pPr>
                      <a:r>
                        <a:rPr lang="en-US" sz="900" kern="1200" spc="-30">
                          <a:effectLst/>
                          <a:latin typeface="Calibri" panose="020F0502020204030204" pitchFamily="34" charset="0"/>
                          <a:cs typeface="Calibri" panose="020F0502020204030204" pitchFamily="34" charset="0"/>
                        </a:rPr>
                        <a:t>Relative power (dB)</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a:effectLst/>
                          <a:latin typeface="Calibri" panose="020F0502020204030204" pitchFamily="34" charset="0"/>
                          <a:cs typeface="Calibri" panose="020F0502020204030204" pitchFamily="34" charset="0"/>
                        </a:rPr>
                        <a:t>–</a:t>
                      </a:r>
                      <a:r>
                        <a:rPr lang="en-US" sz="900" spc="-30">
                          <a:effectLst/>
                          <a:latin typeface="Calibri" panose="020F0502020204030204" pitchFamily="34" charset="0"/>
                          <a:cs typeface="Calibri" panose="020F0502020204030204" pitchFamily="34" charset="0"/>
                        </a:rPr>
                        <a:t>3</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kern="1200" spc="-30">
                          <a:effectLst/>
                          <a:latin typeface="Calibri" panose="020F0502020204030204" pitchFamily="34" charset="0"/>
                          <a:cs typeface="Calibri" panose="020F0502020204030204" pitchFamily="34" charset="0"/>
                        </a:rPr>
                        <a:t>0</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dirty="0">
                          <a:effectLst/>
                          <a:latin typeface="Calibri" panose="020F0502020204030204" pitchFamily="34" charset="0"/>
                          <a:cs typeface="Calibri" panose="020F0502020204030204" pitchFamily="34" charset="0"/>
                        </a:rPr>
                        <a:t>–</a:t>
                      </a:r>
                      <a:r>
                        <a:rPr lang="en-US" sz="900" kern="1200" spc="-30" dirty="0">
                          <a:effectLst/>
                          <a:latin typeface="Calibri" panose="020F0502020204030204" pitchFamily="34" charset="0"/>
                          <a:cs typeface="Calibri" panose="020F0502020204030204" pitchFamily="34" charset="0"/>
                        </a:rPr>
                        <a:t>2</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dirty="0">
                          <a:effectLst/>
                          <a:latin typeface="Calibri" panose="020F0502020204030204" pitchFamily="34" charset="0"/>
                          <a:cs typeface="Calibri" panose="020F0502020204030204" pitchFamily="34" charset="0"/>
                        </a:rPr>
                        <a:t>–</a:t>
                      </a:r>
                      <a:r>
                        <a:rPr lang="en-US" sz="900" kern="1200" spc="-30" dirty="0">
                          <a:effectLst/>
                          <a:latin typeface="Calibri" panose="020F0502020204030204" pitchFamily="34" charset="0"/>
                          <a:cs typeface="Calibri" panose="020F0502020204030204" pitchFamily="34" charset="0"/>
                        </a:rPr>
                        <a:t>6</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dirty="0">
                          <a:effectLst/>
                          <a:latin typeface="Calibri" panose="020F0502020204030204" pitchFamily="34" charset="0"/>
                          <a:cs typeface="Calibri" panose="020F0502020204030204" pitchFamily="34" charset="0"/>
                        </a:rPr>
                        <a:t>–</a:t>
                      </a:r>
                      <a:r>
                        <a:rPr lang="en-US" sz="900" kern="1200" spc="-30" dirty="0">
                          <a:effectLst/>
                          <a:latin typeface="Calibri" panose="020F0502020204030204" pitchFamily="34" charset="0"/>
                          <a:cs typeface="Calibri" panose="020F0502020204030204" pitchFamily="34" charset="0"/>
                        </a:rPr>
                        <a:t>8</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tc>
                  <a:txBody>
                    <a:bodyPr/>
                    <a:lstStyle/>
                    <a:p>
                      <a:pPr algn="ctr">
                        <a:lnSpc>
                          <a:spcPts val="950"/>
                        </a:lnSpc>
                      </a:pPr>
                      <a:r>
                        <a:rPr lang="en-US" sz="900" dirty="0">
                          <a:effectLst/>
                          <a:latin typeface="Calibri" panose="020F0502020204030204" pitchFamily="34" charset="0"/>
                          <a:cs typeface="Calibri" panose="020F0502020204030204" pitchFamily="34" charset="0"/>
                        </a:rPr>
                        <a:t>–</a:t>
                      </a:r>
                      <a:r>
                        <a:rPr lang="en-US" sz="900" kern="1200" spc="-30" dirty="0">
                          <a:effectLst/>
                          <a:latin typeface="Calibri" panose="020F0502020204030204" pitchFamily="34" charset="0"/>
                          <a:cs typeface="Calibri" panose="020F0502020204030204" pitchFamily="34" charset="0"/>
                        </a:rPr>
                        <a:t>10</a:t>
                      </a:r>
                      <a:endParaRPr lang="ja-JP" sz="900">
                        <a:effectLst/>
                        <a:latin typeface="Calibri" panose="020F0502020204030204" pitchFamily="34" charset="0"/>
                        <a:ea typeface="游明朝" panose="02020400000000000000" pitchFamily="18" charset="-128"/>
                        <a:cs typeface="Calibri" panose="020F0502020204030204" pitchFamily="34" charset="0"/>
                      </a:endParaRPr>
                    </a:p>
                  </a:txBody>
                  <a:tcPr marL="53975" marR="53975" marT="0" marB="0" anchor="ctr"/>
                </a:tc>
                <a:extLst>
                  <a:ext uri="{0D108BD9-81ED-4DB2-BD59-A6C34878D82A}">
                    <a16:rowId xmlns:a16="http://schemas.microsoft.com/office/drawing/2014/main" val="1494240843"/>
                  </a:ext>
                </a:extLst>
              </a:tr>
            </a:tbl>
          </a:graphicData>
        </a:graphic>
      </p:graphicFrame>
      <p:sp>
        <p:nvSpPr>
          <p:cNvPr id="11" name="テキスト ボックス 10">
            <a:extLst>
              <a:ext uri="{FF2B5EF4-FFF2-40B4-BE49-F238E27FC236}">
                <a16:creationId xmlns:a16="http://schemas.microsoft.com/office/drawing/2014/main" id="{8944EDE4-93A3-4709-AE25-1EB9AC3DFD9B}"/>
              </a:ext>
            </a:extLst>
          </p:cNvPr>
          <p:cNvSpPr txBox="1"/>
          <p:nvPr/>
        </p:nvSpPr>
        <p:spPr>
          <a:xfrm>
            <a:off x="296888" y="5467480"/>
            <a:ext cx="2244040" cy="246221"/>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dirty="0">
                <a:solidFill>
                  <a:schemeClr val="accent2">
                    <a:lumMod val="50000"/>
                  </a:schemeClr>
                </a:solidFill>
                <a:latin typeface="Times New Roman" panose="02020603050405020304" pitchFamily="18" charset="0"/>
                <a:ea typeface="+mn-ea"/>
                <a:cs typeface="Times New Roman" panose="02020603050405020304" pitchFamily="18" charset="0"/>
              </a:rPr>
              <a:t>GSM typical urban model</a:t>
            </a:r>
          </a:p>
        </p:txBody>
      </p:sp>
      <p:graphicFrame>
        <p:nvGraphicFramePr>
          <p:cNvPr id="12" name="表 11">
            <a:extLst>
              <a:ext uri="{FF2B5EF4-FFF2-40B4-BE49-F238E27FC236}">
                <a16:creationId xmlns:a16="http://schemas.microsoft.com/office/drawing/2014/main" id="{8B4931CE-EB89-4968-95BD-BE5460149BCC}"/>
              </a:ext>
            </a:extLst>
          </p:cNvPr>
          <p:cNvGraphicFramePr>
            <a:graphicFrameLocks noGrp="1"/>
          </p:cNvGraphicFramePr>
          <p:nvPr>
            <p:extLst>
              <p:ext uri="{D42A27DB-BD31-4B8C-83A1-F6EECF244321}">
                <p14:modId xmlns:p14="http://schemas.microsoft.com/office/powerpoint/2010/main" val="673418988"/>
              </p:ext>
            </p:extLst>
          </p:nvPr>
        </p:nvGraphicFramePr>
        <p:xfrm>
          <a:off x="323528" y="3488084"/>
          <a:ext cx="3816423" cy="1784040"/>
        </p:xfrm>
        <a:graphic>
          <a:graphicData uri="http://schemas.openxmlformats.org/drawingml/2006/table">
            <a:tbl>
              <a:tblPr firstRow="1" firstCol="1" bandRow="1">
                <a:tableStyleId>{5940675A-B579-460E-94D1-54222C63F5DA}</a:tableStyleId>
              </a:tblPr>
              <a:tblGrid>
                <a:gridCol w="864096">
                  <a:extLst>
                    <a:ext uri="{9D8B030D-6E8A-4147-A177-3AD203B41FA5}">
                      <a16:colId xmlns:a16="http://schemas.microsoft.com/office/drawing/2014/main" val="2038151598"/>
                    </a:ext>
                  </a:extLst>
                </a:gridCol>
                <a:gridCol w="1735630">
                  <a:extLst>
                    <a:ext uri="{9D8B030D-6E8A-4147-A177-3AD203B41FA5}">
                      <a16:colId xmlns:a16="http://schemas.microsoft.com/office/drawing/2014/main" val="3573136638"/>
                    </a:ext>
                  </a:extLst>
                </a:gridCol>
                <a:gridCol w="1216697">
                  <a:extLst>
                    <a:ext uri="{9D8B030D-6E8A-4147-A177-3AD203B41FA5}">
                      <a16:colId xmlns:a16="http://schemas.microsoft.com/office/drawing/2014/main" val="959363303"/>
                    </a:ext>
                  </a:extLst>
                </a:gridCol>
              </a:tblGrid>
              <a:tr h="0">
                <a:tc>
                  <a:txBody>
                    <a:bodyPr/>
                    <a:lstStyle/>
                    <a:p>
                      <a:pPr algn="ctr">
                        <a:lnSpc>
                          <a:spcPts val="950"/>
                        </a:lnSpc>
                      </a:pPr>
                      <a:r>
                        <a:rPr lang="en-US" sz="800" spc="-30" dirty="0">
                          <a:effectLst/>
                        </a:rPr>
                        <a:t> </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Parameter</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Value</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543067028"/>
                  </a:ext>
                </a:extLst>
              </a:tr>
              <a:tr h="0">
                <a:tc rowSpan="6">
                  <a:txBody>
                    <a:bodyPr/>
                    <a:lstStyle/>
                    <a:p>
                      <a:pPr algn="ctr">
                        <a:lnSpc>
                          <a:spcPts val="950"/>
                        </a:lnSpc>
                      </a:pPr>
                      <a:r>
                        <a:rPr lang="en-US" sz="800" spc="-30" dirty="0">
                          <a:effectLst/>
                        </a:rPr>
                        <a:t>Common</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a:effectLst/>
                        </a:rPr>
                        <a:t>PSDU length</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250 octets</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204301716"/>
                  </a:ext>
                </a:extLst>
              </a:tr>
              <a:tr h="0">
                <a:tc vMerge="1">
                  <a:txBody>
                    <a:bodyPr/>
                    <a:lstStyle/>
                    <a:p>
                      <a:endParaRPr kumimoji="1" lang="ja-JP" altLang="en-US"/>
                    </a:p>
                  </a:txBody>
                  <a:tcPr/>
                </a:tc>
                <a:tc>
                  <a:txBody>
                    <a:bodyPr/>
                    <a:lstStyle/>
                    <a:p>
                      <a:pPr algn="ctr">
                        <a:lnSpc>
                          <a:spcPts val="950"/>
                        </a:lnSpc>
                      </a:pPr>
                      <a:r>
                        <a:rPr lang="en-US" sz="800" spc="-30">
                          <a:effectLst/>
                        </a:rPr>
                        <a:t>Oversampling</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16</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1345490038"/>
                  </a:ext>
                </a:extLst>
              </a:tr>
              <a:tr h="0">
                <a:tc vMerge="1">
                  <a:txBody>
                    <a:bodyPr/>
                    <a:lstStyle/>
                    <a:p>
                      <a:endParaRPr kumimoji="1" lang="ja-JP" altLang="en-US"/>
                    </a:p>
                  </a:txBody>
                  <a:tcPr/>
                </a:tc>
                <a:tc>
                  <a:txBody>
                    <a:bodyPr/>
                    <a:lstStyle/>
                    <a:p>
                      <a:pPr algn="ctr">
                        <a:lnSpc>
                          <a:spcPts val="950"/>
                        </a:lnSpc>
                      </a:pPr>
                      <a:r>
                        <a:rPr lang="en-US" sz="800" spc="-30" dirty="0">
                          <a:effectLst/>
                        </a:rPr>
                        <a:t>SNR (AWGN level)</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37.8 dB</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686971307"/>
                  </a:ext>
                </a:extLst>
              </a:tr>
              <a:tr h="0">
                <a:tc vMerge="1">
                  <a:txBody>
                    <a:bodyPr/>
                    <a:lstStyle/>
                    <a:p>
                      <a:endParaRPr kumimoji="1" lang="ja-JP" altLang="en-US"/>
                    </a:p>
                  </a:txBody>
                  <a:tcPr/>
                </a:tc>
                <a:tc>
                  <a:txBody>
                    <a:bodyPr/>
                    <a:lstStyle/>
                    <a:p>
                      <a:pPr algn="ctr">
                        <a:lnSpc>
                          <a:spcPts val="950"/>
                        </a:lnSpc>
                      </a:pPr>
                      <a:r>
                        <a:rPr lang="en-US" sz="800" spc="-30" dirty="0">
                          <a:effectLst/>
                        </a:rPr>
                        <a:t>Channel model</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GSM Typical Urban</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057359672"/>
                  </a:ext>
                </a:extLst>
              </a:tr>
              <a:tr h="0">
                <a:tc vMerge="1">
                  <a:txBody>
                    <a:bodyPr/>
                    <a:lstStyle/>
                    <a:p>
                      <a:endParaRPr kumimoji="1" lang="ja-JP" altLang="en-US"/>
                    </a:p>
                  </a:txBody>
                  <a:tcPr/>
                </a:tc>
                <a:tc>
                  <a:txBody>
                    <a:bodyPr/>
                    <a:lstStyle/>
                    <a:p>
                      <a:pPr algn="ctr">
                        <a:lnSpc>
                          <a:spcPts val="950"/>
                        </a:lnSpc>
                      </a:pPr>
                      <a:r>
                        <a:rPr lang="en-US" sz="800" spc="-30" dirty="0">
                          <a:effectLst/>
                        </a:rPr>
                        <a:t>Carrier frequency</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920 MHz</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829363517"/>
                  </a:ext>
                </a:extLst>
              </a:tr>
              <a:tr h="0">
                <a:tc vMerge="1">
                  <a:txBody>
                    <a:bodyPr/>
                    <a:lstStyle/>
                    <a:p>
                      <a:endParaRPr kumimoji="1" lang="ja-JP" altLang="en-US"/>
                    </a:p>
                  </a:txBody>
                  <a:tcPr/>
                </a:tc>
                <a:tc>
                  <a:txBody>
                    <a:bodyPr/>
                    <a:lstStyle/>
                    <a:p>
                      <a:pPr algn="ctr">
                        <a:lnSpc>
                          <a:spcPts val="950"/>
                        </a:lnSpc>
                      </a:pPr>
                      <a:r>
                        <a:rPr lang="en-US" sz="800" kern="1200" spc="-30" dirty="0">
                          <a:effectLst/>
                        </a:rPr>
                        <a:t>Moving speed</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0–200 km/h</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2686536144"/>
                  </a:ext>
                </a:extLst>
              </a:tr>
              <a:tr h="0">
                <a:tc rowSpan="6">
                  <a:txBody>
                    <a:bodyPr/>
                    <a:lstStyle/>
                    <a:p>
                      <a:pPr algn="ctr">
                        <a:lnSpc>
                          <a:spcPts val="950"/>
                        </a:lnSpc>
                      </a:pPr>
                      <a:r>
                        <a:rPr lang="en-US" sz="800" kern="1200" spc="-30" dirty="0">
                          <a:effectLst/>
                        </a:rPr>
                        <a:t>SUN-FSK </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Modulation scheme</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a:effectLst/>
                        </a:rPr>
                        <a:t>2-GFSK</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91110388"/>
                  </a:ext>
                </a:extLst>
              </a:tr>
              <a:tr h="0">
                <a:tc vMerge="1">
                  <a:txBody>
                    <a:bodyPr/>
                    <a:lstStyle/>
                    <a:p>
                      <a:endParaRPr kumimoji="1" lang="ja-JP" altLang="en-US"/>
                    </a:p>
                  </a:txBody>
                  <a:tcPr/>
                </a:tc>
                <a:tc>
                  <a:txBody>
                    <a:bodyPr/>
                    <a:lstStyle/>
                    <a:p>
                      <a:pPr algn="ctr">
                        <a:lnSpc>
                          <a:spcPts val="950"/>
                        </a:lnSpc>
                      </a:pPr>
                      <a:r>
                        <a:rPr lang="en-US" sz="800" spc="-30" dirty="0">
                          <a:effectLst/>
                        </a:rPr>
                        <a:t>Preamble length</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a:effectLst/>
                        </a:rPr>
                        <a:t>15 octets</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08306310"/>
                  </a:ext>
                </a:extLst>
              </a:tr>
              <a:tr h="0">
                <a:tc vMerge="1">
                  <a:txBody>
                    <a:bodyPr/>
                    <a:lstStyle/>
                    <a:p>
                      <a:endParaRPr kumimoji="1" lang="ja-JP" altLang="en-US"/>
                    </a:p>
                  </a:txBody>
                  <a:tcPr/>
                </a:tc>
                <a:tc>
                  <a:txBody>
                    <a:bodyPr/>
                    <a:lstStyle/>
                    <a:p>
                      <a:pPr algn="ctr">
                        <a:lnSpc>
                          <a:spcPts val="950"/>
                        </a:lnSpc>
                      </a:pPr>
                      <a:r>
                        <a:rPr lang="en-US" sz="800" kern="1200" spc="-30">
                          <a:effectLst/>
                        </a:rPr>
                        <a:t>Data rate</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dirty="0">
                          <a:effectLst/>
                        </a:rPr>
                        <a:t>100 kbps</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2931594794"/>
                  </a:ext>
                </a:extLst>
              </a:tr>
              <a:tr h="0">
                <a:tc vMerge="1">
                  <a:txBody>
                    <a:bodyPr/>
                    <a:lstStyle/>
                    <a:p>
                      <a:endParaRPr kumimoji="1" lang="ja-JP" altLang="en-US"/>
                    </a:p>
                  </a:txBody>
                  <a:tcPr/>
                </a:tc>
                <a:tc>
                  <a:txBody>
                    <a:bodyPr/>
                    <a:lstStyle/>
                    <a:p>
                      <a:pPr algn="ctr">
                        <a:lnSpc>
                          <a:spcPts val="950"/>
                        </a:lnSpc>
                      </a:pPr>
                      <a:r>
                        <a:rPr lang="en-US" sz="800" kern="1200" spc="-30">
                          <a:effectLst/>
                        </a:rPr>
                        <a:t>Modulation index</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dirty="0">
                          <a:effectLst/>
                        </a:rPr>
                        <a:t>1.0</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527484363"/>
                  </a:ext>
                </a:extLst>
              </a:tr>
              <a:tr h="0">
                <a:tc vMerge="1">
                  <a:txBody>
                    <a:bodyPr/>
                    <a:lstStyle/>
                    <a:p>
                      <a:endParaRPr kumimoji="1" lang="ja-JP" altLang="en-US"/>
                    </a:p>
                  </a:txBody>
                  <a:tcPr/>
                </a:tc>
                <a:tc>
                  <a:txBody>
                    <a:bodyPr/>
                    <a:lstStyle/>
                    <a:p>
                      <a:pPr algn="ctr">
                        <a:lnSpc>
                          <a:spcPts val="950"/>
                        </a:lnSpc>
                      </a:pPr>
                      <a:r>
                        <a:rPr lang="en-US" sz="800" kern="1200" spc="-30">
                          <a:effectLst/>
                        </a:rPr>
                        <a:t>Gaussian filter BT</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dirty="0">
                          <a:effectLst/>
                        </a:rPr>
                        <a:t>Tx: 0.5, Rx: 0.5</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1550130472"/>
                  </a:ext>
                </a:extLst>
              </a:tr>
              <a:tr h="0">
                <a:tc vMerge="1">
                  <a:txBody>
                    <a:bodyPr/>
                    <a:lstStyle/>
                    <a:p>
                      <a:endParaRPr kumimoji="1" lang="ja-JP" altLang="en-US"/>
                    </a:p>
                  </a:txBody>
                  <a:tcPr/>
                </a:tc>
                <a:tc>
                  <a:txBody>
                    <a:bodyPr/>
                    <a:lstStyle/>
                    <a:p>
                      <a:pPr algn="ctr">
                        <a:lnSpc>
                          <a:spcPts val="950"/>
                        </a:lnSpc>
                      </a:pPr>
                      <a:r>
                        <a:rPr lang="en-US" sz="800" kern="1200" spc="-30">
                          <a:effectLst/>
                        </a:rPr>
                        <a:t>Encoding scheme</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dirty="0">
                          <a:effectLst/>
                        </a:rPr>
                        <a:t>w/o FEC</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3668537286"/>
                  </a:ext>
                </a:extLst>
              </a:tr>
              <a:tr h="0">
                <a:tc rowSpan="2">
                  <a:txBody>
                    <a:bodyPr/>
                    <a:lstStyle/>
                    <a:p>
                      <a:pPr algn="ctr">
                        <a:lnSpc>
                          <a:spcPts val="950"/>
                        </a:lnSpc>
                      </a:pPr>
                      <a:r>
                        <a:rPr lang="en-US" sz="800" spc="-30" dirty="0">
                          <a:effectLst/>
                        </a:rPr>
                        <a:t>SUN-OFDM</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a:effectLst/>
                        </a:rPr>
                        <a:t>Option / MCS</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spc="-30" dirty="0">
                          <a:effectLst/>
                        </a:rPr>
                        <a:t>3 / 2</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1998955214"/>
                  </a:ext>
                </a:extLst>
              </a:tr>
              <a:tr h="0">
                <a:tc vMerge="1">
                  <a:txBody>
                    <a:bodyPr/>
                    <a:lstStyle/>
                    <a:p>
                      <a:endParaRPr kumimoji="1" lang="ja-JP" altLang="en-US"/>
                    </a:p>
                  </a:txBody>
                  <a:tcPr/>
                </a:tc>
                <a:tc>
                  <a:txBody>
                    <a:bodyPr/>
                    <a:lstStyle/>
                    <a:p>
                      <a:pPr algn="ctr">
                        <a:lnSpc>
                          <a:spcPts val="950"/>
                        </a:lnSpc>
                      </a:pPr>
                      <a:r>
                        <a:rPr lang="en-US" sz="800" kern="1200" spc="-30">
                          <a:effectLst/>
                        </a:rPr>
                        <a:t>Decoding scheme</a:t>
                      </a:r>
                      <a:endParaRPr lang="ja-JP" sz="1000">
                        <a:effectLst/>
                        <a:latin typeface="Times New Roman" panose="02020603050405020304" pitchFamily="18" charset="0"/>
                        <a:ea typeface="游明朝" panose="02020400000000000000" pitchFamily="18" charset="-128"/>
                      </a:endParaRPr>
                    </a:p>
                  </a:txBody>
                  <a:tcPr marL="53975" marR="53975" marT="0" marB="0" anchor="ctr"/>
                </a:tc>
                <a:tc>
                  <a:txBody>
                    <a:bodyPr/>
                    <a:lstStyle/>
                    <a:p>
                      <a:pPr algn="ctr">
                        <a:lnSpc>
                          <a:spcPts val="950"/>
                        </a:lnSpc>
                      </a:pPr>
                      <a:r>
                        <a:rPr lang="en-US" sz="800" kern="1200" spc="-30" dirty="0">
                          <a:effectLst/>
                        </a:rPr>
                        <a:t>Viterbi (Soft decision)</a:t>
                      </a:r>
                      <a:endParaRPr lang="ja-JP" sz="1000">
                        <a:effectLst/>
                        <a:latin typeface="Times New Roman" panose="02020603050405020304" pitchFamily="18" charset="0"/>
                        <a:ea typeface="游明朝" panose="02020400000000000000" pitchFamily="18" charset="-128"/>
                      </a:endParaRPr>
                    </a:p>
                  </a:txBody>
                  <a:tcPr marL="53975" marR="53975" marT="0" marB="0" anchor="ctr"/>
                </a:tc>
                <a:extLst>
                  <a:ext uri="{0D108BD9-81ED-4DB2-BD59-A6C34878D82A}">
                    <a16:rowId xmlns:a16="http://schemas.microsoft.com/office/drawing/2014/main" val="1875524050"/>
                  </a:ext>
                </a:extLst>
              </a:tr>
            </a:tbl>
          </a:graphicData>
        </a:graphic>
      </p:graphicFrame>
      <p:sp>
        <p:nvSpPr>
          <p:cNvPr id="3" name="テキスト ボックス 2">
            <a:extLst>
              <a:ext uri="{FF2B5EF4-FFF2-40B4-BE49-F238E27FC236}">
                <a16:creationId xmlns:a16="http://schemas.microsoft.com/office/drawing/2014/main" id="{6C412788-4D1E-8FC8-1AF9-B2BCD6C6E178}"/>
              </a:ext>
            </a:extLst>
          </p:cNvPr>
          <p:cNvSpPr txBox="1"/>
          <p:nvPr/>
        </p:nvSpPr>
        <p:spPr>
          <a:xfrm>
            <a:off x="245368" y="3182779"/>
            <a:ext cx="2244040" cy="246221"/>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dirty="0">
                <a:solidFill>
                  <a:schemeClr val="accent2">
                    <a:lumMod val="50000"/>
                  </a:schemeClr>
                </a:solidFill>
                <a:latin typeface="Times New Roman" panose="02020603050405020304" pitchFamily="18" charset="0"/>
                <a:ea typeface="+mn-ea"/>
                <a:cs typeface="Times New Roman" panose="02020603050405020304" pitchFamily="18" charset="0"/>
              </a:rPr>
              <a:t>Simulation parameters</a:t>
            </a:r>
          </a:p>
        </p:txBody>
      </p:sp>
      <p:sp>
        <p:nvSpPr>
          <p:cNvPr id="9" name="テキスト ボックス 8">
            <a:extLst>
              <a:ext uri="{FF2B5EF4-FFF2-40B4-BE49-F238E27FC236}">
                <a16:creationId xmlns:a16="http://schemas.microsoft.com/office/drawing/2014/main" id="{70AB456B-2E47-73E3-93C2-6260B024BDBD}"/>
              </a:ext>
            </a:extLst>
          </p:cNvPr>
          <p:cNvSpPr txBox="1"/>
          <p:nvPr/>
        </p:nvSpPr>
        <p:spPr>
          <a:xfrm>
            <a:off x="4344988" y="5647135"/>
            <a:ext cx="4464496" cy="707886"/>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mj-ea"/>
                <a:ea typeface="+mj-ea"/>
                <a:cs typeface="Calibri" panose="020F0502020204030204" pitchFamily="34" charset="0"/>
              </a:rPr>
              <a:t>H. Ochiai, Y. Morikawa, K. Mizutani, H. Harada, “An Enhanced Channel Estimation for IEEE 802.15. 4 OFDM Receiver in High-speed Mobile IoT Communication Systems”, IEEE Internet of Things Journal, Feb. 2023.</a:t>
            </a:r>
          </a:p>
        </p:txBody>
      </p:sp>
      <p:sp>
        <p:nvSpPr>
          <p:cNvPr id="13" name="フッター プレースホルダー 4">
            <a:extLst>
              <a:ext uri="{FF2B5EF4-FFF2-40B4-BE49-F238E27FC236}">
                <a16:creationId xmlns:a16="http://schemas.microsoft.com/office/drawing/2014/main" id="{7B829496-5BE0-A5B7-CC63-377F9509A383}"/>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5" name="日付プレースホルダー 3">
            <a:extLst>
              <a:ext uri="{FF2B5EF4-FFF2-40B4-BE49-F238E27FC236}">
                <a16:creationId xmlns:a16="http://schemas.microsoft.com/office/drawing/2014/main" id="{321899BA-E137-B469-F009-8E4C86DD1796}"/>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3065705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D9EFB3-4761-5988-2A62-8D4AF3129622}"/>
              </a:ext>
            </a:extLst>
          </p:cNvPr>
          <p:cNvSpPr>
            <a:spLocks noGrp="1"/>
          </p:cNvSpPr>
          <p:nvPr>
            <p:ph type="title"/>
          </p:nvPr>
        </p:nvSpPr>
        <p:spPr>
          <a:xfrm>
            <a:off x="685800" y="782807"/>
            <a:ext cx="7772400" cy="707886"/>
          </a:xfrm>
        </p:spPr>
        <p:txBody>
          <a:bodyPr/>
          <a:lstStyle/>
          <a:p>
            <a:r>
              <a:rPr kumimoji="1" lang="en-US" altLang="ja-JP" dirty="0"/>
              <a:t>Improvement of channel estimation scheme2</a:t>
            </a:r>
            <a:endParaRPr kumimoji="1" lang="ja-JP" altLang="en-US"/>
          </a:p>
        </p:txBody>
      </p:sp>
      <p:sp>
        <p:nvSpPr>
          <p:cNvPr id="6" name="スライド番号プレースホルダー 5">
            <a:extLst>
              <a:ext uri="{FF2B5EF4-FFF2-40B4-BE49-F238E27FC236}">
                <a16:creationId xmlns:a16="http://schemas.microsoft.com/office/drawing/2014/main" id="{EC7DB231-DF31-A16C-C153-95BD06B9C4A2}"/>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17</a:t>
            </a:fld>
            <a:endParaRPr lang="en-US" altLang="ja-JP"/>
          </a:p>
        </p:txBody>
      </p:sp>
      <p:pic>
        <p:nvPicPr>
          <p:cNvPr id="7" name="Picture 31">
            <a:extLst>
              <a:ext uri="{FF2B5EF4-FFF2-40B4-BE49-F238E27FC236}">
                <a16:creationId xmlns:a16="http://schemas.microsoft.com/office/drawing/2014/main" id="{4E6FD08E-6BF3-2AE5-A702-AAF01CF5E9A7}"/>
              </a:ext>
            </a:extLst>
          </p:cNvPr>
          <p:cNvPicPr>
            <a:picLocks noChangeAspect="1"/>
          </p:cNvPicPr>
          <p:nvPr/>
        </p:nvPicPr>
        <p:blipFill>
          <a:blip r:embed="rId2"/>
          <a:stretch>
            <a:fillRect/>
          </a:stretch>
        </p:blipFill>
        <p:spPr>
          <a:xfrm>
            <a:off x="251520" y="2284481"/>
            <a:ext cx="3613721" cy="3532331"/>
          </a:xfrm>
          <a:prstGeom prst="rect">
            <a:avLst/>
          </a:prstGeom>
        </p:spPr>
      </p:pic>
      <p:pic>
        <p:nvPicPr>
          <p:cNvPr id="8" name="図 7" descr="ダイアグラム が含まれている画像&#10;&#10;自動的に生成された説明">
            <a:extLst>
              <a:ext uri="{FF2B5EF4-FFF2-40B4-BE49-F238E27FC236}">
                <a16:creationId xmlns:a16="http://schemas.microsoft.com/office/drawing/2014/main" id="{DFA7165D-842D-F66F-AD92-E67B6BE47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100" y="2284481"/>
            <a:ext cx="4055070" cy="2782745"/>
          </a:xfrm>
          <a:prstGeom prst="rect">
            <a:avLst/>
          </a:prstGeom>
        </p:spPr>
      </p:pic>
      <p:sp>
        <p:nvSpPr>
          <p:cNvPr id="9" name="テキスト ボックス 8">
            <a:extLst>
              <a:ext uri="{FF2B5EF4-FFF2-40B4-BE49-F238E27FC236}">
                <a16:creationId xmlns:a16="http://schemas.microsoft.com/office/drawing/2014/main" id="{92BF7166-EEA2-49D5-0316-254BD8057391}"/>
              </a:ext>
            </a:extLst>
          </p:cNvPr>
          <p:cNvSpPr txBox="1"/>
          <p:nvPr/>
        </p:nvSpPr>
        <p:spPr>
          <a:xfrm>
            <a:off x="4332515" y="5503760"/>
            <a:ext cx="4464496" cy="707886"/>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mj-ea"/>
                <a:ea typeface="+mj-ea"/>
                <a:cs typeface="Calibri" panose="020F0502020204030204" pitchFamily="34" charset="0"/>
              </a:rPr>
              <a:t>H. Ochiai, Y. Morikawa, K. Mizutani, H. Harada, “An Enhanced Channel Estimation for IEEE 802.15. 4 OFDM Receiver in High-speed Mobile IoT Communication Systems”, IEEE Internet of Things Journal, Feb. 2023.</a:t>
            </a:r>
          </a:p>
        </p:txBody>
      </p:sp>
      <p:sp>
        <p:nvSpPr>
          <p:cNvPr id="10" name="右矢印 9">
            <a:extLst>
              <a:ext uri="{FF2B5EF4-FFF2-40B4-BE49-F238E27FC236}">
                <a16:creationId xmlns:a16="http://schemas.microsoft.com/office/drawing/2014/main" id="{452A79CD-EC31-4054-FA3B-63549AF0B9CB}"/>
              </a:ext>
            </a:extLst>
          </p:cNvPr>
          <p:cNvSpPr/>
          <p:nvPr/>
        </p:nvSpPr>
        <p:spPr>
          <a:xfrm>
            <a:off x="3935217" y="3140798"/>
            <a:ext cx="457571" cy="1066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56032541-7007-E989-6F8A-E70F2E12DFC5}"/>
              </a:ext>
            </a:extLst>
          </p:cNvPr>
          <p:cNvSpPr/>
          <p:nvPr/>
        </p:nvSpPr>
        <p:spPr>
          <a:xfrm>
            <a:off x="5053707" y="1789362"/>
            <a:ext cx="3167855" cy="276999"/>
          </a:xfrm>
          <a:prstGeom prst="rect">
            <a:avLst/>
          </a:prstGeom>
          <a:solidFill>
            <a:srgbClr val="00B0F0"/>
          </a:solidFill>
          <a:ln>
            <a:noFill/>
          </a:ln>
        </p:spPr>
        <p:txBody>
          <a:bodyPr wrap="none">
            <a:spAutoFit/>
          </a:bodyPr>
          <a:lstStyle/>
          <a:p>
            <a:pPr algn="ctr"/>
            <a:r>
              <a:rPr lang="en-US" altLang="ja-JP"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Proposed channel estimation scheme 2 </a:t>
            </a:r>
            <a:endParaRPr lang="ja-JP" altLang="en-US">
              <a:solidFill>
                <a:prstClr val="white"/>
              </a:solidFill>
            </a:endParaRPr>
          </a:p>
        </p:txBody>
      </p:sp>
      <p:sp>
        <p:nvSpPr>
          <p:cNvPr id="11" name="フッター プレースホルダー 4">
            <a:extLst>
              <a:ext uri="{FF2B5EF4-FFF2-40B4-BE49-F238E27FC236}">
                <a16:creationId xmlns:a16="http://schemas.microsoft.com/office/drawing/2014/main" id="{94F14B82-DF8E-83AA-9FBC-BBB53CE22646}"/>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5" name="日付プレースホルダー 3">
            <a:extLst>
              <a:ext uri="{FF2B5EF4-FFF2-40B4-BE49-F238E27FC236}">
                <a16:creationId xmlns:a16="http://schemas.microsoft.com/office/drawing/2014/main" id="{7700BBB0-91AF-CC4C-BE2C-2FE893E01BF9}"/>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154088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9A15D15-59F8-B9CB-17B8-76E43C19BA7A}"/>
              </a:ext>
            </a:extLst>
          </p:cNvPr>
          <p:cNvSpPr>
            <a:spLocks noGrp="1"/>
          </p:cNvSpPr>
          <p:nvPr>
            <p:ph type="sldNum" sz="quarter" idx="12"/>
          </p:nvPr>
        </p:nvSpPr>
        <p:spPr/>
        <p:txBody>
          <a:bodyPr/>
          <a:lstStyle/>
          <a:p>
            <a:r>
              <a:rPr lang="en-US" altLang="ja-JP"/>
              <a:t>Slide </a:t>
            </a:r>
            <a:fld id="{C2764211-2564-534C-81C1-DD39658BDD1F}" type="slidenum">
              <a:rPr lang="en-US" altLang="ja-JP" smtClean="0"/>
              <a:pPr/>
              <a:t>18</a:t>
            </a:fld>
            <a:endParaRPr lang="en-US" altLang="ja-JP"/>
          </a:p>
        </p:txBody>
      </p:sp>
      <p:sp>
        <p:nvSpPr>
          <p:cNvPr id="5" name="スライド番号プレースホルダー 2">
            <a:extLst>
              <a:ext uri="{FF2B5EF4-FFF2-40B4-BE49-F238E27FC236}">
                <a16:creationId xmlns:a16="http://schemas.microsoft.com/office/drawing/2014/main" id="{91CEB86E-2762-3EFA-C585-43F2E297CE95}"/>
              </a:ext>
            </a:extLst>
          </p:cNvPr>
          <p:cNvSpPr txBox="1">
            <a:spLocks/>
          </p:cNvSpPr>
          <p:nvPr/>
        </p:nvSpPr>
        <p:spPr bwMode="auto">
          <a:xfrm>
            <a:off x="11496847" y="6347101"/>
            <a:ext cx="66671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fld id="{6CBC4F9C-F401-45D8-BF56-3B38646A109F}" type="slidenum">
              <a:rPr lang="ja-JP" altLang="en-US" smtClean="0"/>
              <a:pPr/>
              <a:t>18</a:t>
            </a:fld>
            <a:endParaRPr lang="ja-JP" altLang="en-US"/>
          </a:p>
        </p:txBody>
      </p:sp>
      <p:pic>
        <p:nvPicPr>
          <p:cNvPr id="6" name="Picture 22">
            <a:extLst>
              <a:ext uri="{FF2B5EF4-FFF2-40B4-BE49-F238E27FC236}">
                <a16:creationId xmlns:a16="http://schemas.microsoft.com/office/drawing/2014/main" id="{55B3AED6-7ADA-9414-66E6-F605E16C380D}"/>
              </a:ext>
            </a:extLst>
          </p:cNvPr>
          <p:cNvPicPr>
            <a:picLocks noChangeAspect="1"/>
          </p:cNvPicPr>
          <p:nvPr/>
        </p:nvPicPr>
        <p:blipFill>
          <a:blip r:embed="rId2"/>
          <a:stretch>
            <a:fillRect/>
          </a:stretch>
        </p:blipFill>
        <p:spPr>
          <a:xfrm>
            <a:off x="275514" y="2039350"/>
            <a:ext cx="3806997" cy="3045597"/>
          </a:xfrm>
          <a:prstGeom prst="rect">
            <a:avLst/>
          </a:prstGeom>
        </p:spPr>
      </p:pic>
      <p:pic>
        <p:nvPicPr>
          <p:cNvPr id="7" name="Picture 48">
            <a:extLst>
              <a:ext uri="{FF2B5EF4-FFF2-40B4-BE49-F238E27FC236}">
                <a16:creationId xmlns:a16="http://schemas.microsoft.com/office/drawing/2014/main" id="{FAFE1E4E-01ED-B998-5D8A-7431EDE4A01A}"/>
              </a:ext>
            </a:extLst>
          </p:cNvPr>
          <p:cNvPicPr>
            <a:picLocks noChangeAspect="1"/>
          </p:cNvPicPr>
          <p:nvPr/>
        </p:nvPicPr>
        <p:blipFill>
          <a:blip r:embed="rId3"/>
          <a:stretch>
            <a:fillRect/>
          </a:stretch>
        </p:blipFill>
        <p:spPr>
          <a:xfrm>
            <a:off x="5145001" y="2031845"/>
            <a:ext cx="3806998" cy="3045598"/>
          </a:xfrm>
          <a:prstGeom prst="rect">
            <a:avLst/>
          </a:prstGeom>
        </p:spPr>
      </p:pic>
      <p:sp>
        <p:nvSpPr>
          <p:cNvPr id="8" name="右矢印 7">
            <a:extLst>
              <a:ext uri="{FF2B5EF4-FFF2-40B4-BE49-F238E27FC236}">
                <a16:creationId xmlns:a16="http://schemas.microsoft.com/office/drawing/2014/main" id="{A5377DE5-6ED0-DD98-6C3D-A88CB657C02D}"/>
              </a:ext>
            </a:extLst>
          </p:cNvPr>
          <p:cNvSpPr/>
          <p:nvPr/>
        </p:nvSpPr>
        <p:spPr>
          <a:xfrm>
            <a:off x="4264338" y="2740230"/>
            <a:ext cx="675059" cy="137753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12E6EAE-32DB-EEB9-1603-78033BBA8A65}"/>
              </a:ext>
            </a:extLst>
          </p:cNvPr>
          <p:cNvSpPr txBox="1"/>
          <p:nvPr/>
        </p:nvSpPr>
        <p:spPr>
          <a:xfrm>
            <a:off x="4127994" y="5607413"/>
            <a:ext cx="4824005" cy="569387"/>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mj-ea"/>
                <a:ea typeface="+mj-ea"/>
                <a:cs typeface="MS PGothic" charset="-128"/>
              </a:rPr>
              <a:t>H. Ochiai, Y. Morikawa, K. Mizutani, H. Harada, “An Enhanced Channel Estimation for IEEE 802.15. 4 OFDM Receiver in High-speed Mobile IoT Communication Systems”, IEEE Internet of Things Journal, Feb. 2023.</a:t>
            </a:r>
          </a:p>
        </p:txBody>
      </p:sp>
      <p:sp>
        <p:nvSpPr>
          <p:cNvPr id="10" name="タイトル 1">
            <a:extLst>
              <a:ext uri="{FF2B5EF4-FFF2-40B4-BE49-F238E27FC236}">
                <a16:creationId xmlns:a16="http://schemas.microsoft.com/office/drawing/2014/main" id="{63CF1278-3453-1FDB-C986-12E256096DD3}"/>
              </a:ext>
            </a:extLst>
          </p:cNvPr>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dirty="0"/>
              <a:t>PER performance 2 </a:t>
            </a:r>
            <a:endParaRPr lang="ja-JP" altLang="en-US"/>
          </a:p>
        </p:txBody>
      </p:sp>
      <p:sp>
        <p:nvSpPr>
          <p:cNvPr id="12" name="フッター プレースホルダー 4">
            <a:extLst>
              <a:ext uri="{FF2B5EF4-FFF2-40B4-BE49-F238E27FC236}">
                <a16:creationId xmlns:a16="http://schemas.microsoft.com/office/drawing/2014/main" id="{47E1EBEE-36E2-62EE-CBC0-6328CCB6D657}"/>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11" name="テキスト ボックス 10">
            <a:extLst>
              <a:ext uri="{FF2B5EF4-FFF2-40B4-BE49-F238E27FC236}">
                <a16:creationId xmlns:a16="http://schemas.microsoft.com/office/drawing/2014/main" id="{85E5C410-BB00-C982-5C7A-349BEAC9A08B}"/>
              </a:ext>
            </a:extLst>
          </p:cNvPr>
          <p:cNvSpPr txBox="1"/>
          <p:nvPr/>
        </p:nvSpPr>
        <p:spPr>
          <a:xfrm>
            <a:off x="5145001" y="1477395"/>
            <a:ext cx="4349442" cy="461665"/>
          </a:xfrm>
          <a:prstGeom prst="rect">
            <a:avLst/>
          </a:prstGeom>
          <a:noFill/>
        </p:spPr>
        <p:txBody>
          <a:bodyPr wrap="square">
            <a:spAutoFit/>
          </a:bodyPr>
          <a:lstStyle/>
          <a:p>
            <a:r>
              <a:rPr lang="ja-JP" altLang="en-US" b="1">
                <a:solidFill>
                  <a:srgbClr val="C00000"/>
                </a:solidFill>
              </a:rPr>
              <a:t>SUN OFDM has the potential to realize 200 km/h mobile communications</a:t>
            </a:r>
          </a:p>
        </p:txBody>
      </p:sp>
      <p:sp>
        <p:nvSpPr>
          <p:cNvPr id="13" name="日付プレースホルダー 3">
            <a:extLst>
              <a:ext uri="{FF2B5EF4-FFF2-40B4-BE49-F238E27FC236}">
                <a16:creationId xmlns:a16="http://schemas.microsoft.com/office/drawing/2014/main" id="{162A3506-1D1A-5501-5020-43C2951E6E54}"/>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70480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932E6-111E-3EBE-2402-0C6739328705}"/>
              </a:ext>
            </a:extLst>
          </p:cNvPr>
          <p:cNvSpPr>
            <a:spLocks noGrp="1"/>
          </p:cNvSpPr>
          <p:nvPr>
            <p:ph type="title"/>
          </p:nvPr>
        </p:nvSpPr>
        <p:spPr/>
        <p:txBody>
          <a:bodyPr/>
          <a:lstStyle/>
          <a:p>
            <a:r>
              <a:rPr kumimoji="1" lang="en-US" altLang="ja-JP" dirty="0"/>
              <a:t>Future extension proposal</a:t>
            </a:r>
            <a:endParaRPr kumimoji="1" lang="ja-JP" altLang="en-US"/>
          </a:p>
        </p:txBody>
      </p:sp>
      <p:sp>
        <p:nvSpPr>
          <p:cNvPr id="3" name="コンテンツ プレースホルダー 2">
            <a:extLst>
              <a:ext uri="{FF2B5EF4-FFF2-40B4-BE49-F238E27FC236}">
                <a16:creationId xmlns:a16="http://schemas.microsoft.com/office/drawing/2014/main" id="{F533D32E-8FC8-5E53-BEBE-51D379C09B53}"/>
              </a:ext>
            </a:extLst>
          </p:cNvPr>
          <p:cNvSpPr>
            <a:spLocks noGrp="1"/>
          </p:cNvSpPr>
          <p:nvPr>
            <p:ph idx="1"/>
          </p:nvPr>
        </p:nvSpPr>
        <p:spPr>
          <a:xfrm>
            <a:off x="685800" y="1556792"/>
            <a:ext cx="7772400" cy="4539208"/>
          </a:xfrm>
        </p:spPr>
        <p:txBody>
          <a:bodyPr/>
          <a:lstStyle/>
          <a:p>
            <a:r>
              <a:rPr kumimoji="1" lang="en-US" altLang="ja-JP" sz="1800" dirty="0">
                <a:latin typeface="Times New Roman" panose="02020603050405020304" pitchFamily="18" charset="0"/>
                <a:cs typeface="Times New Roman" panose="02020603050405020304" pitchFamily="18" charset="0"/>
              </a:rPr>
              <a:t>SUN OFDM</a:t>
            </a:r>
          </a:p>
          <a:p>
            <a:pPr lvl="1"/>
            <a:r>
              <a:rPr lang="en-US" altLang="ja-JP" sz="1400" dirty="0">
                <a:latin typeface="Times New Roman" panose="02020603050405020304" pitchFamily="18" charset="0"/>
                <a:cs typeface="Times New Roman" panose="02020603050405020304" pitchFamily="18" charset="0"/>
              </a:rPr>
              <a:t>Consider lower transmission rates by varying the spread factor or time and frequency repetition </a:t>
            </a:r>
          </a:p>
          <a:p>
            <a:pPr lvl="1"/>
            <a:r>
              <a:rPr lang="en-US" altLang="ja-JP" sz="1400" dirty="0">
                <a:latin typeface="Times New Roman" panose="02020603050405020304" pitchFamily="18" charset="0"/>
                <a:cs typeface="Times New Roman" panose="02020603050405020304" pitchFamily="18" charset="0"/>
              </a:rPr>
              <a:t>Support up to 4 MHz/</a:t>
            </a:r>
            <a:r>
              <a:rPr lang="en-US" altLang="ja-JP" sz="1400" dirty="0" err="1">
                <a:latin typeface="Times New Roman" panose="02020603050405020304" pitchFamily="18" charset="0"/>
                <a:cs typeface="Times New Roman" panose="02020603050405020304" pitchFamily="18" charset="0"/>
              </a:rPr>
              <a:t>ch</a:t>
            </a:r>
            <a:r>
              <a:rPr lang="en-US" altLang="ja-JP" sz="1400" dirty="0">
                <a:latin typeface="Times New Roman" panose="02020603050405020304" pitchFamily="18" charset="0"/>
                <a:cs typeface="Times New Roman" panose="02020603050405020304" pitchFamily="18" charset="0"/>
              </a:rPr>
              <a:t> bandwidth</a:t>
            </a:r>
          </a:p>
          <a:p>
            <a:pPr lvl="1"/>
            <a:r>
              <a:rPr kumimoji="1" lang="en-US" altLang="ja-JP" sz="1400" dirty="0">
                <a:latin typeface="Times New Roman" panose="02020603050405020304" pitchFamily="18" charset="0"/>
                <a:cs typeface="Times New Roman" panose="02020603050405020304" pitchFamily="18" charset="0"/>
              </a:rPr>
              <a:t>Increase modulation </a:t>
            </a:r>
            <a:r>
              <a:rPr lang="en-US" altLang="ja-JP" sz="1400" dirty="0">
                <a:latin typeface="Times New Roman" panose="02020603050405020304" pitchFamily="18" charset="0"/>
                <a:cs typeface="Times New Roman" panose="02020603050405020304" pitchFamily="18" charset="0"/>
              </a:rPr>
              <a:t>level: 64 QAM, 256 QAM …</a:t>
            </a:r>
          </a:p>
          <a:p>
            <a:pPr lvl="1"/>
            <a:r>
              <a:rPr kumimoji="1" lang="en-US" altLang="ja-JP" sz="1400" dirty="0">
                <a:latin typeface="Times New Roman" panose="02020603050405020304" pitchFamily="18" charset="0"/>
                <a:cs typeface="Times New Roman" panose="02020603050405020304" pitchFamily="18" charset="0"/>
              </a:rPr>
              <a:t>Use strong FEC: LDPC</a:t>
            </a:r>
            <a:r>
              <a:rPr lang="en-US" altLang="ja-JP" sz="1400" dirty="0">
                <a:latin typeface="Times New Roman" panose="02020603050405020304" pitchFamily="18" charset="0"/>
                <a:cs typeface="Times New Roman" panose="02020603050405020304" pitchFamily="18" charset="0"/>
              </a:rPr>
              <a:t> and Polar code</a:t>
            </a:r>
          </a:p>
          <a:p>
            <a:pPr lvl="1"/>
            <a:r>
              <a:rPr lang="en-US" altLang="ja-JP" sz="1400" dirty="0">
                <a:latin typeface="Times New Roman" panose="02020603050405020304" pitchFamily="18" charset="0"/>
                <a:cs typeface="Times New Roman" panose="02020603050405020304" pitchFamily="18" charset="0"/>
              </a:rPr>
              <a:t>Consider</a:t>
            </a:r>
            <a:r>
              <a:rPr lang="ja-JP" altLang="en-US" sz="1400">
                <a:latin typeface="Times New Roman" panose="02020603050405020304" pitchFamily="18" charset="0"/>
                <a:cs typeface="Times New Roman" panose="02020603050405020304" pitchFamily="18" charset="0"/>
              </a:rPr>
              <a:t> </a:t>
            </a:r>
            <a:r>
              <a:rPr lang="en-US" altLang="ja-JP" sz="1400" dirty="0">
                <a:latin typeface="Times New Roman" panose="02020603050405020304" pitchFamily="18" charset="0"/>
                <a:cs typeface="Times New Roman" panose="02020603050405020304" pitchFamily="18" charset="0"/>
              </a:rPr>
              <a:t>MIMO transmission</a:t>
            </a:r>
          </a:p>
          <a:p>
            <a:pPr lvl="1"/>
            <a:endParaRPr kumimoji="1" lang="en-US" altLang="ja-JP" sz="1400" dirty="0">
              <a:latin typeface="Times New Roman" panose="02020603050405020304" pitchFamily="18" charset="0"/>
              <a:cs typeface="Times New Roman" panose="02020603050405020304" pitchFamily="18" charset="0"/>
            </a:endParaRPr>
          </a:p>
          <a:p>
            <a:r>
              <a:rPr lang="en-US" altLang="ja-JP" sz="1800" dirty="0">
                <a:latin typeface="Times New Roman" panose="02020603050405020304" pitchFamily="18" charset="0"/>
                <a:cs typeface="Times New Roman" panose="02020603050405020304" pitchFamily="18" charset="0"/>
              </a:rPr>
              <a:t>SUN FSK</a:t>
            </a:r>
          </a:p>
          <a:p>
            <a:pPr lvl="1"/>
            <a:r>
              <a:rPr lang="en-US" altLang="ja-JP" sz="1400" dirty="0">
                <a:latin typeface="Times New Roman" panose="02020603050405020304" pitchFamily="18" charset="0"/>
                <a:cs typeface="Times New Roman" panose="02020603050405020304" pitchFamily="18" charset="0"/>
              </a:rPr>
              <a:t>Support up to 4 MHz/</a:t>
            </a:r>
            <a:r>
              <a:rPr lang="en-US" altLang="ja-JP" sz="1400" dirty="0" err="1">
                <a:latin typeface="Times New Roman" panose="02020603050405020304" pitchFamily="18" charset="0"/>
                <a:cs typeface="Times New Roman" panose="02020603050405020304" pitchFamily="18" charset="0"/>
              </a:rPr>
              <a:t>ch</a:t>
            </a:r>
            <a:r>
              <a:rPr lang="en-US" altLang="ja-JP" sz="1400" dirty="0">
                <a:latin typeface="Times New Roman" panose="02020603050405020304" pitchFamily="18" charset="0"/>
                <a:cs typeface="Times New Roman" panose="02020603050405020304" pitchFamily="18" charset="0"/>
              </a:rPr>
              <a:t> bandwidth</a:t>
            </a:r>
          </a:p>
          <a:p>
            <a:pPr lvl="1"/>
            <a:r>
              <a:rPr kumimoji="1" lang="en-US" altLang="ja-JP" sz="1400" dirty="0">
                <a:latin typeface="Times New Roman" panose="02020603050405020304" pitchFamily="18" charset="0"/>
                <a:cs typeface="Times New Roman" panose="02020603050405020304" pitchFamily="18" charset="0"/>
              </a:rPr>
              <a:t>Use of convolutional codes with long constraint lengths</a:t>
            </a:r>
            <a:endParaRPr lang="en-US" altLang="ja-JP" sz="1400" dirty="0">
              <a:latin typeface="Times New Roman" panose="02020603050405020304" pitchFamily="18" charset="0"/>
              <a:cs typeface="Times New Roman" panose="02020603050405020304" pitchFamily="18" charset="0"/>
            </a:endParaRPr>
          </a:p>
          <a:p>
            <a:pPr lvl="1"/>
            <a:r>
              <a:rPr kumimoji="1" lang="en-US" altLang="ja-JP" sz="1400" dirty="0">
                <a:latin typeface="Times New Roman" panose="02020603050405020304" pitchFamily="18" charset="0"/>
                <a:cs typeface="Times New Roman" panose="02020603050405020304" pitchFamily="18" charset="0"/>
              </a:rPr>
              <a:t>Increase interleave size to achieve mobile communications</a:t>
            </a:r>
          </a:p>
          <a:p>
            <a:pPr lvl="1"/>
            <a:r>
              <a:rPr lang="en-US" altLang="ja-JP" sz="1400" dirty="0">
                <a:latin typeface="Times New Roman" panose="02020603050405020304" pitchFamily="18" charset="0"/>
                <a:cs typeface="Times New Roman" panose="02020603050405020304" pitchFamily="18" charset="0"/>
              </a:rPr>
              <a:t>Use</a:t>
            </a:r>
            <a:r>
              <a:rPr lang="ja-JP" altLang="en-US" sz="1400">
                <a:latin typeface="Times New Roman" panose="02020603050405020304" pitchFamily="18" charset="0"/>
                <a:cs typeface="Times New Roman" panose="02020603050405020304" pitchFamily="18" charset="0"/>
              </a:rPr>
              <a:t> </a:t>
            </a:r>
            <a:r>
              <a:rPr lang="en-US" altLang="ja-JP" sz="1400" dirty="0">
                <a:latin typeface="Times New Roman" panose="02020603050405020304" pitchFamily="18" charset="0"/>
                <a:cs typeface="Times New Roman" panose="02020603050405020304" pitchFamily="18" charset="0"/>
              </a:rPr>
              <a:t>stronger FEC: LDPC and Polar code</a:t>
            </a:r>
          </a:p>
          <a:p>
            <a:pPr marL="457200" lvl="1" indent="0">
              <a:buNone/>
            </a:pPr>
            <a:endParaRPr kumimoji="1" lang="ja-JP" altLang="en-US" sz="1400"/>
          </a:p>
        </p:txBody>
      </p:sp>
      <p:sp>
        <p:nvSpPr>
          <p:cNvPr id="6" name="スライド番号プレースホルダー 5">
            <a:extLst>
              <a:ext uri="{FF2B5EF4-FFF2-40B4-BE49-F238E27FC236}">
                <a16:creationId xmlns:a16="http://schemas.microsoft.com/office/drawing/2014/main" id="{494BCDB5-4EA3-BA99-ABC4-AB9D696BA6F9}"/>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19</a:t>
            </a:fld>
            <a:endParaRPr lang="en-US" altLang="ja-JP"/>
          </a:p>
        </p:txBody>
      </p:sp>
      <p:sp>
        <p:nvSpPr>
          <p:cNvPr id="7" name="日付プレースホルダー 3">
            <a:extLst>
              <a:ext uri="{FF2B5EF4-FFF2-40B4-BE49-F238E27FC236}">
                <a16:creationId xmlns:a16="http://schemas.microsoft.com/office/drawing/2014/main" id="{78AE25C9-0EA1-1705-0B66-0101152437FD}"/>
              </a:ext>
            </a:extLst>
          </p:cNvPr>
          <p:cNvSpPr>
            <a:spLocks noGrp="1"/>
          </p:cNvSpPr>
          <p:nvPr>
            <p:ph type="dt" sz="half" idx="10"/>
          </p:nvPr>
        </p:nvSpPr>
        <p:spPr>
          <a:xfrm>
            <a:off x="685800" y="378281"/>
            <a:ext cx="1600200" cy="215444"/>
          </a:xfrm>
        </p:spPr>
        <p:txBody>
          <a:bodyPr/>
          <a:lstStyle/>
          <a:p>
            <a:r>
              <a:rPr lang="en-US" altLang="ja-JP" dirty="0"/>
              <a:t>July 2023</a:t>
            </a:r>
          </a:p>
        </p:txBody>
      </p:sp>
      <p:sp>
        <p:nvSpPr>
          <p:cNvPr id="4" name="フッター プレースホルダー 4">
            <a:extLst>
              <a:ext uri="{FF2B5EF4-FFF2-40B4-BE49-F238E27FC236}">
                <a16:creationId xmlns:a16="http://schemas.microsoft.com/office/drawing/2014/main" id="{4C4E45AD-F05E-F125-8D11-E2F2D02F15E4}"/>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Tree>
    <p:extLst>
      <p:ext uri="{BB962C8B-B14F-4D97-AF65-F5344CB8AC3E}">
        <p14:creationId xmlns:p14="http://schemas.microsoft.com/office/powerpoint/2010/main" val="328936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F62C413F-C540-475D-62DC-0546A98CCAE2}"/>
              </a:ext>
            </a:extLst>
          </p:cNvPr>
          <p:cNvSpPr>
            <a:spLocks noGrp="1"/>
          </p:cNvSpPr>
          <p:nvPr>
            <p:ph type="dt" sz="half" idx="10"/>
          </p:nvPr>
        </p:nvSpPr>
        <p:spPr/>
        <p:txBody>
          <a:bodyPr/>
          <a:lstStyle/>
          <a:p>
            <a:r>
              <a:rPr lang="en-US" altLang="ja-JP" dirty="0"/>
              <a:t>July 2023</a:t>
            </a:r>
          </a:p>
        </p:txBody>
      </p:sp>
      <p:sp>
        <p:nvSpPr>
          <p:cNvPr id="4" name="スライド番号プレースホルダー 5">
            <a:extLst>
              <a:ext uri="{FF2B5EF4-FFF2-40B4-BE49-F238E27FC236}">
                <a16:creationId xmlns:a16="http://schemas.microsoft.com/office/drawing/2014/main" id="{4CE55EFF-908D-3448-FA9E-9876CD6DE789}"/>
              </a:ext>
            </a:extLst>
          </p:cNvPr>
          <p:cNvSpPr>
            <a:spLocks noGrp="1"/>
          </p:cNvSpPr>
          <p:nvPr>
            <p:ph type="sldNum" sz="quarter" idx="12"/>
          </p:nvPr>
        </p:nvSpPr>
        <p:spPr/>
        <p:txBody>
          <a:bodyPr/>
          <a:lstStyle/>
          <a:p>
            <a:r>
              <a:rPr lang="en-US" altLang="ja-JP"/>
              <a:t>Slide </a:t>
            </a:r>
            <a:fld id="{FCE7436F-DB62-6D4E-950D-E196AE51B16F}" type="slidenum">
              <a:rPr lang="en-US" altLang="ja-JP"/>
              <a:pPr/>
              <a:t>2</a:t>
            </a:fld>
            <a:endParaRPr lang="en-US" altLang="ja-JP"/>
          </a:p>
        </p:txBody>
      </p:sp>
      <p:sp>
        <p:nvSpPr>
          <p:cNvPr id="26626" name="Rectangle 2">
            <a:extLst>
              <a:ext uri="{FF2B5EF4-FFF2-40B4-BE49-F238E27FC236}">
                <a16:creationId xmlns:a16="http://schemas.microsoft.com/office/drawing/2014/main" id="{62CDBC28-0395-FCB0-8E44-013149495AA4}"/>
              </a:ext>
            </a:extLst>
          </p:cNvPr>
          <p:cNvSpPr>
            <a:spLocks noGrp="1" noChangeArrowheads="1"/>
          </p:cNvSpPr>
          <p:nvPr>
            <p:ph type="ctrTitle"/>
          </p:nvPr>
        </p:nvSpPr>
        <p:spPr>
          <a:xfrm>
            <a:off x="685800" y="1844824"/>
            <a:ext cx="7772400" cy="1584176"/>
          </a:xfrm>
        </p:spPr>
        <p:txBody>
          <a:bodyPr anchor="ctr"/>
          <a:lstStyle/>
          <a:p>
            <a:r>
              <a:rPr lang="en" altLang="ja-JP" sz="3600" dirty="0"/>
              <a:t>Basic transmission characteristics of SUN-FSK and SUN-OFDM and future extensions</a:t>
            </a:r>
            <a:endParaRPr lang="ja-JP" altLang="ja-JP" sz="3600"/>
          </a:p>
        </p:txBody>
      </p:sp>
      <p:sp>
        <p:nvSpPr>
          <p:cNvPr id="26627" name="Rectangle 3">
            <a:extLst>
              <a:ext uri="{FF2B5EF4-FFF2-40B4-BE49-F238E27FC236}">
                <a16:creationId xmlns:a16="http://schemas.microsoft.com/office/drawing/2014/main" id="{0A9D13D2-67E5-2EF6-EB6A-17C013AB4A07}"/>
              </a:ext>
            </a:extLst>
          </p:cNvPr>
          <p:cNvSpPr>
            <a:spLocks noGrp="1" noChangeArrowheads="1"/>
          </p:cNvSpPr>
          <p:nvPr>
            <p:ph type="subTitle" idx="1"/>
          </p:nvPr>
        </p:nvSpPr>
        <p:spPr>
          <a:xfrm>
            <a:off x="1371600" y="4221088"/>
            <a:ext cx="6400800" cy="1417712"/>
          </a:xfrm>
        </p:spPr>
        <p:txBody>
          <a:bodyPr/>
          <a:lstStyle/>
          <a:p>
            <a:r>
              <a:rPr lang="en-US" altLang="ja-JP" sz="3200" dirty="0">
                <a:latin typeface="+mj-lt"/>
              </a:rPr>
              <a:t>July 12, 2023</a:t>
            </a:r>
          </a:p>
          <a:p>
            <a:r>
              <a:rPr lang="en-US" altLang="ja-JP" sz="3200" dirty="0">
                <a:latin typeface="+mj-lt"/>
              </a:rPr>
              <a:t>Hiroshi Harada, Ph.D.</a:t>
            </a:r>
            <a:endParaRPr lang="ja-JP" altLang="ja-JP" sz="3200">
              <a:latin typeface="+mj-lt"/>
            </a:endParaRPr>
          </a:p>
        </p:txBody>
      </p:sp>
      <p:sp>
        <p:nvSpPr>
          <p:cNvPr id="5" name="フッター プレースホルダー 4">
            <a:extLst>
              <a:ext uri="{FF2B5EF4-FFF2-40B4-BE49-F238E27FC236}">
                <a16:creationId xmlns:a16="http://schemas.microsoft.com/office/drawing/2014/main" id="{1668D32E-7AC1-8FF4-12E6-60E07720E25E}"/>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A50A2B7A-11E7-3397-8475-8907C696D2FD}"/>
              </a:ext>
            </a:extLst>
          </p:cNvPr>
          <p:cNvSpPr>
            <a:spLocks noGrp="1"/>
          </p:cNvSpPr>
          <p:nvPr>
            <p:ph type="sldNum" sz="quarter" idx="12"/>
          </p:nvPr>
        </p:nvSpPr>
        <p:spPr/>
        <p:txBody>
          <a:bodyPr/>
          <a:lstStyle/>
          <a:p>
            <a:r>
              <a:rPr lang="en-US" altLang="ja-JP"/>
              <a:t>Slide </a:t>
            </a:r>
            <a:fld id="{79393609-1E35-594E-81C6-2FF184A0CB90}" type="slidenum">
              <a:rPr lang="en-US" altLang="ja-JP"/>
              <a:pPr/>
              <a:t>3</a:t>
            </a:fld>
            <a:endParaRPr lang="en-US" altLang="ja-JP"/>
          </a:p>
        </p:txBody>
      </p:sp>
      <p:sp>
        <p:nvSpPr>
          <p:cNvPr id="4098" name="Rectangle 2">
            <a:extLst>
              <a:ext uri="{FF2B5EF4-FFF2-40B4-BE49-F238E27FC236}">
                <a16:creationId xmlns:a16="http://schemas.microsoft.com/office/drawing/2014/main" id="{DEC88A55-00E5-B55C-E80B-CB30C83EAFBD}"/>
              </a:ext>
            </a:extLst>
          </p:cNvPr>
          <p:cNvSpPr>
            <a:spLocks noGrp="1" noChangeArrowheads="1"/>
          </p:cNvSpPr>
          <p:nvPr>
            <p:ph type="title"/>
          </p:nvPr>
        </p:nvSpPr>
        <p:spPr>
          <a:xfrm>
            <a:off x="685800" y="685800"/>
            <a:ext cx="7772400" cy="726976"/>
          </a:xfrm>
          <a:ln/>
        </p:spPr>
        <p:txBody>
          <a:bodyPr/>
          <a:lstStyle/>
          <a:p>
            <a:r>
              <a:rPr lang="en-US" altLang="ja-JP" sz="3200" dirty="0"/>
              <a:t>Background</a:t>
            </a:r>
            <a:endParaRPr lang="ja-JP" altLang="ja-JP" sz="3200"/>
          </a:p>
        </p:txBody>
      </p:sp>
      <p:sp>
        <p:nvSpPr>
          <p:cNvPr id="4099" name="Rectangle 3">
            <a:extLst>
              <a:ext uri="{FF2B5EF4-FFF2-40B4-BE49-F238E27FC236}">
                <a16:creationId xmlns:a16="http://schemas.microsoft.com/office/drawing/2014/main" id="{A982E641-2466-EEA2-52BA-933FBC137967}"/>
              </a:ext>
            </a:extLst>
          </p:cNvPr>
          <p:cNvSpPr>
            <a:spLocks noGrp="1" noChangeArrowheads="1"/>
          </p:cNvSpPr>
          <p:nvPr>
            <p:ph type="body" idx="1"/>
          </p:nvPr>
        </p:nvSpPr>
        <p:spPr>
          <a:xfrm>
            <a:off x="685800" y="1556792"/>
            <a:ext cx="7772400" cy="4752528"/>
          </a:xfrm>
          <a:ln/>
        </p:spPr>
        <p:txBody>
          <a:bodyPr/>
          <a:lstStyle/>
          <a:p>
            <a:r>
              <a:rPr lang="en-US" altLang="ja-JP" sz="1800" dirty="0">
                <a:latin typeface="Times New Roman" panose="02020603050405020304" pitchFamily="18" charset="0"/>
                <a:ea typeface="+mj-ea"/>
                <a:cs typeface="Times New Roman" panose="02020603050405020304" pitchFamily="18" charset="0"/>
              </a:rPr>
              <a:t>IEEE</a:t>
            </a:r>
            <a:r>
              <a:rPr lang="ja-JP" altLang="en-US" sz="1800">
                <a:latin typeface="Times New Roman" panose="02020603050405020304" pitchFamily="18" charset="0"/>
                <a:ea typeface="+mj-ea"/>
                <a:cs typeface="Times New Roman" panose="02020603050405020304" pitchFamily="18" charset="0"/>
              </a:rPr>
              <a:t> </a:t>
            </a:r>
            <a:r>
              <a:rPr lang="en-US" altLang="ja-JP" sz="1800" dirty="0">
                <a:latin typeface="Times New Roman" panose="02020603050405020304" pitchFamily="18" charset="0"/>
                <a:ea typeface="+mj-ea"/>
                <a:cs typeface="Times New Roman" panose="02020603050405020304" pitchFamily="18" charset="0"/>
              </a:rPr>
              <a:t>802.15.4 SUN FSK is spreading around the world with smart meters and has already installed more than tens of millions of units.</a:t>
            </a:r>
          </a:p>
          <a:p>
            <a:r>
              <a:rPr lang="en-US" altLang="ja-JP" sz="1800" dirty="0">
                <a:latin typeface="Times New Roman" panose="02020603050405020304" pitchFamily="18" charset="0"/>
                <a:ea typeface="+mj-ea"/>
                <a:cs typeface="Times New Roman" panose="02020603050405020304" pitchFamily="18" charset="0"/>
              </a:rPr>
              <a:t>Many chip vendors have developed SUN FSK chips and are commercially available.</a:t>
            </a:r>
          </a:p>
          <a:p>
            <a:r>
              <a:rPr lang="en" altLang="ja-JP" sz="1800" dirty="0">
                <a:latin typeface="Times New Roman" panose="02020603050405020304" pitchFamily="18" charset="0"/>
                <a:ea typeface="+mj-ea"/>
                <a:cs typeface="Times New Roman" panose="02020603050405020304" pitchFamily="18" charset="0"/>
              </a:rPr>
              <a:t>Interoperability test specifications have been established by the Wi-SUN Alliance and other organizations, and certification tests are being conducted by many certification organizations.</a:t>
            </a:r>
          </a:p>
          <a:p>
            <a:r>
              <a:rPr lang="en-US" altLang="ja-JP" sz="1800" dirty="0">
                <a:latin typeface="Times New Roman" panose="02020603050405020304" pitchFamily="18" charset="0"/>
                <a:ea typeface="+mj-ea"/>
                <a:cs typeface="Times New Roman" panose="02020603050405020304" pitchFamily="18" charset="0"/>
              </a:rPr>
              <a:t>IEEE 802.15.4 </a:t>
            </a:r>
            <a:r>
              <a:rPr lang="en" altLang="ja-JP" sz="1800" dirty="0">
                <a:latin typeface="Times New Roman" panose="02020603050405020304" pitchFamily="18" charset="0"/>
                <a:ea typeface="+mj-ea"/>
                <a:cs typeface="Times New Roman" panose="02020603050405020304" pitchFamily="18" charset="0"/>
              </a:rPr>
              <a:t>SUN OFDM chips have been developed by several vendors, interoperability test specifications have been established by the Wi-SUN Alliance, and certification testing has begun.</a:t>
            </a:r>
          </a:p>
        </p:txBody>
      </p:sp>
      <p:sp>
        <p:nvSpPr>
          <p:cNvPr id="5" name="フッター プレースホルダー 4">
            <a:extLst>
              <a:ext uri="{FF2B5EF4-FFF2-40B4-BE49-F238E27FC236}">
                <a16:creationId xmlns:a16="http://schemas.microsoft.com/office/drawing/2014/main" id="{48C73D69-ADD9-6B81-B85A-0C84BBD3634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3" name="日付プレースホルダー 3">
            <a:extLst>
              <a:ext uri="{FF2B5EF4-FFF2-40B4-BE49-F238E27FC236}">
                <a16:creationId xmlns:a16="http://schemas.microsoft.com/office/drawing/2014/main" id="{7159B172-03D5-60BF-B956-6FBE2B8670C4}"/>
              </a:ext>
            </a:extLst>
          </p:cNvPr>
          <p:cNvSpPr>
            <a:spLocks noGrp="1"/>
          </p:cNvSpPr>
          <p:nvPr>
            <p:ph type="dt" sz="half" idx="10"/>
          </p:nvPr>
        </p:nvSpPr>
        <p:spPr>
          <a:xfrm>
            <a:off x="685800" y="378281"/>
            <a:ext cx="1600200" cy="215444"/>
          </a:xfrm>
        </p:spPr>
        <p:txBody>
          <a:bodyPr/>
          <a:lstStyle/>
          <a:p>
            <a:r>
              <a:rPr lang="en-US" altLang="ja-JP" dirty="0"/>
              <a:t>July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A50A2B7A-11E7-3397-8475-8907C696D2FD}"/>
              </a:ext>
            </a:extLst>
          </p:cNvPr>
          <p:cNvSpPr>
            <a:spLocks noGrp="1"/>
          </p:cNvSpPr>
          <p:nvPr>
            <p:ph type="sldNum" sz="quarter" idx="12"/>
          </p:nvPr>
        </p:nvSpPr>
        <p:spPr/>
        <p:txBody>
          <a:bodyPr/>
          <a:lstStyle/>
          <a:p>
            <a:r>
              <a:rPr lang="en-US" altLang="ja-JP"/>
              <a:t>Slide </a:t>
            </a:r>
            <a:fld id="{79393609-1E35-594E-81C6-2FF184A0CB90}" type="slidenum">
              <a:rPr lang="en-US" altLang="ja-JP"/>
              <a:pPr/>
              <a:t>4</a:t>
            </a:fld>
            <a:endParaRPr lang="en-US" altLang="ja-JP"/>
          </a:p>
        </p:txBody>
      </p:sp>
      <p:sp>
        <p:nvSpPr>
          <p:cNvPr id="4098" name="Rectangle 2">
            <a:extLst>
              <a:ext uri="{FF2B5EF4-FFF2-40B4-BE49-F238E27FC236}">
                <a16:creationId xmlns:a16="http://schemas.microsoft.com/office/drawing/2014/main" id="{DEC88A55-00E5-B55C-E80B-CB30C83EAFBD}"/>
              </a:ext>
            </a:extLst>
          </p:cNvPr>
          <p:cNvSpPr>
            <a:spLocks noGrp="1" noChangeArrowheads="1"/>
          </p:cNvSpPr>
          <p:nvPr>
            <p:ph type="title"/>
          </p:nvPr>
        </p:nvSpPr>
        <p:spPr>
          <a:xfrm>
            <a:off x="685800" y="685800"/>
            <a:ext cx="7772400" cy="726976"/>
          </a:xfrm>
          <a:ln/>
        </p:spPr>
        <p:txBody>
          <a:bodyPr/>
          <a:lstStyle/>
          <a:p>
            <a:r>
              <a:rPr lang="en-US" altLang="ja-JP" sz="3200" dirty="0"/>
              <a:t>Background</a:t>
            </a:r>
            <a:endParaRPr lang="ja-JP" altLang="ja-JP" sz="3200"/>
          </a:p>
        </p:txBody>
      </p:sp>
      <p:sp>
        <p:nvSpPr>
          <p:cNvPr id="4099" name="Rectangle 3">
            <a:extLst>
              <a:ext uri="{FF2B5EF4-FFF2-40B4-BE49-F238E27FC236}">
                <a16:creationId xmlns:a16="http://schemas.microsoft.com/office/drawing/2014/main" id="{A982E641-2466-EEA2-52BA-933FBC137967}"/>
              </a:ext>
            </a:extLst>
          </p:cNvPr>
          <p:cNvSpPr>
            <a:spLocks noGrp="1" noChangeArrowheads="1"/>
          </p:cNvSpPr>
          <p:nvPr>
            <p:ph type="body" idx="1"/>
          </p:nvPr>
        </p:nvSpPr>
        <p:spPr>
          <a:xfrm>
            <a:off x="685800" y="1556792"/>
            <a:ext cx="7772400" cy="2232248"/>
          </a:xfrm>
          <a:ln/>
        </p:spPr>
        <p:txBody>
          <a:bodyPr/>
          <a:lstStyle/>
          <a:p>
            <a:r>
              <a:rPr lang="en" altLang="ja-JP" sz="1800" dirty="0">
                <a:latin typeface="Times New Roman" panose="02020603050405020304" pitchFamily="18" charset="0"/>
                <a:ea typeface="+mj-ea"/>
                <a:cs typeface="Times New Roman" panose="02020603050405020304" pitchFamily="18" charset="0"/>
              </a:rPr>
              <a:t>Target applications have shifted from data-centric applications such as smart meters to demand for applications using still and moving images.</a:t>
            </a:r>
          </a:p>
          <a:p>
            <a:r>
              <a:rPr lang="en" altLang="ja-JP" sz="1800" dirty="0">
                <a:latin typeface="Times New Roman" panose="02020603050405020304" pitchFamily="18" charset="0"/>
                <a:ea typeface="+mj-ea"/>
                <a:cs typeface="Times New Roman" panose="02020603050405020304" pitchFamily="18" charset="0"/>
              </a:rPr>
              <a:t>The demand</a:t>
            </a:r>
            <a:r>
              <a:rPr lang="ja-JP" altLang="en-US" sz="1800">
                <a:latin typeface="Times New Roman" panose="02020603050405020304" pitchFamily="18" charset="0"/>
                <a:ea typeface="+mj-ea"/>
                <a:cs typeface="Times New Roman" panose="02020603050405020304" pitchFamily="18" charset="0"/>
              </a:rPr>
              <a:t> </a:t>
            </a:r>
            <a:r>
              <a:rPr lang="en" altLang="ja-JP" sz="1800" dirty="0">
                <a:latin typeface="Times New Roman" panose="02020603050405020304" pitchFamily="18" charset="0"/>
                <a:ea typeface="+mj-ea"/>
                <a:cs typeface="Times New Roman" panose="02020603050405020304" pitchFamily="18" charset="0"/>
              </a:rPr>
              <a:t>is growing not only for fixed communications, but also for mobile communications such as V2X.</a:t>
            </a:r>
          </a:p>
          <a:p>
            <a:r>
              <a:rPr lang="en" altLang="ja-JP" sz="1800" dirty="0">
                <a:latin typeface="Times New Roman" panose="02020603050405020304" pitchFamily="18" charset="0"/>
                <a:ea typeface="+mj-ea"/>
                <a:cs typeface="Times New Roman" panose="02020603050405020304" pitchFamily="18" charset="0"/>
              </a:rPr>
              <a:t>In Japan, the bandwidth per channel in the sub-1 GHz band has been expanded to a maximum of 4 MHz in multiples of 200 kHz.</a:t>
            </a:r>
            <a:endParaRPr lang="ja-JP" altLang="ja-JP" sz="1800">
              <a:latin typeface="Times New Roman" panose="02020603050405020304" pitchFamily="18" charset="0"/>
              <a:ea typeface="+mj-ea"/>
              <a:cs typeface="Times New Roman" panose="02020603050405020304" pitchFamily="18" charset="0"/>
            </a:endParaRPr>
          </a:p>
        </p:txBody>
      </p:sp>
      <p:sp>
        <p:nvSpPr>
          <p:cNvPr id="5" name="フッター プレースホルダー 4">
            <a:extLst>
              <a:ext uri="{FF2B5EF4-FFF2-40B4-BE49-F238E27FC236}">
                <a16:creationId xmlns:a16="http://schemas.microsoft.com/office/drawing/2014/main" id="{48C73D69-ADD9-6B81-B85A-0C84BBD3634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6" name="テキスト ボックス 5">
            <a:extLst>
              <a:ext uri="{FF2B5EF4-FFF2-40B4-BE49-F238E27FC236}">
                <a16:creationId xmlns:a16="http://schemas.microsoft.com/office/drawing/2014/main" id="{9F54E658-4359-32C4-4A43-4255901A0EC9}"/>
              </a:ext>
            </a:extLst>
          </p:cNvPr>
          <p:cNvSpPr txBox="1"/>
          <p:nvPr/>
        </p:nvSpPr>
        <p:spPr>
          <a:xfrm>
            <a:off x="828700" y="3789040"/>
            <a:ext cx="7486600" cy="1015663"/>
          </a:xfrm>
          <a:prstGeom prst="rect">
            <a:avLst/>
          </a:prstGeom>
          <a:solidFill>
            <a:srgbClr val="FFD579"/>
          </a:solidFill>
        </p:spPr>
        <p:txBody>
          <a:bodyPr wrap="square">
            <a:spAutoFit/>
          </a:bodyPr>
          <a:lstStyle/>
          <a:p>
            <a:pPr algn="just"/>
            <a:r>
              <a:rPr lang="ja-JP" altLang="en-US" sz="2000" b="1">
                <a:solidFill>
                  <a:schemeClr val="accent2">
                    <a:lumMod val="50000"/>
                  </a:schemeClr>
                </a:solidFill>
              </a:rPr>
              <a:t>Need to expand SUN FSK and SUN OFDM to meet the requirements of new usage models (fixed, mobile), new applications (</a:t>
            </a:r>
            <a:r>
              <a:rPr lang="en-US" altLang="ja-JP" sz="2000" b="1" dirty="0">
                <a:solidFill>
                  <a:schemeClr val="accent2">
                    <a:lumMod val="50000"/>
                  </a:schemeClr>
                </a:solidFill>
              </a:rPr>
              <a:t>image </a:t>
            </a:r>
            <a:r>
              <a:rPr lang="ja-JP" altLang="en-US" sz="2000" b="1">
                <a:solidFill>
                  <a:schemeClr val="accent2">
                    <a:lumMod val="50000"/>
                  </a:schemeClr>
                </a:solidFill>
              </a:rPr>
              <a:t>and video), etc.</a:t>
            </a:r>
          </a:p>
        </p:txBody>
      </p:sp>
      <p:sp>
        <p:nvSpPr>
          <p:cNvPr id="7" name="テキスト ボックス 6">
            <a:extLst>
              <a:ext uri="{FF2B5EF4-FFF2-40B4-BE49-F238E27FC236}">
                <a16:creationId xmlns:a16="http://schemas.microsoft.com/office/drawing/2014/main" id="{8424E409-30B5-331B-D65E-FC549C6D26D0}"/>
              </a:ext>
            </a:extLst>
          </p:cNvPr>
          <p:cNvSpPr txBox="1"/>
          <p:nvPr/>
        </p:nvSpPr>
        <p:spPr>
          <a:xfrm>
            <a:off x="813001" y="5146081"/>
            <a:ext cx="7486600" cy="1015663"/>
          </a:xfrm>
          <a:prstGeom prst="rect">
            <a:avLst/>
          </a:prstGeom>
          <a:solidFill>
            <a:srgbClr val="FFD579"/>
          </a:solidFill>
        </p:spPr>
        <p:txBody>
          <a:bodyPr wrap="square">
            <a:spAutoFit/>
          </a:bodyPr>
          <a:lstStyle/>
          <a:p>
            <a:pPr algn="just"/>
            <a:r>
              <a:rPr lang="en" altLang="ja-JP" sz="2000" b="1" dirty="0">
                <a:solidFill>
                  <a:schemeClr val="accent2">
                    <a:lumMod val="50000"/>
                  </a:schemeClr>
                </a:solidFill>
              </a:rPr>
              <a:t>Before we begin the discussion</a:t>
            </a:r>
            <a:r>
              <a:rPr lang="ja-JP" altLang="en-US" sz="2000" b="1">
                <a:solidFill>
                  <a:schemeClr val="accent2">
                    <a:lumMod val="50000"/>
                  </a:schemeClr>
                </a:solidFill>
              </a:rPr>
              <a:t> </a:t>
            </a:r>
            <a:r>
              <a:rPr lang="en-US" altLang="ja-JP" sz="2000" b="1" dirty="0">
                <a:solidFill>
                  <a:schemeClr val="accent2">
                    <a:lumMod val="50000"/>
                  </a:schemeClr>
                </a:solidFill>
              </a:rPr>
              <a:t>on the extensions</a:t>
            </a:r>
            <a:r>
              <a:rPr lang="en" altLang="ja-JP" sz="2000" b="1" dirty="0">
                <a:solidFill>
                  <a:schemeClr val="accent2">
                    <a:lumMod val="50000"/>
                  </a:schemeClr>
                </a:solidFill>
              </a:rPr>
              <a:t>, let’s first look at the current SUN FSK and the</a:t>
            </a:r>
            <a:r>
              <a:rPr lang="en-US" altLang="ja-JP" sz="2000" b="1" dirty="0">
                <a:solidFill>
                  <a:schemeClr val="accent2">
                    <a:lumMod val="50000"/>
                  </a:schemeClr>
                </a:solidFill>
              </a:rPr>
              <a:t> </a:t>
            </a:r>
            <a:r>
              <a:rPr lang="en" altLang="ja-JP" sz="2000" b="1" dirty="0">
                <a:solidFill>
                  <a:schemeClr val="accent2">
                    <a:lumMod val="50000"/>
                  </a:schemeClr>
                </a:solidFill>
              </a:rPr>
              <a:t>SUN OFDM transmission</a:t>
            </a:r>
            <a:r>
              <a:rPr lang="ja-JP" altLang="en-US" sz="2000" b="1">
                <a:solidFill>
                  <a:schemeClr val="accent2">
                    <a:lumMod val="50000"/>
                  </a:schemeClr>
                </a:solidFill>
              </a:rPr>
              <a:t> </a:t>
            </a:r>
            <a:r>
              <a:rPr lang="en-US" altLang="ja-JP" sz="2000" b="1" dirty="0">
                <a:solidFill>
                  <a:schemeClr val="accent2">
                    <a:lumMod val="50000"/>
                  </a:schemeClr>
                </a:solidFill>
              </a:rPr>
              <a:t>characteristics</a:t>
            </a:r>
            <a:r>
              <a:rPr lang="en" altLang="ja-JP" sz="2000" b="1" dirty="0">
                <a:solidFill>
                  <a:schemeClr val="accent2">
                    <a:lumMod val="50000"/>
                  </a:schemeClr>
                </a:solidFill>
              </a:rPr>
              <a:t>.</a:t>
            </a:r>
            <a:endParaRPr lang="ja-JP" altLang="en-US" sz="2000" b="1">
              <a:solidFill>
                <a:schemeClr val="accent2">
                  <a:lumMod val="50000"/>
                </a:schemeClr>
              </a:solidFill>
            </a:endParaRPr>
          </a:p>
        </p:txBody>
      </p:sp>
      <p:sp>
        <p:nvSpPr>
          <p:cNvPr id="8" name="日付プレースホルダー 3">
            <a:extLst>
              <a:ext uri="{FF2B5EF4-FFF2-40B4-BE49-F238E27FC236}">
                <a16:creationId xmlns:a16="http://schemas.microsoft.com/office/drawing/2014/main" id="{17E37471-2103-176F-D8DD-C3F2DA48A1FD}"/>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1827582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61290A-C4F3-A550-B1B5-1B53399415EA}"/>
              </a:ext>
            </a:extLst>
          </p:cNvPr>
          <p:cNvSpPr>
            <a:spLocks noGrp="1"/>
          </p:cNvSpPr>
          <p:nvPr>
            <p:ph type="title"/>
          </p:nvPr>
        </p:nvSpPr>
        <p:spPr/>
        <p:txBody>
          <a:bodyPr/>
          <a:lstStyle/>
          <a:p>
            <a:r>
              <a:rPr lang="en-US" altLang="ja-JP" sz="3200" dirty="0"/>
              <a:t>Expected u</a:t>
            </a:r>
            <a:r>
              <a:rPr kumimoji="1" lang="en-US" altLang="ja-JP" sz="3200" dirty="0"/>
              <a:t>se cases of IEEE 802.15.4 SUN</a:t>
            </a:r>
            <a:endParaRPr kumimoji="1" lang="ja-JP" altLang="en-US" sz="3200"/>
          </a:p>
        </p:txBody>
      </p:sp>
      <p:sp>
        <p:nvSpPr>
          <p:cNvPr id="6" name="スライド番号プレースホルダー 5">
            <a:extLst>
              <a:ext uri="{FF2B5EF4-FFF2-40B4-BE49-F238E27FC236}">
                <a16:creationId xmlns:a16="http://schemas.microsoft.com/office/drawing/2014/main" id="{C19297B5-F367-CD1B-ED15-9A7479522337}"/>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5</a:t>
            </a:fld>
            <a:endParaRPr lang="en-US" altLang="ja-JP"/>
          </a:p>
        </p:txBody>
      </p:sp>
      <p:sp>
        <p:nvSpPr>
          <p:cNvPr id="8" name="テキスト ボックス 7">
            <a:extLst>
              <a:ext uri="{FF2B5EF4-FFF2-40B4-BE49-F238E27FC236}">
                <a16:creationId xmlns:a16="http://schemas.microsoft.com/office/drawing/2014/main" id="{328B6568-0473-E220-F290-0FB55E54B621}"/>
              </a:ext>
            </a:extLst>
          </p:cNvPr>
          <p:cNvSpPr txBox="1"/>
          <p:nvPr/>
        </p:nvSpPr>
        <p:spPr>
          <a:xfrm>
            <a:off x="4353728" y="5802535"/>
            <a:ext cx="4104472" cy="461665"/>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800" b="0" dirty="0">
                <a:solidFill>
                  <a:prstClr val="black"/>
                </a:solidFill>
                <a:latin typeface="+mj-ea"/>
                <a:ea typeface="+mj-ea"/>
                <a:cs typeface="MS PGothic" charset="-128"/>
              </a:rPr>
              <a:t>H. Harada, K. </a:t>
            </a:r>
            <a:r>
              <a:rPr lang="en-US" altLang="ja-JP" sz="800" b="0" dirty="0" err="1">
                <a:solidFill>
                  <a:prstClr val="black"/>
                </a:solidFill>
                <a:latin typeface="+mj-ea"/>
                <a:ea typeface="+mj-ea"/>
                <a:cs typeface="MS PGothic" charset="-128"/>
              </a:rPr>
              <a:t>Mizutani</a:t>
            </a:r>
            <a:r>
              <a:rPr lang="en-US" altLang="ja-JP" sz="800" b="0" dirty="0">
                <a:solidFill>
                  <a:prstClr val="black"/>
                </a:solidFill>
                <a:latin typeface="+mj-ea"/>
                <a:ea typeface="+mj-ea"/>
                <a:cs typeface="MS PGothic" charset="-128"/>
              </a:rPr>
              <a:t>, J. Fujiwara, K. Mochizuki, K. Obata, and R. Okumura, “IEEE 802.15.4g based Wi-SUN Communication Systems,” IEICE Transactions on Communications, E100-B, No. 07, pp. 1032–1043, Jul. 2017.</a:t>
            </a:r>
          </a:p>
        </p:txBody>
      </p:sp>
      <p:sp>
        <p:nvSpPr>
          <p:cNvPr id="9" name="日付プレースホルダー 3">
            <a:extLst>
              <a:ext uri="{FF2B5EF4-FFF2-40B4-BE49-F238E27FC236}">
                <a16:creationId xmlns:a16="http://schemas.microsoft.com/office/drawing/2014/main" id="{E1134E9C-AD0B-5F23-D116-EA0ECA4E3E60}"/>
              </a:ext>
            </a:extLst>
          </p:cNvPr>
          <p:cNvSpPr>
            <a:spLocks noGrp="1"/>
          </p:cNvSpPr>
          <p:nvPr>
            <p:ph type="dt" sz="half" idx="10"/>
          </p:nvPr>
        </p:nvSpPr>
        <p:spPr>
          <a:xfrm>
            <a:off x="685800" y="378281"/>
            <a:ext cx="1600200" cy="215444"/>
          </a:xfrm>
        </p:spPr>
        <p:txBody>
          <a:bodyPr/>
          <a:lstStyle/>
          <a:p>
            <a:r>
              <a:rPr lang="en-US" altLang="ja-JP" dirty="0"/>
              <a:t>July 2023</a:t>
            </a:r>
          </a:p>
        </p:txBody>
      </p:sp>
      <p:sp>
        <p:nvSpPr>
          <p:cNvPr id="7" name="フッター プレースホルダー 4">
            <a:extLst>
              <a:ext uri="{FF2B5EF4-FFF2-40B4-BE49-F238E27FC236}">
                <a16:creationId xmlns:a16="http://schemas.microsoft.com/office/drawing/2014/main" id="{DCC6B2E2-2DB8-B3F1-AFF2-CC538F2C5B25}"/>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pic>
        <p:nvPicPr>
          <p:cNvPr id="1050" name="図 1049">
            <a:extLst>
              <a:ext uri="{FF2B5EF4-FFF2-40B4-BE49-F238E27FC236}">
                <a16:creationId xmlns:a16="http://schemas.microsoft.com/office/drawing/2014/main" id="{DB7930C9-F1DD-0C3B-DA7C-173ED69B7D49}"/>
              </a:ext>
            </a:extLst>
          </p:cNvPr>
          <p:cNvPicPr>
            <a:picLocks noChangeAspect="1"/>
          </p:cNvPicPr>
          <p:nvPr/>
        </p:nvPicPr>
        <p:blipFill>
          <a:blip r:embed="rId2"/>
          <a:stretch>
            <a:fillRect/>
          </a:stretch>
        </p:blipFill>
        <p:spPr>
          <a:xfrm>
            <a:off x="670438" y="1653029"/>
            <a:ext cx="7772400" cy="4043900"/>
          </a:xfrm>
          <a:prstGeom prst="rect">
            <a:avLst/>
          </a:prstGeom>
        </p:spPr>
      </p:pic>
    </p:spTree>
    <p:extLst>
      <p:ext uri="{BB962C8B-B14F-4D97-AF65-F5344CB8AC3E}">
        <p14:creationId xmlns:p14="http://schemas.microsoft.com/office/powerpoint/2010/main" val="4290983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C70BED6-543B-D3F4-2FE8-3CDE80837BF2}"/>
              </a:ext>
            </a:extLst>
          </p:cNvPr>
          <p:cNvSpPr>
            <a:spLocks noGrp="1"/>
          </p:cNvSpPr>
          <p:nvPr>
            <p:ph type="sldNum" sz="quarter" idx="12"/>
          </p:nvPr>
        </p:nvSpPr>
        <p:spPr/>
        <p:txBody>
          <a:bodyPr/>
          <a:lstStyle/>
          <a:p>
            <a:r>
              <a:rPr lang="en-US" altLang="ja-JP"/>
              <a:t>Slide </a:t>
            </a:r>
            <a:fld id="{C2764211-2564-534C-81C1-DD39658BDD1F}" type="slidenum">
              <a:rPr lang="en-US" altLang="ja-JP" smtClean="0"/>
              <a:pPr/>
              <a:t>6</a:t>
            </a:fld>
            <a:endParaRPr lang="en-US" altLang="ja-JP"/>
          </a:p>
        </p:txBody>
      </p:sp>
      <p:sp>
        <p:nvSpPr>
          <p:cNvPr id="7" name="タイトル 1">
            <a:extLst>
              <a:ext uri="{FF2B5EF4-FFF2-40B4-BE49-F238E27FC236}">
                <a16:creationId xmlns:a16="http://schemas.microsoft.com/office/drawing/2014/main" id="{61531E25-6376-B77A-5FD7-373081664C2A}"/>
              </a:ext>
            </a:extLst>
          </p:cNvPr>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sz="3200"/>
              <a:t>Expected use cases of IEEE 802.15.4 SUN</a:t>
            </a:r>
            <a:endParaRPr lang="ja-JP" altLang="en-US" sz="3200"/>
          </a:p>
        </p:txBody>
      </p:sp>
      <p:sp>
        <p:nvSpPr>
          <p:cNvPr id="9" name="テキスト ボックス 8">
            <a:extLst>
              <a:ext uri="{FF2B5EF4-FFF2-40B4-BE49-F238E27FC236}">
                <a16:creationId xmlns:a16="http://schemas.microsoft.com/office/drawing/2014/main" id="{1C06985F-5160-D820-D5DC-1BC98893EA1A}"/>
              </a:ext>
            </a:extLst>
          </p:cNvPr>
          <p:cNvSpPr txBox="1"/>
          <p:nvPr/>
        </p:nvSpPr>
        <p:spPr>
          <a:xfrm>
            <a:off x="4353728" y="5941367"/>
            <a:ext cx="4104472" cy="461665"/>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800" b="0" dirty="0">
                <a:solidFill>
                  <a:prstClr val="black"/>
                </a:solidFill>
                <a:latin typeface="+mj-ea"/>
                <a:ea typeface="+mj-ea"/>
                <a:cs typeface="MS PGothic" charset="-128"/>
              </a:rPr>
              <a:t>H. Harada, K. </a:t>
            </a:r>
            <a:r>
              <a:rPr lang="en-US" altLang="ja-JP" sz="800" b="0" dirty="0" err="1">
                <a:solidFill>
                  <a:prstClr val="black"/>
                </a:solidFill>
                <a:latin typeface="+mj-ea"/>
                <a:ea typeface="+mj-ea"/>
                <a:cs typeface="MS PGothic" charset="-128"/>
              </a:rPr>
              <a:t>Mizutani</a:t>
            </a:r>
            <a:r>
              <a:rPr lang="en-US" altLang="ja-JP" sz="800" b="0" dirty="0">
                <a:solidFill>
                  <a:prstClr val="black"/>
                </a:solidFill>
                <a:latin typeface="+mj-ea"/>
                <a:ea typeface="+mj-ea"/>
                <a:cs typeface="MS PGothic" charset="-128"/>
              </a:rPr>
              <a:t>, J. Fujiwara, K. Mochizuki, K. Obata, and R. Okumura, “IEEE 802.15.4g based Wi-SUN Communication Systems,” IEICE Transactions on Communications, E100-B, No. 07, pp. 1032–1043, Jul. 2017.</a:t>
            </a:r>
          </a:p>
        </p:txBody>
      </p:sp>
      <p:sp>
        <p:nvSpPr>
          <p:cNvPr id="10" name="日付プレースホルダー 3">
            <a:extLst>
              <a:ext uri="{FF2B5EF4-FFF2-40B4-BE49-F238E27FC236}">
                <a16:creationId xmlns:a16="http://schemas.microsoft.com/office/drawing/2014/main" id="{00A695E9-78D1-B269-CE7F-7C32DA5E564D}"/>
              </a:ext>
            </a:extLst>
          </p:cNvPr>
          <p:cNvSpPr>
            <a:spLocks noGrp="1"/>
          </p:cNvSpPr>
          <p:nvPr>
            <p:ph type="dt" sz="half" idx="10"/>
          </p:nvPr>
        </p:nvSpPr>
        <p:spPr>
          <a:xfrm>
            <a:off x="685800" y="378281"/>
            <a:ext cx="1600200" cy="215444"/>
          </a:xfrm>
        </p:spPr>
        <p:txBody>
          <a:bodyPr/>
          <a:lstStyle/>
          <a:p>
            <a:r>
              <a:rPr lang="en-US" altLang="ja-JP" dirty="0"/>
              <a:t>July 2023</a:t>
            </a:r>
          </a:p>
        </p:txBody>
      </p:sp>
      <p:pic>
        <p:nvPicPr>
          <p:cNvPr id="11" name="図 10">
            <a:extLst>
              <a:ext uri="{FF2B5EF4-FFF2-40B4-BE49-F238E27FC236}">
                <a16:creationId xmlns:a16="http://schemas.microsoft.com/office/drawing/2014/main" id="{FD1E5CA1-B269-27F1-6AFF-0279D9E048EB}"/>
              </a:ext>
            </a:extLst>
          </p:cNvPr>
          <p:cNvPicPr>
            <a:picLocks noChangeAspect="1"/>
          </p:cNvPicPr>
          <p:nvPr/>
        </p:nvPicPr>
        <p:blipFill>
          <a:blip r:embed="rId2"/>
          <a:stretch>
            <a:fillRect/>
          </a:stretch>
        </p:blipFill>
        <p:spPr>
          <a:xfrm>
            <a:off x="1190836" y="1268760"/>
            <a:ext cx="6838528" cy="4735849"/>
          </a:xfrm>
          <a:prstGeom prst="rect">
            <a:avLst/>
          </a:prstGeom>
        </p:spPr>
      </p:pic>
      <p:sp>
        <p:nvSpPr>
          <p:cNvPr id="2" name="フッター プレースホルダー 4">
            <a:extLst>
              <a:ext uri="{FF2B5EF4-FFF2-40B4-BE49-F238E27FC236}">
                <a16:creationId xmlns:a16="http://schemas.microsoft.com/office/drawing/2014/main" id="{96D0AC16-1486-1126-CF74-517E9C3C2D61}"/>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Tree>
    <p:extLst>
      <p:ext uri="{BB962C8B-B14F-4D97-AF65-F5344CB8AC3E}">
        <p14:creationId xmlns:p14="http://schemas.microsoft.com/office/powerpoint/2010/main" val="241652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5E2FEE-EC20-5DB2-5D94-911F13556EA1}"/>
              </a:ext>
            </a:extLst>
          </p:cNvPr>
          <p:cNvSpPr>
            <a:spLocks noGrp="1"/>
          </p:cNvSpPr>
          <p:nvPr>
            <p:ph type="title"/>
          </p:nvPr>
        </p:nvSpPr>
        <p:spPr/>
        <p:txBody>
          <a:bodyPr/>
          <a:lstStyle/>
          <a:p>
            <a:r>
              <a:rPr kumimoji="1" lang="en-US" altLang="ja-JP" dirty="0"/>
              <a:t>Specification of SUN-FSK</a:t>
            </a:r>
            <a:endParaRPr kumimoji="1" lang="ja-JP" altLang="en-US"/>
          </a:p>
        </p:txBody>
      </p:sp>
      <p:sp>
        <p:nvSpPr>
          <p:cNvPr id="6" name="スライド番号プレースホルダー 5">
            <a:extLst>
              <a:ext uri="{FF2B5EF4-FFF2-40B4-BE49-F238E27FC236}">
                <a16:creationId xmlns:a16="http://schemas.microsoft.com/office/drawing/2014/main" id="{A6CAB694-EB58-7CCA-BE62-2B2158CC8B56}"/>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7</a:t>
            </a:fld>
            <a:endParaRPr lang="en-US" altLang="ja-JP"/>
          </a:p>
        </p:txBody>
      </p:sp>
      <p:sp>
        <p:nvSpPr>
          <p:cNvPr id="3" name="フッター プレースホルダー 4">
            <a:extLst>
              <a:ext uri="{FF2B5EF4-FFF2-40B4-BE49-F238E27FC236}">
                <a16:creationId xmlns:a16="http://schemas.microsoft.com/office/drawing/2014/main" id="{67712857-0561-2799-37DD-3A4AA1FEF010}"/>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5" name="日付プレースホルダー 3">
            <a:extLst>
              <a:ext uri="{FF2B5EF4-FFF2-40B4-BE49-F238E27FC236}">
                <a16:creationId xmlns:a16="http://schemas.microsoft.com/office/drawing/2014/main" id="{DE5D86BB-E50D-382B-CC5A-B6EC4431F6C8}"/>
              </a:ext>
            </a:extLst>
          </p:cNvPr>
          <p:cNvSpPr>
            <a:spLocks noGrp="1"/>
          </p:cNvSpPr>
          <p:nvPr>
            <p:ph type="dt" sz="half" idx="10"/>
          </p:nvPr>
        </p:nvSpPr>
        <p:spPr>
          <a:xfrm>
            <a:off x="685800" y="378281"/>
            <a:ext cx="1600200" cy="215444"/>
          </a:xfrm>
        </p:spPr>
        <p:txBody>
          <a:bodyPr/>
          <a:lstStyle/>
          <a:p>
            <a:r>
              <a:rPr lang="en-US" altLang="ja-JP" dirty="0"/>
              <a:t>July 2023</a:t>
            </a:r>
          </a:p>
        </p:txBody>
      </p:sp>
      <p:pic>
        <p:nvPicPr>
          <p:cNvPr id="4" name="図 3">
            <a:extLst>
              <a:ext uri="{FF2B5EF4-FFF2-40B4-BE49-F238E27FC236}">
                <a16:creationId xmlns:a16="http://schemas.microsoft.com/office/drawing/2014/main" id="{8832A3DC-3C64-877E-304B-D4BAC495F305}"/>
              </a:ext>
            </a:extLst>
          </p:cNvPr>
          <p:cNvPicPr>
            <a:picLocks noChangeAspect="1"/>
          </p:cNvPicPr>
          <p:nvPr/>
        </p:nvPicPr>
        <p:blipFill>
          <a:blip r:embed="rId2"/>
          <a:stretch>
            <a:fillRect/>
          </a:stretch>
        </p:blipFill>
        <p:spPr>
          <a:xfrm>
            <a:off x="328473" y="2304885"/>
            <a:ext cx="8487053" cy="2789451"/>
          </a:xfrm>
          <a:prstGeom prst="rect">
            <a:avLst/>
          </a:prstGeom>
        </p:spPr>
      </p:pic>
    </p:spTree>
    <p:extLst>
      <p:ext uri="{BB962C8B-B14F-4D97-AF65-F5344CB8AC3E}">
        <p14:creationId xmlns:p14="http://schemas.microsoft.com/office/powerpoint/2010/main" val="322574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BF4ED84-C5D6-5A58-239E-3892C2052FF8}"/>
              </a:ext>
            </a:extLst>
          </p:cNvPr>
          <p:cNvSpPr>
            <a:spLocks noGrp="1"/>
          </p:cNvSpPr>
          <p:nvPr>
            <p:ph type="sldNum" sz="quarter" idx="12"/>
          </p:nvPr>
        </p:nvSpPr>
        <p:spPr/>
        <p:txBody>
          <a:bodyPr/>
          <a:lstStyle/>
          <a:p>
            <a:r>
              <a:rPr lang="en-US" altLang="ja-JP"/>
              <a:t>Slide </a:t>
            </a:r>
            <a:fld id="{C2764211-2564-534C-81C1-DD39658BDD1F}" type="slidenum">
              <a:rPr lang="en-US" altLang="ja-JP" smtClean="0"/>
              <a:pPr/>
              <a:t>8</a:t>
            </a:fld>
            <a:endParaRPr lang="en-US" altLang="ja-JP"/>
          </a:p>
        </p:txBody>
      </p:sp>
      <p:sp>
        <p:nvSpPr>
          <p:cNvPr id="5" name="タイトル 1">
            <a:extLst>
              <a:ext uri="{FF2B5EF4-FFF2-40B4-BE49-F238E27FC236}">
                <a16:creationId xmlns:a16="http://schemas.microsoft.com/office/drawing/2014/main" id="{D0B7F547-AA84-BE6A-2E68-F3FA7B64E071}"/>
              </a:ext>
            </a:extLst>
          </p:cNvPr>
          <p:cNvSpPr txBox="1">
            <a:spLocks/>
          </p:cNvSpPr>
          <p:nvPr/>
        </p:nvSpPr>
        <p:spPr>
          <a:xfrm>
            <a:off x="685800" y="685800"/>
            <a:ext cx="7772400" cy="1066800"/>
          </a:xfrm>
          <a:prstGeom prst="rect">
            <a:avLst/>
          </a:prstGeom>
        </p:spPr>
        <p:txBody>
          <a:bodyPr/>
          <a:lst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a:lstStyle>
          <a:p>
            <a:r>
              <a:rPr lang="en-US" altLang="ja-JP" dirty="0"/>
              <a:t>Packet Error Rate (PER) performance of SUN-FSK</a:t>
            </a:r>
            <a:endParaRPr lang="ja-JP" altLang="en-US"/>
          </a:p>
        </p:txBody>
      </p:sp>
      <p:pic>
        <p:nvPicPr>
          <p:cNvPr id="7" name="図 6">
            <a:extLst>
              <a:ext uri="{FF2B5EF4-FFF2-40B4-BE49-F238E27FC236}">
                <a16:creationId xmlns:a16="http://schemas.microsoft.com/office/drawing/2014/main" id="{E94E0F52-0CF2-9EDB-5D83-B239AD5CC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239" y="2529277"/>
            <a:ext cx="4292933" cy="3744565"/>
          </a:xfrm>
          <a:prstGeom prst="rect">
            <a:avLst/>
          </a:prstGeom>
        </p:spPr>
      </p:pic>
      <p:sp>
        <p:nvSpPr>
          <p:cNvPr id="8" name="コンテンツ プレースホルダー 3">
            <a:extLst>
              <a:ext uri="{FF2B5EF4-FFF2-40B4-BE49-F238E27FC236}">
                <a16:creationId xmlns:a16="http://schemas.microsoft.com/office/drawing/2014/main" id="{2CBD2F75-7969-2716-900D-C596BA8E872F}"/>
              </a:ext>
            </a:extLst>
          </p:cNvPr>
          <p:cNvSpPr txBox="1">
            <a:spLocks/>
          </p:cNvSpPr>
          <p:nvPr/>
        </p:nvSpPr>
        <p:spPr>
          <a:xfrm>
            <a:off x="252902" y="1954171"/>
            <a:ext cx="4130621" cy="3744565"/>
          </a:xfrm>
          <a:prstGeom prst="rect">
            <a:avLst/>
          </a:prstGeom>
        </p:spPr>
        <p:txBody>
          <a:bodyPr/>
          <a:lst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dirty="0">
                <a:latin typeface="Times New Roman" panose="02020603050405020304" pitchFamily="18" charset="0"/>
                <a:cs typeface="Times New Roman" panose="02020603050405020304" pitchFamily="18" charset="0"/>
              </a:rPr>
              <a:t>Experimental transmission performance</a:t>
            </a:r>
          </a:p>
          <a:p>
            <a:pPr lvl="1"/>
            <a:r>
              <a:rPr lang="en-US" altLang="ja-JP" sz="1600" dirty="0">
                <a:latin typeface="Times New Roman" panose="02020603050405020304" pitchFamily="18" charset="0"/>
                <a:cs typeface="Times New Roman" panose="02020603050405020304" pitchFamily="18" charset="0"/>
              </a:rPr>
              <a:t>Prototype IC Lapis ML7421 </a:t>
            </a:r>
          </a:p>
          <a:p>
            <a:pPr lvl="1"/>
            <a:r>
              <a:rPr lang="en-US" altLang="ja-JP" sz="1600" dirty="0">
                <a:latin typeface="Times New Roman" panose="02020603050405020304" pitchFamily="18" charset="0"/>
                <a:cs typeface="Times New Roman" panose="02020603050405020304" pitchFamily="18" charset="0"/>
              </a:rPr>
              <a:t>Support data rates of 50 kbps ~ 600 kbps by 2-FSK</a:t>
            </a:r>
          </a:p>
          <a:p>
            <a:pPr lvl="1"/>
            <a:r>
              <a:rPr lang="en-US" altLang="ja-JP" sz="1600" dirty="0">
                <a:latin typeface="Times New Roman" panose="02020603050405020304" pitchFamily="18" charset="0"/>
                <a:cs typeface="Times New Roman" panose="02020603050405020304" pitchFamily="18" charset="0"/>
              </a:rPr>
              <a:t>Support IEEE 802.15.4-compliant FEC</a:t>
            </a:r>
          </a:p>
          <a:p>
            <a:pPr lvl="1"/>
            <a:r>
              <a:rPr lang="en-US" altLang="ja-JP" sz="1600" dirty="0">
                <a:latin typeface="Times New Roman" panose="02020603050405020304" pitchFamily="18" charset="0"/>
                <a:cs typeface="Times New Roman" panose="02020603050405020304" pitchFamily="18" charset="0"/>
              </a:rPr>
              <a:t>Certified by a certification body in Japan</a:t>
            </a:r>
          </a:p>
          <a:p>
            <a:pPr lvl="2"/>
            <a:r>
              <a:rPr lang="en-US" altLang="ja-JP" sz="1400" dirty="0">
                <a:latin typeface="Times New Roman" panose="02020603050405020304" pitchFamily="18" charset="0"/>
                <a:cs typeface="Times New Roman" panose="02020603050405020304" pitchFamily="18" charset="0"/>
              </a:rPr>
              <a:t>Meet the requirements of ARIB STD-T108 under the proposed parameters</a:t>
            </a:r>
            <a:endParaRPr lang="ja-JP" altLang="en-US" sz="1400">
              <a:latin typeface="Times New Roman" panose="02020603050405020304" pitchFamily="18" charset="0"/>
              <a:cs typeface="Times New Roman" panose="02020603050405020304" pitchFamily="18" charset="0"/>
            </a:endParaRPr>
          </a:p>
          <a:p>
            <a:endParaRPr lang="ja-JP" altLang="en-US"/>
          </a:p>
        </p:txBody>
      </p:sp>
      <p:pic>
        <p:nvPicPr>
          <p:cNvPr id="9" name="図 8">
            <a:extLst>
              <a:ext uri="{FF2B5EF4-FFF2-40B4-BE49-F238E27FC236}">
                <a16:creationId xmlns:a16="http://schemas.microsoft.com/office/drawing/2014/main" id="{AB4FC04A-CD9E-90E4-E195-980AA8550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270" y="1630355"/>
            <a:ext cx="1459120" cy="898922"/>
          </a:xfrm>
          <a:prstGeom prst="rect">
            <a:avLst/>
          </a:prstGeom>
        </p:spPr>
      </p:pic>
      <p:sp>
        <p:nvSpPr>
          <p:cNvPr id="10" name="テキスト ボックス 9">
            <a:extLst>
              <a:ext uri="{FF2B5EF4-FFF2-40B4-BE49-F238E27FC236}">
                <a16:creationId xmlns:a16="http://schemas.microsoft.com/office/drawing/2014/main" id="{79D68375-2379-D72F-EE86-229E5EBFFD3D}"/>
              </a:ext>
            </a:extLst>
          </p:cNvPr>
          <p:cNvSpPr txBox="1"/>
          <p:nvPr/>
        </p:nvSpPr>
        <p:spPr>
          <a:xfrm>
            <a:off x="685800" y="5632346"/>
            <a:ext cx="3382144" cy="461665"/>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800" b="0" dirty="0">
                <a:solidFill>
                  <a:prstClr val="black"/>
                </a:solidFill>
                <a:latin typeface="+mj-ea"/>
                <a:ea typeface="+mj-ea"/>
                <a:cs typeface="MS PGothic" charset="-128"/>
              </a:rPr>
              <a:t>Y. Xiang, R. Okumura, K. Mizutani, H. Harada, “Data Rate Enhancement of FSK Transmission Scheme for IEEE 802.15. 4-Based Field Area Network”, IEEE Sensors Journal,Jan. 2021</a:t>
            </a:r>
          </a:p>
        </p:txBody>
      </p:sp>
      <p:sp>
        <p:nvSpPr>
          <p:cNvPr id="12" name="テキスト ボックス 11">
            <a:extLst>
              <a:ext uri="{FF2B5EF4-FFF2-40B4-BE49-F238E27FC236}">
                <a16:creationId xmlns:a16="http://schemas.microsoft.com/office/drawing/2014/main" id="{2F54C0F5-D3B5-4FCA-BF6B-548E739B71D1}"/>
              </a:ext>
            </a:extLst>
          </p:cNvPr>
          <p:cNvSpPr txBox="1"/>
          <p:nvPr/>
        </p:nvSpPr>
        <p:spPr>
          <a:xfrm>
            <a:off x="7498330" y="3287891"/>
            <a:ext cx="1217000" cy="307777"/>
          </a:xfrm>
          <a:prstGeom prst="rect">
            <a:avLst/>
          </a:prstGeom>
          <a:noFill/>
        </p:spPr>
        <p:txBody>
          <a:bodyPr wrap="none" rtlCol="0">
            <a:spAutoFit/>
          </a:bodyPr>
          <a:lstStyle/>
          <a:p>
            <a:r>
              <a:rPr kumimoji="1" lang="en-US" altLang="ja-JP" sz="1400" dirty="0">
                <a:solidFill>
                  <a:srgbClr val="DB3440"/>
                </a:solidFill>
              </a:rPr>
              <a:t>Required PER</a:t>
            </a:r>
            <a:endParaRPr kumimoji="1" lang="ja-JP" altLang="en-US" sz="1400">
              <a:solidFill>
                <a:srgbClr val="DB3440"/>
              </a:solidFill>
            </a:endParaRPr>
          </a:p>
        </p:txBody>
      </p:sp>
      <p:sp>
        <p:nvSpPr>
          <p:cNvPr id="6" name="フッター プレースホルダー 4">
            <a:extLst>
              <a:ext uri="{FF2B5EF4-FFF2-40B4-BE49-F238E27FC236}">
                <a16:creationId xmlns:a16="http://schemas.microsoft.com/office/drawing/2014/main" id="{2C861A31-4520-66B5-2B9C-6401803F6B05}"/>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3" name="日付プレースホルダー 3">
            <a:extLst>
              <a:ext uri="{FF2B5EF4-FFF2-40B4-BE49-F238E27FC236}">
                <a16:creationId xmlns:a16="http://schemas.microsoft.com/office/drawing/2014/main" id="{F45CA3F8-FCCA-4295-6BA0-B9693B997AC7}"/>
              </a:ext>
            </a:extLst>
          </p:cNvPr>
          <p:cNvSpPr>
            <a:spLocks noGrp="1"/>
          </p:cNvSpPr>
          <p:nvPr>
            <p:ph type="dt" sz="half" idx="10"/>
          </p:nvPr>
        </p:nvSpPr>
        <p:spPr>
          <a:xfrm>
            <a:off x="685800" y="378281"/>
            <a:ext cx="1600200" cy="215444"/>
          </a:xfrm>
        </p:spPr>
        <p:txBody>
          <a:bodyPr/>
          <a:lstStyle/>
          <a:p>
            <a:r>
              <a:rPr lang="en-US" altLang="ja-JP" dirty="0"/>
              <a:t>July 2023</a:t>
            </a:r>
          </a:p>
        </p:txBody>
      </p:sp>
      <p:cxnSp>
        <p:nvCxnSpPr>
          <p:cNvPr id="14" name="直線コネクタ 13">
            <a:extLst>
              <a:ext uri="{FF2B5EF4-FFF2-40B4-BE49-F238E27FC236}">
                <a16:creationId xmlns:a16="http://schemas.microsoft.com/office/drawing/2014/main" id="{A0F87E45-FF98-E48F-F679-1ADB7EE76CA0}"/>
              </a:ext>
            </a:extLst>
          </p:cNvPr>
          <p:cNvCxnSpPr>
            <a:cxnSpLocks/>
          </p:cNvCxnSpPr>
          <p:nvPr/>
        </p:nvCxnSpPr>
        <p:spPr>
          <a:xfrm>
            <a:off x="5078780" y="3696454"/>
            <a:ext cx="3600400" cy="0"/>
          </a:xfrm>
          <a:prstGeom prst="line">
            <a:avLst/>
          </a:prstGeom>
          <a:ln w="28575">
            <a:solidFill>
              <a:srgbClr val="DB3440"/>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684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6A279-EA8A-9B77-F6CF-B7BED21B3DD6}"/>
              </a:ext>
            </a:extLst>
          </p:cNvPr>
          <p:cNvSpPr>
            <a:spLocks noGrp="1"/>
          </p:cNvSpPr>
          <p:nvPr>
            <p:ph type="title"/>
          </p:nvPr>
        </p:nvSpPr>
        <p:spPr>
          <a:xfrm>
            <a:off x="685800" y="685800"/>
            <a:ext cx="7772400" cy="798984"/>
          </a:xfrm>
        </p:spPr>
        <p:txBody>
          <a:bodyPr/>
          <a:lstStyle/>
          <a:p>
            <a:r>
              <a:rPr kumimoji="1" lang="en-US" altLang="ja-JP" sz="3200" dirty="0"/>
              <a:t>SUN-OFDM</a:t>
            </a:r>
            <a:endParaRPr kumimoji="1" lang="ja-JP" altLang="en-US" sz="3200"/>
          </a:p>
        </p:txBody>
      </p:sp>
      <p:sp>
        <p:nvSpPr>
          <p:cNvPr id="5" name="フッター プレースホルダー 4">
            <a:extLst>
              <a:ext uri="{FF2B5EF4-FFF2-40B4-BE49-F238E27FC236}">
                <a16:creationId xmlns:a16="http://schemas.microsoft.com/office/drawing/2014/main" id="{121DF28C-C7D6-0C4E-5861-16619A8F6799}"/>
              </a:ext>
            </a:extLst>
          </p:cNvPr>
          <p:cNvSpPr>
            <a:spLocks noGrp="1"/>
          </p:cNvSpPr>
          <p:nvPr>
            <p:ph type="ftr" sz="quarter" idx="11"/>
          </p:nvPr>
        </p:nvSpPr>
        <p:spPr>
          <a:xfrm>
            <a:off x="5486400" y="6475413"/>
            <a:ext cx="3124200" cy="184666"/>
          </a:xfrm>
        </p:spPr>
        <p:txBody>
          <a:bodyPr/>
          <a:lstStyle/>
          <a:p>
            <a:r>
              <a:rPr lang="en-US" altLang="ja-JP" dirty="0"/>
              <a:t>H. Harada (Kyoto University)</a:t>
            </a:r>
          </a:p>
        </p:txBody>
      </p:sp>
      <p:sp>
        <p:nvSpPr>
          <p:cNvPr id="6" name="スライド番号プレースホルダー 5">
            <a:extLst>
              <a:ext uri="{FF2B5EF4-FFF2-40B4-BE49-F238E27FC236}">
                <a16:creationId xmlns:a16="http://schemas.microsoft.com/office/drawing/2014/main" id="{B69FFAE5-243B-B417-7A63-0ACC5623C370}"/>
              </a:ext>
            </a:extLst>
          </p:cNvPr>
          <p:cNvSpPr>
            <a:spLocks noGrp="1"/>
          </p:cNvSpPr>
          <p:nvPr>
            <p:ph type="sldNum" sz="quarter" idx="12"/>
          </p:nvPr>
        </p:nvSpPr>
        <p:spPr/>
        <p:txBody>
          <a:bodyPr/>
          <a:lstStyle/>
          <a:p>
            <a:r>
              <a:rPr lang="en-US" altLang="ja-JP"/>
              <a:t>Slide </a:t>
            </a:r>
            <a:fld id="{A7BB8295-9E98-6C46-8924-A289573E0324}" type="slidenum">
              <a:rPr lang="en-US" altLang="ja-JP" smtClean="0"/>
              <a:pPr/>
              <a:t>9</a:t>
            </a:fld>
            <a:endParaRPr lang="en-US" altLang="ja-JP"/>
          </a:p>
        </p:txBody>
      </p:sp>
      <p:pic>
        <p:nvPicPr>
          <p:cNvPr id="7" name="図 6">
            <a:extLst>
              <a:ext uri="{FF2B5EF4-FFF2-40B4-BE49-F238E27FC236}">
                <a16:creationId xmlns:a16="http://schemas.microsoft.com/office/drawing/2014/main" id="{56EB8D2B-0431-7373-77B0-C91D0805BB81}"/>
              </a:ext>
            </a:extLst>
          </p:cNvPr>
          <p:cNvPicPr>
            <a:picLocks noChangeAspect="1"/>
          </p:cNvPicPr>
          <p:nvPr/>
        </p:nvPicPr>
        <p:blipFill>
          <a:blip r:embed="rId2"/>
          <a:stretch>
            <a:fillRect/>
          </a:stretch>
        </p:blipFill>
        <p:spPr>
          <a:xfrm>
            <a:off x="2051720" y="1484784"/>
            <a:ext cx="5165676" cy="4159784"/>
          </a:xfrm>
          <a:prstGeom prst="rect">
            <a:avLst/>
          </a:prstGeom>
        </p:spPr>
      </p:pic>
      <p:sp>
        <p:nvSpPr>
          <p:cNvPr id="8" name="テキスト ボックス 7">
            <a:extLst>
              <a:ext uri="{FF2B5EF4-FFF2-40B4-BE49-F238E27FC236}">
                <a16:creationId xmlns:a16="http://schemas.microsoft.com/office/drawing/2014/main" id="{5571CA4B-43AA-7076-157E-3A28928F8156}"/>
              </a:ext>
            </a:extLst>
          </p:cNvPr>
          <p:cNvSpPr txBox="1"/>
          <p:nvPr/>
        </p:nvSpPr>
        <p:spPr>
          <a:xfrm>
            <a:off x="3203848" y="5707580"/>
            <a:ext cx="5671163" cy="553998"/>
          </a:xfrm>
          <a:prstGeom prst="rect">
            <a:avLst/>
          </a:prstGeom>
          <a:noFill/>
        </p:spPr>
        <p:txBody>
          <a:bodyPr wrap="square" rtlCol="0">
            <a:spAutoFit/>
          </a:bodyPr>
          <a:lstStyle>
            <a:defPPr>
              <a:defRPr lang="ja-JP"/>
            </a:defPPr>
            <a:lvl1pPr algn="ctr">
              <a:defRPr sz="1600" b="1">
                <a:latin typeface="Hiragino Sans W3" charset="-128"/>
                <a:ea typeface="Hiragino Sans W3" charset="-128"/>
                <a:cs typeface="Hiragino Sans W3" charset="-128"/>
              </a:defRPr>
            </a:lvl1pPr>
          </a:lstStyle>
          <a:p>
            <a:pPr algn="l" fontAlgn="base">
              <a:spcBef>
                <a:spcPct val="0"/>
              </a:spcBef>
              <a:spcAft>
                <a:spcPct val="0"/>
              </a:spcAft>
            </a:pPr>
            <a:r>
              <a:rPr lang="en-US" altLang="ja-JP" sz="1000" b="0" dirty="0">
                <a:solidFill>
                  <a:prstClr val="black"/>
                </a:solidFill>
                <a:latin typeface="Times New Roman" panose="02020603050405020304" pitchFamily="18" charset="0"/>
                <a:ea typeface="+mn-ea"/>
                <a:cs typeface="Times New Roman" panose="02020603050405020304" pitchFamily="18" charset="0"/>
              </a:rPr>
              <a:t>S. Kadoi, H. Ochiai, R. Okumura, K. Mizutani, H. Harada, “IEEE 802.15. 4g/4x-based Orthogonal Frequency Division Multiplexing Transmission Scheme for Wide Area and Mobile IoT Communication Systems”, IEEE Internet of Things Journal, Dec. 2021</a:t>
            </a:r>
          </a:p>
        </p:txBody>
      </p:sp>
      <p:sp>
        <p:nvSpPr>
          <p:cNvPr id="3" name="日付プレースホルダー 3">
            <a:extLst>
              <a:ext uri="{FF2B5EF4-FFF2-40B4-BE49-F238E27FC236}">
                <a16:creationId xmlns:a16="http://schemas.microsoft.com/office/drawing/2014/main" id="{AB6E1EF5-BDDE-9CF9-5969-F0B15436C999}"/>
              </a:ext>
            </a:extLst>
          </p:cNvPr>
          <p:cNvSpPr>
            <a:spLocks noGrp="1"/>
          </p:cNvSpPr>
          <p:nvPr>
            <p:ph type="dt" sz="half" idx="10"/>
          </p:nvPr>
        </p:nvSpPr>
        <p:spPr>
          <a:xfrm>
            <a:off x="685800" y="378281"/>
            <a:ext cx="1600200" cy="215444"/>
          </a:xfrm>
        </p:spPr>
        <p:txBody>
          <a:bodyPr/>
          <a:lstStyle/>
          <a:p>
            <a:r>
              <a:rPr lang="en-US" altLang="ja-JP" dirty="0"/>
              <a:t>July 2023</a:t>
            </a:r>
          </a:p>
        </p:txBody>
      </p:sp>
    </p:spTree>
    <p:extLst>
      <p:ext uri="{BB962C8B-B14F-4D97-AF65-F5344CB8AC3E}">
        <p14:creationId xmlns:p14="http://schemas.microsoft.com/office/powerpoint/2010/main" val="31234068"/>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362</TotalTime>
  <Words>1674</Words>
  <Application>Microsoft Macintosh PowerPoint</Application>
  <PresentationFormat>画面に合わせる (4:3)</PresentationFormat>
  <Paragraphs>217</Paragraphs>
  <Slides>19</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Hiragino Sans W3</vt:lpstr>
      <vt:lpstr>メイリオ</vt:lpstr>
      <vt:lpstr>Arial</vt:lpstr>
      <vt:lpstr>Calibri</vt:lpstr>
      <vt:lpstr>Times New Roman</vt:lpstr>
      <vt:lpstr>Office テーマ</vt:lpstr>
      <vt:lpstr>PowerPoint プレゼンテーション</vt:lpstr>
      <vt:lpstr>Basic transmission characteristics of SUN-FSK and SUN-OFDM and future extensions</vt:lpstr>
      <vt:lpstr>Background</vt:lpstr>
      <vt:lpstr>Background</vt:lpstr>
      <vt:lpstr>Expected use cases of IEEE 802.15.4 SUN</vt:lpstr>
      <vt:lpstr>PowerPoint プレゼンテーション</vt:lpstr>
      <vt:lpstr>Specification of SUN-FSK</vt:lpstr>
      <vt:lpstr>PowerPoint プレゼンテーション</vt:lpstr>
      <vt:lpstr>SUN-OFDM</vt:lpstr>
      <vt:lpstr>OFDM pilot data mapping</vt:lpstr>
      <vt:lpstr>Specification of SUN-OFDM (IEEE 802.15.4-2020)</vt:lpstr>
      <vt:lpstr>Specification of SUN-OFDM (IEEE 802.15.4-2020)</vt:lpstr>
      <vt:lpstr>PER performance of SUN-FSK and SUN-OFDM</vt:lpstr>
      <vt:lpstr>Maximum transmission length to achieve required PER of 10%</vt:lpstr>
      <vt:lpstr>Improvement of channel estimation scheme</vt:lpstr>
      <vt:lpstr>PER performance </vt:lpstr>
      <vt:lpstr>Improvement of channel estimation scheme2</vt:lpstr>
      <vt:lpstr>PowerPoint プレゼンテーション</vt:lpstr>
      <vt:lpstr>Future extension proposal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Hiroshi Harada</dc:creator>
  <cp:keywords/>
  <dc:description>&lt;doc#&gt;</dc:description>
  <cp:lastModifiedBy>博司 原田</cp:lastModifiedBy>
  <cp:revision>28</cp:revision>
  <cp:lastPrinted>1998-02-10T13:28:06Z</cp:lastPrinted>
  <dcterms:created xsi:type="dcterms:W3CDTF">2023-07-11T09:26:43Z</dcterms:created>
  <dcterms:modified xsi:type="dcterms:W3CDTF">2023-07-12T22:51:14Z</dcterms:modified>
</cp:coreProperties>
</file>