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
  </p:notesMasterIdLst>
  <p:handoutMasterIdLst>
    <p:handoutMasterId r:id="rId7"/>
  </p:handoutMasterIdLst>
  <p:sldIdLst>
    <p:sldId id="259" r:id="rId2"/>
    <p:sldId id="287" r:id="rId3"/>
    <p:sldId id="288" r:id="rId4"/>
    <p:sldId id="289" r:id="rId5"/>
  </p:sldIdLst>
  <p:sldSz cx="12192000" cy="6858000"/>
  <p:notesSz cx="6934200" cy="9280525"/>
  <p:defaultTextStyle>
    <a:defPPr>
      <a:defRPr lang="en-US"/>
    </a:defPPr>
    <a:lvl1pPr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1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1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1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1200" kern="1200">
        <a:solidFill>
          <a:schemeClr val="tx1"/>
        </a:solidFill>
        <a:latin typeface="Times New Roman" charset="0"/>
        <a:ea typeface="ＭＳ Ｐゴシック" charset="0"/>
        <a:cs typeface="ＭＳ Ｐゴシック" charset="0"/>
      </a:defRPr>
    </a:lvl9pPr>
  </p:defaultTextStyle>
  <p:extLst>
    <p:ext uri="{521415D9-36F7-43E2-AB2F-B90AF26B5E84}">
      <p14:sectionLst xmlns:p14="http://schemas.microsoft.com/office/powerpoint/2010/main">
        <p14:section name="Opening Slides" id="{5A4C004E-CA90-724F-980A-23C27DA2BDFE}">
          <p14:sldIdLst>
            <p14:sldId id="259"/>
            <p14:sldId id="287"/>
            <p14:sldId id="288"/>
            <p14:sldId id="289"/>
          </p14:sldIdLst>
        </p14:section>
        <p14:section name="Closing Slide" id="{17524BA6-C3AC-EE4D-BA9D-E46A8CDB06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9900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26C121-75C4-4582-9489-C69E32526AD4}" v="6" dt="2023-07-11T09:04:16.6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25" autoAdjust="0"/>
    <p:restoredTop sz="95742" autoAdjust="0"/>
  </p:normalViewPr>
  <p:slideViewPr>
    <p:cSldViewPr>
      <p:cViewPr varScale="1">
        <p:scale>
          <a:sx n="84" d="100"/>
          <a:sy n="84" d="100"/>
        </p:scale>
        <p:origin x="663" y="30"/>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44888" y="177800"/>
            <a:ext cx="2693987"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3075" name="Rectangle 3"/>
          <p:cNvSpPr>
            <a:spLocks noGrp="1" noChangeArrowheads="1"/>
          </p:cNvSpPr>
          <p:nvPr>
            <p:ph type="dt" sz="quarter" idx="1"/>
          </p:nvPr>
        </p:nvSpPr>
        <p:spPr bwMode="auto">
          <a:xfrm>
            <a:off x="695325" y="177800"/>
            <a:ext cx="2309813"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3076" name="Rectangle 4"/>
          <p:cNvSpPr>
            <a:spLocks noGrp="1" noChangeArrowheads="1"/>
          </p:cNvSpPr>
          <p:nvPr>
            <p:ph type="ftr" sz="quarter" idx="2"/>
          </p:nvPr>
        </p:nvSpPr>
        <p:spPr bwMode="auto">
          <a:xfrm>
            <a:off x="4160838" y="8982075"/>
            <a:ext cx="2157412"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sz="1000">
                <a:latin typeface="Times New Roman" pitchFamily="18" charset="0"/>
                <a:ea typeface="ＭＳ Ｐゴシック" pitchFamily="-65" charset="-128"/>
                <a:cs typeface="+mn-cs"/>
              </a:defRPr>
            </a:lvl1pPr>
          </a:lstStyle>
          <a:p>
            <a:pPr>
              <a:defRPr/>
            </a:pPr>
            <a:r>
              <a:rPr lang="en-US"/>
              <a:t>&lt;Pat Kinney&gt;, &lt;Kinney Consulting LLC&gt;</a:t>
            </a:r>
          </a:p>
        </p:txBody>
      </p:sp>
      <p:sp>
        <p:nvSpPr>
          <p:cNvPr id="3077" name="Rectangle 5"/>
          <p:cNvSpPr>
            <a:spLocks noGrp="1" noChangeArrowheads="1"/>
          </p:cNvSpPr>
          <p:nvPr>
            <p:ph type="sldNum" sz="quarter" idx="3"/>
          </p:nvPr>
        </p:nvSpPr>
        <p:spPr bwMode="auto">
          <a:xfrm>
            <a:off x="2697163" y="8982075"/>
            <a:ext cx="1385887"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ctr" defTabSz="933450" eaLnBrk="0" hangingPunct="0">
              <a:defRPr sz="1000">
                <a:latin typeface="Times New Roman" pitchFamily="18" charset="0"/>
                <a:ea typeface="ＭＳ Ｐゴシック" pitchFamily="-65" charset="-128"/>
                <a:cs typeface="+mn-cs"/>
              </a:defRPr>
            </a:lvl1pPr>
          </a:lstStyle>
          <a:p>
            <a:pPr>
              <a:defRPr/>
            </a:pPr>
            <a:r>
              <a:rPr lang="en-US"/>
              <a:t>Page </a:t>
            </a:r>
            <a:fld id="{A02D7F57-CF25-5744-BB38-A746692E5220}" type="slidenum">
              <a:rPr lang="en-US"/>
              <a:pPr>
                <a:defRPr/>
              </a:pPr>
              <a:t>‹#›</a:t>
            </a:fld>
            <a:endParaRPr 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3319"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defTabSz="933450" eaLnBrk="0" hangingPunct="0"/>
            <a:r>
              <a:rPr 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8303264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467100" y="98425"/>
            <a:ext cx="2814638"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2051" name="Rectangle 3"/>
          <p:cNvSpPr>
            <a:spLocks noGrp="1" noChangeArrowheads="1"/>
          </p:cNvSpPr>
          <p:nvPr>
            <p:ph type="dt" idx="1"/>
          </p:nvPr>
        </p:nvSpPr>
        <p:spPr bwMode="auto">
          <a:xfrm>
            <a:off x="654050" y="98425"/>
            <a:ext cx="2736850"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14340"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71900" y="8985250"/>
            <a:ext cx="250983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ＭＳ Ｐゴシック" pitchFamily="-65" charset="-128"/>
                <a:cs typeface="+mn-cs"/>
              </a:defRPr>
            </a:lvl5pPr>
          </a:lstStyle>
          <a:p>
            <a:pPr lvl="4">
              <a:defRPr/>
            </a:pPr>
            <a:r>
              <a:rPr lang="en-US"/>
              <a:t>&lt;Pat Kinney&gt;, &lt;Kinney Consulting LLC&gt;</a:t>
            </a:r>
          </a:p>
        </p:txBody>
      </p:sp>
      <p:sp>
        <p:nvSpPr>
          <p:cNvPr id="2055" name="Rectangle 7"/>
          <p:cNvSpPr>
            <a:spLocks noGrp="1" noChangeArrowheads="1"/>
          </p:cNvSpPr>
          <p:nvPr>
            <p:ph type="sldNum" sz="quarter" idx="5"/>
          </p:nvPr>
        </p:nvSpPr>
        <p:spPr bwMode="auto">
          <a:xfrm>
            <a:off x="2933700" y="8985250"/>
            <a:ext cx="80168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a:latin typeface="Times New Roman" pitchFamily="18" charset="0"/>
                <a:ea typeface="ＭＳ Ｐゴシック" pitchFamily="-65" charset="-128"/>
                <a:cs typeface="+mn-cs"/>
              </a:defRPr>
            </a:lvl1pPr>
          </a:lstStyle>
          <a:p>
            <a:pPr>
              <a:defRPr/>
            </a:pPr>
            <a:r>
              <a:rPr lang="en-US"/>
              <a:t>Page </a:t>
            </a:r>
            <a:fld id="{44150747-EEFC-F243-90C1-8A0124CC47EF}" type="slidenum">
              <a:rPr lang="en-US"/>
              <a:pPr>
                <a:defRPr/>
              </a:pPr>
              <a:t>‹#›</a:t>
            </a:fld>
            <a:endParaRPr lang="en-US"/>
          </a:p>
        </p:txBody>
      </p:sp>
      <p:sp>
        <p:nvSpPr>
          <p:cNvPr id="1434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955507818"/>
      </p:ext>
    </p:extLst>
  </p:cSld>
  <p:clrMap bg1="lt1" tx1="dk1" bg2="lt2" tx2="dk2" accent1="accent1" accent2="accent2" accent3="accent3" accent4="accent4" accent5="accent5" accent6="accent6" hlink="hlink" folHlink="folHlink"/>
  <p:hf ftr="0"/>
  <p:notesStyle>
    <a:lvl1pPr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65" charset="-128"/>
        <a:cs typeface="ＭＳ Ｐゴシック" pitchFamily="-65" charset="-128"/>
      </a:defRPr>
    </a:lvl1pPr>
    <a:lvl2pPr marL="1143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doc.: IEEE 802.15-&lt;15-09-0758-00-004e&gt;</a:t>
            </a:r>
          </a:p>
        </p:txBody>
      </p:sp>
      <p:sp>
        <p:nvSpPr>
          <p:cNvPr id="16386" name="Rectangle 3"/>
          <p:cNvSpPr>
            <a:spLocks noGrp="1" noChangeArrowheads="1"/>
          </p:cNvSpPr>
          <p:nvPr>
            <p:ph type="dt" sz="quarter"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&lt;month year&gt;</a:t>
            </a:r>
          </a:p>
        </p:txBody>
      </p:sp>
      <p:sp>
        <p:nvSpPr>
          <p:cNvPr id="1638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866C5DAD-7524-994C-A6BA-A3A5EEF4EA53}" type="slidenum">
              <a:rPr lang="en-US"/>
              <a:pPr/>
              <a:t>1</a:t>
            </a:fld>
            <a:endParaRPr lang="en-US"/>
          </a:p>
        </p:txBody>
      </p:sp>
      <p:sp>
        <p:nvSpPr>
          <p:cNvPr id="16388" name="Rectangle 2"/>
          <p:cNvSpPr>
            <a:spLocks noGrp="1" noRot="1" noChangeAspect="1" noChangeArrowheads="1" noTextEdit="1"/>
          </p:cNvSpPr>
          <p:nvPr>
            <p:ph type="sldImg"/>
          </p:nvPr>
        </p:nvSpPr>
        <p:spPr>
          <a:xfrm>
            <a:off x="384175" y="701675"/>
            <a:ext cx="6165850" cy="3468688"/>
          </a:xfrm>
          <a:ln/>
        </p:spPr>
      </p:sp>
      <p:sp>
        <p:nvSpPr>
          <p:cNvPr id="1638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10FB486-AAD8-7A45-91E4-F1992B1AD250}" type="slidenum">
              <a:rPr lang="en-US"/>
              <a:pPr>
                <a:defRPr/>
              </a:pPr>
              <a:t>‹#›</a:t>
            </a:fld>
            <a:endParaRPr lang="en-US"/>
          </a:p>
        </p:txBody>
      </p:sp>
      <p:sp>
        <p:nvSpPr>
          <p:cNvPr id="7" name="Rectangle 5">
            <a:extLst>
              <a:ext uri="{FF2B5EF4-FFF2-40B4-BE49-F238E27FC236}">
                <a16:creationId xmlns:a16="http://schemas.microsoft.com/office/drawing/2014/main" id="{5B07D9AD-AE5C-4EB4-87E8-7441F9EDAC4D}"/>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908353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415733E-E371-8944-98C6-8B637C4A033A}" type="slidenum">
              <a:rPr lang="en-US"/>
              <a:pPr>
                <a:defRPr/>
              </a:pPr>
              <a:t>‹#›</a:t>
            </a:fld>
            <a:endParaRPr lang="en-US"/>
          </a:p>
        </p:txBody>
      </p:sp>
    </p:spTree>
    <p:extLst>
      <p:ext uri="{BB962C8B-B14F-4D97-AF65-F5344CB8AC3E}">
        <p14:creationId xmlns:p14="http://schemas.microsoft.com/office/powerpoint/2010/main" val="147736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FB76361-5C65-0D4B-B622-28E73D1018C7}" type="slidenum">
              <a:rPr lang="en-US"/>
              <a:pPr>
                <a:defRPr/>
              </a:pPr>
              <a:t>‹#›</a:t>
            </a:fld>
            <a:endParaRPr lang="en-US"/>
          </a:p>
        </p:txBody>
      </p:sp>
    </p:spTree>
    <p:extLst>
      <p:ext uri="{BB962C8B-B14F-4D97-AF65-F5344CB8AC3E}">
        <p14:creationId xmlns:p14="http://schemas.microsoft.com/office/powerpoint/2010/main" val="1238472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813D194-DC58-0D48-B1D8-DF06EA9AC35A}" type="slidenum">
              <a:rPr lang="en-US"/>
              <a:pPr>
                <a:defRPr/>
              </a:pPr>
              <a:t>‹#›</a:t>
            </a:fld>
            <a:endParaRPr lang="en-US"/>
          </a:p>
        </p:txBody>
      </p:sp>
    </p:spTree>
    <p:extLst>
      <p:ext uri="{BB962C8B-B14F-4D97-AF65-F5344CB8AC3E}">
        <p14:creationId xmlns:p14="http://schemas.microsoft.com/office/powerpoint/2010/main" val="164740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B9D54812-C8A6-0B4F-8842-5277823143D2}" type="slidenum">
              <a:rPr lang="en-US"/>
              <a:pPr>
                <a:defRPr/>
              </a:pPr>
              <a:t>‹#›</a:t>
            </a:fld>
            <a:endParaRPr lang="en-US"/>
          </a:p>
        </p:txBody>
      </p:sp>
    </p:spTree>
    <p:extLst>
      <p:ext uri="{BB962C8B-B14F-4D97-AF65-F5344CB8AC3E}">
        <p14:creationId xmlns:p14="http://schemas.microsoft.com/office/powerpoint/2010/main" val="213137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44D6F7E7-F846-9C47-8234-F22A6D728C69}" type="slidenum">
              <a:rPr lang="en-US"/>
              <a:pPr>
                <a:defRPr/>
              </a:pPr>
              <a:t>‹#›</a:t>
            </a:fld>
            <a:endParaRPr lang="en-US"/>
          </a:p>
        </p:txBody>
      </p:sp>
      <p:sp>
        <p:nvSpPr>
          <p:cNvPr id="3" name="Rectangle 5">
            <a:extLst>
              <a:ext uri="{FF2B5EF4-FFF2-40B4-BE49-F238E27FC236}">
                <a16:creationId xmlns:a16="http://schemas.microsoft.com/office/drawing/2014/main" id="{5C13CC33-2033-9EF6-9D68-DA26E20C07D3}"/>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805820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03628903-88D7-C74D-8D58-8597ECE2BB7F}" type="slidenum">
              <a:rPr lang="en-US"/>
              <a:pPr>
                <a:defRPr/>
              </a:pPr>
              <a:t>‹#›</a:t>
            </a:fld>
            <a:endParaRPr lang="en-US"/>
          </a:p>
        </p:txBody>
      </p:sp>
      <p:sp>
        <p:nvSpPr>
          <p:cNvPr id="2" name="Rectangle 5">
            <a:extLst>
              <a:ext uri="{FF2B5EF4-FFF2-40B4-BE49-F238E27FC236}">
                <a16:creationId xmlns:a16="http://schemas.microsoft.com/office/drawing/2014/main" id="{C58AAC64-B14F-3DEE-BCB4-E7E23D517354}"/>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56471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j-lt"/>
                <a:ea typeface="ＭＳ Ｐゴシック" pitchFamily="-65" charset="-128"/>
                <a:cs typeface="Calibri" panose="020F0502020204030204" pitchFamily="34" charset="0"/>
              </a:defRPr>
            </a:lvl1pPr>
          </a:lstStyle>
          <a:p>
            <a:pPr>
              <a:defRPr/>
            </a:pPr>
            <a:r>
              <a:rPr lang="en-US" dirty="0"/>
              <a:t>Slide </a:t>
            </a:r>
            <a:fld id="{AD8365B0-1DCB-374B-8D2E-32E02956BE58}" type="slidenum">
              <a:rPr lang="en-US" smtClean="0"/>
              <a:pPr>
                <a:defRPr/>
              </a:pPr>
              <a:t>‹#›</a:t>
            </a:fld>
            <a:endParaRPr lang="en-US" dirty="0"/>
          </a:p>
        </p:txBody>
      </p:sp>
      <p:sp>
        <p:nvSpPr>
          <p:cNvPr id="1031" name="Rectangle 7"/>
          <p:cNvSpPr>
            <a:spLocks noChangeArrowheads="1"/>
          </p:cNvSpPr>
          <p:nvPr/>
        </p:nvSpPr>
        <p:spPr bwMode="auto">
          <a:xfrm>
            <a:off x="5994400" y="229056"/>
            <a:ext cx="528320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b">
            <a:spAutoFit/>
          </a:bodyPr>
          <a:lstStyle/>
          <a:p>
            <a:pPr marL="0" lvl="4" algn="r" eaLnBrk="0" hangingPunct="0"/>
            <a:r>
              <a:rPr lang="en-US" sz="1400" b="0" dirty="0">
                <a:latin typeface="+mj-lt"/>
                <a:cs typeface="Calibri" panose="020F0502020204030204" pitchFamily="34" charset="0"/>
              </a:rPr>
              <a:t>doc #: IEEE 802.15-23-0375-01-0mag</a:t>
            </a:r>
          </a:p>
        </p:txBody>
      </p:sp>
      <p:sp>
        <p:nvSpPr>
          <p:cNvPr id="1033" name="Rectangle 9"/>
          <p:cNvSpPr>
            <a:spLocks noChangeArrowheads="1"/>
          </p:cNvSpPr>
          <p:nvPr/>
        </p:nvSpPr>
        <p:spPr bwMode="auto">
          <a:xfrm>
            <a:off x="914400" y="6475413"/>
            <a:ext cx="948267"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US" sz="1200" dirty="0">
                <a:latin typeface="+mj-lt"/>
                <a:cs typeface="Calibri" panose="020F0502020204030204" pitchFamily="34" charset="0"/>
              </a:rPr>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sz="1200"/>
          </a:p>
        </p:txBody>
      </p:sp>
      <p:sp>
        <p:nvSpPr>
          <p:cNvPr id="11" name="Rectangle 5">
            <a:extLst>
              <a:ext uri="{FF2B5EF4-FFF2-40B4-BE49-F238E27FC236}">
                <a16:creationId xmlns:a16="http://schemas.microsoft.com/office/drawing/2014/main" id="{C6AE45B6-7BA4-4329-AA29-8E094456F97C}"/>
              </a:ext>
            </a:extLst>
          </p:cNvPr>
          <p:cNvSpPr>
            <a:spLocks noGrp="1" noChangeArrowheads="1"/>
          </p:cNvSpPr>
          <p:nvPr>
            <p:ph type="ftr" sz="quarter" idx="3"/>
          </p:nvPr>
        </p:nvSpPr>
        <p:spPr>
          <a:xfrm>
            <a:off x="7315200" y="6473309"/>
            <a:ext cx="3962400" cy="184666"/>
          </a:xfrm>
          <a:prstGeom prst="rect">
            <a:avLst/>
          </a:prstGeom>
          <a:ln/>
        </p:spPr>
        <p:txBody>
          <a:bodyPr tIns="0" bIns="0"/>
          <a:lstStyle>
            <a:lvl1pPr>
              <a:defRPr>
                <a:latin typeface="+mj-lt"/>
                <a:cs typeface="Calibri" panose="020F0502020204030204" pitchFamily="34" charset="0"/>
              </a:defRPr>
            </a:lvl1pPr>
          </a:lstStyle>
          <a:p>
            <a:pPr algn="r">
              <a:defRPr/>
            </a:pPr>
            <a:r>
              <a:rPr lang="en-US" dirty="0"/>
              <a:t>Phil Beecher (Wi-SUN Alliance)</a:t>
            </a:r>
          </a:p>
        </p:txBody>
      </p:sp>
      <p:sp>
        <p:nvSpPr>
          <p:cNvPr id="13" name="Rectangle 7">
            <a:extLst>
              <a:ext uri="{FF2B5EF4-FFF2-40B4-BE49-F238E27FC236}">
                <a16:creationId xmlns:a16="http://schemas.microsoft.com/office/drawing/2014/main" id="{3CB784B2-5860-4B3C-BF6D-C8234231458E}"/>
              </a:ext>
            </a:extLst>
          </p:cNvPr>
          <p:cNvSpPr>
            <a:spLocks noChangeArrowheads="1"/>
          </p:cNvSpPr>
          <p:nvPr userDrawn="1"/>
        </p:nvSpPr>
        <p:spPr bwMode="auto">
          <a:xfrm>
            <a:off x="914400" y="229056"/>
            <a:ext cx="264160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b">
            <a:spAutoFit/>
          </a:bodyPr>
          <a:lstStyle/>
          <a:p>
            <a:pPr marL="0" lvl="4" algn="l" eaLnBrk="0" hangingPunct="0"/>
            <a:r>
              <a:rPr lang="en-US" sz="1400" b="0" dirty="0">
                <a:latin typeface="+mj-lt"/>
                <a:cs typeface="Calibri" panose="020F0502020204030204" pitchFamily="34" charset="0"/>
              </a:rPr>
              <a:t>July 2023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p:txStyles>
    <p:titleStyle>
      <a:lvl1pPr algn="ctr" rtl="0" eaLnBrk="0" fontAlgn="base" hangingPunct="0">
        <a:spcBef>
          <a:spcPct val="0"/>
        </a:spcBef>
        <a:spcAft>
          <a:spcPct val="0"/>
        </a:spcAft>
        <a:defRPr sz="3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2pPr>
      <a:lvl3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3pPr>
      <a:lvl4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4pPr>
      <a:lvl5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5pPr>
      <a:lvl6pPr marL="457200" algn="ctr" rtl="0" eaLnBrk="0" fontAlgn="base" hangingPunct="0">
        <a:spcBef>
          <a:spcPct val="0"/>
        </a:spcBef>
        <a:spcAft>
          <a:spcPct val="0"/>
        </a:spcAft>
        <a:defRPr sz="3600">
          <a:solidFill>
            <a:schemeClr val="tx2"/>
          </a:solidFill>
          <a:latin typeface="Times New Roman" pitchFamily="-109" charset="0"/>
        </a:defRPr>
      </a:lvl6pPr>
      <a:lvl7pPr marL="914400" algn="ctr" rtl="0" eaLnBrk="0" fontAlgn="base" hangingPunct="0">
        <a:spcBef>
          <a:spcPct val="0"/>
        </a:spcBef>
        <a:spcAft>
          <a:spcPct val="0"/>
        </a:spcAft>
        <a:defRPr sz="3600">
          <a:solidFill>
            <a:schemeClr val="tx2"/>
          </a:solidFill>
          <a:latin typeface="Times New Roman" pitchFamily="-109" charset="0"/>
        </a:defRPr>
      </a:lvl7pPr>
      <a:lvl8pPr marL="1371600" algn="ctr" rtl="0" eaLnBrk="0" fontAlgn="base" hangingPunct="0">
        <a:spcBef>
          <a:spcPct val="0"/>
        </a:spcBef>
        <a:spcAft>
          <a:spcPct val="0"/>
        </a:spcAft>
        <a:defRPr sz="3600">
          <a:solidFill>
            <a:schemeClr val="tx2"/>
          </a:solidFill>
          <a:latin typeface="Times New Roman" pitchFamily="-109" charset="0"/>
        </a:defRPr>
      </a:lvl8pPr>
      <a:lvl9pPr marL="1828800" algn="ctr" rtl="0" eaLnBrk="0" fontAlgn="base" hangingPunct="0">
        <a:spcBef>
          <a:spcPct val="0"/>
        </a:spcBef>
        <a:spcAft>
          <a:spcPct val="0"/>
        </a:spcAft>
        <a:defRPr sz="3600">
          <a:solidFill>
            <a:schemeClr val="tx2"/>
          </a:solidFill>
          <a:latin typeface="Times New Roman" pitchFamily="-10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9" charset="-128"/>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pitchFamily="-109" charset="-128"/>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5pPr>
      <a:lvl6pPr marL="22288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6pPr>
      <a:lvl7pPr marL="26860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7pPr>
      <a:lvl8pPr marL="31432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8pPr>
      <a:lvl9pPr marL="36004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www.ieee802.org/1/files/public/docs2023/dj-draft-PAR-extension-0523-v01.pdf" TargetMode="External"/><Relationship Id="rId3" Type="http://schemas.openxmlformats.org/officeDocument/2006/relationships/hyperlink" Target="https://mentor.ieee.org/802-ec/dcn/18/ec-18-0088-01-ACSD-p60802.pdf" TargetMode="External"/><Relationship Id="rId7" Type="http://schemas.openxmlformats.org/officeDocument/2006/relationships/hyperlink" Target="https://mentor.ieee.org/802-ec/dcn/18/ec-18-0242-00-ACSD-p802-1dg.pdf" TargetMode="External"/><Relationship Id="rId2" Type="http://schemas.openxmlformats.org/officeDocument/2006/relationships/hyperlink" Target="https://www.ieee802.org/1/files/public/docs2023/60802-draft-PAR-modification-0523-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g-draft-PAR-extension-0523-v01.pdf" TargetMode="External"/><Relationship Id="rId5" Type="http://schemas.openxmlformats.org/officeDocument/2006/relationships/hyperlink" Target="https://protect2.fireeye.com/v1/url?k=31323334-501d5122-313273af-454445555731-afeff704524eb8fa&amp;q=1&amp;e=a299d06e-7032-4dc3-bdd9-87f4ffdf9956&amp;u=https%3A%2F%2Fwww.ieee802.org%2F1%2Ffiles%2Fpublic%2Fdocs2023%2Fdy-draft-CSD-0523-v01.pdf" TargetMode="External"/><Relationship Id="rId10" Type="http://schemas.openxmlformats.org/officeDocument/2006/relationships/hyperlink" Target="https://mentor.ieee.org/802.1/dcn/23/1-23-0004-06-ICne-draft-nendica-icaid-renewal-to-september-2025.docx" TargetMode="External"/><Relationship Id="rId4" Type="http://schemas.openxmlformats.org/officeDocument/2006/relationships/hyperlink" Target="https://protect2.fireeye.com/v1/url?k=31323334-501d5122-313273af-454445555731-02d06c38c192a614&amp;q=1&amp;e=a299d06e-7032-4dc3-bdd9-87f4ffdf9956&amp;u=https%3A%2F%2Fwww.ieee802.org%2F1%2Ffiles%2Fpublic%2Fdocs2023%2Fdy-draft-PAR-0523-v01.pdf" TargetMode="External"/><Relationship Id="rId9" Type="http://schemas.openxmlformats.org/officeDocument/2006/relationships/hyperlink" Target="https://mentor.ieee.org/802-ec/dcn/19/ec-19-0139-00-ACSD-p802-1qdj.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11/dcn/23/11-23-0079-05-0uhr-uhr-draft-proposed-csd.docx" TargetMode="External"/><Relationship Id="rId2" Type="http://schemas.openxmlformats.org/officeDocument/2006/relationships/hyperlink" Target="https://mentor.ieee.org/802.11/dcn/23/11-23-0480-01-0uhr-uhr-proposed-par.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3/11-23-0079-05-0uhr-uhr-draft-proposed-csd.docx" TargetMode="External"/><Relationship Id="rId2" Type="http://schemas.openxmlformats.org/officeDocument/2006/relationships/hyperlink" Target="https://mentor.ieee.org/802.11/dcn/23/11-23-0480-01-0uhr-uhr-proposed-par.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xfrm>
            <a:off x="5930396" y="6475413"/>
            <a:ext cx="432811"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Slide </a:t>
            </a:r>
            <a:fld id="{848D596F-C781-734B-BBB7-F4522741765A}" type="slidenum">
              <a:rPr lang="en-US"/>
              <a:pPr/>
              <a:t>1</a:t>
            </a:fld>
            <a:endParaRPr lang="en-US" dirty="0"/>
          </a:p>
        </p:txBody>
      </p:sp>
      <p:sp>
        <p:nvSpPr>
          <p:cNvPr id="27651" name="Rectangle 3"/>
          <p:cNvSpPr>
            <a:spLocks noChangeArrowheads="1"/>
          </p:cNvSpPr>
          <p:nvPr/>
        </p:nvSpPr>
        <p:spPr bwMode="auto">
          <a:xfrm>
            <a:off x="1676400" y="609601"/>
            <a:ext cx="8839200" cy="4524315"/>
          </a:xfrm>
          <a:prstGeom prst="rect">
            <a:avLst/>
          </a:prstGeom>
          <a:noFill/>
          <a:ln w="12700">
            <a:noFill/>
            <a:miter lim="800000"/>
            <a:headEnd type="none" w="sm" len="sm"/>
            <a:tailEnd type="none" w="sm" len="sm"/>
          </a:ln>
          <a:effectLst/>
        </p:spPr>
        <p:txBody>
          <a:bodyPr>
            <a:spAutoFit/>
          </a:bodyPr>
          <a:lstStyle/>
          <a:p>
            <a:pPr algn="ctr" eaLnBrk="0" hangingPunct="0">
              <a:defRPr/>
            </a:pPr>
            <a:r>
              <a:rPr lang="en-US" sz="1800" b="1" u="sng" dirty="0">
                <a:solidFill>
                  <a:schemeClr val="tx2"/>
                </a:solidFill>
                <a:effectLst>
                  <a:outerShdw blurRad="38100" dist="38100" dir="2700000" algn="tl">
                    <a:srgbClr val="C0C0C0"/>
                  </a:outerShdw>
                </a:effectLst>
                <a:latin typeface="Calibri" panose="020F0502020204030204" pitchFamily="34" charset="0"/>
                <a:ea typeface="ＭＳ Ｐゴシック" pitchFamily="-65" charset="-128"/>
                <a:cs typeface="Calibri" panose="020F0502020204030204" pitchFamily="34" charset="0"/>
              </a:rPr>
              <a:t>Project: IEEE P802.15 Working Group for Wireless Personal Area Networks (WPANs)</a:t>
            </a:r>
            <a:endParaRPr lang="en-US" sz="1600" b="1"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endParaRPr lang="en-US" sz="1600"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Submission Title: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802.15 PAR and CSD Comments-  July 2023 Plenary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Date Submitted: </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10 July 2023</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Source: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Phil Beecher</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Company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Wi-SUN Alliance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Address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Hove Actually, SE England</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Voice:[</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+44-1273-422275</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E-Mail:[</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pbeecher@wi-sun.org</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latin typeface="Calibri" panose="020F0502020204030204" pitchFamily="34" charset="0"/>
                <a:ea typeface="ＭＳ Ｐゴシック" pitchFamily="-65" charset="-128"/>
                <a:cs typeface="Calibri" panose="020F0502020204030204" pitchFamily="34" charset="0"/>
              </a:rPr>
              <a:t>802.15 comments for 802 PARs/CSDs for July 2023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dirty="0">
                <a:solidFill>
                  <a:schemeClr val="accent2"/>
                </a:solidFill>
                <a:latin typeface="Calibri" panose="020F0502020204030204" pitchFamily="34" charset="0"/>
                <a:ea typeface="ＭＳ Ｐゴシック" pitchFamily="-65" charset="-128"/>
                <a:cs typeface="Calibri" panose="020F0502020204030204" pitchFamily="34" charset="0"/>
              </a:rPr>
              <a:t>	</a:t>
            </a:r>
            <a:endParaRPr lang="en-US"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Abstract:</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latin typeface="Calibri" panose="020F0502020204030204" pitchFamily="34" charset="0"/>
                <a:ea typeface="ＭＳ Ｐゴシック" pitchFamily="-65" charset="-128"/>
                <a:cs typeface="Calibri" panose="020F0502020204030204" pitchFamily="34" charset="0"/>
              </a:rPr>
              <a:t>Report for the July 2023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Purpose: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[Contribution for SC Maintenance]</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Notice: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Release: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The contributor acknowledges and accepts that this contribution becomes the property of IEEE and may be made publicly available by P802.15.	</a:t>
            </a:r>
          </a:p>
        </p:txBody>
      </p:sp>
      <p:sp>
        <p:nvSpPr>
          <p:cNvPr id="6" name="Footer Placeholder 2">
            <a:extLst>
              <a:ext uri="{FF2B5EF4-FFF2-40B4-BE49-F238E27FC236}">
                <a16:creationId xmlns:a16="http://schemas.microsoft.com/office/drawing/2014/main" id="{F59EBCD5-D7B1-4150-8007-2DEC53B2A40A}"/>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1068916" y="669153"/>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1295400"/>
            <a:ext cx="10873208" cy="5105400"/>
          </a:xfrm>
        </p:spPr>
        <p:txBody>
          <a:bodyPr/>
          <a:lstStyle/>
          <a:p>
            <a:pPr algn="l"/>
            <a:r>
              <a:rPr lang="en-GB" sz="2000" b="1" i="0" dirty="0">
                <a:solidFill>
                  <a:srgbClr val="000000"/>
                </a:solidFill>
                <a:effectLst/>
                <a:latin typeface="Calibri" panose="020F0502020204030204" pitchFamily="34" charset="0"/>
                <a:cs typeface="Calibri" panose="020F0502020204030204" pitchFamily="34" charset="0"/>
              </a:rPr>
              <a:t>802.1 PARs and CSDs</a:t>
            </a:r>
          </a:p>
          <a:p>
            <a:pPr algn="l">
              <a:buFont typeface="Arial" panose="020B0604020202020204" pitchFamily="34" charset="0"/>
              <a:buChar char="•"/>
            </a:pPr>
            <a:r>
              <a:rPr lang="en-GB" sz="1600" b="0" i="0" dirty="0">
                <a:solidFill>
                  <a:srgbClr val="000000"/>
                </a:solidFill>
                <a:effectLst/>
              </a:rPr>
              <a:t>60802 - Standard - Time-Sensitive Networking Profile for Industrial Automation, </a:t>
            </a:r>
            <a:r>
              <a:rPr lang="en-GB" sz="1600" b="0" i="0" dirty="0">
                <a:solidFill>
                  <a:srgbClr val="000000"/>
                </a:solidFill>
                <a:effectLst/>
                <a:hlinkClick r:id="rId2"/>
              </a:rPr>
              <a:t>PAR modification</a:t>
            </a:r>
            <a:r>
              <a:rPr lang="en-GB" sz="1600" b="0" i="0" dirty="0">
                <a:solidFill>
                  <a:srgbClr val="000000"/>
                </a:solidFill>
                <a:effectLst/>
              </a:rPr>
              <a:t> and </a:t>
            </a:r>
            <a:r>
              <a:rPr lang="en-GB" sz="1600" b="0" i="0" dirty="0">
                <a:solidFill>
                  <a:srgbClr val="000000"/>
                </a:solidFill>
                <a:effectLst/>
                <a:hlinkClick r:id="rId3"/>
              </a:rPr>
              <a:t>CSD</a:t>
            </a:r>
            <a:endParaRPr lang="en-GB" sz="1600" dirty="0">
              <a:solidFill>
                <a:srgbClr val="000000"/>
              </a:solidFill>
            </a:endParaRPr>
          </a:p>
          <a:p>
            <a:pPr algn="l">
              <a:buFont typeface="Arial" panose="020B0604020202020204" pitchFamily="34" charset="0"/>
              <a:buChar char="•"/>
            </a:pPr>
            <a:r>
              <a:rPr lang="en-GB" sz="1600" dirty="0">
                <a:solidFill>
                  <a:srgbClr val="000000"/>
                </a:solidFill>
              </a:rPr>
              <a:t>1 comment:  Typos in title on posted document : should be “draft”, “</a:t>
            </a:r>
            <a:r>
              <a:rPr lang="en-GB" sz="1600" b="0" i="0" dirty="0">
                <a:effectLst/>
              </a:rPr>
              <a:t>modification”</a:t>
            </a:r>
          </a:p>
          <a:p>
            <a:pPr algn="l">
              <a:buFont typeface="Arial" panose="020B0604020202020204" pitchFamily="34" charset="0"/>
              <a:buChar char="•"/>
            </a:pPr>
            <a:endParaRPr lang="en-GB" sz="1600" b="0" i="0" dirty="0">
              <a:effectLst/>
            </a:endParaRPr>
          </a:p>
          <a:p>
            <a:pPr algn="l">
              <a:buFont typeface="Arial" panose="020B0604020202020204" pitchFamily="34" charset="0"/>
              <a:buChar char="•"/>
            </a:pPr>
            <a:r>
              <a:rPr lang="en-GB" sz="1600" b="0" i="0" dirty="0">
                <a:solidFill>
                  <a:srgbClr val="000000"/>
                </a:solidFill>
                <a:effectLst/>
              </a:rPr>
              <a:t>802.1Qdy - Amendment: YANG for the Multiple Spanning Tree Protocol, </a:t>
            </a:r>
            <a:r>
              <a:rPr lang="en-GB" sz="1600" b="0" i="0" dirty="0">
                <a:solidFill>
                  <a:srgbClr val="000000"/>
                </a:solidFill>
                <a:effectLst/>
                <a:hlinkClick r:id="rId4"/>
              </a:rPr>
              <a:t>PAR</a:t>
            </a:r>
            <a:r>
              <a:rPr lang="en-GB" sz="1600" b="0" i="0" dirty="0">
                <a:solidFill>
                  <a:srgbClr val="000000"/>
                </a:solidFill>
                <a:effectLst/>
              </a:rPr>
              <a:t> and </a:t>
            </a:r>
            <a:r>
              <a:rPr lang="en-GB" sz="1600" b="0" i="0" dirty="0">
                <a:solidFill>
                  <a:srgbClr val="000000"/>
                </a:solidFill>
                <a:effectLst/>
                <a:hlinkClick r:id="rId5"/>
              </a:rPr>
              <a:t>CSD</a:t>
            </a:r>
            <a:endParaRPr lang="en-GB" sz="1600" b="0" i="0" dirty="0">
              <a:solidFill>
                <a:srgbClr val="000000"/>
              </a:solidFill>
              <a:effectLst/>
            </a:endParaRPr>
          </a:p>
          <a:p>
            <a:pPr algn="l">
              <a:buFont typeface="Arial" panose="020B0604020202020204" pitchFamily="34" charset="0"/>
              <a:buChar char="•"/>
            </a:pPr>
            <a:r>
              <a:rPr lang="en-GB" sz="1600" dirty="0">
                <a:solidFill>
                  <a:srgbClr val="000000"/>
                </a:solidFill>
              </a:rPr>
              <a:t>No comments</a:t>
            </a:r>
          </a:p>
          <a:p>
            <a:pPr algn="l">
              <a:buFont typeface="Arial" panose="020B0604020202020204" pitchFamily="34" charset="0"/>
              <a:buChar char="•"/>
            </a:pPr>
            <a:endParaRPr lang="en-GB" sz="1600" b="0" i="0" dirty="0">
              <a:solidFill>
                <a:srgbClr val="000000"/>
              </a:solidFill>
              <a:effectLst/>
            </a:endParaRPr>
          </a:p>
          <a:p>
            <a:pPr algn="l">
              <a:buFont typeface="Arial" panose="020B0604020202020204" pitchFamily="34" charset="0"/>
              <a:buChar char="•"/>
            </a:pPr>
            <a:r>
              <a:rPr lang="en-GB" sz="1600" b="0" i="0" dirty="0">
                <a:solidFill>
                  <a:srgbClr val="000000"/>
                </a:solidFill>
                <a:effectLst/>
              </a:rPr>
              <a:t>802.1DG - Standard: Time-Sensitive Networking Profile for Automotive In-Vehicle Ethernet Communications, </a:t>
            </a:r>
            <a:r>
              <a:rPr lang="en-GB" sz="1600" b="0" i="0" dirty="0">
                <a:solidFill>
                  <a:srgbClr val="000000"/>
                </a:solidFill>
                <a:effectLst/>
                <a:hlinkClick r:id="rId6"/>
              </a:rPr>
              <a:t>PAR Extension</a:t>
            </a:r>
            <a:r>
              <a:rPr lang="en-GB" sz="1600" b="0" i="0" dirty="0">
                <a:solidFill>
                  <a:srgbClr val="000000"/>
                </a:solidFill>
                <a:effectLst/>
              </a:rPr>
              <a:t> and </a:t>
            </a:r>
            <a:r>
              <a:rPr lang="en-GB" sz="1600" b="0" i="0" dirty="0">
                <a:solidFill>
                  <a:srgbClr val="000000"/>
                </a:solidFill>
                <a:effectLst/>
                <a:hlinkClick r:id="rId7"/>
              </a:rPr>
              <a:t>CSD</a:t>
            </a:r>
            <a:endParaRPr lang="en-GB" sz="1600" b="0" i="0" dirty="0">
              <a:solidFill>
                <a:srgbClr val="000000"/>
              </a:solidFill>
              <a:effectLst/>
            </a:endParaRPr>
          </a:p>
          <a:p>
            <a:pPr algn="l">
              <a:buFont typeface="Arial" panose="020B0604020202020204" pitchFamily="34" charset="0"/>
              <a:buChar char="•"/>
            </a:pPr>
            <a:r>
              <a:rPr lang="en-GB" sz="1600" dirty="0">
                <a:solidFill>
                  <a:srgbClr val="000000"/>
                </a:solidFill>
              </a:rPr>
              <a:t>1 comment:  Typos in title on posted document : should be “draft”, “</a:t>
            </a:r>
            <a:r>
              <a:rPr lang="en-GB" sz="1600" b="0" i="0" dirty="0">
                <a:effectLst/>
              </a:rPr>
              <a:t>modification”</a:t>
            </a:r>
          </a:p>
          <a:p>
            <a:pPr algn="l">
              <a:buFont typeface="Arial" panose="020B0604020202020204" pitchFamily="34" charset="0"/>
              <a:buChar char="•"/>
            </a:pPr>
            <a:endParaRPr lang="en-GB" sz="1600" b="0" i="0" dirty="0">
              <a:effectLst/>
            </a:endParaRPr>
          </a:p>
          <a:p>
            <a:pPr algn="l">
              <a:buFont typeface="Arial" panose="020B0604020202020204" pitchFamily="34" charset="0"/>
              <a:buChar char="•"/>
            </a:pPr>
            <a:r>
              <a:rPr lang="en-GB" sz="1600" b="0" i="0" dirty="0">
                <a:solidFill>
                  <a:srgbClr val="000000"/>
                </a:solidFill>
                <a:effectLst/>
              </a:rPr>
              <a:t>802.1Qdj - Amendment: Configuration Enhancements for Time-Sensitive Networking  </a:t>
            </a:r>
            <a:r>
              <a:rPr lang="en-GB" sz="1600" b="0" i="0" dirty="0">
                <a:solidFill>
                  <a:srgbClr val="000000"/>
                </a:solidFill>
                <a:effectLst/>
                <a:hlinkClick r:id="rId8"/>
              </a:rPr>
              <a:t>PAR extension</a:t>
            </a:r>
            <a:r>
              <a:rPr lang="en-GB" sz="1600" b="0" i="0" dirty="0">
                <a:solidFill>
                  <a:srgbClr val="000000"/>
                </a:solidFill>
                <a:effectLst/>
              </a:rPr>
              <a:t> and </a:t>
            </a:r>
            <a:r>
              <a:rPr lang="en-GB" sz="1600" b="0" i="0" dirty="0">
                <a:solidFill>
                  <a:srgbClr val="000000"/>
                </a:solidFill>
                <a:effectLst/>
                <a:hlinkClick r:id="rId9"/>
              </a:rPr>
              <a:t>CSD</a:t>
            </a:r>
            <a:endParaRPr lang="en-GB" sz="1600" b="0" i="0" dirty="0">
              <a:solidFill>
                <a:srgbClr val="000000"/>
              </a:solidFill>
              <a:effectLst/>
            </a:endParaRPr>
          </a:p>
          <a:p>
            <a:pPr algn="l">
              <a:buFont typeface="Arial" panose="020B0604020202020204" pitchFamily="34" charset="0"/>
              <a:buChar char="•"/>
            </a:pPr>
            <a:r>
              <a:rPr lang="en-GB" sz="1600" dirty="0">
                <a:solidFill>
                  <a:srgbClr val="000000"/>
                </a:solidFill>
              </a:rPr>
              <a:t>1 comment: Document title </a:t>
            </a:r>
            <a:r>
              <a:rPr lang="en-GB" sz="1600" dirty="0"/>
              <a:t>is “</a:t>
            </a:r>
            <a:r>
              <a:rPr lang="en-GB" sz="1600" b="0" i="0" dirty="0">
                <a:effectLst/>
              </a:rPr>
              <a:t>P802.1Qdj </a:t>
            </a:r>
            <a:r>
              <a:rPr lang="en-GB" sz="1600" b="1" i="1" dirty="0">
                <a:effectLst/>
              </a:rPr>
              <a:t>daft</a:t>
            </a:r>
            <a:r>
              <a:rPr lang="en-GB" sz="1600" b="0" i="0" dirty="0">
                <a:effectLst/>
              </a:rPr>
              <a:t> PAR extension”  This PAR seems quite sensible to us ;-)</a:t>
            </a:r>
          </a:p>
          <a:p>
            <a:pPr marL="0" indent="0" algn="l">
              <a:buNone/>
            </a:pPr>
            <a:endParaRPr lang="en-GB" sz="1600" b="0" i="0" dirty="0">
              <a:solidFill>
                <a:srgbClr val="000000"/>
              </a:solidFill>
              <a:effectLst/>
            </a:endParaRPr>
          </a:p>
          <a:p>
            <a:pPr algn="l">
              <a:buFont typeface="Arial" panose="020B0604020202020204" pitchFamily="34" charset="0"/>
              <a:buChar char="•"/>
            </a:pPr>
            <a:r>
              <a:rPr lang="en-GB" sz="1600" b="0" i="0" dirty="0">
                <a:solidFill>
                  <a:srgbClr val="000000"/>
                </a:solidFill>
                <a:effectLst/>
              </a:rPr>
              <a:t>802.1 - Industry Connections: </a:t>
            </a:r>
            <a:r>
              <a:rPr lang="en-GB" sz="1600" b="0" i="0" dirty="0" err="1">
                <a:solidFill>
                  <a:srgbClr val="000000"/>
                </a:solidFill>
                <a:effectLst/>
              </a:rPr>
              <a:t>Nendica</a:t>
            </a:r>
            <a:r>
              <a:rPr lang="en-GB" sz="1600" b="0" i="0" dirty="0">
                <a:solidFill>
                  <a:srgbClr val="000000"/>
                </a:solidFill>
                <a:effectLst/>
              </a:rPr>
              <a:t>  - </a:t>
            </a:r>
            <a:r>
              <a:rPr lang="en-GB" sz="1600" b="0" i="0" dirty="0">
                <a:solidFill>
                  <a:srgbClr val="000000"/>
                </a:solidFill>
                <a:effectLst/>
                <a:hlinkClick r:id="rId10"/>
              </a:rPr>
              <a:t>ICAID</a:t>
            </a:r>
            <a:endParaRPr lang="en-GB" sz="1600" dirty="0">
              <a:solidFill>
                <a:srgbClr val="000000"/>
              </a:solidFill>
            </a:endParaRPr>
          </a:p>
          <a:p>
            <a:pPr algn="l">
              <a:buFont typeface="Arial" panose="020B0604020202020204" pitchFamily="34" charset="0"/>
              <a:buChar char="•"/>
            </a:pPr>
            <a:r>
              <a:rPr lang="en-GB" sz="1600" b="0" i="0" dirty="0">
                <a:solidFill>
                  <a:srgbClr val="000000"/>
                </a:solidFill>
                <a:effectLst/>
              </a:rPr>
              <a:t>1 comment: “8.3, title is “Initial Participants”  but there appear to be new participants added. We understand that the section title is part of a required template, so is it appropriate to add new participants this far into the activity? </a:t>
            </a:r>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4" name="Footer Placeholder 2">
            <a:extLst>
              <a:ext uri="{FF2B5EF4-FFF2-40B4-BE49-F238E27FC236}">
                <a16:creationId xmlns:a16="http://schemas.microsoft.com/office/drawing/2014/main"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822775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533400"/>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710197" y="990600"/>
            <a:ext cx="10873208" cy="6008174"/>
          </a:xfrm>
        </p:spPr>
        <p:txBody>
          <a:bodyPr/>
          <a:lstStyle/>
          <a:p>
            <a:pPr algn="l">
              <a:buFont typeface="Arial" panose="020B0604020202020204" pitchFamily="34" charset="0"/>
              <a:buChar char="•"/>
            </a:pPr>
            <a:r>
              <a:rPr lang="en-GB" sz="1600" b="1" i="0" dirty="0">
                <a:solidFill>
                  <a:srgbClr val="000000"/>
                </a:solidFill>
                <a:effectLst/>
              </a:rPr>
              <a:t>802.11 PAR/CSD review</a:t>
            </a:r>
          </a:p>
          <a:p>
            <a:pPr algn="l">
              <a:buFont typeface="Arial" panose="020B0604020202020204" pitchFamily="34" charset="0"/>
              <a:buChar char="•"/>
            </a:pPr>
            <a:endParaRPr lang="en-GB" sz="1600" b="0" i="0" dirty="0">
              <a:solidFill>
                <a:srgbClr val="000000"/>
              </a:solidFill>
              <a:effectLst/>
            </a:endParaRPr>
          </a:p>
          <a:p>
            <a:pPr algn="l">
              <a:buFont typeface="Arial" panose="020B0604020202020204" pitchFamily="34" charset="0"/>
              <a:buChar char="•"/>
            </a:pPr>
            <a:r>
              <a:rPr lang="en-GB" sz="1600" b="0" i="0" dirty="0">
                <a:solidFill>
                  <a:srgbClr val="000000"/>
                </a:solidFill>
                <a:effectLst/>
              </a:rPr>
              <a:t>802.11bn - Amendment: Enhancements for Ultra High Reliability, </a:t>
            </a:r>
            <a:r>
              <a:rPr lang="en-GB" sz="1600" b="0" i="0" dirty="0">
                <a:solidFill>
                  <a:srgbClr val="000000"/>
                </a:solidFill>
                <a:effectLst/>
                <a:hlinkClick r:id="rId2"/>
              </a:rPr>
              <a:t>PAR</a:t>
            </a:r>
            <a:r>
              <a:rPr lang="en-GB" sz="1600" b="0" i="0" dirty="0">
                <a:solidFill>
                  <a:srgbClr val="000000"/>
                </a:solidFill>
                <a:effectLst/>
              </a:rPr>
              <a:t> and </a:t>
            </a:r>
            <a:r>
              <a:rPr lang="en-GB" sz="1600" b="0" i="0" dirty="0">
                <a:solidFill>
                  <a:srgbClr val="000000"/>
                </a:solidFill>
                <a:effectLst/>
                <a:hlinkClick r:id="rId3"/>
              </a:rPr>
              <a:t>CSD</a:t>
            </a:r>
            <a:endParaRPr lang="en-GB" sz="1600" b="0" i="0" dirty="0">
              <a:solidFill>
                <a:srgbClr val="000000"/>
              </a:solidFill>
              <a:effectLst/>
            </a:endParaRPr>
          </a:p>
          <a:p>
            <a:pPr marL="0" indent="0" algn="l">
              <a:buNone/>
            </a:pPr>
            <a:endParaRPr lang="en-GB" sz="1600" dirty="0">
              <a:solidFill>
                <a:srgbClr val="000000"/>
              </a:solidFill>
            </a:endParaRPr>
          </a:p>
          <a:p>
            <a:pPr algn="l">
              <a:buFont typeface="Arial" panose="020B0604020202020204" pitchFamily="34" charset="0"/>
              <a:buChar char="•"/>
            </a:pPr>
            <a:r>
              <a:rPr lang="en-GB" sz="1600" dirty="0">
                <a:solidFill>
                  <a:srgbClr val="000000"/>
                </a:solidFill>
              </a:rPr>
              <a:t>We have the following comments</a:t>
            </a:r>
            <a:r>
              <a:rPr lang="en-GB" sz="1600" b="0" i="0" dirty="0">
                <a:solidFill>
                  <a:srgbClr val="000000"/>
                </a:solidFill>
                <a:effectLst/>
              </a:rPr>
              <a:t>:</a:t>
            </a:r>
          </a:p>
          <a:p>
            <a:pPr marL="685800" lvl="1"/>
            <a:r>
              <a:rPr lang="en-GB" sz="1600" dirty="0">
                <a:solidFill>
                  <a:srgbClr val="000000"/>
                </a:solidFill>
              </a:rPr>
              <a:t>PAR, 5.2.b – fix suspect characters in the bullet list</a:t>
            </a:r>
          </a:p>
          <a:p>
            <a:pPr marL="685800" lvl="1"/>
            <a:r>
              <a:rPr lang="en-GB" sz="1600" b="0" i="0" dirty="0">
                <a:solidFill>
                  <a:srgbClr val="000000"/>
                </a:solidFill>
                <a:effectLst/>
              </a:rPr>
              <a:t>PAR, 5.2.b – The way 5.2b is written requires that all bullets must be achieved to complete the project – is that correct? </a:t>
            </a:r>
          </a:p>
          <a:p>
            <a:pPr marL="685800" lvl="1"/>
            <a:r>
              <a:rPr lang="en-GB" sz="1600" b="0" i="0" dirty="0">
                <a:solidFill>
                  <a:srgbClr val="000000"/>
                </a:solidFill>
                <a:effectLst/>
              </a:rPr>
              <a:t>PAR, 5.2.b – it is not clear how these items relate to “Ultra-High Reliability”.  Please quantify “Ultra-High Reliability” and clarify the relationship between throughput, latency and efficiency and “Ultra-High Reliability”.</a:t>
            </a:r>
          </a:p>
          <a:p>
            <a:pPr marL="685800" lvl="1"/>
            <a:r>
              <a:rPr lang="en-GB" sz="1600" dirty="0">
                <a:solidFill>
                  <a:srgbClr val="000000"/>
                </a:solidFill>
              </a:rPr>
              <a:t>PAR, 5.2.b – We assume “power saving” should be a bullet; please describe how power saving is related to reliability?</a:t>
            </a:r>
            <a:endParaRPr lang="en-GB" sz="1600" b="0" i="0" dirty="0">
              <a:solidFill>
                <a:srgbClr val="000000"/>
              </a:solidFill>
              <a:effectLst/>
            </a:endParaRPr>
          </a:p>
          <a:p>
            <a:pPr marL="685800" lvl="1"/>
            <a:r>
              <a:rPr lang="en-GB" sz="1600" b="0" i="0" dirty="0">
                <a:solidFill>
                  <a:srgbClr val="000000"/>
                </a:solidFill>
                <a:effectLst/>
              </a:rPr>
              <a:t>PAR, 5.3 This standard appears to be dependent on 802.11be, which is not yet complete.</a:t>
            </a:r>
          </a:p>
          <a:p>
            <a:pPr marL="685800" lvl="1"/>
            <a:endParaRPr lang="en-GB" sz="1600" dirty="0">
              <a:solidFill>
                <a:srgbClr val="000000"/>
              </a:solidFill>
            </a:endParaRPr>
          </a:p>
          <a:p>
            <a:pPr marL="685800" lvl="1"/>
            <a:r>
              <a:rPr lang="en-GB" sz="1600" b="0" i="0" dirty="0">
                <a:solidFill>
                  <a:srgbClr val="000000"/>
                </a:solidFill>
                <a:effectLst/>
              </a:rPr>
              <a:t>(continued) </a:t>
            </a:r>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4" name="Footer Placeholder 2">
            <a:extLst>
              <a:ext uri="{FF2B5EF4-FFF2-40B4-BE49-F238E27FC236}">
                <a16:creationId xmlns:a16="http://schemas.microsoft.com/office/drawing/2014/main"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2583530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533400"/>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710197" y="990600"/>
            <a:ext cx="10873208" cy="6008174"/>
          </a:xfrm>
        </p:spPr>
        <p:txBody>
          <a:bodyPr/>
          <a:lstStyle/>
          <a:p>
            <a:pPr algn="l">
              <a:buFont typeface="Arial" panose="020B0604020202020204" pitchFamily="34" charset="0"/>
              <a:buChar char="•"/>
            </a:pPr>
            <a:r>
              <a:rPr lang="en-GB" sz="1600" b="1" i="0" dirty="0">
                <a:solidFill>
                  <a:srgbClr val="000000"/>
                </a:solidFill>
                <a:effectLst/>
              </a:rPr>
              <a:t>802.11 PAR and CSD review</a:t>
            </a:r>
          </a:p>
          <a:p>
            <a:pPr algn="l">
              <a:buFont typeface="Arial" panose="020B0604020202020204" pitchFamily="34" charset="0"/>
              <a:buChar char="•"/>
            </a:pPr>
            <a:endParaRPr lang="en-GB" sz="1600" b="0" i="0" dirty="0">
              <a:solidFill>
                <a:srgbClr val="000000"/>
              </a:solidFill>
              <a:effectLst/>
            </a:endParaRPr>
          </a:p>
          <a:p>
            <a:pPr algn="l">
              <a:buFont typeface="Arial" panose="020B0604020202020204" pitchFamily="34" charset="0"/>
              <a:buChar char="•"/>
            </a:pPr>
            <a:r>
              <a:rPr lang="en-GB" sz="1600" b="0" i="0" dirty="0">
                <a:solidFill>
                  <a:srgbClr val="000000"/>
                </a:solidFill>
                <a:effectLst/>
              </a:rPr>
              <a:t>802.11bn - Amendment: Enhancements for Ultra High Reliability, </a:t>
            </a:r>
            <a:r>
              <a:rPr lang="en-GB" sz="1600" b="0" i="0" dirty="0">
                <a:solidFill>
                  <a:srgbClr val="000000"/>
                </a:solidFill>
                <a:effectLst/>
                <a:hlinkClick r:id="rId2"/>
              </a:rPr>
              <a:t>PAR</a:t>
            </a:r>
            <a:r>
              <a:rPr lang="en-GB" sz="1600" b="0" i="0" dirty="0">
                <a:solidFill>
                  <a:srgbClr val="000000"/>
                </a:solidFill>
                <a:effectLst/>
              </a:rPr>
              <a:t> and </a:t>
            </a:r>
            <a:r>
              <a:rPr lang="en-GB" sz="1600" b="0" i="0" dirty="0">
                <a:solidFill>
                  <a:srgbClr val="000000"/>
                </a:solidFill>
                <a:effectLst/>
                <a:hlinkClick r:id="rId3"/>
              </a:rPr>
              <a:t>CSD</a:t>
            </a:r>
            <a:endParaRPr lang="en-GB" sz="1600" b="0" i="0" dirty="0">
              <a:solidFill>
                <a:srgbClr val="000000"/>
              </a:solidFill>
              <a:effectLst/>
            </a:endParaRPr>
          </a:p>
          <a:p>
            <a:pPr marL="0" indent="0" algn="l">
              <a:buNone/>
            </a:pPr>
            <a:endParaRPr lang="en-GB" sz="1600" dirty="0">
              <a:solidFill>
                <a:srgbClr val="000000"/>
              </a:solidFill>
            </a:endParaRPr>
          </a:p>
          <a:p>
            <a:pPr algn="l">
              <a:buFont typeface="Arial" panose="020B0604020202020204" pitchFamily="34" charset="0"/>
              <a:buChar char="•"/>
            </a:pPr>
            <a:r>
              <a:rPr lang="en-GB" sz="1600" dirty="0">
                <a:solidFill>
                  <a:srgbClr val="000000"/>
                </a:solidFill>
              </a:rPr>
              <a:t>We have the following comments</a:t>
            </a:r>
            <a:r>
              <a:rPr lang="en-GB" sz="1600" b="0" i="0" dirty="0">
                <a:solidFill>
                  <a:srgbClr val="000000"/>
                </a:solidFill>
                <a:effectLst/>
              </a:rPr>
              <a:t>:</a:t>
            </a:r>
          </a:p>
          <a:p>
            <a:pPr marL="685800" lvl="1"/>
            <a:r>
              <a:rPr lang="en-GB" sz="1600" dirty="0">
                <a:solidFill>
                  <a:srgbClr val="000000"/>
                </a:solidFill>
              </a:rPr>
              <a:t>CSD 1.2.3 states: “</a:t>
            </a:r>
            <a:r>
              <a:rPr lang="en-US" sz="1600" dirty="0">
                <a:effectLst/>
                <a:ea typeface="MS Mincho" panose="02020609040205080304" pitchFamily="49" charset="-128"/>
              </a:rPr>
              <a:t>There is no other WLAN standard focusing on improving WLAN throughput at different SINR levels in scenarios of an isolated BSS and overlapping BSSs</a:t>
            </a:r>
            <a:r>
              <a:rPr lang="en-GB" sz="1600" dirty="0">
                <a:solidFill>
                  <a:srgbClr val="000000"/>
                </a:solidFill>
                <a:effectLst/>
                <a:ea typeface="Times New Roman" panose="02020603050405020304" pitchFamily="18" charset="0"/>
              </a:rPr>
              <a:t>, improving the tail of the latency distribution and jitter, enhancing mobility between BSSs,</a:t>
            </a:r>
            <a:r>
              <a:rPr lang="en-GB" sz="1600" dirty="0">
                <a:effectLst/>
                <a:ea typeface="MS Mincho" panose="02020609040205080304" pitchFamily="49" charset="-128"/>
              </a:rPr>
              <a:t> </a:t>
            </a:r>
            <a:r>
              <a:rPr lang="en-US" sz="1600" dirty="0">
                <a:effectLst/>
                <a:ea typeface="MS Mincho" panose="02020609040205080304" pitchFamily="49" charset="-128"/>
              </a:rPr>
              <a:t>and providing mechanisms for enhanced power save for AP STAs (including mobile APs) other than this amendment.”  but the PAR states that the project is “Enhancements for Ultra-High Reliability”.   Once again, the relationship between </a:t>
            </a:r>
            <a:r>
              <a:rPr lang="en-GB" sz="1600" b="0" i="0" dirty="0">
                <a:solidFill>
                  <a:srgbClr val="000000"/>
                </a:solidFill>
                <a:effectLst/>
              </a:rPr>
              <a:t>throughput, latency and efficiency and “Ultra-High Reliability” </a:t>
            </a:r>
            <a:r>
              <a:rPr lang="en-US" sz="1600" dirty="0">
                <a:effectLst/>
                <a:ea typeface="MS Mincho" panose="02020609040205080304" pitchFamily="49" charset="-128"/>
              </a:rPr>
              <a:t>is not explained. </a:t>
            </a:r>
          </a:p>
          <a:p>
            <a:pPr marL="685800" lvl="1"/>
            <a:r>
              <a:rPr lang="en-US" sz="1600" dirty="0">
                <a:ea typeface="MS Mincho" panose="02020609040205080304" pitchFamily="49" charset="-128"/>
              </a:rPr>
              <a:t>CSD 1.2.3 : “</a:t>
            </a:r>
            <a:r>
              <a:rPr lang="en-US" sz="1600" dirty="0">
                <a:effectLst/>
                <a:ea typeface="MS Mincho" panose="02020609040205080304" pitchFamily="49" charset="-128"/>
              </a:rPr>
              <a:t>There is no other WLAN standard focusing on improving WLAN throughput at different SINR levels in scenarios of an isolated BSS and overlapping BSSs” </a:t>
            </a:r>
            <a:r>
              <a:rPr lang="en-US" sz="1600" dirty="0">
                <a:ea typeface="MS Mincho" panose="02020609040205080304" pitchFamily="49" charset="-128"/>
              </a:rPr>
              <a:t> Please confirm this statement is correct and in what way do SINR levels differ?   How does this differ from previous 802.11 standards that improve throughput?</a:t>
            </a:r>
            <a:endParaRPr lang="en-GB" sz="1600" dirty="0">
              <a:effectLst/>
              <a:ea typeface="MS Mincho" panose="02020609040205080304" pitchFamily="49" charset="-128"/>
            </a:endParaRPr>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4" name="Footer Placeholder 2">
            <a:extLst>
              <a:ext uri="{FF2B5EF4-FFF2-40B4-BE49-F238E27FC236}">
                <a16:creationId xmlns:a16="http://schemas.microsoft.com/office/drawing/2014/main"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373355172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65692</TotalTime>
  <Words>783</Words>
  <Application>Microsoft Office PowerPoint</Application>
  <PresentationFormat>Widescreen</PresentationFormat>
  <Paragraphs>60</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Times New Roman</vt:lpstr>
      <vt:lpstr>Default Design</vt:lpstr>
      <vt:lpstr>PowerPoint Presentation</vt:lpstr>
      <vt:lpstr>PAR and CSD Review by 802.15 SCM</vt:lpstr>
      <vt:lpstr>PAR and CSD Review by 802.15 SCM</vt:lpstr>
      <vt:lpstr>PAR and CSD Review by 802.15 SCM</vt:lpstr>
    </vt:vector>
  </TitlesOfParts>
  <Manager/>
  <Company>Wi-SUN Alliance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comments on PARs - July 2023</dc:title>
  <dc:subject>IEEE 802.15 SCM Report</dc:subject>
  <dc:creator>Phil Beecher</dc:creator>
  <cp:keywords/>
  <dc:description/>
  <cp:lastModifiedBy>Phil Beecher</cp:lastModifiedBy>
  <cp:revision>1129</cp:revision>
  <cp:lastPrinted>2016-07-25T16:00:41Z</cp:lastPrinted>
  <dcterms:created xsi:type="dcterms:W3CDTF">2009-07-12T16:25:16Z</dcterms:created>
  <dcterms:modified xsi:type="dcterms:W3CDTF">2023-07-11T09:16:19Z</dcterms:modified>
  <cp:category/>
</cp:coreProperties>
</file>