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3">
  <p:sldMasterIdLst>
    <p:sldMasterId id="2147483648" r:id="rId1"/>
  </p:sldMasterIdLst>
  <p:notesMasterIdLst>
    <p:notesMasterId r:id="rId8"/>
  </p:notesMasterIdLst>
  <p:handoutMasterIdLst>
    <p:handoutMasterId r:id="rId9"/>
  </p:handoutMasterIdLst>
  <p:sldIdLst>
    <p:sldId id="259" r:id="rId2"/>
    <p:sldId id="258" r:id="rId3"/>
    <p:sldId id="368" r:id="rId4"/>
    <p:sldId id="429" r:id="rId5"/>
    <p:sldId id="378" r:id="rId6"/>
    <p:sldId id="328"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923" userDrawn="1">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者" initials="A"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74BE"/>
    <a:srgbClr val="79B5DC"/>
    <a:srgbClr val="2E2E2E"/>
    <a:srgbClr val="FF4040"/>
    <a:srgbClr val="2222FF"/>
    <a:srgbClr val="FFFFFF"/>
    <a:srgbClr val="6F2AA1"/>
    <a:srgbClr val="6FB0DA"/>
    <a:srgbClr val="FF0000"/>
    <a:srgbClr val="BED8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浅色样式 2 - 强调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0" autoAdjust="0"/>
    <p:restoredTop sz="96424" autoAdjust="0"/>
  </p:normalViewPr>
  <p:slideViewPr>
    <p:cSldViewPr>
      <p:cViewPr varScale="1">
        <p:scale>
          <a:sx n="116" d="100"/>
          <a:sy n="116" d="100"/>
        </p:scale>
        <p:origin x="1440" y="102"/>
      </p:cViewPr>
      <p:guideLst>
        <p:guide orient="horz" pos="2160"/>
        <p:guide pos="392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2970"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850187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54936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352257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smtClean="0"/>
              <a:t>Dec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et al. </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et al. </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et al. </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smtClean="0"/>
              <a:t>Step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Dec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smtClean="0"/>
              <a:t>Xiaohui</a:t>
            </a:r>
            <a:r>
              <a:rPr lang="en-US" altLang="en-US" dirty="0" smtClean="0"/>
              <a:t> Peng et al. </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a:t>
            </a:r>
            <a:r>
              <a:rPr lang="en-US" altLang="zh-CN" sz="1400" b="1" i="0" kern="1200" dirty="0" smtClean="0">
                <a:solidFill>
                  <a:schemeClr val="tx1"/>
                </a:solidFill>
                <a:effectLst/>
                <a:latin typeface="Times New Roman" pitchFamily="18" charset="0"/>
                <a:ea typeface="+mn-ea"/>
                <a:cs typeface="+mn-cs"/>
              </a:rPr>
              <a:t>15-23-0359-00-04ab</a:t>
            </a:r>
            <a:endParaRPr lang="en-US" altLang="en-US" sz="16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smtClean="0"/>
              <a:t>July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812088"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[Time domain mask for 802.15.4ab]</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	</a:t>
            </a:r>
          </a:p>
          <a:p>
            <a:pPr algn="just"/>
            <a:r>
              <a:rPr lang="en-US" altLang="en-US" sz="1600" b="1" dirty="0"/>
              <a:t>Source:</a:t>
            </a:r>
            <a:r>
              <a:rPr lang="en-US" altLang="en-US" sz="1600" dirty="0"/>
              <a:t> </a:t>
            </a:r>
            <a:r>
              <a:rPr lang="en-US" altLang="en-US" sz="1400" dirty="0" err="1" smtClean="0"/>
              <a:t>Xiaohui</a:t>
            </a:r>
            <a:r>
              <a:rPr lang="en-US" altLang="en-US" sz="1400" dirty="0" smtClean="0"/>
              <a:t> Peng, Bin </a:t>
            </a:r>
            <a:r>
              <a:rPr lang="en-US" altLang="en-US" sz="1400" dirty="0"/>
              <a:t>Q</a:t>
            </a:r>
            <a:r>
              <a:rPr lang="en-US" altLang="en-US" sz="1400" dirty="0" smtClean="0"/>
              <a:t>ian, Lei Huang, David </a:t>
            </a:r>
            <a:r>
              <a:rPr lang="en-US" altLang="en-US" sz="1400" dirty="0"/>
              <a:t>Xun Yang (Huawei</a:t>
            </a:r>
            <a:r>
              <a:rPr lang="en-US" altLang="en-US" sz="1400" dirty="0" smtClean="0"/>
              <a:t>) </a:t>
            </a:r>
            <a:r>
              <a:rPr lang="en-US" altLang="en-US" sz="1400" dirty="0" smtClean="0"/>
              <a:t>, Billy Verso, Igor Dotlic, Carl Murray (</a:t>
            </a:r>
            <a:r>
              <a:rPr lang="en-US" altLang="en-US" sz="1400" dirty="0" err="1" smtClean="0"/>
              <a:t>Qorvo</a:t>
            </a:r>
            <a:r>
              <a:rPr lang="en-US" altLang="en-US" sz="1400" dirty="0" smtClean="0"/>
              <a:t>), Frank Leong, Wolfgang </a:t>
            </a:r>
            <a:r>
              <a:rPr lang="en-US" altLang="zh-CN" sz="1400" dirty="0" smtClean="0"/>
              <a:t>Küchler, Riku Pirhonen, </a:t>
            </a:r>
            <a:r>
              <a:rPr lang="en-US" altLang="zh-CN" sz="1400" dirty="0"/>
              <a:t>Bernhard </a:t>
            </a:r>
            <a:r>
              <a:rPr lang="en-US" altLang="zh-CN" sz="1400" dirty="0" err="1" smtClean="0"/>
              <a:t>Gro</a:t>
            </a:r>
            <a:r>
              <a:rPr lang="el-GR" altLang="zh-CN" sz="1400" dirty="0"/>
              <a:t>β</a:t>
            </a:r>
            <a:r>
              <a:rPr lang="en-US" altLang="zh-CN" sz="1400" dirty="0" err="1" smtClean="0"/>
              <a:t>windhager</a:t>
            </a:r>
            <a:r>
              <a:rPr lang="en-US" altLang="zh-CN" sz="1400" dirty="0" smtClean="0"/>
              <a:t> (NXP)</a:t>
            </a:r>
            <a:endParaRPr lang="en-US" altLang="en-US" sz="1400" dirty="0"/>
          </a:p>
          <a:p>
            <a:r>
              <a:rPr lang="en-US" altLang="en-US" sz="1600" b="1" dirty="0"/>
              <a:t>E-Mail: </a:t>
            </a:r>
            <a:r>
              <a:rPr lang="en-US" altLang="en-US" sz="1600" dirty="0" smtClean="0"/>
              <a:t>pengxiaohui5@huawei.com, </a:t>
            </a:r>
            <a:r>
              <a:rPr lang="en-US" altLang="zh-CN" sz="1600" dirty="0"/>
              <a:t>Billy.Verso@qorvo.com, </a:t>
            </a:r>
            <a:r>
              <a:rPr lang="en-US" altLang="zh-CN" sz="1600" dirty="0" smtClean="0"/>
              <a:t>frank.leong@nxp.com</a:t>
            </a:r>
            <a:endParaRPr lang="en-US" altLang="en-US" sz="1600" dirty="0"/>
          </a:p>
          <a:p>
            <a:r>
              <a:rPr lang="en-US" altLang="en-US" sz="1600" b="1" dirty="0" smtClean="0"/>
              <a:t>Re</a:t>
            </a:r>
            <a:r>
              <a:rPr lang="en-US" altLang="en-US" sz="1600" b="1" dirty="0"/>
              <a:t>:</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[Sensing, </a:t>
            </a:r>
            <a:r>
              <a:rPr lang="en-US" altLang="en-US" sz="1600" dirty="0"/>
              <a:t>UWB in </a:t>
            </a:r>
            <a:r>
              <a:rPr lang="en-US" altLang="en-US" sz="1600" dirty="0" smtClean="0"/>
              <a:t>802.15.4ab, time domain mask]</a:t>
            </a:r>
            <a:endParaRPr lang="en-US" altLang="en-US" sz="1600" dirty="0"/>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graphicFrame>
        <p:nvGraphicFramePr>
          <p:cNvPr id="7" name="Table 6">
            <a:extLst>
              <a:ext uri="{FF2B5EF4-FFF2-40B4-BE49-F238E27FC236}">
                <a16:creationId xmlns=""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084853314"/>
              </p:ext>
            </p:extLst>
          </p:nvPr>
        </p:nvGraphicFramePr>
        <p:xfrm>
          <a:off x="685800" y="908720"/>
          <a:ext cx="7774632" cy="5001364"/>
        </p:xfrm>
        <a:graphic>
          <a:graphicData uri="http://schemas.openxmlformats.org/drawingml/2006/table">
            <a:tbl>
              <a:tblPr firstRow="1" bandRow="1">
                <a:tableStyleId>{5940675A-B579-460E-94D1-54222C63F5DA}</a:tableStyleId>
              </a:tblPr>
              <a:tblGrid>
                <a:gridCol w="4187492">
                  <a:extLst>
                    <a:ext uri="{9D8B030D-6E8A-4147-A177-3AD203B41FA5}">
                      <a16:colId xmlns="" xmlns:a16="http://schemas.microsoft.com/office/drawing/2014/main" val="1745747388"/>
                    </a:ext>
                  </a:extLst>
                </a:gridCol>
                <a:gridCol w="3587140">
                  <a:extLst>
                    <a:ext uri="{9D8B030D-6E8A-4147-A177-3AD203B41FA5}">
                      <a16:colId xmlns="" xmlns:a16="http://schemas.microsoft.com/office/drawing/2014/main" val="1336621721"/>
                    </a:ext>
                  </a:extLst>
                </a:gridCol>
              </a:tblGrid>
              <a:tr h="251274">
                <a:tc>
                  <a:txBody>
                    <a:bodyPr/>
                    <a:lstStyle/>
                    <a:p>
                      <a:pPr>
                        <a:lnSpc>
                          <a:spcPct val="107000"/>
                        </a:lnSpc>
                        <a:spcAft>
                          <a:spcPts val="800"/>
                        </a:spcAft>
                      </a:pPr>
                      <a:r>
                        <a:rPr lang="en-US" sz="1200" dirty="0">
                          <a:effectLst/>
                          <a:latin typeface="+mj-lt"/>
                        </a:rPr>
                        <a:t>PAR Objective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ctr">
                        <a:lnSpc>
                          <a:spcPct val="107000"/>
                        </a:lnSpc>
                        <a:spcAft>
                          <a:spcPts val="800"/>
                        </a:spcAft>
                      </a:pPr>
                      <a:r>
                        <a:rPr lang="en-US" sz="1200" dirty="0">
                          <a:effectLst/>
                          <a:latin typeface="+mj-lt"/>
                        </a:rPr>
                        <a:t>Proposed Solution (how addressed)</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16017004"/>
                  </a:ext>
                </a:extLst>
              </a:tr>
              <a:tr h="251274">
                <a:tc>
                  <a:txBody>
                    <a:bodyPr/>
                    <a:lstStyle/>
                    <a:p>
                      <a:pPr>
                        <a:lnSpc>
                          <a:spcPct val="107000"/>
                        </a:lnSpc>
                        <a:spcAft>
                          <a:spcPts val="800"/>
                        </a:spcAft>
                      </a:pPr>
                      <a:r>
                        <a:rPr lang="en-US" sz="1200" dirty="0">
                          <a:effectLst/>
                          <a:latin typeface="+mj-lt"/>
                        </a:rPr>
                        <a:t>Safeguards so that the high throughput data use cases will not cause significant disruption to low duty-cycle ranging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251274">
                <a:tc>
                  <a:txBody>
                    <a:bodyPr/>
                    <a:lstStyle/>
                    <a:p>
                      <a:pPr>
                        <a:lnSpc>
                          <a:spcPct val="107000"/>
                        </a:lnSpc>
                        <a:spcAft>
                          <a:spcPts val="800"/>
                        </a:spcAft>
                      </a:pPr>
                      <a:r>
                        <a:rPr lang="en-US" sz="1200" dirty="0">
                          <a:effectLst/>
                          <a:latin typeface="+mj-lt"/>
                        </a:rPr>
                        <a:t>Interference mitigation techniques to support higher density and higher traffic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12880846"/>
                  </a:ext>
                </a:extLst>
              </a:tr>
              <a:tr h="251274">
                <a:tc>
                  <a:txBody>
                    <a:bodyPr/>
                    <a:lstStyle/>
                    <a:p>
                      <a:pPr>
                        <a:lnSpc>
                          <a:spcPct val="107000"/>
                        </a:lnSpc>
                        <a:spcAft>
                          <a:spcPts val="800"/>
                        </a:spcAft>
                      </a:pPr>
                      <a:r>
                        <a:rPr lang="en-US" sz="1200" dirty="0">
                          <a:effectLst/>
                          <a:latin typeface="+mj-lt"/>
                        </a:rPr>
                        <a:t>Other coexistence improvement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50120941"/>
                  </a:ext>
                </a:extLst>
              </a:tr>
              <a:tr h="251274">
                <a:tc>
                  <a:txBody>
                    <a:bodyPr/>
                    <a:lstStyle/>
                    <a:p>
                      <a:pPr>
                        <a:lnSpc>
                          <a:spcPct val="107000"/>
                        </a:lnSpc>
                        <a:spcAft>
                          <a:spcPts val="800"/>
                        </a:spcAft>
                      </a:pPr>
                      <a:r>
                        <a:rPr lang="en-US" sz="1200" dirty="0">
                          <a:effectLst/>
                          <a:latin typeface="+mj-lt"/>
                        </a:rPr>
                        <a:t>Backward compatibility with enhanced ranging capable devices (ERDEVs)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200" dirty="0">
                          <a:effectLst/>
                          <a:latin typeface="+mj-lt"/>
                        </a:rPr>
                        <a:t> </a:t>
                      </a:r>
                      <a:r>
                        <a:rPr lang="en-US" sz="1200" kern="1200" baseline="0" dirty="0" smtClean="0">
                          <a:solidFill>
                            <a:schemeClr val="tx1"/>
                          </a:solidFill>
                          <a:effectLst/>
                          <a:latin typeface="+mj-lt"/>
                          <a:cs typeface="Times New Roman" panose="02020603050405020304" pitchFamily="18" charset="0"/>
                        </a:rPr>
                        <a:t>U</a:t>
                      </a:r>
                      <a:r>
                        <a:rPr lang="en-US" altLang="zh-CN" sz="1200" kern="1200" baseline="0" dirty="0" smtClean="0">
                          <a:solidFill>
                            <a:schemeClr val="tx1"/>
                          </a:solidFill>
                          <a:effectLst/>
                          <a:latin typeface="+mj-lt"/>
                          <a:ea typeface="Calibri" panose="020F0502020204030204" pitchFamily="34" charset="0"/>
                          <a:cs typeface="Times New Roman" panose="02020603050405020304" pitchFamily="18" charset="0"/>
                        </a:rPr>
                        <a:t>nified pulse shape for ranging and sensing</a:t>
                      </a:r>
                    </a:p>
                  </a:txBody>
                  <a:tcPr marL="62197" marR="62197" marT="0" marB="0" anchor="ctr"/>
                </a:tc>
                <a:extLst>
                  <a:ext uri="{0D108BD9-81ED-4DB2-BD59-A6C34878D82A}">
                    <a16:rowId xmlns="" xmlns:a16="http://schemas.microsoft.com/office/drawing/2014/main" val="229274704"/>
                  </a:ext>
                </a:extLst>
              </a:tr>
              <a:tr h="251274">
                <a:tc>
                  <a:txBody>
                    <a:bodyPr/>
                    <a:lstStyle/>
                    <a:p>
                      <a:pPr>
                        <a:lnSpc>
                          <a:spcPct val="107000"/>
                        </a:lnSpc>
                        <a:spcAft>
                          <a:spcPts val="800"/>
                        </a:spcAft>
                      </a:pPr>
                      <a:r>
                        <a:rPr lang="en-US" sz="1200" dirty="0">
                          <a:effectLst/>
                          <a:latin typeface="+mj-lt"/>
                        </a:rPr>
                        <a:t>Improved link budget and/or reduced air-time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402719402"/>
                  </a:ext>
                </a:extLst>
              </a:tr>
              <a:tr h="251274">
                <a:tc>
                  <a:txBody>
                    <a:bodyPr/>
                    <a:lstStyle/>
                    <a:p>
                      <a:pPr>
                        <a:lnSpc>
                          <a:spcPct val="107000"/>
                        </a:lnSpc>
                        <a:spcAft>
                          <a:spcPts val="800"/>
                        </a:spcAft>
                      </a:pPr>
                      <a:r>
                        <a:rPr lang="en-US" sz="1200" dirty="0">
                          <a:effectLst/>
                          <a:latin typeface="+mj-lt"/>
                        </a:rPr>
                        <a:t>Additional channels and operating frequencies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770140464"/>
                  </a:ext>
                </a:extLst>
              </a:tr>
              <a:tr h="251274">
                <a:tc>
                  <a:txBody>
                    <a:bodyPr/>
                    <a:lstStyle/>
                    <a:p>
                      <a:pPr>
                        <a:lnSpc>
                          <a:spcPct val="107000"/>
                        </a:lnSpc>
                        <a:spcAft>
                          <a:spcPts val="800"/>
                        </a:spcAft>
                      </a:pPr>
                      <a:r>
                        <a:rPr lang="en-US" sz="1200" dirty="0">
                          <a:effectLst/>
                          <a:latin typeface="+mj-lt"/>
                        </a:rPr>
                        <a:t>Improvements to accuracy / precision / reliability and interoperability for high-integrity ranging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13926360"/>
                  </a:ext>
                </a:extLst>
              </a:tr>
              <a:tr h="251274">
                <a:tc>
                  <a:txBody>
                    <a:bodyPr/>
                    <a:lstStyle/>
                    <a:p>
                      <a:pPr>
                        <a:lnSpc>
                          <a:spcPct val="107000"/>
                        </a:lnSpc>
                        <a:spcAft>
                          <a:spcPts val="800"/>
                        </a:spcAft>
                      </a:pPr>
                      <a:r>
                        <a:rPr lang="en-US" sz="1200" dirty="0">
                          <a:effectLst/>
                          <a:latin typeface="+mj-lt"/>
                        </a:rPr>
                        <a:t>Reduced complexity and power consumption</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4">
                <a:tc>
                  <a:txBody>
                    <a:bodyPr/>
                    <a:lstStyle/>
                    <a:p>
                      <a:pPr>
                        <a:lnSpc>
                          <a:spcPct val="107000"/>
                        </a:lnSpc>
                        <a:spcAft>
                          <a:spcPts val="800"/>
                        </a:spcAft>
                      </a:pPr>
                      <a:r>
                        <a:rPr lang="en-US" sz="1200" dirty="0">
                          <a:effectLst/>
                          <a:latin typeface="+mj-lt"/>
                        </a:rPr>
                        <a:t>Hybrid operation with narrowband signaling to assist UWB</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51274">
                <a:tc>
                  <a:txBody>
                    <a:bodyPr/>
                    <a:lstStyle/>
                    <a:p>
                      <a:pPr>
                        <a:lnSpc>
                          <a:spcPct val="107000"/>
                        </a:lnSpc>
                        <a:spcAft>
                          <a:spcPts val="800"/>
                        </a:spcAft>
                      </a:pPr>
                      <a:r>
                        <a:rPr lang="en-US" sz="1200" dirty="0">
                          <a:effectLst/>
                          <a:latin typeface="+mj-lt"/>
                        </a:rPr>
                        <a:t>Enhanced native discovery and connection setup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165867"/>
                  </a:ext>
                </a:extLst>
              </a:tr>
              <a:tr h="251274">
                <a:tc>
                  <a:txBody>
                    <a:bodyPr/>
                    <a:lstStyle/>
                    <a:p>
                      <a:pPr>
                        <a:lnSpc>
                          <a:spcPct val="107000"/>
                        </a:lnSpc>
                        <a:spcAft>
                          <a:spcPts val="800"/>
                        </a:spcAft>
                      </a:pPr>
                      <a:r>
                        <a:rPr lang="en-US" sz="1200" dirty="0">
                          <a:effectLst/>
                          <a:latin typeface="+mj-lt"/>
                        </a:rPr>
                        <a:t>Sensing capabilities to support presence detection and environment mapping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ctr">
                        <a:lnSpc>
                          <a:spcPct val="107000"/>
                        </a:lnSpc>
                        <a:spcAft>
                          <a:spcPts val="800"/>
                        </a:spcAft>
                      </a:pPr>
                      <a:r>
                        <a:rPr lang="en-US" sz="1200" baseline="0" dirty="0" smtClean="0">
                          <a:solidFill>
                            <a:schemeClr val="tx1"/>
                          </a:solidFill>
                          <a:effectLst/>
                          <a:latin typeface="+mj-lt"/>
                          <a:ea typeface="Calibri" panose="020F0502020204030204" pitchFamily="34" charset="0"/>
                          <a:cs typeface="Times New Roman" panose="02020603050405020304" pitchFamily="18" charset="0"/>
                        </a:rPr>
                        <a:t>Pulse shape design for sensing</a:t>
                      </a:r>
                      <a:endParaRPr lang="en-US" sz="1200" dirty="0">
                        <a:solidFill>
                          <a:schemeClr val="tx1"/>
                        </a:solidFill>
                        <a:effectLst/>
                        <a:latin typeface="+mj-lt"/>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8912419"/>
                  </a:ext>
                </a:extLst>
              </a:tr>
              <a:tr h="251274">
                <a:tc>
                  <a:txBody>
                    <a:bodyPr/>
                    <a:lstStyle/>
                    <a:p>
                      <a:pPr>
                        <a:lnSpc>
                          <a:spcPct val="107000"/>
                        </a:lnSpc>
                        <a:spcAft>
                          <a:spcPts val="800"/>
                        </a:spcAft>
                      </a:pPr>
                      <a:r>
                        <a:rPr lang="en-US" sz="1200" dirty="0">
                          <a:effectLst/>
                          <a:latin typeface="+mj-lt"/>
                        </a:rPr>
                        <a:t>Low-power low-latency streaming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6344013"/>
                  </a:ext>
                </a:extLst>
              </a:tr>
              <a:tr h="251274">
                <a:tc>
                  <a:txBody>
                    <a:bodyPr/>
                    <a:lstStyle/>
                    <a:p>
                      <a:pPr>
                        <a:lnSpc>
                          <a:spcPct val="107000"/>
                        </a:lnSpc>
                        <a:spcAft>
                          <a:spcPts val="800"/>
                        </a:spcAft>
                      </a:pPr>
                      <a:r>
                        <a:rPr lang="en-US" sz="1200" dirty="0">
                          <a:effectLst/>
                          <a:latin typeface="+mj-lt"/>
                        </a:rPr>
                        <a:t>Higher data-rate streaming allowing at least 50 Mbit/s of throughput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863466228"/>
                  </a:ext>
                </a:extLst>
              </a:tr>
              <a:tr h="251274">
                <a:tc>
                  <a:txBody>
                    <a:bodyPr/>
                    <a:lstStyle/>
                    <a:p>
                      <a:pPr>
                        <a:lnSpc>
                          <a:spcPct val="107000"/>
                        </a:lnSpc>
                        <a:spcAft>
                          <a:spcPts val="800"/>
                        </a:spcAft>
                      </a:pPr>
                      <a:r>
                        <a:rPr lang="en-US" sz="1200" dirty="0">
                          <a:effectLst/>
                          <a:latin typeface="+mj-lt"/>
                        </a:rPr>
                        <a:t>Support for peer-to-peer, peer-to-multi-peer, and station-to-infrastructure protocols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94586688"/>
                  </a:ext>
                </a:extLst>
              </a:tr>
              <a:tr h="251274">
                <a:tc>
                  <a:txBody>
                    <a:bodyPr/>
                    <a:lstStyle/>
                    <a:p>
                      <a:pPr>
                        <a:lnSpc>
                          <a:spcPct val="107000"/>
                        </a:lnSpc>
                        <a:spcAft>
                          <a:spcPts val="800"/>
                        </a:spcAft>
                      </a:pPr>
                      <a:r>
                        <a:rPr lang="en-US" sz="1200" dirty="0">
                          <a:effectLst/>
                          <a:latin typeface="+mj-lt"/>
                        </a:rPr>
                        <a:t>Infrastructure synchronization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41787244"/>
                  </a:ext>
                </a:extLst>
              </a:tr>
            </a:tbl>
          </a:graphicData>
        </a:graphic>
      </p:graphicFrame>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9" name="Date Placeholder 1"/>
          <p:cNvSpPr>
            <a:spLocks noGrp="1"/>
          </p:cNvSpPr>
          <p:nvPr>
            <p:ph type="dt" sz="half" idx="10"/>
          </p:nvPr>
        </p:nvSpPr>
        <p:spPr>
          <a:xfrm>
            <a:off x="685800" y="378281"/>
            <a:ext cx="1600200" cy="215444"/>
          </a:xfrm>
        </p:spPr>
        <p:txBody>
          <a:bodyPr/>
          <a:lstStyle/>
          <a:p>
            <a:r>
              <a:rPr lang="en-US" altLang="zh-CN" dirty="0" smtClean="0"/>
              <a:t>July 2023</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825FF3E2-E949-4C4C-AB9C-2EE82B1DF989}" type="slidenum">
              <a:rPr lang="en-US" altLang="en-US"/>
              <a:pPr/>
              <a:t>3</a:t>
            </a:fld>
            <a:endParaRPr lang="en-US" altLang="en-US" dirty="0"/>
          </a:p>
        </p:txBody>
      </p:sp>
      <p:sp>
        <p:nvSpPr>
          <p:cNvPr id="4098" name="Rectangle 2"/>
          <p:cNvSpPr>
            <a:spLocks noGrp="1" noChangeArrowheads="1"/>
          </p:cNvSpPr>
          <p:nvPr>
            <p:ph type="title"/>
          </p:nvPr>
        </p:nvSpPr>
        <p:spPr>
          <a:xfrm>
            <a:off x="671554" y="364028"/>
            <a:ext cx="7772400" cy="1066800"/>
          </a:xfrm>
          <a:ln/>
        </p:spPr>
        <p:txBody>
          <a:bodyPr/>
          <a:lstStyle/>
          <a:p>
            <a:r>
              <a:rPr lang="en-US" altLang="en-US" sz="3200" b="1" dirty="0" smtClean="0">
                <a:solidFill>
                  <a:schemeClr val="tx1"/>
                </a:solidFill>
              </a:rPr>
              <a:t>Introduction</a:t>
            </a:r>
            <a:endParaRPr lang="en-US" altLang="en-US" sz="3200" b="1" dirty="0">
              <a:solidFill>
                <a:schemeClr val="tx1"/>
              </a:solidFill>
            </a:endParaRPr>
          </a:p>
        </p:txBody>
      </p:sp>
      <p:sp>
        <p:nvSpPr>
          <p:cNvPr id="39" name="Rectangle 3"/>
          <p:cNvSpPr txBox="1">
            <a:spLocks noChangeArrowheads="1"/>
          </p:cNvSpPr>
          <p:nvPr/>
        </p:nvSpPr>
        <p:spPr bwMode="auto">
          <a:xfrm>
            <a:off x="453298" y="1052736"/>
            <a:ext cx="8208912"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50000"/>
              </a:lnSpc>
            </a:pPr>
            <a:r>
              <a:rPr lang="en-US" altLang="zh-CN" sz="1800" dirty="0" smtClean="0">
                <a:latin typeface="+mj-lt"/>
              </a:rPr>
              <a:t>A</a:t>
            </a:r>
            <a:r>
              <a:rPr lang="en-US" altLang="zh-CN" sz="1800" b="1" kern="0" dirty="0" smtClean="0"/>
              <a:t> </a:t>
            </a:r>
            <a:r>
              <a:rPr lang="en-US" altLang="zh-CN" sz="1800" dirty="0">
                <a:latin typeface="+mj-lt"/>
              </a:rPr>
              <a:t>symmetric time-domain </a:t>
            </a:r>
            <a:r>
              <a:rPr lang="en-US" altLang="zh-CN" sz="1800" dirty="0" smtClean="0">
                <a:latin typeface="+mj-lt"/>
              </a:rPr>
              <a:t>mask is proposed for pulse shape in </a:t>
            </a:r>
            <a:r>
              <a:rPr lang="en-US" altLang="zh-CN" sz="1800" dirty="0">
                <a:latin typeface="+mj-lt"/>
              </a:rPr>
              <a:t>[1</a:t>
            </a:r>
            <a:r>
              <a:rPr lang="en-US" altLang="zh-CN" sz="1800" dirty="0" smtClean="0">
                <a:latin typeface="+mj-lt"/>
              </a:rPr>
              <a:t>], the values of the time domain mask are TBD.</a:t>
            </a:r>
          </a:p>
          <a:p>
            <a:pPr algn="just">
              <a:lnSpc>
                <a:spcPct val="150000"/>
              </a:lnSpc>
            </a:pPr>
            <a:r>
              <a:rPr lang="en-US" altLang="zh-CN" sz="1800" dirty="0" smtClean="0">
                <a:latin typeface="+mj-lt"/>
              </a:rPr>
              <a:t>Here we propose to specify the TBD values in [1].</a:t>
            </a:r>
          </a:p>
        </p:txBody>
      </p:sp>
      <p:sp>
        <p:nvSpPr>
          <p:cNvPr id="9"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zh-CN" dirty="0" smtClean="0"/>
              <a:t>July 2023</a:t>
            </a:r>
            <a:endParaRPr lang="en-US" altLang="en-US" dirty="0"/>
          </a:p>
        </p:txBody>
      </p:sp>
    </p:spTree>
    <p:extLst>
      <p:ext uri="{BB962C8B-B14F-4D97-AF65-F5344CB8AC3E}">
        <p14:creationId xmlns:p14="http://schemas.microsoft.com/office/powerpoint/2010/main" val="1147273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3"/>
          <a:stretch>
            <a:fillRect/>
          </a:stretch>
        </p:blipFill>
        <p:spPr>
          <a:xfrm>
            <a:off x="-170156" y="1100030"/>
            <a:ext cx="9144000" cy="3438206"/>
          </a:xfrm>
          <a:prstGeom prst="rect">
            <a:avLst/>
          </a:prstGeom>
        </p:spPr>
      </p:pic>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825FF3E2-E949-4C4C-AB9C-2EE82B1DF989}" type="slidenum">
              <a:rPr lang="en-US" altLang="en-US"/>
              <a:pPr/>
              <a:t>4</a:t>
            </a:fld>
            <a:endParaRPr lang="en-US" altLang="en-US" dirty="0"/>
          </a:p>
        </p:txBody>
      </p:sp>
      <p:sp>
        <p:nvSpPr>
          <p:cNvPr id="4" name="文本框 3"/>
          <p:cNvSpPr txBox="1"/>
          <p:nvPr/>
        </p:nvSpPr>
        <p:spPr>
          <a:xfrm>
            <a:off x="1118856" y="593725"/>
            <a:ext cx="6982488" cy="523220"/>
          </a:xfrm>
          <a:prstGeom prst="rect">
            <a:avLst/>
          </a:prstGeom>
          <a:noFill/>
        </p:spPr>
        <p:txBody>
          <a:bodyPr wrap="square" rtlCol="0">
            <a:spAutoFit/>
          </a:bodyPr>
          <a:lstStyle/>
          <a:p>
            <a:pPr algn="ctr" eaLnBrk="1" hangingPunct="1"/>
            <a:r>
              <a:rPr lang="en-US" altLang="zh-CN" sz="2800" b="1" dirty="0"/>
              <a:t>S</a:t>
            </a:r>
            <a:r>
              <a:rPr lang="en-US" altLang="zh-CN" sz="2800" b="1" dirty="0" smtClean="0"/>
              <a:t>ymmetric </a:t>
            </a:r>
            <a:r>
              <a:rPr lang="en-US" altLang="zh-CN" sz="2800" b="1" kern="0" dirty="0" smtClean="0">
                <a:latin typeface="+mj-lt"/>
                <a:ea typeface="+mj-ea"/>
                <a:cs typeface="+mj-cs"/>
              </a:rPr>
              <a:t>time-domain mask</a:t>
            </a:r>
            <a:endParaRPr lang="zh-CN" altLang="en-US" sz="2800" b="1" kern="0" dirty="0">
              <a:latin typeface="+mj-lt"/>
              <a:ea typeface="+mj-ea"/>
              <a:cs typeface="+mj-cs"/>
            </a:endParaRPr>
          </a:p>
        </p:txBody>
      </p:sp>
      <p:sp>
        <p:nvSpPr>
          <p:cNvPr id="5" name="文本框 4"/>
          <p:cNvSpPr txBox="1"/>
          <p:nvPr/>
        </p:nvSpPr>
        <p:spPr>
          <a:xfrm>
            <a:off x="836940" y="4587222"/>
            <a:ext cx="8136904" cy="1692771"/>
          </a:xfrm>
          <a:prstGeom prst="rect">
            <a:avLst/>
          </a:prstGeom>
          <a:noFill/>
        </p:spPr>
        <p:txBody>
          <a:bodyPr wrap="square" rtlCol="0">
            <a:spAutoFit/>
          </a:bodyPr>
          <a:lstStyle/>
          <a:p>
            <a:pPr marL="342900" indent="-342900" algn="just" eaLnBrk="1" hangingPunct="1">
              <a:spcBef>
                <a:spcPct val="20000"/>
              </a:spcBef>
              <a:buFontTx/>
              <a:buChar char="•"/>
            </a:pPr>
            <a:r>
              <a:rPr lang="en-US" altLang="zh-CN" sz="1400" b="1" dirty="0" smtClean="0">
                <a:latin typeface="+mj-lt"/>
              </a:rPr>
              <a:t>The mask is centered at t = 0</a:t>
            </a:r>
          </a:p>
          <a:p>
            <a:pPr marL="342900" indent="-342900" algn="just" eaLnBrk="1" hangingPunct="1">
              <a:spcBef>
                <a:spcPct val="20000"/>
              </a:spcBef>
              <a:buFontTx/>
              <a:buChar char="•"/>
            </a:pPr>
            <a:r>
              <a:rPr lang="en-US" altLang="zh-CN" sz="1400" b="1" dirty="0" smtClean="0">
                <a:latin typeface="+mj-lt"/>
              </a:rPr>
              <a:t>A’, B’ and C’ are the points A, B and C </a:t>
            </a:r>
            <a:r>
              <a:rPr lang="en-US" altLang="zh-CN" sz="1400" b="1" dirty="0" smtClean="0"/>
              <a:t>mirrored in </a:t>
            </a:r>
            <a:r>
              <a:rPr lang="en-US" altLang="zh-CN" sz="1400" b="1" dirty="0" smtClean="0">
                <a:latin typeface="+mj-lt"/>
              </a:rPr>
              <a:t>t = 0, respectively</a:t>
            </a:r>
          </a:p>
          <a:p>
            <a:pPr marL="342900" lvl="1" indent="-342900" algn="just" eaLnBrk="1" hangingPunct="1">
              <a:spcBef>
                <a:spcPct val="20000"/>
              </a:spcBef>
              <a:buFontTx/>
              <a:buChar char="•"/>
            </a:pPr>
            <a:r>
              <a:rPr lang="en-US" altLang="zh-CN" sz="1400" b="1" dirty="0">
                <a:latin typeface="+mj-lt"/>
              </a:rPr>
              <a:t>Based on test results, [2] found that the time domain mask proposed in [3] is too stringent, </a:t>
            </a:r>
            <a:r>
              <a:rPr lang="en-US" altLang="zh-CN" sz="1400" b="1" dirty="0"/>
              <a:t>w</a:t>
            </a:r>
            <a:r>
              <a:rPr lang="en-US" altLang="zh-CN" sz="1400" b="1" dirty="0" smtClean="0"/>
              <a:t>e recommend the following TBD values</a:t>
            </a:r>
          </a:p>
          <a:p>
            <a:pPr marL="800100" lvl="1" indent="-342900" algn="just" eaLnBrk="1" hangingPunct="1">
              <a:spcBef>
                <a:spcPct val="20000"/>
              </a:spcBef>
              <a:buFontTx/>
              <a:buChar char="•"/>
            </a:pPr>
            <a:r>
              <a:rPr lang="en-US" altLang="zh-CN" sz="1100" dirty="0">
                <a:solidFill>
                  <a:srgbClr val="FF0000"/>
                </a:solidFill>
                <a:latin typeface="+mj-lt"/>
              </a:rPr>
              <a:t>Point A</a:t>
            </a:r>
            <a:r>
              <a:rPr lang="en-US" altLang="zh-CN" sz="1100" dirty="0" smtClean="0">
                <a:solidFill>
                  <a:srgbClr val="FF0000"/>
                </a:solidFill>
                <a:latin typeface="+mj-lt"/>
              </a:rPr>
              <a:t>: (1.37, 0.04)</a:t>
            </a:r>
            <a:endParaRPr lang="en-US" altLang="zh-CN" sz="1100" dirty="0">
              <a:solidFill>
                <a:srgbClr val="FF0000"/>
              </a:solidFill>
              <a:latin typeface="+mj-lt"/>
            </a:endParaRPr>
          </a:p>
          <a:p>
            <a:pPr marL="800100" lvl="1" indent="-342900" algn="just" eaLnBrk="1" hangingPunct="1">
              <a:spcBef>
                <a:spcPct val="20000"/>
              </a:spcBef>
              <a:buFontTx/>
              <a:buChar char="•"/>
            </a:pPr>
            <a:r>
              <a:rPr lang="en-US" altLang="zh-CN" sz="1100" dirty="0">
                <a:solidFill>
                  <a:srgbClr val="FF0000"/>
                </a:solidFill>
                <a:latin typeface="+mj-lt"/>
              </a:rPr>
              <a:t>Point B</a:t>
            </a:r>
            <a:r>
              <a:rPr lang="en-US" altLang="zh-CN" sz="1100" dirty="0" smtClean="0">
                <a:solidFill>
                  <a:srgbClr val="FF0000"/>
                </a:solidFill>
                <a:latin typeface="+mj-lt"/>
              </a:rPr>
              <a:t>: (1.37, 0.3)</a:t>
            </a:r>
            <a:endParaRPr lang="en-US" altLang="zh-CN" sz="1100" dirty="0">
              <a:solidFill>
                <a:srgbClr val="FF0000"/>
              </a:solidFill>
              <a:latin typeface="+mj-lt"/>
            </a:endParaRPr>
          </a:p>
          <a:p>
            <a:pPr marL="800100" lvl="1" indent="-342900" algn="just" eaLnBrk="1" hangingPunct="1">
              <a:spcBef>
                <a:spcPct val="20000"/>
              </a:spcBef>
              <a:buFontTx/>
              <a:buChar char="•"/>
            </a:pPr>
            <a:r>
              <a:rPr lang="en-US" altLang="zh-CN" sz="1100" dirty="0">
                <a:solidFill>
                  <a:srgbClr val="FF0000"/>
                </a:solidFill>
                <a:latin typeface="+mj-lt"/>
              </a:rPr>
              <a:t>Point C</a:t>
            </a:r>
            <a:r>
              <a:rPr lang="en-US" altLang="zh-CN" sz="1100" dirty="0" smtClean="0">
                <a:solidFill>
                  <a:srgbClr val="FF0000"/>
                </a:solidFill>
                <a:latin typeface="+mj-lt"/>
              </a:rPr>
              <a:t>: (0.88, 0.3)</a:t>
            </a:r>
          </a:p>
        </p:txBody>
      </p:sp>
      <p:sp>
        <p:nvSpPr>
          <p:cNvPr id="51" name="椭圆 50"/>
          <p:cNvSpPr/>
          <p:nvPr/>
        </p:nvSpPr>
        <p:spPr bwMode="auto">
          <a:xfrm>
            <a:off x="5752050" y="3566353"/>
            <a:ext cx="45719" cy="45719"/>
          </a:xfrm>
          <a:prstGeom prst="ellipse">
            <a:avLst/>
          </a:prstGeom>
          <a:solidFill>
            <a:schemeClr val="tx1"/>
          </a:solidFill>
          <a:ln w="63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5" name="椭圆 54"/>
          <p:cNvSpPr/>
          <p:nvPr/>
        </p:nvSpPr>
        <p:spPr bwMode="auto">
          <a:xfrm>
            <a:off x="3318621" y="2975947"/>
            <a:ext cx="45719" cy="45719"/>
          </a:xfrm>
          <a:prstGeom prst="ellipse">
            <a:avLst/>
          </a:prstGeom>
          <a:solidFill>
            <a:schemeClr val="tx1"/>
          </a:solidFill>
          <a:ln w="63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8" name="椭圆 57"/>
          <p:cNvSpPr/>
          <p:nvPr/>
        </p:nvSpPr>
        <p:spPr bwMode="auto">
          <a:xfrm>
            <a:off x="5310258" y="2955500"/>
            <a:ext cx="45719" cy="45719"/>
          </a:xfrm>
          <a:prstGeom prst="ellipse">
            <a:avLst/>
          </a:prstGeom>
          <a:solidFill>
            <a:schemeClr val="tx1"/>
          </a:solidFill>
          <a:ln w="63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60" name="直接连接符 59"/>
          <p:cNvCxnSpPr/>
          <p:nvPr/>
        </p:nvCxnSpPr>
        <p:spPr bwMode="auto">
          <a:xfrm>
            <a:off x="5714832" y="1505972"/>
            <a:ext cx="1020235" cy="0"/>
          </a:xfrm>
          <a:prstGeom prst="line">
            <a:avLst/>
          </a:prstGeom>
          <a:solidFill>
            <a:schemeClr val="accent1"/>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接连接符 60"/>
          <p:cNvCxnSpPr/>
          <p:nvPr/>
        </p:nvCxnSpPr>
        <p:spPr bwMode="auto">
          <a:xfrm>
            <a:off x="5714834" y="1695708"/>
            <a:ext cx="1020235"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文本框 61"/>
          <p:cNvSpPr txBox="1"/>
          <p:nvPr/>
        </p:nvSpPr>
        <p:spPr>
          <a:xfrm>
            <a:off x="6707988" y="1554959"/>
            <a:ext cx="1449882" cy="276999"/>
          </a:xfrm>
          <a:prstGeom prst="rect">
            <a:avLst/>
          </a:prstGeom>
          <a:noFill/>
        </p:spPr>
        <p:txBody>
          <a:bodyPr wrap="square" rtlCol="0">
            <a:spAutoFit/>
          </a:bodyPr>
          <a:lstStyle/>
          <a:p>
            <a:pPr algn="ctr"/>
            <a:r>
              <a:rPr lang="en-US" altLang="zh-CN" dirty="0" smtClean="0"/>
              <a:t>Kaiser pulse shape</a:t>
            </a:r>
            <a:endParaRPr lang="zh-CN" altLang="en-US" dirty="0"/>
          </a:p>
        </p:txBody>
      </p:sp>
      <p:sp>
        <p:nvSpPr>
          <p:cNvPr id="63" name="文本框 62"/>
          <p:cNvSpPr txBox="1"/>
          <p:nvPr/>
        </p:nvSpPr>
        <p:spPr>
          <a:xfrm>
            <a:off x="6834927" y="1348838"/>
            <a:ext cx="937998" cy="461665"/>
          </a:xfrm>
          <a:prstGeom prst="rect">
            <a:avLst/>
          </a:prstGeom>
          <a:noFill/>
        </p:spPr>
        <p:txBody>
          <a:bodyPr wrap="square" rtlCol="0">
            <a:spAutoFit/>
          </a:bodyPr>
          <a:lstStyle/>
          <a:p>
            <a:pPr algn="ctr"/>
            <a:r>
              <a:rPr lang="en-US" altLang="zh-CN" b="1" dirty="0" smtClean="0">
                <a:solidFill>
                  <a:srgbClr val="FF0000"/>
                </a:solidFill>
              </a:rPr>
              <a:t>New mask</a:t>
            </a:r>
            <a:endParaRPr lang="zh-CN" altLang="en-US" b="1" dirty="0">
              <a:solidFill>
                <a:srgbClr val="FF0000"/>
              </a:solidFill>
            </a:endParaRPr>
          </a:p>
        </p:txBody>
      </p:sp>
      <p:sp>
        <p:nvSpPr>
          <p:cNvPr id="65" name="椭圆 64"/>
          <p:cNvSpPr/>
          <p:nvPr/>
        </p:nvSpPr>
        <p:spPr bwMode="auto">
          <a:xfrm>
            <a:off x="5742179" y="2967709"/>
            <a:ext cx="45719" cy="45719"/>
          </a:xfrm>
          <a:prstGeom prst="ellipse">
            <a:avLst/>
          </a:prstGeom>
          <a:solidFill>
            <a:schemeClr val="tx1"/>
          </a:solidFill>
          <a:ln w="63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6" name="椭圆 65"/>
          <p:cNvSpPr/>
          <p:nvPr/>
        </p:nvSpPr>
        <p:spPr bwMode="auto">
          <a:xfrm>
            <a:off x="3314912" y="3560837"/>
            <a:ext cx="45719" cy="45719"/>
          </a:xfrm>
          <a:prstGeom prst="ellipse">
            <a:avLst/>
          </a:prstGeom>
          <a:solidFill>
            <a:schemeClr val="tx1"/>
          </a:solidFill>
          <a:ln w="63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6" name="文本框 75"/>
          <p:cNvSpPr txBox="1"/>
          <p:nvPr/>
        </p:nvSpPr>
        <p:spPr>
          <a:xfrm>
            <a:off x="5557605" y="3337730"/>
            <a:ext cx="1264903" cy="246221"/>
          </a:xfrm>
          <a:prstGeom prst="rect">
            <a:avLst/>
          </a:prstGeom>
          <a:noFill/>
        </p:spPr>
        <p:txBody>
          <a:bodyPr wrap="square" rtlCol="0">
            <a:spAutoFit/>
          </a:bodyPr>
          <a:lstStyle/>
          <a:p>
            <a:pPr algn="ctr"/>
            <a:r>
              <a:rPr lang="en-US" altLang="zh-CN" sz="1000" b="1" dirty="0" smtClean="0"/>
              <a:t>A:(x2,y2)</a:t>
            </a:r>
            <a:endParaRPr lang="zh-CN" altLang="en-US" sz="1000" b="1" dirty="0"/>
          </a:p>
        </p:txBody>
      </p:sp>
      <p:sp>
        <p:nvSpPr>
          <p:cNvPr id="78" name="文本框 77"/>
          <p:cNvSpPr txBox="1"/>
          <p:nvPr/>
        </p:nvSpPr>
        <p:spPr>
          <a:xfrm>
            <a:off x="5586057" y="2880442"/>
            <a:ext cx="1069694" cy="246221"/>
          </a:xfrm>
          <a:prstGeom prst="rect">
            <a:avLst/>
          </a:prstGeom>
          <a:noFill/>
        </p:spPr>
        <p:txBody>
          <a:bodyPr wrap="square" rtlCol="0">
            <a:spAutoFit/>
          </a:bodyPr>
          <a:lstStyle/>
          <a:p>
            <a:pPr algn="ctr"/>
            <a:r>
              <a:rPr lang="en-US" altLang="zh-CN" sz="1000" b="1" dirty="0" smtClean="0"/>
              <a:t>B:(x2,y1)</a:t>
            </a:r>
            <a:endParaRPr lang="zh-CN" altLang="en-US" sz="1000" b="1" dirty="0"/>
          </a:p>
        </p:txBody>
      </p:sp>
      <p:sp>
        <p:nvSpPr>
          <p:cNvPr id="79" name="文本框 78"/>
          <p:cNvSpPr txBox="1"/>
          <p:nvPr/>
        </p:nvSpPr>
        <p:spPr>
          <a:xfrm>
            <a:off x="5080178" y="2747456"/>
            <a:ext cx="1069694" cy="246221"/>
          </a:xfrm>
          <a:prstGeom prst="rect">
            <a:avLst/>
          </a:prstGeom>
          <a:noFill/>
        </p:spPr>
        <p:txBody>
          <a:bodyPr wrap="square" rtlCol="0">
            <a:spAutoFit/>
          </a:bodyPr>
          <a:lstStyle/>
          <a:p>
            <a:pPr algn="ctr"/>
            <a:r>
              <a:rPr lang="en-US" altLang="zh-CN" sz="1000" b="1" dirty="0" smtClean="0"/>
              <a:t>C:(x1,y1)</a:t>
            </a:r>
            <a:endParaRPr lang="zh-CN" altLang="en-US" sz="1000" b="1" dirty="0"/>
          </a:p>
        </p:txBody>
      </p:sp>
      <p:sp>
        <p:nvSpPr>
          <p:cNvPr id="30" name="文本框 29"/>
          <p:cNvSpPr txBox="1"/>
          <p:nvPr/>
        </p:nvSpPr>
        <p:spPr>
          <a:xfrm>
            <a:off x="2848400" y="3334666"/>
            <a:ext cx="535994" cy="246221"/>
          </a:xfrm>
          <a:prstGeom prst="rect">
            <a:avLst/>
          </a:prstGeom>
          <a:noFill/>
        </p:spPr>
        <p:txBody>
          <a:bodyPr wrap="square" rtlCol="0">
            <a:spAutoFit/>
          </a:bodyPr>
          <a:lstStyle/>
          <a:p>
            <a:pPr algn="ctr"/>
            <a:r>
              <a:rPr lang="en-US" altLang="zh-CN" sz="1000" b="1" dirty="0" smtClean="0"/>
              <a:t>A’</a:t>
            </a:r>
            <a:endParaRPr lang="zh-CN" altLang="en-US" sz="1000" b="1" dirty="0"/>
          </a:p>
        </p:txBody>
      </p:sp>
      <p:sp>
        <p:nvSpPr>
          <p:cNvPr id="31" name="文本框 30"/>
          <p:cNvSpPr txBox="1"/>
          <p:nvPr/>
        </p:nvSpPr>
        <p:spPr>
          <a:xfrm>
            <a:off x="3001423" y="2824154"/>
            <a:ext cx="535994" cy="246221"/>
          </a:xfrm>
          <a:prstGeom prst="rect">
            <a:avLst/>
          </a:prstGeom>
          <a:noFill/>
        </p:spPr>
        <p:txBody>
          <a:bodyPr wrap="square" rtlCol="0">
            <a:spAutoFit/>
          </a:bodyPr>
          <a:lstStyle/>
          <a:p>
            <a:pPr algn="ctr"/>
            <a:r>
              <a:rPr lang="en-US" altLang="zh-CN" sz="1000" b="1" dirty="0" smtClean="0"/>
              <a:t>B’</a:t>
            </a:r>
            <a:endParaRPr lang="zh-CN" altLang="en-US" sz="1000" b="1" dirty="0"/>
          </a:p>
        </p:txBody>
      </p:sp>
      <p:sp>
        <p:nvSpPr>
          <p:cNvPr id="32" name="文本框 31"/>
          <p:cNvSpPr txBox="1"/>
          <p:nvPr/>
        </p:nvSpPr>
        <p:spPr>
          <a:xfrm>
            <a:off x="3413541" y="2774381"/>
            <a:ext cx="535994" cy="246221"/>
          </a:xfrm>
          <a:prstGeom prst="rect">
            <a:avLst/>
          </a:prstGeom>
          <a:noFill/>
        </p:spPr>
        <p:txBody>
          <a:bodyPr wrap="square" rtlCol="0">
            <a:spAutoFit/>
          </a:bodyPr>
          <a:lstStyle/>
          <a:p>
            <a:pPr algn="ctr"/>
            <a:r>
              <a:rPr lang="en-US" altLang="zh-CN" sz="1000" b="1" dirty="0"/>
              <a:t>C</a:t>
            </a:r>
            <a:r>
              <a:rPr lang="en-US" altLang="zh-CN" sz="1000" b="1" dirty="0" smtClean="0"/>
              <a:t>’</a:t>
            </a:r>
            <a:endParaRPr lang="zh-CN" altLang="en-US" sz="1000" b="1" dirty="0"/>
          </a:p>
        </p:txBody>
      </p:sp>
      <p:sp>
        <p:nvSpPr>
          <p:cNvPr id="34"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37" name="椭圆 36"/>
          <p:cNvSpPr/>
          <p:nvPr/>
        </p:nvSpPr>
        <p:spPr bwMode="auto">
          <a:xfrm>
            <a:off x="3742875" y="2964000"/>
            <a:ext cx="45719" cy="45719"/>
          </a:xfrm>
          <a:prstGeom prst="ellipse">
            <a:avLst/>
          </a:prstGeom>
          <a:solidFill>
            <a:schemeClr val="tx1"/>
          </a:solidFill>
          <a:ln w="63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1" name="直接箭头连接符 10"/>
          <p:cNvCxnSpPr/>
          <p:nvPr/>
        </p:nvCxnSpPr>
        <p:spPr bwMode="auto">
          <a:xfrm flipH="1" flipV="1">
            <a:off x="6444208" y="3789040"/>
            <a:ext cx="144016" cy="1468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文本框 41"/>
          <p:cNvSpPr txBox="1"/>
          <p:nvPr/>
        </p:nvSpPr>
        <p:spPr>
          <a:xfrm>
            <a:off x="5955772" y="3866980"/>
            <a:ext cx="1264903" cy="246221"/>
          </a:xfrm>
          <a:prstGeom prst="rect">
            <a:avLst/>
          </a:prstGeom>
          <a:noFill/>
        </p:spPr>
        <p:txBody>
          <a:bodyPr wrap="square" rtlCol="0">
            <a:spAutoFit/>
          </a:bodyPr>
          <a:lstStyle/>
          <a:p>
            <a:pPr algn="ctr"/>
            <a:r>
              <a:rPr lang="en-US" altLang="zh-CN" sz="1000" b="1" dirty="0" smtClean="0"/>
              <a:t>y=y2</a:t>
            </a:r>
            <a:endParaRPr lang="zh-CN" altLang="en-US" sz="1000" b="1" dirty="0"/>
          </a:p>
        </p:txBody>
      </p:sp>
      <p:sp>
        <p:nvSpPr>
          <p:cNvPr id="44" name="Date Placeholder 1"/>
          <p:cNvSpPr>
            <a:spLocks noGrp="1"/>
          </p:cNvSpPr>
          <p:nvPr>
            <p:ph type="dt" sz="half" idx="10"/>
          </p:nvPr>
        </p:nvSpPr>
        <p:spPr>
          <a:xfrm>
            <a:off x="685800" y="378281"/>
            <a:ext cx="1600200" cy="215444"/>
          </a:xfrm>
        </p:spPr>
        <p:txBody>
          <a:bodyPr/>
          <a:lstStyle/>
          <a:p>
            <a:r>
              <a:rPr lang="en-US" altLang="zh-CN" dirty="0" smtClean="0"/>
              <a:t>July 2023</a:t>
            </a:r>
            <a:endParaRPr lang="en-US" altLang="en-US" dirty="0"/>
          </a:p>
        </p:txBody>
      </p:sp>
    </p:spTree>
    <p:extLst>
      <p:ext uri="{BB962C8B-B14F-4D97-AF65-F5344CB8AC3E}">
        <p14:creationId xmlns:p14="http://schemas.microsoft.com/office/powerpoint/2010/main" val="701565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825FF3E2-E949-4C4C-AB9C-2EE82B1DF989}" type="slidenum">
              <a:rPr lang="en-US" altLang="en-US"/>
              <a:pPr/>
              <a:t>5</a:t>
            </a:fld>
            <a:endParaRPr lang="en-US" altLang="en-US" dirty="0"/>
          </a:p>
        </p:txBody>
      </p:sp>
      <p:sp>
        <p:nvSpPr>
          <p:cNvPr id="7" name="Title 1">
            <a:extLst>
              <a:ext uri="{FF2B5EF4-FFF2-40B4-BE49-F238E27FC236}">
                <a16:creationId xmlns:a16="http://schemas.microsoft.com/office/drawing/2014/main" xmlns="" id="{BDA3A5D1-97D5-4E07-9CED-6CC7D9BFB945}"/>
              </a:ext>
            </a:extLst>
          </p:cNvPr>
          <p:cNvSpPr>
            <a:spLocks noGrp="1"/>
          </p:cNvSpPr>
          <p:nvPr>
            <p:ph type="title"/>
          </p:nvPr>
        </p:nvSpPr>
        <p:spPr>
          <a:xfrm>
            <a:off x="714715" y="556551"/>
            <a:ext cx="7772400" cy="636432"/>
          </a:xfrm>
        </p:spPr>
        <p:txBody>
          <a:bodyPr/>
          <a:lstStyle/>
          <a:p>
            <a:r>
              <a:rPr lang="en-IE" sz="2800" b="1" dirty="0" smtClean="0">
                <a:solidFill>
                  <a:schemeClr val="tx1"/>
                </a:solidFill>
              </a:rPr>
              <a:t>Summary</a:t>
            </a:r>
            <a:endParaRPr lang="en-IE" sz="2800" b="1" dirty="0">
              <a:solidFill>
                <a:schemeClr val="tx1"/>
              </a:solidFill>
            </a:endParaRPr>
          </a:p>
        </p:txBody>
      </p:sp>
      <p:sp>
        <p:nvSpPr>
          <p:cNvPr id="8" name="Rectangle 7">
            <a:extLst>
              <a:ext uri="{FF2B5EF4-FFF2-40B4-BE49-F238E27FC236}">
                <a16:creationId xmlns:a16="http://schemas.microsoft.com/office/drawing/2014/main" xmlns="" id="{39304D52-07D1-4498-87B1-2214D940F8C7}"/>
              </a:ext>
            </a:extLst>
          </p:cNvPr>
          <p:cNvSpPr/>
          <p:nvPr/>
        </p:nvSpPr>
        <p:spPr>
          <a:xfrm>
            <a:off x="436626" y="1838952"/>
            <a:ext cx="8270748" cy="230832"/>
          </a:xfrm>
          <a:prstGeom prst="rect">
            <a:avLst/>
          </a:prstGeom>
        </p:spPr>
        <p:txBody>
          <a:bodyPr wrap="square">
            <a:spAutoFit/>
          </a:bodyPr>
          <a:lstStyle/>
          <a:p>
            <a:pPr>
              <a:spcAft>
                <a:spcPts val="0"/>
              </a:spcAft>
            </a:pPr>
            <a:r>
              <a:rPr lang="en-US" sz="900" dirty="0">
                <a:latin typeface="Arial" panose="020B0604020202020204" pitchFamily="34" charset="0"/>
                <a:ea typeface="Times New Roman" panose="02020603050405020304" pitchFamily="18" charset="0"/>
              </a:rPr>
              <a:t> </a:t>
            </a:r>
            <a:endParaRPr lang="en-IE" sz="900" dirty="0">
              <a:latin typeface="Arial" panose="020B0604020202020204" pitchFamily="34" charset="0"/>
              <a:ea typeface="Times New Roman" panose="02020603050405020304" pitchFamily="18" charset="0"/>
            </a:endParaRPr>
          </a:p>
        </p:txBody>
      </p:sp>
      <p:sp>
        <p:nvSpPr>
          <p:cNvPr id="9" name="TextBox 4">
            <a:extLst>
              <a:ext uri="{FF2B5EF4-FFF2-40B4-BE49-F238E27FC236}">
                <a16:creationId xmlns:a16="http://schemas.microsoft.com/office/drawing/2014/main" xmlns="" id="{C357CBC1-09F6-C94F-822C-C9E8B118B330}"/>
              </a:ext>
            </a:extLst>
          </p:cNvPr>
          <p:cNvSpPr txBox="1"/>
          <p:nvPr/>
        </p:nvSpPr>
        <p:spPr>
          <a:xfrm>
            <a:off x="725714" y="1052736"/>
            <a:ext cx="7884886" cy="1363450"/>
          </a:xfrm>
          <a:prstGeom prst="rect">
            <a:avLst/>
          </a:prstGeom>
          <a:noFill/>
        </p:spPr>
        <p:txBody>
          <a:bodyPr wrap="square" rtlCol="0">
            <a:spAutoFit/>
          </a:bodyPr>
          <a:lstStyle/>
          <a:p>
            <a:pPr marL="342900" lvl="1" indent="-342900" algn="just">
              <a:lnSpc>
                <a:spcPct val="200000"/>
              </a:lnSpc>
              <a:buFont typeface="Wingdings" panose="05000000000000000000" pitchFamily="2" charset="2"/>
              <a:buChar char="l"/>
            </a:pPr>
            <a:r>
              <a:rPr lang="en-US" altLang="zh-CN" sz="1600" b="1" kern="0" dirty="0"/>
              <a:t>W</a:t>
            </a:r>
            <a:r>
              <a:rPr lang="en-US" altLang="zh-CN" sz="1600" b="1" kern="0" dirty="0" smtClean="0"/>
              <a:t>e </a:t>
            </a:r>
            <a:r>
              <a:rPr lang="en-US" altLang="zh-CN" sz="1600" b="1" kern="0" dirty="0"/>
              <a:t>recommend the </a:t>
            </a:r>
            <a:r>
              <a:rPr lang="en-US" altLang="zh-CN" sz="1600" b="1" kern="0" dirty="0" smtClean="0"/>
              <a:t>following time-domain mask TBD values </a:t>
            </a:r>
          </a:p>
          <a:p>
            <a:pPr marL="800100" lvl="1" indent="-342900" algn="just" eaLnBrk="1" hangingPunct="1">
              <a:lnSpc>
                <a:spcPct val="200000"/>
              </a:lnSpc>
              <a:spcBef>
                <a:spcPct val="20000"/>
              </a:spcBef>
              <a:buFontTx/>
              <a:buChar char="•"/>
            </a:pPr>
            <a:r>
              <a:rPr lang="en-US" altLang="zh-CN" sz="1100" dirty="0"/>
              <a:t>Point A: (1.37, 0.04)</a:t>
            </a:r>
          </a:p>
          <a:p>
            <a:pPr marL="800100" lvl="1" indent="-342900" algn="just" eaLnBrk="1" hangingPunct="1">
              <a:spcBef>
                <a:spcPct val="20000"/>
              </a:spcBef>
              <a:buFontTx/>
              <a:buChar char="•"/>
            </a:pPr>
            <a:r>
              <a:rPr lang="en-US" altLang="zh-CN" sz="1100" dirty="0"/>
              <a:t>Point B: (1.37, 0.3)</a:t>
            </a:r>
          </a:p>
          <a:p>
            <a:pPr marL="800100" lvl="1" indent="-342900" algn="just" eaLnBrk="1" hangingPunct="1">
              <a:spcBef>
                <a:spcPct val="20000"/>
              </a:spcBef>
              <a:buFontTx/>
              <a:buChar char="•"/>
            </a:pPr>
            <a:r>
              <a:rPr lang="en-US" altLang="zh-CN" sz="1100" dirty="0"/>
              <a:t>Point C: (0.88, 0.3</a:t>
            </a:r>
            <a:r>
              <a:rPr lang="en-US" altLang="zh-CN" sz="1100" dirty="0" smtClean="0"/>
              <a:t>)</a:t>
            </a:r>
            <a:endParaRPr lang="en-US" altLang="zh-CN" sz="1100" dirty="0"/>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11" name="Date Placeholder 1"/>
          <p:cNvSpPr>
            <a:spLocks noGrp="1"/>
          </p:cNvSpPr>
          <p:nvPr>
            <p:ph type="dt" sz="half" idx="10"/>
          </p:nvPr>
        </p:nvSpPr>
        <p:spPr>
          <a:xfrm>
            <a:off x="685800" y="378281"/>
            <a:ext cx="1600200" cy="215444"/>
          </a:xfrm>
        </p:spPr>
        <p:txBody>
          <a:bodyPr/>
          <a:lstStyle/>
          <a:p>
            <a:r>
              <a:rPr lang="en-US" altLang="zh-CN" dirty="0" smtClean="0"/>
              <a:t>July 2023</a:t>
            </a:r>
            <a:endParaRPr lang="en-US" altLang="en-US" dirty="0"/>
          </a:p>
        </p:txBody>
      </p:sp>
    </p:spTree>
    <p:extLst>
      <p:ext uri="{BB962C8B-B14F-4D97-AF65-F5344CB8AC3E}">
        <p14:creationId xmlns:p14="http://schemas.microsoft.com/office/powerpoint/2010/main" val="3892403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692696"/>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smtClean="0">
                <a:solidFill>
                  <a:schemeClr val="tx1"/>
                </a:solidFill>
              </a:rPr>
              <a:t>References</a:t>
            </a:r>
            <a:endParaRPr lang="en-US" altLang="en-US" sz="2800" b="1" kern="0" dirty="0">
              <a:solidFill>
                <a:schemeClr val="tx1"/>
              </a:solidFill>
            </a:endParaRPr>
          </a:p>
        </p:txBody>
      </p:sp>
      <p:sp>
        <p:nvSpPr>
          <p:cNvPr id="7" name="Rectangle 2"/>
          <p:cNvSpPr txBox="1">
            <a:spLocks noChangeArrowheads="1"/>
          </p:cNvSpPr>
          <p:nvPr/>
        </p:nvSpPr>
        <p:spPr bwMode="auto">
          <a:xfrm>
            <a:off x="467544" y="1172667"/>
            <a:ext cx="8293144" cy="5091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50000"/>
              </a:lnSpc>
              <a:buFont typeface="+mj-lt"/>
              <a:buAutoNum type="arabicPeriod"/>
            </a:pPr>
            <a:r>
              <a:rPr lang="en-US" altLang="zh-CN" sz="1600" kern="0" dirty="0" smtClean="0">
                <a:latin typeface="+mj-lt"/>
                <a:ea typeface="+mj-ea"/>
              </a:rPr>
              <a:t>15-22-0538-04-004ab-UWB sensing technique framework proposal</a:t>
            </a:r>
          </a:p>
          <a:p>
            <a:pPr algn="just">
              <a:lnSpc>
                <a:spcPct val="150000"/>
              </a:lnSpc>
              <a:buFont typeface="+mj-lt"/>
              <a:buAutoNum type="arabicPeriod"/>
            </a:pPr>
            <a:r>
              <a:rPr lang="en-US" altLang="zh-CN" sz="1600" kern="0" dirty="0">
                <a:latin typeface="+mj-lt"/>
                <a:ea typeface="+mj-ea"/>
              </a:rPr>
              <a:t>15-23-0053-00-04ab-Kaiser pulse shape estimation using test equipment on 4z BPRF3 packet</a:t>
            </a:r>
          </a:p>
          <a:p>
            <a:pPr algn="just">
              <a:lnSpc>
                <a:spcPct val="150000"/>
              </a:lnSpc>
              <a:buFont typeface="+mj-lt"/>
              <a:buAutoNum type="arabicPeriod"/>
            </a:pPr>
            <a:r>
              <a:rPr lang="en-US" altLang="zh-CN" sz="1600" kern="0" dirty="0">
                <a:latin typeface="+mj-lt"/>
                <a:ea typeface="+mj-ea"/>
              </a:rPr>
              <a:t>15-23-0001-00-04ab-p</a:t>
            </a:r>
            <a:r>
              <a:rPr lang="en-US" altLang="en-US" sz="1600" kern="0" dirty="0">
                <a:latin typeface="+mj-lt"/>
                <a:ea typeface="+mj-ea"/>
              </a:rPr>
              <a:t>ulse shape and time domain mask for 802.15.4ab</a:t>
            </a:r>
            <a:endParaRPr lang="en-US" altLang="zh-CN" sz="1600" kern="0" dirty="0">
              <a:latin typeface="+mj-lt"/>
              <a:ea typeface="+mj-ea"/>
            </a:endParaRPr>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6</a:t>
            </a:fld>
            <a:endParaRPr lang="en-US" altLang="en-US" dirty="0"/>
          </a:p>
        </p:txBody>
      </p:sp>
      <p:sp>
        <p:nvSpPr>
          <p:cNvPr id="10"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9" name="Date Placeholder 1"/>
          <p:cNvSpPr>
            <a:spLocks noGrp="1"/>
          </p:cNvSpPr>
          <p:nvPr>
            <p:ph type="dt" sz="half" idx="10"/>
          </p:nvPr>
        </p:nvSpPr>
        <p:spPr>
          <a:xfrm>
            <a:off x="685800" y="378281"/>
            <a:ext cx="1600200" cy="215444"/>
          </a:xfrm>
        </p:spPr>
        <p:txBody>
          <a:bodyPr/>
          <a:lstStyle/>
          <a:p>
            <a:r>
              <a:rPr lang="en-US" altLang="zh-CN" dirty="0" smtClean="0"/>
              <a:t>July 2023</a:t>
            </a:r>
            <a:endParaRPr lang="en-US" altLang="en-US" dirty="0"/>
          </a:p>
        </p:txBody>
      </p:sp>
    </p:spTree>
    <p:extLst>
      <p:ext uri="{BB962C8B-B14F-4D97-AF65-F5344CB8AC3E}">
        <p14:creationId xmlns:p14="http://schemas.microsoft.com/office/powerpoint/2010/main" val="362342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453</Words>
  <Application>Microsoft Office PowerPoint</Application>
  <PresentationFormat>全屏显示(4:3)</PresentationFormat>
  <Paragraphs>97</Paragraphs>
  <Slides>6</Slides>
  <Notes>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6</vt:i4>
      </vt:variant>
    </vt:vector>
  </HeadingPairs>
  <TitlesOfParts>
    <vt:vector size="11" baseType="lpstr">
      <vt:lpstr>Arial</vt:lpstr>
      <vt:lpstr>Calibri</vt:lpstr>
      <vt:lpstr>Times New Roman</vt:lpstr>
      <vt:lpstr>Wingdings</vt:lpstr>
      <vt:lpstr>IEEE-P802_15</vt:lpstr>
      <vt:lpstr>PowerPoint 演示文稿</vt:lpstr>
      <vt:lpstr>PowerPoint 演示文稿</vt:lpstr>
      <vt:lpstr>Introduction</vt:lpstr>
      <vt:lpstr>PowerPoint 演示文稿</vt:lpstr>
      <vt:lpstr>Summary</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2023-07-10T02:04:49Z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(3)zqGU0SyBmt2MgmNz6uN99XidLvhKh5SUvK8bw5kOhQSPnp4RUa7/hoidFKiYWy2vrhdGtgyZ
irKE8pl065J2OaTg161jkToNHb6s/04gvVvbj2pssHzF4LzPlBJyacLhQH6snyWZ4ymCTVOx
bOTqNtWNv1Fi8l4uZQTiH3cQheeF9L1w3gd1IINR0MKHma+6yTX8KsBjOLUlPR8IISaWfE9B
PZGuurazbu2TOoT23b</vt:lpwstr>
  </property>
  <property fmtid="{D5CDD505-2E9C-101B-9397-08002B2CF9AE}" pid="3" name="_2015_ms_pID_7253431">
    <vt:lpwstr>Sesz00Ye3ihpTNeROKDtFCE1Gnc+0ugyRu1SbeUq6U2vbIyUmp4tB6
MfRdy53DZACb3NBEdiqr+baGSDnqkxTaSLVu0HQJle0p+LF1rFUyIAr7beiQk03lLLntnqYG
AGBNm/44047aivVQ7/Fe24e+IMqPH2V3AyXYY5gr52hB45cewdhWJbsRd8oDcySnkZsIviwA
OM2G6nxlGfM/FMIEvkzi/0gCiwb1FDyqEmFl</vt:lpwstr>
  </property>
  <property fmtid="{D5CDD505-2E9C-101B-9397-08002B2CF9AE}" pid="4" name="_2015_ms_pID_7253432">
    <vt:lpwstr>Pw==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1688711078</vt:lpwstr>
  </property>
</Properties>
</file>