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handoutMasterIdLst>
    <p:handoutMasterId r:id="rId14"/>
  </p:handoutMasterIdLst>
  <p:sldIdLst>
    <p:sldId id="260" r:id="rId2"/>
    <p:sldId id="258" r:id="rId3"/>
    <p:sldId id="377" r:id="rId4"/>
    <p:sldId id="378" r:id="rId5"/>
    <p:sldId id="382" r:id="rId6"/>
    <p:sldId id="383" r:id="rId7"/>
    <p:sldId id="379" r:id="rId8"/>
    <p:sldId id="384" r:id="rId9"/>
    <p:sldId id="380" r:id="rId10"/>
    <p:sldId id="381" r:id="rId11"/>
    <p:sldId id="269" r:id="rId12"/>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0"/>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802.15-23-0353-00-006a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148064" y="6484694"/>
            <a:ext cx="39604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ea typeface="ＭＳ Ｐゴシック" panose="020B0600070205080204" pitchFamily="34" charset="-128"/>
              </a:rPr>
              <a:t>D. </a:t>
            </a:r>
            <a:r>
              <a:rPr lang="en-US" altLang="ja-JP" dirty="0" err="1">
                <a:ea typeface="ＭＳ Ｐゴシック" panose="020B0600070205080204" pitchFamily="34" charset="-128"/>
              </a:rPr>
              <a:t>Anzai</a:t>
            </a:r>
            <a:r>
              <a:rPr lang="en-US" altLang="ja-JP" dirty="0">
                <a:ea typeface="ＭＳ Ｐゴシック" panose="020B0600070205080204" pitchFamily="34" charset="-128"/>
              </a:rPr>
              <a:t>, S. Ishiguro,  T. Kobayashi (Nagoya Inst. Technol.)</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July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Preliminary </a:t>
            </a:r>
            <a:r>
              <a:rPr lang="en-US" altLang="ja-JP" sz="1600" dirty="0" err="1">
                <a:solidFill>
                  <a:schemeClr val="tx2"/>
                </a:solidFill>
                <a:ea typeface="ＭＳ Ｐゴシック" panose="020B0600070205080204" pitchFamily="34" charset="-128"/>
              </a:rPr>
              <a:t>Performace</a:t>
            </a:r>
            <a:r>
              <a:rPr lang="en-US" altLang="ja-JP" sz="1600" dirty="0">
                <a:solidFill>
                  <a:schemeClr val="tx2"/>
                </a:solidFill>
                <a:ea typeface="ＭＳ Ｐゴシック" panose="020B0600070205080204" pitchFamily="34" charset="-128"/>
              </a:rPr>
              <a:t> Evaluation of Ranging in Coexistence Environment</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July 11th,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t>
            </a:r>
            <a:r>
              <a:rPr lang="en-US" altLang="ja-JP" sz="1600" dirty="0" err="1">
                <a:solidFill>
                  <a:schemeClr val="tx2"/>
                </a:solidFill>
                <a:ea typeface="ＭＳ Ｐゴシック" panose="020B0600070205080204" pitchFamily="34" charset="-128"/>
              </a:rPr>
              <a:t>Anzai</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Shunsuke</a:t>
            </a:r>
            <a:r>
              <a:rPr lang="en-US" altLang="ja-JP" sz="1600" dirty="0">
                <a:solidFill>
                  <a:schemeClr val="tx2"/>
                </a:solidFill>
                <a:ea typeface="ＭＳ Ｐゴシック" panose="020B0600070205080204" pitchFamily="34" charset="-128"/>
              </a:rPr>
              <a:t> Ishiguro</a:t>
            </a:r>
            <a:r>
              <a:rPr lang="en-US" altLang="ja-JP" sz="1600" kern="0" dirty="0">
                <a:latin typeface="Times New Roman"/>
                <a:ea typeface="ＭＳ Ｐゴシック" panose="020B0600070205080204" pitchFamily="34" charset="-128"/>
                <a:cs typeface="Times New Roman"/>
                <a:sym typeface="Times New Roman"/>
              </a:rPr>
              <a:t>, Takumi Kobayashi</a:t>
            </a:r>
            <a:endParaRPr lang="en-US" altLang="ja-JP" sz="1600" dirty="0">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Company:</a:t>
            </a:r>
            <a:r>
              <a:rPr lang="en-US" altLang="ja-JP" sz="1600" dirty="0">
                <a:solidFill>
                  <a:schemeClr val="tx2"/>
                </a:solidFill>
                <a:ea typeface="ＭＳ Ｐゴシック" panose="020B0600070205080204" pitchFamily="34" charset="-128"/>
              </a:rPr>
              <a:t> Nagoya Institute of Technology (NIT), Japan</a:t>
            </a:r>
          </a:p>
          <a:p>
            <a:r>
              <a:rPr lang="en-US" altLang="ja-JP" sz="1600" b="1" dirty="0">
                <a:solidFill>
                  <a:schemeClr val="tx2"/>
                </a:solidFill>
                <a:ea typeface="ＭＳ Ｐゴシック" panose="020B0600070205080204" pitchFamily="34" charset="-128"/>
              </a:rPr>
              <a:t>Address:</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b="1" dirty="0">
                <a:solidFill>
                  <a:schemeClr val="tx2"/>
                </a:solidFill>
                <a:ea typeface="ＭＳ Ｐゴシック" panose="020B0600070205080204" pitchFamily="34" charset="-128"/>
              </a:rPr>
              <a:t>Voice:</a:t>
            </a:r>
            <a:r>
              <a:rPr lang="en-US" altLang="ja-JP" sz="1600" dirty="0">
                <a:solidFill>
                  <a:schemeClr val="tx2"/>
                </a:solidFill>
                <a:ea typeface="ＭＳ Ｐゴシック" panose="020B0600070205080204" pitchFamily="34" charset="-128"/>
              </a:rPr>
              <a:t> +81-52-735-5389, FAX: +81-52-735-5389, </a:t>
            </a:r>
            <a:r>
              <a:rPr lang="en-US" altLang="ja-JP" sz="1600" b="1" dirty="0">
                <a:solidFill>
                  <a:schemeClr val="tx2"/>
                </a:solidFill>
                <a:ea typeface="ＭＳ Ｐゴシック" panose="020B0600070205080204" pitchFamily="34" charset="-128"/>
              </a:rPr>
              <a:t>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a preliminary investigation of UWB ranging accuracy under multiple BAN coexistence situations, and some simulation results are discussed.</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F30BB62-8105-1702-652B-138C745C8064}"/>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sp>
        <p:nvSpPr>
          <p:cNvPr id="5" name="タイトル 1">
            <a:extLst>
              <a:ext uri="{FF2B5EF4-FFF2-40B4-BE49-F238E27FC236}">
                <a16:creationId xmlns:a16="http://schemas.microsoft.com/office/drawing/2014/main" id="{52BE741D-7974-BAF1-8B35-C2BB03F27152}"/>
              </a:ext>
            </a:extLst>
          </p:cNvPr>
          <p:cNvSpPr>
            <a:spLocks noGrp="1"/>
          </p:cNvSpPr>
          <p:nvPr>
            <p:ph type="title"/>
          </p:nvPr>
        </p:nvSpPr>
        <p:spPr/>
        <p:txBody>
          <a:bodyPr/>
          <a:lstStyle/>
          <a:p>
            <a:r>
              <a:rPr lang="en-US" altLang="ja-JP" dirty="0"/>
              <a:t>Preliminary evaluation results</a:t>
            </a:r>
            <a:endParaRPr kumimoji="1" lang="ja-JP" altLang="en-US"/>
          </a:p>
        </p:txBody>
      </p:sp>
      <p:sp>
        <p:nvSpPr>
          <p:cNvPr id="8" name="正方形/長方形 7">
            <a:extLst>
              <a:ext uri="{FF2B5EF4-FFF2-40B4-BE49-F238E27FC236}">
                <a16:creationId xmlns:a16="http://schemas.microsoft.com/office/drawing/2014/main" id="{7CF37E3B-9D90-4A94-B0CD-47E873DC6DFB}"/>
              </a:ext>
            </a:extLst>
          </p:cNvPr>
          <p:cNvSpPr/>
          <p:nvPr/>
        </p:nvSpPr>
        <p:spPr bwMode="auto">
          <a:xfrm>
            <a:off x="6876256" y="2168936"/>
            <a:ext cx="144000" cy="684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pic>
        <p:nvPicPr>
          <p:cNvPr id="2" name="図 1">
            <a:extLst>
              <a:ext uri="{FF2B5EF4-FFF2-40B4-BE49-F238E27FC236}">
                <a16:creationId xmlns:a16="http://schemas.microsoft.com/office/drawing/2014/main" id="{C57BCC26-B149-232B-514B-44EC9FD8B5F1}"/>
              </a:ext>
            </a:extLst>
          </p:cNvPr>
          <p:cNvPicPr>
            <a:picLocks noChangeAspect="1"/>
          </p:cNvPicPr>
          <p:nvPr/>
        </p:nvPicPr>
        <p:blipFill>
          <a:blip r:embed="rId2"/>
          <a:stretch>
            <a:fillRect/>
          </a:stretch>
        </p:blipFill>
        <p:spPr>
          <a:xfrm>
            <a:off x="1223628" y="1431963"/>
            <a:ext cx="6696744" cy="5022558"/>
          </a:xfrm>
          <a:prstGeom prst="rect">
            <a:avLst/>
          </a:prstGeom>
        </p:spPr>
      </p:pic>
      <p:sp>
        <p:nvSpPr>
          <p:cNvPr id="3" name="テキスト ボックス 2">
            <a:extLst>
              <a:ext uri="{FF2B5EF4-FFF2-40B4-BE49-F238E27FC236}">
                <a16:creationId xmlns:a16="http://schemas.microsoft.com/office/drawing/2014/main" id="{854CF650-2DBB-57FA-C879-74F2452DCA50}"/>
              </a:ext>
            </a:extLst>
          </p:cNvPr>
          <p:cNvSpPr txBox="1"/>
          <p:nvPr/>
        </p:nvSpPr>
        <p:spPr>
          <a:xfrm>
            <a:off x="4000798" y="6104329"/>
            <a:ext cx="1218603" cy="276999"/>
          </a:xfrm>
          <a:prstGeom prst="rect">
            <a:avLst/>
          </a:prstGeom>
          <a:solidFill>
            <a:schemeClr val="bg1"/>
          </a:solidFill>
        </p:spPr>
        <p:txBody>
          <a:bodyPr wrap="none" rtlCol="0">
            <a:spAutoFit/>
          </a:bodyPr>
          <a:lstStyle/>
          <a:p>
            <a:r>
              <a:rPr kumimoji="1" lang="en-US" altLang="ja-JP" dirty="0"/>
              <a:t>Estimation Error</a:t>
            </a:r>
            <a:endParaRPr kumimoji="1" lang="ja-JP" altLang="en-US"/>
          </a:p>
        </p:txBody>
      </p:sp>
      <p:sp>
        <p:nvSpPr>
          <p:cNvPr id="10" name="テキスト ボックス 9">
            <a:extLst>
              <a:ext uri="{FF2B5EF4-FFF2-40B4-BE49-F238E27FC236}">
                <a16:creationId xmlns:a16="http://schemas.microsoft.com/office/drawing/2014/main" id="{2B75B2A6-5BE4-3783-A3EB-96E3A9033C48}"/>
              </a:ext>
            </a:extLst>
          </p:cNvPr>
          <p:cNvSpPr txBox="1"/>
          <p:nvPr/>
        </p:nvSpPr>
        <p:spPr>
          <a:xfrm rot="16200000">
            <a:off x="1019767" y="3751906"/>
            <a:ext cx="1354858" cy="276999"/>
          </a:xfrm>
          <a:prstGeom prst="rect">
            <a:avLst/>
          </a:prstGeom>
          <a:solidFill>
            <a:schemeClr val="bg1"/>
          </a:solidFill>
        </p:spPr>
        <p:txBody>
          <a:bodyPr wrap="none" rtlCol="0">
            <a:spAutoFit/>
          </a:bodyPr>
          <a:lstStyle/>
          <a:p>
            <a:r>
              <a:rPr kumimoji="1" lang="en-US" altLang="ja-JP" dirty="0"/>
              <a:t>Probability density</a:t>
            </a:r>
            <a:endParaRPr kumimoji="1" lang="ja-JP" altLang="en-US"/>
          </a:p>
        </p:txBody>
      </p:sp>
      <p:sp>
        <p:nvSpPr>
          <p:cNvPr id="11" name="テキスト ボックス 10">
            <a:extLst>
              <a:ext uri="{FF2B5EF4-FFF2-40B4-BE49-F238E27FC236}">
                <a16:creationId xmlns:a16="http://schemas.microsoft.com/office/drawing/2014/main" id="{289503C5-CB82-6D93-AB88-EDA70242D0D6}"/>
              </a:ext>
            </a:extLst>
          </p:cNvPr>
          <p:cNvSpPr txBox="1"/>
          <p:nvPr/>
        </p:nvSpPr>
        <p:spPr>
          <a:xfrm>
            <a:off x="5004048" y="2173602"/>
            <a:ext cx="2190023" cy="276999"/>
          </a:xfrm>
          <a:prstGeom prst="rect">
            <a:avLst/>
          </a:prstGeom>
          <a:noFill/>
        </p:spPr>
        <p:txBody>
          <a:bodyPr wrap="none" rtlCol="0">
            <a:spAutoFit/>
          </a:bodyPr>
          <a:lstStyle/>
          <a:p>
            <a:r>
              <a:rPr kumimoji="1" lang="en-US" altLang="ja-JP" dirty="0"/>
              <a:t>Number of interference nodes: 3</a:t>
            </a:r>
            <a:endParaRPr kumimoji="1" lang="ja-JP" altLang="en-US"/>
          </a:p>
        </p:txBody>
      </p:sp>
    </p:spTree>
    <p:extLst>
      <p:ext uri="{BB962C8B-B14F-4D97-AF65-F5344CB8AC3E}">
        <p14:creationId xmlns:p14="http://schemas.microsoft.com/office/powerpoint/2010/main" val="1109912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solidFill>
                  <a:schemeClr val="tx2"/>
                </a:solidFill>
                <a:ea typeface="ＭＳ Ｐゴシック" panose="020B0600070205080204" pitchFamily="34" charset="-128"/>
              </a:rPr>
              <a:t>Preliminary </a:t>
            </a:r>
            <a:r>
              <a:rPr lang="en-US" altLang="ja-JP" sz="3200" dirty="0" err="1">
                <a:solidFill>
                  <a:schemeClr val="tx2"/>
                </a:solidFill>
                <a:ea typeface="ＭＳ Ｐゴシック" panose="020B0600070205080204" pitchFamily="34" charset="-128"/>
              </a:rPr>
              <a:t>Performace</a:t>
            </a:r>
            <a:r>
              <a:rPr lang="en-US" altLang="ja-JP" sz="3200" dirty="0">
                <a:solidFill>
                  <a:schemeClr val="tx2"/>
                </a:solidFill>
                <a:ea typeface="ＭＳ Ｐゴシック" panose="020B0600070205080204" pitchFamily="34" charset="-128"/>
              </a:rPr>
              <a:t> Evaluation of Ranging in Coexistence Environment</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395638" y="3914074"/>
            <a:ext cx="8352724" cy="2135088"/>
          </a:xfrm>
        </p:spPr>
        <p:txBody>
          <a:bodyPr/>
          <a:lstStyle/>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Shunsuke</a:t>
            </a:r>
            <a:r>
              <a:rPr lang="en-US" altLang="ja-JP" sz="2800" dirty="0">
                <a:latin typeface="Times New Roman" panose="02020603050405020304" pitchFamily="18" charset="0"/>
                <a:cs typeface="Times New Roman" panose="02020603050405020304" pitchFamily="18" charset="0"/>
              </a:rPr>
              <a:t> Ishiguro,</a:t>
            </a:r>
          </a:p>
          <a:p>
            <a:r>
              <a:rPr lang="en-US" altLang="ja-JP" sz="2800" dirty="0">
                <a:latin typeface="Times New Roman" panose="02020603050405020304" pitchFamily="18" charset="0"/>
                <a:cs typeface="Times New Roman" panose="02020603050405020304" pitchFamily="18" charset="0"/>
              </a:rPr>
              <a:t>and Takumi Kobayashi</a:t>
            </a:r>
          </a:p>
          <a:p>
            <a:r>
              <a:rPr lang="en-US" altLang="ja-JP" dirty="0">
                <a:latin typeface="Times New Roman" panose="02020603050405020304" pitchFamily="18" charset="0"/>
                <a:cs typeface="Times New Roman" panose="02020603050405020304" pitchFamily="18" charset="0"/>
              </a:rPr>
              <a:t>Nagoya Institute of Technology (NIT)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5DDC1F-09EC-C1CF-DC35-2C31A513E1A7}"/>
              </a:ext>
            </a:extLst>
          </p:cNvPr>
          <p:cNvSpPr>
            <a:spLocks noGrp="1"/>
          </p:cNvSpPr>
          <p:nvPr>
            <p:ph type="title"/>
          </p:nvPr>
        </p:nvSpPr>
        <p:spPr/>
        <p:txBody>
          <a:bodyPr/>
          <a:lstStyle/>
          <a:p>
            <a:r>
              <a:rPr kumimoji="1" lang="en-US" altLang="ja-JP" dirty="0"/>
              <a:t>Introduction</a:t>
            </a:r>
            <a:endParaRPr kumimoji="1" lang="ja-JP" altLang="en-US"/>
          </a:p>
        </p:txBody>
      </p:sp>
      <p:sp>
        <p:nvSpPr>
          <p:cNvPr id="3" name="コンテンツ プレースホルダー 2">
            <a:extLst>
              <a:ext uri="{FF2B5EF4-FFF2-40B4-BE49-F238E27FC236}">
                <a16:creationId xmlns:a16="http://schemas.microsoft.com/office/drawing/2014/main" id="{DB11858B-9ECC-AD95-533C-3E9A118CDF51}"/>
              </a:ext>
            </a:extLst>
          </p:cNvPr>
          <p:cNvSpPr>
            <a:spLocks noGrp="1"/>
          </p:cNvSpPr>
          <p:nvPr>
            <p:ph idx="1"/>
          </p:nvPr>
        </p:nvSpPr>
        <p:spPr/>
        <p:txBody>
          <a:bodyPr/>
          <a:lstStyle/>
          <a:p>
            <a:r>
              <a:rPr kumimoji="1" lang="en-US" altLang="ja-JP" sz="2800" dirty="0">
                <a:latin typeface="Times New Roman" panose="02020603050405020304" pitchFamily="18" charset="0"/>
                <a:cs typeface="Times New Roman" panose="02020603050405020304" pitchFamily="18" charset="0"/>
              </a:rPr>
              <a:t>Ranging is </a:t>
            </a:r>
            <a:r>
              <a:rPr lang="en-US" altLang="ja-JP" sz="2800" dirty="0">
                <a:latin typeface="Times New Roman" panose="02020603050405020304" pitchFamily="18" charset="0"/>
                <a:cs typeface="Times New Roman" panose="02020603050405020304" pitchFamily="18" charset="0"/>
              </a:rPr>
              <a:t>a key issue</a:t>
            </a:r>
            <a:r>
              <a:rPr kumimoji="1" lang="en-US" altLang="ja-JP" sz="2800" dirty="0">
                <a:latin typeface="Times New Roman" panose="02020603050405020304" pitchFamily="18" charset="0"/>
                <a:cs typeface="Times New Roman" panose="02020603050405020304" pitchFamily="18" charset="0"/>
              </a:rPr>
              <a:t> in various kinds of UWB applications, including IEEE 802.15.6ma, 4ab, and 4z</a:t>
            </a:r>
          </a:p>
          <a:p>
            <a:r>
              <a:rPr kumimoji="1" lang="en-US" altLang="ja-JP" sz="2800" dirty="0">
                <a:latin typeface="Times New Roman" panose="02020603050405020304" pitchFamily="18" charset="0"/>
                <a:cs typeface="Times New Roman" panose="02020603050405020304" pitchFamily="18" charset="0"/>
              </a:rPr>
              <a:t>UWB techniques have the potential to achieve high accuracy in supporting important applications in HBAN and VBAN</a:t>
            </a:r>
          </a:p>
          <a:p>
            <a:r>
              <a:rPr kumimoji="1" lang="en-US" altLang="ja-JP" sz="2800" dirty="0">
                <a:latin typeface="Times New Roman" panose="02020603050405020304" pitchFamily="18" charset="0"/>
                <a:cs typeface="Times New Roman" panose="02020603050405020304" pitchFamily="18" charset="0"/>
              </a:rPr>
              <a:t>It is important to discuss the ranging accuracy under multiple BAN coexistence situations</a:t>
            </a:r>
            <a:endParaRPr kumimoji="1" lang="ja-JP" altLang="en-US" sz="280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7DAFAD4E-9B80-B421-4B45-D00C7B8714B2}"/>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spTree>
    <p:extLst>
      <p:ext uri="{BB962C8B-B14F-4D97-AF65-F5344CB8AC3E}">
        <p14:creationId xmlns:p14="http://schemas.microsoft.com/office/powerpoint/2010/main" val="1032732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421968-88E3-7409-7F6D-214F8541F1F1}"/>
              </a:ext>
            </a:extLst>
          </p:cNvPr>
          <p:cNvSpPr>
            <a:spLocks noGrp="1"/>
          </p:cNvSpPr>
          <p:nvPr>
            <p:ph type="title"/>
          </p:nvPr>
        </p:nvSpPr>
        <p:spPr/>
        <p:txBody>
          <a:bodyPr/>
          <a:lstStyle/>
          <a:p>
            <a:r>
              <a:rPr kumimoji="1" lang="en-US" altLang="ja-JP" dirty="0"/>
              <a:t>UWB ranging model</a:t>
            </a:r>
            <a:endParaRPr kumimoji="1" lang="ja-JP" altLang="en-US"/>
          </a:p>
        </p:txBody>
      </p:sp>
      <p:sp>
        <p:nvSpPr>
          <p:cNvPr id="4" name="スライド番号プレースホルダー 3">
            <a:extLst>
              <a:ext uri="{FF2B5EF4-FFF2-40B4-BE49-F238E27FC236}">
                <a16:creationId xmlns:a16="http://schemas.microsoft.com/office/drawing/2014/main" id="{D8256F37-3F89-361F-F7D1-E8493907BE70}"/>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pic>
        <p:nvPicPr>
          <p:cNvPr id="50" name="図 49">
            <a:extLst>
              <a:ext uri="{FF2B5EF4-FFF2-40B4-BE49-F238E27FC236}">
                <a16:creationId xmlns:a16="http://schemas.microsoft.com/office/drawing/2014/main" id="{75E5C764-7367-B57D-D4FD-B1F5179E040F}"/>
              </a:ext>
            </a:extLst>
          </p:cNvPr>
          <p:cNvPicPr>
            <a:picLocks noChangeAspect="1"/>
          </p:cNvPicPr>
          <p:nvPr/>
        </p:nvPicPr>
        <p:blipFill>
          <a:blip r:embed="rId2"/>
          <a:stretch>
            <a:fillRect/>
          </a:stretch>
        </p:blipFill>
        <p:spPr>
          <a:xfrm>
            <a:off x="467544" y="2092305"/>
            <a:ext cx="4922118" cy="4042186"/>
          </a:xfrm>
          <a:prstGeom prst="rect">
            <a:avLst/>
          </a:prstGeom>
        </p:spPr>
      </p:pic>
      <p:pic>
        <p:nvPicPr>
          <p:cNvPr id="52" name="図 51">
            <a:extLst>
              <a:ext uri="{FF2B5EF4-FFF2-40B4-BE49-F238E27FC236}">
                <a16:creationId xmlns:a16="http://schemas.microsoft.com/office/drawing/2014/main" id="{45948F97-6A64-2DB6-C1C6-25FF4657B6E4}"/>
              </a:ext>
            </a:extLst>
          </p:cNvPr>
          <p:cNvPicPr>
            <a:picLocks noChangeAspect="1"/>
          </p:cNvPicPr>
          <p:nvPr/>
        </p:nvPicPr>
        <p:blipFill>
          <a:blip r:embed="rId3"/>
          <a:stretch>
            <a:fillRect/>
          </a:stretch>
        </p:blipFill>
        <p:spPr>
          <a:xfrm>
            <a:off x="5382969" y="2708920"/>
            <a:ext cx="3612694" cy="2448272"/>
          </a:xfrm>
          <a:prstGeom prst="rect">
            <a:avLst/>
          </a:prstGeom>
        </p:spPr>
      </p:pic>
      <p:sp>
        <p:nvSpPr>
          <p:cNvPr id="53" name="正方形/長方形 52">
            <a:extLst>
              <a:ext uri="{FF2B5EF4-FFF2-40B4-BE49-F238E27FC236}">
                <a16:creationId xmlns:a16="http://schemas.microsoft.com/office/drawing/2014/main" id="{A81F3407-AE47-77A9-D40E-EAC83CC88511}"/>
              </a:ext>
            </a:extLst>
          </p:cNvPr>
          <p:cNvSpPr/>
          <p:nvPr/>
        </p:nvSpPr>
        <p:spPr bwMode="auto">
          <a:xfrm>
            <a:off x="323528" y="2276872"/>
            <a:ext cx="2016224" cy="1152128"/>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4" name="テキスト ボックス 53">
            <a:extLst>
              <a:ext uri="{FF2B5EF4-FFF2-40B4-BE49-F238E27FC236}">
                <a16:creationId xmlns:a16="http://schemas.microsoft.com/office/drawing/2014/main" id="{6787ADF3-53F6-328C-68B4-721E4D6C071F}"/>
              </a:ext>
            </a:extLst>
          </p:cNvPr>
          <p:cNvSpPr txBox="1"/>
          <p:nvPr/>
        </p:nvSpPr>
        <p:spPr>
          <a:xfrm>
            <a:off x="5652120" y="2431921"/>
            <a:ext cx="3348994" cy="307777"/>
          </a:xfrm>
          <a:prstGeom prst="rect">
            <a:avLst/>
          </a:prstGeom>
          <a:noFill/>
        </p:spPr>
        <p:txBody>
          <a:bodyPr wrap="none" rtlCol="0">
            <a:spAutoFit/>
          </a:bodyPr>
          <a:lstStyle/>
          <a:p>
            <a:r>
              <a:rPr kumimoji="1" lang="en-US" altLang="ja-JP" sz="1400" dirty="0"/>
              <a:t>Observed instantaneous power delay profile</a:t>
            </a:r>
            <a:endParaRPr kumimoji="1" lang="ja-JP" altLang="en-US" sz="1400"/>
          </a:p>
        </p:txBody>
      </p:sp>
    </p:spTree>
    <p:extLst>
      <p:ext uri="{BB962C8B-B14F-4D97-AF65-F5344CB8AC3E}">
        <p14:creationId xmlns:p14="http://schemas.microsoft.com/office/powerpoint/2010/main" val="2545153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3CA131-8987-C207-B178-80A4C540B68E}"/>
              </a:ext>
            </a:extLst>
          </p:cNvPr>
          <p:cNvSpPr>
            <a:spLocks noGrp="1"/>
          </p:cNvSpPr>
          <p:nvPr>
            <p:ph type="title"/>
          </p:nvPr>
        </p:nvSpPr>
        <p:spPr/>
        <p:txBody>
          <a:bodyPr/>
          <a:lstStyle/>
          <a:p>
            <a:r>
              <a:rPr kumimoji="1" lang="en-US" altLang="ja-JP" dirty="0"/>
              <a:t>Path loss model </a:t>
            </a:r>
            <a:r>
              <a:rPr lang="en-US" altLang="ja-JP" dirty="0"/>
              <a:t>for UWB transmission</a:t>
            </a:r>
            <a:endParaRPr kumimoji="1" lang="ja-JP" altLang="en-US"/>
          </a:p>
        </p:txBody>
      </p:sp>
      <p:sp>
        <p:nvSpPr>
          <p:cNvPr id="4" name="スライド番号プレースホルダー 3">
            <a:extLst>
              <a:ext uri="{FF2B5EF4-FFF2-40B4-BE49-F238E27FC236}">
                <a16:creationId xmlns:a16="http://schemas.microsoft.com/office/drawing/2014/main" id="{00D5FBB1-0B05-1C50-2466-34DC93D92576}"/>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5" name="図 4">
            <a:extLst>
              <a:ext uri="{FF2B5EF4-FFF2-40B4-BE49-F238E27FC236}">
                <a16:creationId xmlns:a16="http://schemas.microsoft.com/office/drawing/2014/main" id="{5215A350-FFFC-2CE2-AA74-88B4E635C188}"/>
              </a:ext>
            </a:extLst>
          </p:cNvPr>
          <p:cNvPicPr>
            <a:picLocks noChangeAspect="1"/>
          </p:cNvPicPr>
          <p:nvPr/>
        </p:nvPicPr>
        <p:blipFill>
          <a:blip r:embed="rId2"/>
          <a:stretch>
            <a:fillRect/>
          </a:stretch>
        </p:blipFill>
        <p:spPr>
          <a:xfrm>
            <a:off x="600572" y="2331264"/>
            <a:ext cx="3744416" cy="2760953"/>
          </a:xfrm>
          <a:prstGeom prst="rect">
            <a:avLst/>
          </a:prstGeom>
        </p:spPr>
      </p:pic>
      <p:pic>
        <p:nvPicPr>
          <p:cNvPr id="6" name="図 5">
            <a:extLst>
              <a:ext uri="{FF2B5EF4-FFF2-40B4-BE49-F238E27FC236}">
                <a16:creationId xmlns:a16="http://schemas.microsoft.com/office/drawing/2014/main" id="{4209FD52-F4A6-D31D-95D9-D580E480880C}"/>
              </a:ext>
            </a:extLst>
          </p:cNvPr>
          <p:cNvPicPr>
            <a:picLocks noChangeAspect="1"/>
          </p:cNvPicPr>
          <p:nvPr/>
        </p:nvPicPr>
        <p:blipFill>
          <a:blip r:embed="rId3"/>
          <a:stretch>
            <a:fillRect/>
          </a:stretch>
        </p:blipFill>
        <p:spPr>
          <a:xfrm>
            <a:off x="4603812" y="2310980"/>
            <a:ext cx="4286848" cy="3191320"/>
          </a:xfrm>
          <a:prstGeom prst="rect">
            <a:avLst/>
          </a:prstGeom>
        </p:spPr>
      </p:pic>
      <p:sp>
        <p:nvSpPr>
          <p:cNvPr id="7" name="テキスト ボックス 6">
            <a:extLst>
              <a:ext uri="{FF2B5EF4-FFF2-40B4-BE49-F238E27FC236}">
                <a16:creationId xmlns:a16="http://schemas.microsoft.com/office/drawing/2014/main" id="{AC788DBF-A271-4050-5531-D7B6F107561F}"/>
              </a:ext>
            </a:extLst>
          </p:cNvPr>
          <p:cNvSpPr txBox="1"/>
          <p:nvPr/>
        </p:nvSpPr>
        <p:spPr>
          <a:xfrm>
            <a:off x="6372200" y="1903432"/>
            <a:ext cx="2260555" cy="276999"/>
          </a:xfrm>
          <a:prstGeom prst="rect">
            <a:avLst/>
          </a:prstGeom>
          <a:noFill/>
        </p:spPr>
        <p:txBody>
          <a:bodyPr wrap="none" rtlCol="0">
            <a:spAutoFit/>
          </a:bodyPr>
          <a:lstStyle/>
          <a:p>
            <a:r>
              <a:rPr kumimoji="1" lang="en-US" altLang="ja-JP" dirty="0"/>
              <a:t>[1] IEEE 802.15.6-2012 Standard</a:t>
            </a:r>
            <a:endParaRPr kumimoji="1" lang="ja-JP" altLang="en-US"/>
          </a:p>
        </p:txBody>
      </p:sp>
    </p:spTree>
    <p:extLst>
      <p:ext uri="{BB962C8B-B14F-4D97-AF65-F5344CB8AC3E}">
        <p14:creationId xmlns:p14="http://schemas.microsoft.com/office/powerpoint/2010/main" val="372368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8AF5F5-91D5-5624-1AA6-DE0A6ECC28D2}"/>
              </a:ext>
            </a:extLst>
          </p:cNvPr>
          <p:cNvSpPr>
            <a:spLocks noGrp="1"/>
          </p:cNvSpPr>
          <p:nvPr>
            <p:ph type="title"/>
          </p:nvPr>
        </p:nvSpPr>
        <p:spPr/>
        <p:txBody>
          <a:bodyPr/>
          <a:lstStyle/>
          <a:p>
            <a:r>
              <a:rPr lang="en-US" altLang="ja-JP" sz="3200" dirty="0"/>
              <a:t>Channel parameters of power delay profile</a:t>
            </a:r>
            <a:endParaRPr kumimoji="1" lang="ja-JP" altLang="en-US" sz="3200"/>
          </a:p>
        </p:txBody>
      </p:sp>
      <p:sp>
        <p:nvSpPr>
          <p:cNvPr id="4" name="スライド番号プレースホルダー 3">
            <a:extLst>
              <a:ext uri="{FF2B5EF4-FFF2-40B4-BE49-F238E27FC236}">
                <a16:creationId xmlns:a16="http://schemas.microsoft.com/office/drawing/2014/main" id="{41FF8D64-93D9-45F3-A9CB-4C51887AAB4B}"/>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pic>
        <p:nvPicPr>
          <p:cNvPr id="5" name="図 4">
            <a:extLst>
              <a:ext uri="{FF2B5EF4-FFF2-40B4-BE49-F238E27FC236}">
                <a16:creationId xmlns:a16="http://schemas.microsoft.com/office/drawing/2014/main" id="{E986D9F2-15D5-C3C9-70BD-E226BCF1352D}"/>
              </a:ext>
            </a:extLst>
          </p:cNvPr>
          <p:cNvPicPr>
            <a:picLocks noChangeAspect="1"/>
          </p:cNvPicPr>
          <p:nvPr/>
        </p:nvPicPr>
        <p:blipFill rotWithShape="1">
          <a:blip r:embed="rId2"/>
          <a:srcRect l="10614" t="14269" r="9622"/>
          <a:stretch/>
        </p:blipFill>
        <p:spPr>
          <a:xfrm>
            <a:off x="5220072" y="5105399"/>
            <a:ext cx="3624538" cy="1066801"/>
          </a:xfrm>
          <a:prstGeom prst="rect">
            <a:avLst/>
          </a:prstGeom>
        </p:spPr>
      </p:pic>
      <p:pic>
        <p:nvPicPr>
          <p:cNvPr id="6" name="図 5">
            <a:extLst>
              <a:ext uri="{FF2B5EF4-FFF2-40B4-BE49-F238E27FC236}">
                <a16:creationId xmlns:a16="http://schemas.microsoft.com/office/drawing/2014/main" id="{1BC5E613-4D85-B860-9FD4-54B60C7B4A1D}"/>
              </a:ext>
            </a:extLst>
          </p:cNvPr>
          <p:cNvPicPr>
            <a:picLocks noChangeAspect="1"/>
          </p:cNvPicPr>
          <p:nvPr/>
        </p:nvPicPr>
        <p:blipFill>
          <a:blip r:embed="rId3"/>
          <a:stretch>
            <a:fillRect/>
          </a:stretch>
        </p:blipFill>
        <p:spPr>
          <a:xfrm>
            <a:off x="142565" y="4927848"/>
            <a:ext cx="5009521" cy="1244352"/>
          </a:xfrm>
          <a:prstGeom prst="rect">
            <a:avLst/>
          </a:prstGeom>
        </p:spPr>
      </p:pic>
      <p:pic>
        <p:nvPicPr>
          <p:cNvPr id="14" name="図 13">
            <a:extLst>
              <a:ext uri="{FF2B5EF4-FFF2-40B4-BE49-F238E27FC236}">
                <a16:creationId xmlns:a16="http://schemas.microsoft.com/office/drawing/2014/main" id="{60DAF528-A1C0-25BF-4D2A-35BE468F8C02}"/>
              </a:ext>
            </a:extLst>
          </p:cNvPr>
          <p:cNvPicPr>
            <a:picLocks noChangeAspect="1"/>
          </p:cNvPicPr>
          <p:nvPr/>
        </p:nvPicPr>
        <p:blipFill rotWithShape="1">
          <a:blip r:embed="rId4"/>
          <a:srcRect t="12832" b="-1"/>
          <a:stretch/>
        </p:blipFill>
        <p:spPr>
          <a:xfrm>
            <a:off x="971600" y="1923946"/>
            <a:ext cx="2972215" cy="265727"/>
          </a:xfrm>
          <a:prstGeom prst="rect">
            <a:avLst/>
          </a:prstGeom>
        </p:spPr>
      </p:pic>
      <mc:AlternateContent xmlns:mc="http://schemas.openxmlformats.org/markup-compatibility/2006">
        <mc:Choice xmlns:a14="http://schemas.microsoft.com/office/drawing/2010/main" Requires="a14">
          <p:sp>
            <p:nvSpPr>
              <p:cNvPr id="15" name="テキスト ボックス 14">
                <a:extLst>
                  <a:ext uri="{FF2B5EF4-FFF2-40B4-BE49-F238E27FC236}">
                    <a16:creationId xmlns:a16="http://schemas.microsoft.com/office/drawing/2014/main" id="{568C3F4D-1D69-E838-DB70-0AF933E28981}"/>
                  </a:ext>
                </a:extLst>
              </p:cNvPr>
              <p:cNvSpPr txBox="1"/>
              <p:nvPr/>
            </p:nvSpPr>
            <p:spPr>
              <a:xfrm>
                <a:off x="4875213" y="1591167"/>
                <a:ext cx="3097899" cy="779124"/>
              </a:xfrm>
              <a:prstGeom prst="rect">
                <a:avLst/>
              </a:prstGeom>
              <a:noFill/>
            </p:spPr>
            <p:txBody>
              <a:bodyPr wrap="none" lIns="0" tIns="0" rIns="0" bIns="0"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prstClr val="black"/>
                          </a:solidFill>
                          <a:latin typeface="Cambria Math" panose="02040503050406030204" pitchFamily="18" charset="0"/>
                        </a:rPr>
                        <m:t>h</m:t>
                      </m:r>
                      <m:d>
                        <m:dPr>
                          <m:ctrlPr>
                            <a:rPr kumimoji="1" lang="en-US" altLang="ja-JP" sz="1800" i="1" smtClean="0">
                              <a:solidFill>
                                <a:prstClr val="black"/>
                              </a:solidFill>
                              <a:latin typeface="Cambria Math" panose="02040503050406030204" pitchFamily="18" charset="0"/>
                            </a:rPr>
                          </m:ctrlPr>
                        </m:dPr>
                        <m:e>
                          <m:r>
                            <a:rPr kumimoji="1" lang="en-US" altLang="ja-JP" sz="1800" i="1" smtClean="0">
                              <a:solidFill>
                                <a:prstClr val="black"/>
                              </a:solidFill>
                              <a:latin typeface="Cambria Math" panose="02040503050406030204" pitchFamily="18" charset="0"/>
                            </a:rPr>
                            <m:t>𝑡</m:t>
                          </m:r>
                        </m:e>
                      </m:d>
                      <m:r>
                        <a:rPr kumimoji="1" lang="en-US" altLang="ja-JP" sz="1800" i="1" smtClean="0">
                          <a:solidFill>
                            <a:prstClr val="black"/>
                          </a:solidFill>
                          <a:latin typeface="Cambria Math" panose="02040503050406030204" pitchFamily="18" charset="0"/>
                        </a:rPr>
                        <m:t>=</m:t>
                      </m:r>
                      <m:nary>
                        <m:naryPr>
                          <m:chr m:val="∑"/>
                          <m:ctrlPr>
                            <a:rPr kumimoji="1" lang="en-US" altLang="ja-JP" sz="1800" i="1" smtClean="0">
                              <a:solidFill>
                                <a:prstClr val="black"/>
                              </a:solidFill>
                              <a:latin typeface="Cambria Math" panose="02040503050406030204" pitchFamily="18" charset="0"/>
                            </a:rPr>
                          </m:ctrlPr>
                        </m:naryPr>
                        <m:sub>
                          <m:r>
                            <m:rPr>
                              <m:brk m:alnAt="23"/>
                            </m:rPr>
                            <a:rPr kumimoji="1" lang="en-US" altLang="ja-JP" sz="1800" i="1" smtClean="0">
                              <a:solidFill>
                                <a:prstClr val="black"/>
                              </a:solidFill>
                              <a:latin typeface="Cambria Math" panose="02040503050406030204" pitchFamily="18" charset="0"/>
                            </a:rPr>
                            <m:t>𝑙</m:t>
                          </m:r>
                          <m:r>
                            <a:rPr kumimoji="1" lang="en-US" altLang="ja-JP" sz="1800" i="1" smtClean="0">
                              <a:solidFill>
                                <a:prstClr val="black"/>
                              </a:solidFill>
                              <a:latin typeface="Cambria Math" panose="02040503050406030204" pitchFamily="18" charset="0"/>
                            </a:rPr>
                            <m:t>=0</m:t>
                          </m:r>
                        </m:sub>
                        <m:sup>
                          <m:r>
                            <a:rPr kumimoji="1" lang="en-US" altLang="ja-JP" sz="1800" i="1" smtClean="0">
                              <a:solidFill>
                                <a:prstClr val="black"/>
                              </a:solidFill>
                              <a:latin typeface="Cambria Math" panose="02040503050406030204" pitchFamily="18" charset="0"/>
                            </a:rPr>
                            <m:t>𝐿</m:t>
                          </m:r>
                          <m:r>
                            <a:rPr kumimoji="1" lang="en-US" altLang="ja-JP" sz="1800" i="1" smtClean="0">
                              <a:solidFill>
                                <a:prstClr val="black"/>
                              </a:solidFill>
                              <a:latin typeface="Cambria Math" panose="02040503050406030204" pitchFamily="18" charset="0"/>
                            </a:rPr>
                            <m:t>−1</m:t>
                          </m:r>
                        </m:sup>
                        <m:e>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𝑎</m:t>
                              </m:r>
                            </m:e>
                            <m:sub>
                              <m:r>
                                <a:rPr kumimoji="1" lang="en-US" altLang="ja-JP" sz="1800" i="1" smtClean="0">
                                  <a:solidFill>
                                    <a:prstClr val="black"/>
                                  </a:solidFill>
                                  <a:latin typeface="Cambria Math" panose="02040503050406030204" pitchFamily="18" charset="0"/>
                                </a:rPr>
                                <m:t>𝑙</m:t>
                              </m:r>
                            </m:sub>
                          </m:sSub>
                          <m:r>
                            <m:rPr>
                              <m:sty m:val="p"/>
                            </m:rPr>
                            <a:rPr kumimoji="1" lang="en-US" altLang="ja-JP" sz="1800" smtClean="0">
                              <a:solidFill>
                                <a:prstClr val="black"/>
                              </a:solidFill>
                              <a:latin typeface="Cambria Math" panose="02040503050406030204" pitchFamily="18" charset="0"/>
                            </a:rPr>
                            <m:t>exp</m:t>
                          </m:r>
                          <m:d>
                            <m:dPr>
                              <m:ctrlPr>
                                <a:rPr kumimoji="1" lang="en-US" altLang="ja-JP" sz="1800" i="1" smtClean="0">
                                  <a:solidFill>
                                    <a:prstClr val="black"/>
                                  </a:solidFill>
                                  <a:latin typeface="Cambria Math" panose="02040503050406030204" pitchFamily="18" charset="0"/>
                                </a:rPr>
                              </m:ctrlPr>
                            </m:dPr>
                            <m:e>
                              <m:r>
                                <a:rPr kumimoji="1" lang="en-US" altLang="ja-JP" sz="1800" i="1" smtClean="0">
                                  <a:solidFill>
                                    <a:prstClr val="black"/>
                                  </a:solidFill>
                                  <a:latin typeface="Cambria Math" panose="02040503050406030204" pitchFamily="18" charset="0"/>
                                </a:rPr>
                                <m:t>𝑗</m:t>
                              </m:r>
                              <m:sSub>
                                <m:sSubPr>
                                  <m:ctrlPr>
                                    <a:rPr kumimoji="1" lang="en-US" altLang="ja-JP" sz="1800" i="1" smtClean="0">
                                      <a:solidFill>
                                        <a:prstClr val="black"/>
                                      </a:solidFill>
                                      <a:latin typeface="Cambria Math" panose="02040503050406030204" pitchFamily="18" charset="0"/>
                                    </a:rPr>
                                  </m:ctrlPr>
                                </m:sSubPr>
                                <m:e>
                                  <m:r>
                                    <a:rPr kumimoji="1" lang="ja-JP" altLang="en-US" sz="1800" i="1" smtClean="0">
                                      <a:solidFill>
                                        <a:prstClr val="black"/>
                                      </a:solidFill>
                                      <a:latin typeface="Cambria Math" panose="02040503050406030204" pitchFamily="18" charset="0"/>
                                    </a:rPr>
                                    <m:t>𝜑</m:t>
                                  </m:r>
                                </m:e>
                                <m:sub>
                                  <m:r>
                                    <a:rPr kumimoji="1" lang="en-US" altLang="ja-JP" sz="1800" i="1" smtClean="0">
                                      <a:solidFill>
                                        <a:prstClr val="black"/>
                                      </a:solidFill>
                                      <a:latin typeface="Cambria Math" panose="02040503050406030204" pitchFamily="18" charset="0"/>
                                    </a:rPr>
                                    <m:t>𝑙</m:t>
                                  </m:r>
                                </m:sub>
                              </m:sSub>
                            </m:e>
                          </m:d>
                        </m:e>
                      </m:nary>
                      <m:r>
                        <a:rPr kumimoji="1" lang="ja-JP" altLang="en-US" sz="1800" i="1" smtClean="0">
                          <a:solidFill>
                            <a:prstClr val="black"/>
                          </a:solidFill>
                          <a:latin typeface="Cambria Math" panose="02040503050406030204" pitchFamily="18" charset="0"/>
                        </a:rPr>
                        <m:t>𝛿</m:t>
                      </m:r>
                      <m:d>
                        <m:dPr>
                          <m:ctrlPr>
                            <a:rPr kumimoji="1" lang="en-US" altLang="ja-JP" sz="1800" i="1" smtClean="0">
                              <a:solidFill>
                                <a:prstClr val="black"/>
                              </a:solidFill>
                              <a:latin typeface="Cambria Math" panose="02040503050406030204" pitchFamily="18" charset="0"/>
                            </a:rPr>
                          </m:ctrlPr>
                        </m:dPr>
                        <m:e>
                          <m:r>
                            <a:rPr kumimoji="1" lang="en-US" altLang="ja-JP" sz="1800" i="1" smtClean="0">
                              <a:solidFill>
                                <a:prstClr val="black"/>
                              </a:solidFill>
                              <a:latin typeface="Cambria Math" panose="02040503050406030204" pitchFamily="18" charset="0"/>
                            </a:rPr>
                            <m:t>𝑡</m:t>
                          </m:r>
                          <m:r>
                            <a:rPr kumimoji="1" lang="en-US" altLang="ja-JP" sz="1800" i="1" smtClean="0">
                              <a:solidFill>
                                <a:prstClr val="black"/>
                              </a:solidFill>
                              <a:latin typeface="Cambria Math" panose="02040503050406030204" pitchFamily="18" charset="0"/>
                            </a:rPr>
                            <m:t>−</m:t>
                          </m:r>
                          <m:sSub>
                            <m:sSubPr>
                              <m:ctrlPr>
                                <a:rPr kumimoji="1" lang="en-US" altLang="ja-JP" sz="1800" i="1" smtClean="0">
                                  <a:solidFill>
                                    <a:prstClr val="black"/>
                                  </a:solidFill>
                                  <a:latin typeface="Cambria Math" panose="02040503050406030204" pitchFamily="18" charset="0"/>
                                </a:rPr>
                              </m:ctrlPr>
                            </m:sSubPr>
                            <m:e>
                              <m:r>
                                <a:rPr kumimoji="1" lang="en-US" altLang="ja-JP" sz="1800" i="1" smtClean="0">
                                  <a:solidFill>
                                    <a:prstClr val="black"/>
                                  </a:solidFill>
                                  <a:latin typeface="Cambria Math" panose="02040503050406030204" pitchFamily="18" charset="0"/>
                                </a:rPr>
                                <m:t>𝑡</m:t>
                              </m:r>
                            </m:e>
                            <m:sub>
                              <m:r>
                                <a:rPr kumimoji="1" lang="en-US" altLang="ja-JP" sz="1800" i="1" smtClean="0">
                                  <a:solidFill>
                                    <a:prstClr val="black"/>
                                  </a:solidFill>
                                  <a:latin typeface="Cambria Math" panose="02040503050406030204" pitchFamily="18" charset="0"/>
                                </a:rPr>
                                <m:t>𝑙</m:t>
                              </m:r>
                            </m:sub>
                          </m:sSub>
                        </m:e>
                      </m:d>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p:sp>
            <p:nvSpPr>
              <p:cNvPr id="15" name="テキスト ボックス 14">
                <a:extLst>
                  <a:ext uri="{FF2B5EF4-FFF2-40B4-BE49-F238E27FC236}">
                    <a16:creationId xmlns:a16="http://schemas.microsoft.com/office/drawing/2014/main" id="{568C3F4D-1D69-E838-DB70-0AF933E28981}"/>
                  </a:ext>
                </a:extLst>
              </p:cNvPr>
              <p:cNvSpPr txBox="1">
                <a:spLocks noRot="1" noChangeAspect="1" noMove="1" noResize="1" noEditPoints="1" noAdjustHandles="1" noChangeArrowheads="1" noChangeShapeType="1" noTextEdit="1"/>
              </p:cNvSpPr>
              <p:nvPr/>
            </p:nvSpPr>
            <p:spPr>
              <a:xfrm>
                <a:off x="4875213" y="1591167"/>
                <a:ext cx="3097899" cy="779124"/>
              </a:xfrm>
              <a:prstGeom prst="rect">
                <a:avLst/>
              </a:prstGeom>
              <a:blipFill>
                <a:blip r:embed="rId5"/>
                <a:stretch>
                  <a:fillRect l="-3689" t="-111290" b="-17419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6" name="テキスト ボックス 15">
                <a:extLst>
                  <a:ext uri="{FF2B5EF4-FFF2-40B4-BE49-F238E27FC236}">
                    <a16:creationId xmlns:a16="http://schemas.microsoft.com/office/drawing/2014/main" id="{65578FA3-2EEA-A5BC-7589-322BF6BC4DDF}"/>
                  </a:ext>
                </a:extLst>
              </p:cNvPr>
              <p:cNvSpPr txBox="1"/>
              <p:nvPr/>
            </p:nvSpPr>
            <p:spPr>
              <a:xfrm>
                <a:off x="971600" y="2436759"/>
                <a:ext cx="4745017" cy="1025665"/>
              </a:xfrm>
              <a:prstGeom prst="rect">
                <a:avLst/>
              </a:prstGeom>
              <a:noFill/>
            </p:spPr>
            <p:txBody>
              <a:bodyPr wrap="none" lIns="0" tIns="0" rIns="0" bIns="0" rtlCol="0">
                <a:spAutoFit/>
              </a:bodyPr>
              <a:lstStyle/>
              <a:p>
                <a:pPr defTabSz="457200" eaLnBrk="1" fontAlgn="auto" hangingPunct="1">
                  <a:spcBef>
                    <a:spcPts val="0"/>
                  </a:spcBef>
                  <a:spcAft>
                    <a:spcPts val="0"/>
                  </a:spcAft>
                </a:pPr>
                <a14:m>
                  <m:oMathPara xmlns:m="http://schemas.openxmlformats.org/officeDocument/2006/math">
                    <m:oMathParaPr>
                      <m:jc m:val="left"/>
                    </m:oMathParaPr>
                    <m:oMath xmlns:m="http://schemas.openxmlformats.org/officeDocument/2006/math">
                      <m:r>
                        <a:rPr kumimoji="1" lang="en-US" altLang="ja-JP" sz="1800" i="1" smtClean="0">
                          <a:solidFill>
                            <a:srgbClr val="FF0000"/>
                          </a:solidFill>
                          <a:latin typeface="Cambria Math" panose="02040503050406030204" pitchFamily="18" charset="0"/>
                        </a:rPr>
                        <m:t>10</m:t>
                      </m:r>
                      <m:sSub>
                        <m:sSubPr>
                          <m:ctrlPr>
                            <a:rPr kumimoji="1" lang="en-US" altLang="ja-JP" sz="1800" i="1" smtClean="0">
                              <a:solidFill>
                                <a:srgbClr val="FF0000"/>
                              </a:solidFill>
                              <a:latin typeface="Cambria Math" panose="02040503050406030204" pitchFamily="18" charset="0"/>
                            </a:rPr>
                          </m:ctrlPr>
                        </m:sSubPr>
                        <m:e>
                          <m:r>
                            <m:rPr>
                              <m:sty m:val="p"/>
                            </m:rPr>
                            <a:rPr kumimoji="1" lang="en-US" altLang="ja-JP" sz="1800" i="1">
                              <a:solidFill>
                                <a:srgbClr val="FF0000"/>
                              </a:solidFill>
                              <a:latin typeface="Cambria Math" panose="02040503050406030204" pitchFamily="18" charset="0"/>
                            </a:rPr>
                            <m:t>log</m:t>
                          </m:r>
                        </m:e>
                        <m:sub>
                          <m:r>
                            <a:rPr kumimoji="1" lang="en-US" altLang="ja-JP" sz="1800" i="1" smtClean="0">
                              <a:solidFill>
                                <a:srgbClr val="FF0000"/>
                              </a:solidFill>
                              <a:latin typeface="Cambria Math" panose="02040503050406030204" pitchFamily="18" charset="0"/>
                            </a:rPr>
                            <m:t>10</m:t>
                          </m:r>
                        </m:sub>
                      </m:sSub>
                      <m:sSup>
                        <m:sSupPr>
                          <m:ctrlPr>
                            <a:rPr kumimoji="1" lang="en-US" altLang="ja-JP" sz="1800" i="1" smtClean="0">
                              <a:solidFill>
                                <a:srgbClr val="FF0000"/>
                              </a:solidFill>
                              <a:latin typeface="Cambria Math" panose="02040503050406030204" pitchFamily="18" charset="0"/>
                            </a:rPr>
                          </m:ctrlPr>
                        </m:sSupPr>
                        <m:e>
                          <m:d>
                            <m:dPr>
                              <m:begChr m:val="|"/>
                              <m:endChr m:val="|"/>
                              <m:ctrlPr>
                                <a:rPr kumimoji="1" lang="en-US" altLang="ja-JP" sz="1800" i="1">
                                  <a:solidFill>
                                    <a:srgbClr val="FF0000"/>
                                  </a:solidFill>
                                  <a:latin typeface="Cambria Math" panose="02040503050406030204" pitchFamily="18" charset="0"/>
                                </a:rPr>
                              </m:ctrlPr>
                            </m:dPr>
                            <m:e>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𝑎</m:t>
                                  </m:r>
                                </m:e>
                                <m:sub>
                                  <m:r>
                                    <a:rPr kumimoji="1" lang="en-US" altLang="ja-JP" sz="1800" i="1" smtClean="0">
                                      <a:solidFill>
                                        <a:srgbClr val="FF0000"/>
                                      </a:solidFill>
                                      <a:latin typeface="Cambria Math" panose="02040503050406030204" pitchFamily="18" charset="0"/>
                                    </a:rPr>
                                    <m:t>𝑙</m:t>
                                  </m:r>
                                </m:sub>
                              </m:sSub>
                            </m:e>
                          </m:d>
                          <m:r>
                            <m:rPr>
                              <m:nor/>
                            </m:rPr>
                            <a:rPr kumimoji="1" lang="ja-JP" altLang="en-US" sz="1800" dirty="0">
                              <a:solidFill>
                                <a:srgbClr val="FF0000"/>
                              </a:solidFill>
                              <a:latin typeface="Times New Roman"/>
                              <a:ea typeface="ＭＳ Ｐゴシック" panose="020B0600070205080204" pitchFamily="34" charset="-128"/>
                            </a:rPr>
                            <m:t> </m:t>
                          </m:r>
                        </m:e>
                        <m:sup>
                          <m:r>
                            <a:rPr kumimoji="1" lang="en-US" altLang="ja-JP" sz="1800" i="1" smtClean="0">
                              <a:solidFill>
                                <a:srgbClr val="FF0000"/>
                              </a:solidFill>
                              <a:latin typeface="Cambria Math" panose="02040503050406030204" pitchFamily="18" charset="0"/>
                            </a:rPr>
                            <m:t>2</m:t>
                          </m:r>
                        </m:sup>
                      </m:sSup>
                      <m:r>
                        <a:rPr kumimoji="1" lang="en-US" altLang="ja-JP" sz="1800" i="1" smtClean="0">
                          <a:solidFill>
                            <a:srgbClr val="FF0000"/>
                          </a:solidFill>
                          <a:latin typeface="Cambria Math" panose="02040503050406030204" pitchFamily="18" charset="0"/>
                        </a:rPr>
                        <m:t>=</m:t>
                      </m:r>
                      <m:d>
                        <m:dPr>
                          <m:begChr m:val="{"/>
                          <m:endChr m:val=""/>
                          <m:ctrlPr>
                            <a:rPr kumimoji="1" lang="en-US" altLang="ja-JP" sz="1800" i="1" smtClean="0">
                              <a:solidFill>
                                <a:srgbClr val="FF0000"/>
                              </a:solidFill>
                              <a:latin typeface="Cambria Math" panose="02040503050406030204" pitchFamily="18" charset="0"/>
                            </a:rPr>
                          </m:ctrlPr>
                        </m:dPr>
                        <m:e>
                          <m:eqArr>
                            <m:eqArrPr>
                              <m:ctrlPr>
                                <a:rPr kumimoji="1" lang="en-US" altLang="ja-JP" sz="1800" i="1" smtClean="0">
                                  <a:solidFill>
                                    <a:srgbClr val="FF0000"/>
                                  </a:solidFill>
                                  <a:latin typeface="Cambria Math" panose="02040503050406030204" pitchFamily="18" charset="0"/>
                                </a:rPr>
                              </m:ctrlPr>
                            </m:eqArrPr>
                            <m:e>
                              <m:r>
                                <a:rPr kumimoji="1" lang="en-US" altLang="ja-JP" sz="1800" i="1" smtClean="0">
                                  <a:solidFill>
                                    <a:srgbClr val="FF0000"/>
                                  </a:solidFill>
                                  <a:latin typeface="Cambria Math" panose="02040503050406030204" pitchFamily="18" charset="0"/>
                                </a:rPr>
                                <m:t>0</m:t>
                              </m:r>
                            </m:e>
                            <m:e>
                              <m:sSub>
                                <m:sSubPr>
                                  <m:ctrlPr>
                                    <a:rPr kumimoji="1" lang="en-US" altLang="ja-JP" sz="1800" i="1" smtClean="0">
                                      <a:solidFill>
                                        <a:srgbClr val="FF0000"/>
                                      </a:solidFill>
                                      <a:latin typeface="Cambria Math" panose="02040503050406030204" pitchFamily="18" charset="0"/>
                                    </a:rPr>
                                  </m:ctrlPr>
                                </m:sSubPr>
                                <m:e>
                                  <m:r>
                                    <a:rPr kumimoji="1" lang="ja-JP" altLang="en-US" sz="1800" i="1" smtClean="0">
                                      <a:solidFill>
                                        <a:srgbClr val="FF0000"/>
                                      </a:solidFill>
                                      <a:latin typeface="Cambria Math" panose="02040503050406030204" pitchFamily="18" charset="0"/>
                                    </a:rPr>
                                    <m:t>𝛾</m:t>
                                  </m:r>
                                </m:e>
                                <m:sub>
                                  <m:r>
                                    <a:rPr kumimoji="1" lang="en-US" altLang="ja-JP" sz="1800" i="1" smtClean="0">
                                      <a:solidFill>
                                        <a:srgbClr val="FF0000"/>
                                      </a:solidFill>
                                      <a:latin typeface="Cambria Math" panose="02040503050406030204" pitchFamily="18" charset="0"/>
                                    </a:rPr>
                                    <m:t>0</m:t>
                                  </m:r>
                                </m:sub>
                              </m:sSub>
                              <m:r>
                                <a:rPr kumimoji="1" lang="en-US" altLang="ja-JP" sz="1800" i="1">
                                  <a:solidFill>
                                    <a:srgbClr val="FF0000"/>
                                  </a:solidFill>
                                  <a:latin typeface="Cambria Math" panose="02040503050406030204" pitchFamily="18" charset="0"/>
                                </a:rPr>
                                <m:t>+10</m:t>
                              </m:r>
                              <m:sSub>
                                <m:sSubPr>
                                  <m:ctrlPr>
                                    <a:rPr kumimoji="1" lang="en-US" altLang="ja-JP" sz="1800" i="1">
                                      <a:solidFill>
                                        <a:srgbClr val="FF0000"/>
                                      </a:solidFill>
                                      <a:latin typeface="Cambria Math" panose="02040503050406030204" pitchFamily="18" charset="0"/>
                                    </a:rPr>
                                  </m:ctrlPr>
                                </m:sSubPr>
                                <m:e>
                                  <m:r>
                                    <m:rPr>
                                      <m:sty m:val="p"/>
                                    </m:rPr>
                                    <a:rPr kumimoji="1" lang="en-US" altLang="ja-JP" sz="1800" i="1">
                                      <a:solidFill>
                                        <a:srgbClr val="FF0000"/>
                                      </a:solidFill>
                                      <a:latin typeface="Cambria Math" panose="02040503050406030204" pitchFamily="18" charset="0"/>
                                    </a:rPr>
                                    <m:t>log</m:t>
                                  </m:r>
                                </m:e>
                                <m:sub>
                                  <m:r>
                                    <a:rPr kumimoji="1" lang="en-US" altLang="ja-JP" sz="1800" i="1">
                                      <a:solidFill>
                                        <a:srgbClr val="FF0000"/>
                                      </a:solidFill>
                                      <a:latin typeface="Cambria Math" panose="02040503050406030204" pitchFamily="18" charset="0"/>
                                    </a:rPr>
                                    <m:t>10</m:t>
                                  </m:r>
                                </m:sub>
                              </m:sSub>
                              <m:d>
                                <m:dPr>
                                  <m:ctrlPr>
                                    <a:rPr kumimoji="1" lang="en-US" altLang="ja-JP" sz="1800" i="1" smtClean="0">
                                      <a:solidFill>
                                        <a:srgbClr val="FF0000"/>
                                      </a:solidFill>
                                      <a:latin typeface="Cambria Math" panose="02040503050406030204" pitchFamily="18" charset="0"/>
                                    </a:rPr>
                                  </m:ctrlPr>
                                </m:dPr>
                                <m:e>
                                  <m:r>
                                    <m:rPr>
                                      <m:sty m:val="p"/>
                                    </m:rPr>
                                    <a:rPr kumimoji="1" lang="en-US" altLang="ja-JP" sz="1800" smtClean="0">
                                      <a:solidFill>
                                        <a:srgbClr val="FF0000"/>
                                      </a:solidFill>
                                      <a:latin typeface="Cambria Math" panose="02040503050406030204" pitchFamily="18" charset="0"/>
                                    </a:rPr>
                                    <m:t>exp</m:t>
                                  </m:r>
                                  <m:d>
                                    <m:dPr>
                                      <m:ctrlPr>
                                        <a:rPr kumimoji="1" lang="en-US" altLang="ja-JP" sz="1800" i="1" smtClean="0">
                                          <a:solidFill>
                                            <a:srgbClr val="FF0000"/>
                                          </a:solidFill>
                                          <a:latin typeface="Cambria Math" panose="02040503050406030204" pitchFamily="18" charset="0"/>
                                        </a:rPr>
                                      </m:ctrlPr>
                                    </m:dPr>
                                    <m:e>
                                      <m:r>
                                        <a:rPr kumimoji="1" lang="en-US" altLang="ja-JP" sz="1800" i="1" smtClean="0">
                                          <a:solidFill>
                                            <a:srgbClr val="FF0000"/>
                                          </a:solidFill>
                                          <a:latin typeface="Cambria Math" panose="02040503050406030204" pitchFamily="18" charset="0"/>
                                        </a:rPr>
                                        <m:t>−</m:t>
                                      </m:r>
                                      <m:f>
                                        <m:fPr>
                                          <m:ctrlPr>
                                            <a:rPr kumimoji="1" lang="en-US" altLang="ja-JP" sz="1800" i="1" smtClean="0">
                                              <a:solidFill>
                                                <a:srgbClr val="FF0000"/>
                                              </a:solidFill>
                                              <a:latin typeface="Cambria Math" panose="02040503050406030204" pitchFamily="18" charset="0"/>
                                            </a:rPr>
                                          </m:ctrlPr>
                                        </m:fPr>
                                        <m:num>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sub>
                                          </m:sSub>
                                        </m:num>
                                        <m:den>
                                          <m:r>
                                            <m:rPr>
                                              <m:sty m:val="p"/>
                                            </m:rPr>
                                            <a:rPr kumimoji="1" lang="en-US" altLang="ja-JP" sz="1800" i="1">
                                              <a:solidFill>
                                                <a:srgbClr val="FF0000"/>
                                              </a:solidFill>
                                              <a:latin typeface="Cambria Math" panose="02040503050406030204" pitchFamily="18" charset="0"/>
                                            </a:rPr>
                                            <m:t>Γ</m:t>
                                          </m:r>
                                        </m:den>
                                      </m:f>
                                    </m:e>
                                  </m:d>
                                </m:e>
                              </m:d>
                              <m:r>
                                <a:rPr kumimoji="1" lang="en-US" altLang="ja-JP" sz="1800" i="1" smtClean="0">
                                  <a:solidFill>
                                    <a:srgbClr val="FF0000"/>
                                  </a:solidFill>
                                  <a:latin typeface="Cambria Math" panose="02040503050406030204" pitchFamily="18" charset="0"/>
                                </a:rPr>
                                <m:t>+</m:t>
                              </m:r>
                              <m:r>
                                <a:rPr kumimoji="1" lang="en-US" altLang="ja-JP" sz="1800" i="1" smtClean="0">
                                  <a:solidFill>
                                    <a:srgbClr val="FF0000"/>
                                  </a:solidFill>
                                  <a:latin typeface="Cambria Math" panose="02040503050406030204" pitchFamily="18" charset="0"/>
                                </a:rPr>
                                <m:t>𝑆</m:t>
                              </m:r>
                            </m:e>
                          </m:eqArr>
                        </m:e>
                      </m:d>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p:sp>
            <p:nvSpPr>
              <p:cNvPr id="16" name="テキスト ボックス 15">
                <a:extLst>
                  <a:ext uri="{FF2B5EF4-FFF2-40B4-BE49-F238E27FC236}">
                    <a16:creationId xmlns:a16="http://schemas.microsoft.com/office/drawing/2014/main" id="{65578FA3-2EEA-A5BC-7589-322BF6BC4DDF}"/>
                  </a:ext>
                </a:extLst>
              </p:cNvPr>
              <p:cNvSpPr txBox="1">
                <a:spLocks noRot="1" noChangeAspect="1" noMove="1" noResize="1" noEditPoints="1" noAdjustHandles="1" noChangeArrowheads="1" noChangeShapeType="1" noTextEdit="1"/>
              </p:cNvSpPr>
              <p:nvPr/>
            </p:nvSpPr>
            <p:spPr>
              <a:xfrm>
                <a:off x="971600" y="2436759"/>
                <a:ext cx="4745017" cy="1025665"/>
              </a:xfrm>
              <a:prstGeom prst="rect">
                <a:avLst/>
              </a:prstGeom>
              <a:blipFill>
                <a:blip r:embed="rId6"/>
                <a:stretch>
                  <a:fillRect l="-8267" t="-235802" b="-330864"/>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7" name="テキスト ボックス 16">
                <a:extLst>
                  <a:ext uri="{FF2B5EF4-FFF2-40B4-BE49-F238E27FC236}">
                    <a16:creationId xmlns:a16="http://schemas.microsoft.com/office/drawing/2014/main" id="{EB328550-BE7D-D4F5-FD5F-995A69EFB2A6}"/>
                  </a:ext>
                </a:extLst>
              </p:cNvPr>
              <p:cNvSpPr txBox="1"/>
              <p:nvPr/>
            </p:nvSpPr>
            <p:spPr>
              <a:xfrm>
                <a:off x="5865054" y="2548384"/>
                <a:ext cx="751424" cy="369332"/>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prstClr val="black"/>
                          </a:solidFill>
                          <a:latin typeface="Cambria Math" panose="02040503050406030204" pitchFamily="18" charset="0"/>
                        </a:rPr>
                        <m:t>𝑙</m:t>
                      </m:r>
                      <m:r>
                        <a:rPr kumimoji="1" lang="en-US" altLang="ja-JP" sz="1800" i="1" smtClean="0">
                          <a:solidFill>
                            <a:prstClr val="black"/>
                          </a:solidFill>
                          <a:latin typeface="Cambria Math" panose="02040503050406030204" pitchFamily="18" charset="0"/>
                        </a:rPr>
                        <m:t>=0</m:t>
                      </m:r>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p:sp>
            <p:nvSpPr>
              <p:cNvPr id="17" name="テキスト ボックス 16">
                <a:extLst>
                  <a:ext uri="{FF2B5EF4-FFF2-40B4-BE49-F238E27FC236}">
                    <a16:creationId xmlns:a16="http://schemas.microsoft.com/office/drawing/2014/main" id="{EB328550-BE7D-D4F5-FD5F-995A69EFB2A6}"/>
                  </a:ext>
                </a:extLst>
              </p:cNvPr>
              <p:cNvSpPr txBox="1">
                <a:spLocks noRot="1" noChangeAspect="1" noMove="1" noResize="1" noEditPoints="1" noAdjustHandles="1" noChangeArrowheads="1" noChangeShapeType="1" noTextEdit="1"/>
              </p:cNvSpPr>
              <p:nvPr/>
            </p:nvSpPr>
            <p:spPr>
              <a:xfrm>
                <a:off x="5865054" y="2548384"/>
                <a:ext cx="751424" cy="369332"/>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8" name="テキスト ボックス 17">
                <a:extLst>
                  <a:ext uri="{FF2B5EF4-FFF2-40B4-BE49-F238E27FC236}">
                    <a16:creationId xmlns:a16="http://schemas.microsoft.com/office/drawing/2014/main" id="{CA110B75-3F05-642D-B31A-EE914D24D152}"/>
                  </a:ext>
                </a:extLst>
              </p:cNvPr>
              <p:cNvSpPr txBox="1"/>
              <p:nvPr/>
            </p:nvSpPr>
            <p:spPr>
              <a:xfrm>
                <a:off x="5865054" y="2998458"/>
                <a:ext cx="751424" cy="369332"/>
              </a:xfrm>
              <a:prstGeom prst="rect">
                <a:avLst/>
              </a:prstGeom>
              <a:noFill/>
            </p:spPr>
            <p:txBody>
              <a:bodyPr wrap="none"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prstClr val="black"/>
                          </a:solidFill>
                          <a:latin typeface="Cambria Math" panose="02040503050406030204" pitchFamily="18" charset="0"/>
                        </a:rPr>
                        <m:t>𝑙</m:t>
                      </m:r>
                      <m:r>
                        <a:rPr kumimoji="1" lang="en-US" altLang="ja-JP" sz="1800" i="1" smtClean="0">
                          <a:solidFill>
                            <a:prstClr val="black"/>
                          </a:solidFill>
                          <a:latin typeface="Cambria Math" panose="02040503050406030204" pitchFamily="18" charset="0"/>
                          <a:ea typeface="Cambria Math" panose="02040503050406030204" pitchFamily="18" charset="0"/>
                        </a:rPr>
                        <m:t>≠</m:t>
                      </m:r>
                      <m:r>
                        <a:rPr kumimoji="1" lang="en-US" altLang="ja-JP" sz="1800" i="1" smtClean="0">
                          <a:solidFill>
                            <a:prstClr val="black"/>
                          </a:solidFill>
                          <a:latin typeface="Cambria Math" panose="02040503050406030204" pitchFamily="18" charset="0"/>
                        </a:rPr>
                        <m:t>0</m:t>
                      </m:r>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p:sp>
            <p:nvSpPr>
              <p:cNvPr id="18" name="テキスト ボックス 17">
                <a:extLst>
                  <a:ext uri="{FF2B5EF4-FFF2-40B4-BE49-F238E27FC236}">
                    <a16:creationId xmlns:a16="http://schemas.microsoft.com/office/drawing/2014/main" id="{CA110B75-3F05-642D-B31A-EE914D24D152}"/>
                  </a:ext>
                </a:extLst>
              </p:cNvPr>
              <p:cNvSpPr txBox="1">
                <a:spLocks noRot="1" noChangeAspect="1" noMove="1" noResize="1" noEditPoints="1" noAdjustHandles="1" noChangeArrowheads="1" noChangeShapeType="1" noTextEdit="1"/>
              </p:cNvSpPr>
              <p:nvPr/>
            </p:nvSpPr>
            <p:spPr>
              <a:xfrm>
                <a:off x="5865054" y="2998458"/>
                <a:ext cx="751424" cy="369332"/>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9" name="テキスト ボックス 18">
                <a:extLst>
                  <a:ext uri="{FF2B5EF4-FFF2-40B4-BE49-F238E27FC236}">
                    <a16:creationId xmlns:a16="http://schemas.microsoft.com/office/drawing/2014/main" id="{B3940B0A-70ED-F142-9BBC-F14AE61D05C0}"/>
                  </a:ext>
                </a:extLst>
              </p:cNvPr>
              <p:cNvSpPr txBox="1"/>
              <p:nvPr/>
            </p:nvSpPr>
            <p:spPr>
              <a:xfrm>
                <a:off x="1054985" y="3695193"/>
                <a:ext cx="3290003" cy="312650"/>
              </a:xfrm>
              <a:prstGeom prst="rect">
                <a:avLst/>
              </a:prstGeom>
              <a:noFill/>
            </p:spPr>
            <p:txBody>
              <a:bodyPr wrap="none" lIns="0" tIns="0" rIns="0" bIns="0"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srgbClr val="FF0000"/>
                          </a:solidFill>
                          <a:latin typeface="Cambria Math" panose="02040503050406030204" pitchFamily="18" charset="0"/>
                        </a:rPr>
                        <m:t>𝑝</m:t>
                      </m:r>
                      <m:d>
                        <m:dPr>
                          <m:ctrlPr>
                            <a:rPr kumimoji="1" lang="en-US" altLang="ja-JP" sz="1800" i="1" smtClean="0">
                              <a:solidFill>
                                <a:srgbClr val="FF0000"/>
                              </a:solidFill>
                              <a:latin typeface="Cambria Math" panose="02040503050406030204" pitchFamily="18" charset="0"/>
                            </a:rPr>
                          </m:ctrlPr>
                        </m:dPr>
                        <m:e>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sub>
                          </m:sSub>
                          <m:r>
                            <a:rPr kumimoji="1" lang="en-US" altLang="ja-JP" sz="1800" i="1" smtClean="0">
                              <a:solidFill>
                                <a:srgbClr val="FF0000"/>
                              </a:solidFill>
                              <a:latin typeface="Cambria Math" panose="02040503050406030204" pitchFamily="18" charset="0"/>
                            </a:rPr>
                            <m:t>|</m:t>
                          </m:r>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r>
                                <a:rPr kumimoji="1" lang="en-US" altLang="ja-JP" sz="1800" i="1" smtClean="0">
                                  <a:solidFill>
                                    <a:srgbClr val="FF0000"/>
                                  </a:solidFill>
                                  <a:latin typeface="Cambria Math" panose="02040503050406030204" pitchFamily="18" charset="0"/>
                                </a:rPr>
                                <m:t>−1</m:t>
                              </m:r>
                            </m:sub>
                          </m:sSub>
                        </m:e>
                      </m:d>
                      <m:r>
                        <a:rPr kumimoji="1" lang="en-US" altLang="ja-JP" sz="1800" i="1" smtClean="0">
                          <a:solidFill>
                            <a:srgbClr val="FF0000"/>
                          </a:solidFill>
                          <a:latin typeface="Cambria Math" panose="02040503050406030204" pitchFamily="18" charset="0"/>
                        </a:rPr>
                        <m:t>=</m:t>
                      </m:r>
                      <m:r>
                        <a:rPr kumimoji="1" lang="ja-JP" altLang="en-US" sz="1800" i="1" smtClean="0">
                          <a:solidFill>
                            <a:srgbClr val="FF0000"/>
                          </a:solidFill>
                          <a:latin typeface="Cambria Math" panose="02040503050406030204" pitchFamily="18" charset="0"/>
                        </a:rPr>
                        <m:t>𝜆</m:t>
                      </m:r>
                      <m:r>
                        <m:rPr>
                          <m:sty m:val="p"/>
                        </m:rPr>
                        <a:rPr kumimoji="1" lang="en-US" altLang="ja-JP" sz="1800" smtClean="0">
                          <a:solidFill>
                            <a:srgbClr val="FF0000"/>
                          </a:solidFill>
                          <a:latin typeface="Cambria Math" panose="02040503050406030204" pitchFamily="18" charset="0"/>
                        </a:rPr>
                        <m:t>exp</m:t>
                      </m:r>
                      <m:d>
                        <m:dPr>
                          <m:ctrlPr>
                            <a:rPr kumimoji="1" lang="en-US" altLang="ja-JP" sz="1800" i="1" smtClean="0">
                              <a:solidFill>
                                <a:srgbClr val="FF0000"/>
                              </a:solidFill>
                              <a:latin typeface="Cambria Math" panose="02040503050406030204" pitchFamily="18" charset="0"/>
                            </a:rPr>
                          </m:ctrlPr>
                        </m:dPr>
                        <m:e>
                          <m:r>
                            <a:rPr kumimoji="1" lang="en-US" altLang="ja-JP" sz="1800" i="1" smtClean="0">
                              <a:solidFill>
                                <a:srgbClr val="FF0000"/>
                              </a:solidFill>
                              <a:latin typeface="Cambria Math" panose="02040503050406030204" pitchFamily="18" charset="0"/>
                            </a:rPr>
                            <m:t>−</m:t>
                          </m:r>
                          <m:r>
                            <a:rPr kumimoji="1" lang="ja-JP" altLang="en-US" sz="1800" i="1" smtClean="0">
                              <a:solidFill>
                                <a:srgbClr val="FF0000"/>
                              </a:solidFill>
                              <a:latin typeface="Cambria Math" panose="02040503050406030204" pitchFamily="18" charset="0"/>
                            </a:rPr>
                            <m:t>𝜆</m:t>
                          </m:r>
                          <m:d>
                            <m:dPr>
                              <m:ctrlPr>
                                <a:rPr kumimoji="1" lang="en-US" altLang="ja-JP" sz="1800" i="1" smtClean="0">
                                  <a:solidFill>
                                    <a:srgbClr val="FF0000"/>
                                  </a:solidFill>
                                  <a:latin typeface="Cambria Math" panose="02040503050406030204" pitchFamily="18" charset="0"/>
                                </a:rPr>
                              </m:ctrlPr>
                            </m:dPr>
                            <m:e>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sub>
                              </m:sSub>
                              <m:r>
                                <a:rPr kumimoji="1" lang="en-US" altLang="ja-JP" sz="1800" i="1" smtClean="0">
                                  <a:solidFill>
                                    <a:srgbClr val="FF0000"/>
                                  </a:solidFill>
                                  <a:latin typeface="Cambria Math" panose="02040503050406030204" pitchFamily="18" charset="0"/>
                                </a:rPr>
                                <m:t>−</m:t>
                              </m:r>
                              <m:sSub>
                                <m:sSubPr>
                                  <m:ctrlPr>
                                    <a:rPr kumimoji="1" lang="en-US" altLang="ja-JP" sz="1800" i="1" smtClean="0">
                                      <a:solidFill>
                                        <a:srgbClr val="FF0000"/>
                                      </a:solidFill>
                                      <a:latin typeface="Cambria Math" panose="02040503050406030204" pitchFamily="18" charset="0"/>
                                    </a:rPr>
                                  </m:ctrlPr>
                                </m:sSubPr>
                                <m:e>
                                  <m:r>
                                    <a:rPr kumimoji="1" lang="en-US" altLang="ja-JP" sz="1800" i="1" smtClean="0">
                                      <a:solidFill>
                                        <a:srgbClr val="FF0000"/>
                                      </a:solidFill>
                                      <a:latin typeface="Cambria Math" panose="02040503050406030204" pitchFamily="18" charset="0"/>
                                    </a:rPr>
                                    <m:t>𝑡</m:t>
                                  </m:r>
                                </m:e>
                                <m:sub>
                                  <m:r>
                                    <a:rPr kumimoji="1" lang="en-US" altLang="ja-JP" sz="1800" i="1" smtClean="0">
                                      <a:solidFill>
                                        <a:srgbClr val="FF0000"/>
                                      </a:solidFill>
                                      <a:latin typeface="Cambria Math" panose="02040503050406030204" pitchFamily="18" charset="0"/>
                                    </a:rPr>
                                    <m:t>𝑙</m:t>
                                  </m:r>
                                  <m:r>
                                    <a:rPr kumimoji="1" lang="en-US" altLang="ja-JP" sz="1800" i="1" smtClean="0">
                                      <a:solidFill>
                                        <a:srgbClr val="FF0000"/>
                                      </a:solidFill>
                                      <a:latin typeface="Cambria Math" panose="02040503050406030204" pitchFamily="18" charset="0"/>
                                    </a:rPr>
                                    <m:t>−1</m:t>
                                  </m:r>
                                </m:sub>
                              </m:sSub>
                            </m:e>
                          </m:d>
                        </m:e>
                      </m:d>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p:sp>
            <p:nvSpPr>
              <p:cNvPr id="19" name="テキスト ボックス 18">
                <a:extLst>
                  <a:ext uri="{FF2B5EF4-FFF2-40B4-BE49-F238E27FC236}">
                    <a16:creationId xmlns:a16="http://schemas.microsoft.com/office/drawing/2014/main" id="{B3940B0A-70ED-F142-9BBC-F14AE61D05C0}"/>
                  </a:ext>
                </a:extLst>
              </p:cNvPr>
              <p:cNvSpPr txBox="1">
                <a:spLocks noRot="1" noChangeAspect="1" noMove="1" noResize="1" noEditPoints="1" noAdjustHandles="1" noChangeArrowheads="1" noChangeShapeType="1" noTextEdit="1"/>
              </p:cNvSpPr>
              <p:nvPr/>
            </p:nvSpPr>
            <p:spPr>
              <a:xfrm>
                <a:off x="1054985" y="3695193"/>
                <a:ext cx="3290003" cy="312650"/>
              </a:xfrm>
              <a:prstGeom prst="rect">
                <a:avLst/>
              </a:prstGeom>
              <a:blipFill>
                <a:blip r:embed="rId9"/>
                <a:stretch>
                  <a:fillRect l="-1538" b="-26923"/>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20" name="テキスト ボックス 19">
                <a:extLst>
                  <a:ext uri="{FF2B5EF4-FFF2-40B4-BE49-F238E27FC236}">
                    <a16:creationId xmlns:a16="http://schemas.microsoft.com/office/drawing/2014/main" id="{D2BA7313-7506-478E-8693-842CF764ECA9}"/>
                  </a:ext>
                </a:extLst>
              </p:cNvPr>
              <p:cNvSpPr txBox="1"/>
              <p:nvPr/>
            </p:nvSpPr>
            <p:spPr>
              <a:xfrm>
                <a:off x="1064518" y="4247154"/>
                <a:ext cx="1698670" cy="554126"/>
              </a:xfrm>
              <a:prstGeom prst="rect">
                <a:avLst/>
              </a:prstGeom>
              <a:noFill/>
            </p:spPr>
            <p:txBody>
              <a:bodyPr wrap="none" lIns="0" tIns="0" rIns="0" bIns="0" rtlCol="0">
                <a:spAutoFit/>
              </a:bodyPr>
              <a:lstStyle/>
              <a:p>
                <a:pPr defTabSz="457200" eaLnBrk="1" fontAlgn="auto" hangingPunct="1">
                  <a:spcBef>
                    <a:spcPts val="0"/>
                  </a:spcBef>
                  <a:spcAft>
                    <a:spcPts val="0"/>
                  </a:spcAft>
                </a:pPr>
                <a14:m>
                  <m:oMathPara xmlns:m="http://schemas.openxmlformats.org/officeDocument/2006/math">
                    <m:oMathParaPr>
                      <m:jc m:val="centerGroup"/>
                    </m:oMathParaPr>
                    <m:oMath xmlns:m="http://schemas.openxmlformats.org/officeDocument/2006/math">
                      <m:r>
                        <a:rPr kumimoji="1" lang="en-US" altLang="ja-JP" sz="1800" i="1" smtClean="0">
                          <a:solidFill>
                            <a:prstClr val="black"/>
                          </a:solidFill>
                          <a:latin typeface="Cambria Math" panose="02040503050406030204" pitchFamily="18" charset="0"/>
                        </a:rPr>
                        <m:t>𝑝</m:t>
                      </m:r>
                      <m:d>
                        <m:dPr>
                          <m:ctrlPr>
                            <a:rPr kumimoji="1" lang="en-US" altLang="ja-JP" sz="1800" i="1" smtClean="0">
                              <a:solidFill>
                                <a:prstClr val="black"/>
                              </a:solidFill>
                              <a:latin typeface="Cambria Math" panose="02040503050406030204" pitchFamily="18" charset="0"/>
                            </a:rPr>
                          </m:ctrlPr>
                        </m:dPr>
                        <m:e>
                          <m:r>
                            <a:rPr kumimoji="1" lang="en-US" altLang="ja-JP" sz="1800" i="1" smtClean="0">
                              <a:solidFill>
                                <a:prstClr val="black"/>
                              </a:solidFill>
                              <a:latin typeface="Cambria Math" panose="02040503050406030204" pitchFamily="18" charset="0"/>
                            </a:rPr>
                            <m:t>𝐿</m:t>
                          </m:r>
                        </m:e>
                      </m:d>
                      <m:r>
                        <a:rPr kumimoji="1" lang="en-US" altLang="ja-JP" sz="1800" i="1" smtClean="0">
                          <a:solidFill>
                            <a:prstClr val="black"/>
                          </a:solidFill>
                          <a:latin typeface="Cambria Math" panose="02040503050406030204" pitchFamily="18" charset="0"/>
                        </a:rPr>
                        <m:t>=</m:t>
                      </m:r>
                      <m:f>
                        <m:fPr>
                          <m:ctrlPr>
                            <a:rPr kumimoji="1" lang="en-US" altLang="ja-JP" sz="1800" i="1" smtClean="0">
                              <a:solidFill>
                                <a:prstClr val="black"/>
                              </a:solidFill>
                              <a:latin typeface="Cambria Math" panose="02040503050406030204" pitchFamily="18" charset="0"/>
                            </a:rPr>
                          </m:ctrlPr>
                        </m:fPr>
                        <m:num>
                          <m:sSup>
                            <m:sSupPr>
                              <m:ctrlPr>
                                <a:rPr kumimoji="1" lang="en-US" altLang="ja-JP" sz="1800" i="1" smtClean="0">
                                  <a:solidFill>
                                    <a:prstClr val="black"/>
                                  </a:solidFill>
                                  <a:latin typeface="Cambria Math" panose="02040503050406030204" pitchFamily="18" charset="0"/>
                                </a:rPr>
                              </m:ctrlPr>
                            </m:sSupPr>
                            <m:e>
                              <m:acc>
                                <m:accPr>
                                  <m:chr m:val="̅"/>
                                  <m:ctrlPr>
                                    <a:rPr kumimoji="1" lang="en-US" altLang="ja-JP" sz="1800" i="1" smtClean="0">
                                      <a:solidFill>
                                        <a:prstClr val="black"/>
                                      </a:solidFill>
                                      <a:latin typeface="Cambria Math" panose="02040503050406030204" pitchFamily="18" charset="0"/>
                                    </a:rPr>
                                  </m:ctrlPr>
                                </m:accPr>
                                <m:e>
                                  <m:r>
                                    <a:rPr kumimoji="1" lang="en-US" altLang="ja-JP" sz="1800" i="1" smtClean="0">
                                      <a:solidFill>
                                        <a:prstClr val="black"/>
                                      </a:solidFill>
                                      <a:latin typeface="Cambria Math" panose="02040503050406030204" pitchFamily="18" charset="0"/>
                                    </a:rPr>
                                    <m:t>𝐿</m:t>
                                  </m:r>
                                </m:e>
                              </m:acc>
                            </m:e>
                            <m:sup>
                              <m:r>
                                <a:rPr kumimoji="1" lang="en-US" altLang="ja-JP" sz="1800" i="1" smtClean="0">
                                  <a:solidFill>
                                    <a:prstClr val="black"/>
                                  </a:solidFill>
                                  <a:latin typeface="Cambria Math" panose="02040503050406030204" pitchFamily="18" charset="0"/>
                                </a:rPr>
                                <m:t>𝐿</m:t>
                              </m:r>
                            </m:sup>
                          </m:sSup>
                          <m:r>
                            <m:rPr>
                              <m:sty m:val="p"/>
                            </m:rPr>
                            <a:rPr kumimoji="1" lang="en-US" altLang="ja-JP" sz="1800" smtClean="0">
                              <a:solidFill>
                                <a:prstClr val="black"/>
                              </a:solidFill>
                              <a:latin typeface="Cambria Math" panose="02040503050406030204" pitchFamily="18" charset="0"/>
                            </a:rPr>
                            <m:t>exp</m:t>
                          </m:r>
                          <m:r>
                            <a:rPr kumimoji="1" lang="en-US" altLang="ja-JP" sz="1800" smtClean="0">
                              <a:solidFill>
                                <a:prstClr val="black"/>
                              </a:solidFill>
                              <a:latin typeface="Cambria Math" panose="02040503050406030204" pitchFamily="18" charset="0"/>
                            </a:rPr>
                            <m:t>(</m:t>
                          </m:r>
                          <m:acc>
                            <m:accPr>
                              <m:chr m:val="̅"/>
                              <m:ctrlPr>
                                <a:rPr kumimoji="1" lang="en-US" altLang="ja-JP" sz="1800" i="1" smtClean="0">
                                  <a:solidFill>
                                    <a:prstClr val="black"/>
                                  </a:solidFill>
                                  <a:latin typeface="Cambria Math" panose="02040503050406030204" pitchFamily="18" charset="0"/>
                                </a:rPr>
                              </m:ctrlPr>
                            </m:accPr>
                            <m:e>
                              <m:r>
                                <a:rPr kumimoji="1" lang="en-US" altLang="ja-JP" sz="1800" i="1" smtClean="0">
                                  <a:solidFill>
                                    <a:prstClr val="black"/>
                                  </a:solidFill>
                                  <a:latin typeface="Cambria Math" panose="02040503050406030204" pitchFamily="18" charset="0"/>
                                </a:rPr>
                                <m:t>𝐿</m:t>
                              </m:r>
                            </m:e>
                          </m:acc>
                          <m:r>
                            <a:rPr kumimoji="1" lang="en-US" altLang="ja-JP" sz="1800" smtClean="0">
                              <a:solidFill>
                                <a:prstClr val="black"/>
                              </a:solidFill>
                              <a:latin typeface="Cambria Math" panose="02040503050406030204" pitchFamily="18" charset="0"/>
                            </a:rPr>
                            <m:t>)</m:t>
                          </m:r>
                        </m:num>
                        <m:den>
                          <m:r>
                            <a:rPr kumimoji="1" lang="en-US" altLang="ja-JP" sz="1800" i="1" smtClean="0">
                              <a:solidFill>
                                <a:prstClr val="black"/>
                              </a:solidFill>
                              <a:latin typeface="Cambria Math" panose="02040503050406030204" pitchFamily="18" charset="0"/>
                            </a:rPr>
                            <m:t>𝐿</m:t>
                          </m:r>
                          <m:r>
                            <a:rPr kumimoji="1" lang="en-US" altLang="ja-JP" sz="1800" i="1" smtClean="0">
                              <a:solidFill>
                                <a:prstClr val="black"/>
                              </a:solidFill>
                              <a:latin typeface="Cambria Math" panose="02040503050406030204" pitchFamily="18" charset="0"/>
                            </a:rPr>
                            <m:t>!</m:t>
                          </m:r>
                        </m:den>
                      </m:f>
                    </m:oMath>
                  </m:oMathPara>
                </a14:m>
                <a:endParaRPr kumimoji="1" lang="ja-JP" altLang="en-US" sz="1800" dirty="0">
                  <a:solidFill>
                    <a:prstClr val="black"/>
                  </a:solidFill>
                  <a:latin typeface="Times New Roman"/>
                  <a:ea typeface="ＭＳ Ｐゴシック" panose="020B0600070205080204" pitchFamily="34" charset="-128"/>
                </a:endParaRPr>
              </a:p>
            </p:txBody>
          </p:sp>
        </mc:Choice>
        <mc:Fallback>
          <p:sp>
            <p:nvSpPr>
              <p:cNvPr id="20" name="テキスト ボックス 19">
                <a:extLst>
                  <a:ext uri="{FF2B5EF4-FFF2-40B4-BE49-F238E27FC236}">
                    <a16:creationId xmlns:a16="http://schemas.microsoft.com/office/drawing/2014/main" id="{D2BA7313-7506-478E-8693-842CF764ECA9}"/>
                  </a:ext>
                </a:extLst>
              </p:cNvPr>
              <p:cNvSpPr txBox="1">
                <a:spLocks noRot="1" noChangeAspect="1" noMove="1" noResize="1" noEditPoints="1" noAdjustHandles="1" noChangeArrowheads="1" noChangeShapeType="1" noTextEdit="1"/>
              </p:cNvSpPr>
              <p:nvPr/>
            </p:nvSpPr>
            <p:spPr>
              <a:xfrm>
                <a:off x="1064518" y="4247154"/>
                <a:ext cx="1698670" cy="554126"/>
              </a:xfrm>
              <a:prstGeom prst="rect">
                <a:avLst/>
              </a:prstGeom>
              <a:blipFill>
                <a:blip r:embed="rId10"/>
                <a:stretch>
                  <a:fillRect l="-2985" r="-4478" b="-11111"/>
                </a:stretch>
              </a:blipFill>
            </p:spPr>
            <p:txBody>
              <a:bodyPr/>
              <a:lstStyle/>
              <a:p>
                <a:r>
                  <a:rPr lang="ja-JP" altLang="en-US">
                    <a:noFill/>
                  </a:rPr>
                  <a:t> </a:t>
                </a:r>
              </a:p>
            </p:txBody>
          </p:sp>
        </mc:Fallback>
      </mc:AlternateContent>
      <p:sp>
        <p:nvSpPr>
          <p:cNvPr id="21" name="テキスト ボックス 20">
            <a:extLst>
              <a:ext uri="{FF2B5EF4-FFF2-40B4-BE49-F238E27FC236}">
                <a16:creationId xmlns:a16="http://schemas.microsoft.com/office/drawing/2014/main" id="{AF8B4407-C463-86E4-7DEE-DA2A14C1495D}"/>
              </a:ext>
            </a:extLst>
          </p:cNvPr>
          <p:cNvSpPr txBox="1"/>
          <p:nvPr/>
        </p:nvSpPr>
        <p:spPr>
          <a:xfrm>
            <a:off x="6487909" y="4869160"/>
            <a:ext cx="2260555" cy="276999"/>
          </a:xfrm>
          <a:prstGeom prst="rect">
            <a:avLst/>
          </a:prstGeom>
          <a:solidFill>
            <a:schemeClr val="bg1"/>
          </a:solidFill>
        </p:spPr>
        <p:txBody>
          <a:bodyPr wrap="none" rtlCol="0">
            <a:spAutoFit/>
          </a:bodyPr>
          <a:lstStyle/>
          <a:p>
            <a:r>
              <a:rPr kumimoji="1" lang="en-US" altLang="ja-JP" dirty="0"/>
              <a:t>[1] IEEE 802.15.6-2012 Standard</a:t>
            </a:r>
            <a:endParaRPr kumimoji="1" lang="ja-JP" altLang="en-US"/>
          </a:p>
        </p:txBody>
      </p:sp>
      <p:sp>
        <p:nvSpPr>
          <p:cNvPr id="22" name="正方形/長方形 21">
            <a:extLst>
              <a:ext uri="{FF2B5EF4-FFF2-40B4-BE49-F238E27FC236}">
                <a16:creationId xmlns:a16="http://schemas.microsoft.com/office/drawing/2014/main" id="{F395C046-ACF6-5548-64E0-43995DF57647}"/>
              </a:ext>
            </a:extLst>
          </p:cNvPr>
          <p:cNvSpPr/>
          <p:nvPr/>
        </p:nvSpPr>
        <p:spPr bwMode="auto">
          <a:xfrm>
            <a:off x="4211960" y="5366320"/>
            <a:ext cx="792088" cy="798984"/>
          </a:xfrm>
          <a:prstGeom prst="rect">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09643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D62449-2CE3-43A4-7F9F-8C5F5F6E97CA}"/>
              </a:ext>
            </a:extLst>
          </p:cNvPr>
          <p:cNvSpPr>
            <a:spLocks noGrp="1"/>
          </p:cNvSpPr>
          <p:nvPr>
            <p:ph type="title"/>
          </p:nvPr>
        </p:nvSpPr>
        <p:spPr/>
        <p:txBody>
          <a:bodyPr/>
          <a:lstStyle/>
          <a:p>
            <a:r>
              <a:rPr kumimoji="1" lang="en-US" altLang="ja-JP" dirty="0"/>
              <a:t>Preliminary simulation model</a:t>
            </a:r>
            <a:endParaRPr kumimoji="1" lang="ja-JP" altLang="en-US"/>
          </a:p>
        </p:txBody>
      </p:sp>
      <p:sp>
        <p:nvSpPr>
          <p:cNvPr id="4" name="スライド番号プレースホルダー 3">
            <a:extLst>
              <a:ext uri="{FF2B5EF4-FFF2-40B4-BE49-F238E27FC236}">
                <a16:creationId xmlns:a16="http://schemas.microsoft.com/office/drawing/2014/main" id="{BE741D88-75CF-F0D0-F9CF-67083C57B0B9}"/>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62" name="図 61">
            <a:extLst>
              <a:ext uri="{FF2B5EF4-FFF2-40B4-BE49-F238E27FC236}">
                <a16:creationId xmlns:a16="http://schemas.microsoft.com/office/drawing/2014/main" id="{6C4135D4-D198-F80F-C4E4-5DD1887E053D}"/>
              </a:ext>
            </a:extLst>
          </p:cNvPr>
          <p:cNvPicPr>
            <a:picLocks noChangeAspect="1"/>
          </p:cNvPicPr>
          <p:nvPr/>
        </p:nvPicPr>
        <p:blipFill>
          <a:blip r:embed="rId2"/>
          <a:stretch>
            <a:fillRect/>
          </a:stretch>
        </p:blipFill>
        <p:spPr>
          <a:xfrm>
            <a:off x="467544" y="1707704"/>
            <a:ext cx="8488171" cy="4464496"/>
          </a:xfrm>
          <a:prstGeom prst="rect">
            <a:avLst/>
          </a:prstGeom>
        </p:spPr>
      </p:pic>
    </p:spTree>
    <p:extLst>
      <p:ext uri="{BB962C8B-B14F-4D97-AF65-F5344CB8AC3E}">
        <p14:creationId xmlns:p14="http://schemas.microsoft.com/office/powerpoint/2010/main" val="158201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0B213-04F6-7E3C-99AE-3FC364E5A8AD}"/>
              </a:ext>
            </a:extLst>
          </p:cNvPr>
          <p:cNvSpPr>
            <a:spLocks noGrp="1"/>
          </p:cNvSpPr>
          <p:nvPr>
            <p:ph type="title"/>
          </p:nvPr>
        </p:nvSpPr>
        <p:spPr/>
        <p:txBody>
          <a:bodyPr/>
          <a:lstStyle/>
          <a:p>
            <a:r>
              <a:rPr kumimoji="1" lang="en-US" altLang="ja-JP" dirty="0"/>
              <a:t>Preliminary simulation model</a:t>
            </a:r>
            <a:endParaRPr kumimoji="1" lang="ja-JP" altLang="en-US"/>
          </a:p>
        </p:txBody>
      </p:sp>
      <p:sp>
        <p:nvSpPr>
          <p:cNvPr id="4" name="スライド番号プレースホルダー 3">
            <a:extLst>
              <a:ext uri="{FF2B5EF4-FFF2-40B4-BE49-F238E27FC236}">
                <a16:creationId xmlns:a16="http://schemas.microsoft.com/office/drawing/2014/main" id="{56FC823B-8C5D-3AC6-0D2A-E6DF7D56AF3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46" name="図 45">
            <a:extLst>
              <a:ext uri="{FF2B5EF4-FFF2-40B4-BE49-F238E27FC236}">
                <a16:creationId xmlns:a16="http://schemas.microsoft.com/office/drawing/2014/main" id="{90B531B4-2EDE-F62A-8F89-1E533364D551}"/>
              </a:ext>
            </a:extLst>
          </p:cNvPr>
          <p:cNvPicPr>
            <a:picLocks noChangeAspect="1"/>
          </p:cNvPicPr>
          <p:nvPr/>
        </p:nvPicPr>
        <p:blipFill>
          <a:blip r:embed="rId2"/>
          <a:stretch>
            <a:fillRect/>
          </a:stretch>
        </p:blipFill>
        <p:spPr>
          <a:xfrm>
            <a:off x="467544" y="1935162"/>
            <a:ext cx="8392589" cy="4419600"/>
          </a:xfrm>
          <a:prstGeom prst="rect">
            <a:avLst/>
          </a:prstGeom>
        </p:spPr>
      </p:pic>
    </p:spTree>
    <p:extLst>
      <p:ext uri="{BB962C8B-B14F-4D97-AF65-F5344CB8AC3E}">
        <p14:creationId xmlns:p14="http://schemas.microsoft.com/office/powerpoint/2010/main" val="54607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4D7D5-8FC6-BCE8-64A5-1BD71954E22F}"/>
              </a:ext>
            </a:extLst>
          </p:cNvPr>
          <p:cNvSpPr>
            <a:spLocks noGrp="1"/>
          </p:cNvSpPr>
          <p:nvPr>
            <p:ph type="title"/>
          </p:nvPr>
        </p:nvSpPr>
        <p:spPr/>
        <p:txBody>
          <a:bodyPr/>
          <a:lstStyle/>
          <a:p>
            <a:r>
              <a:rPr lang="en-US" altLang="ja-JP" dirty="0"/>
              <a:t>Preliminary evaluation results</a:t>
            </a:r>
            <a:endParaRPr kumimoji="1" lang="ja-JP" altLang="en-US"/>
          </a:p>
        </p:txBody>
      </p:sp>
      <p:sp>
        <p:nvSpPr>
          <p:cNvPr id="4" name="スライド番号プレースホルダー 3">
            <a:extLst>
              <a:ext uri="{FF2B5EF4-FFF2-40B4-BE49-F238E27FC236}">
                <a16:creationId xmlns:a16="http://schemas.microsoft.com/office/drawing/2014/main" id="{47401378-80BB-19D9-B510-73F1366A097E}"/>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43" name="図 42">
            <a:extLst>
              <a:ext uri="{FF2B5EF4-FFF2-40B4-BE49-F238E27FC236}">
                <a16:creationId xmlns:a16="http://schemas.microsoft.com/office/drawing/2014/main" id="{A6044CA8-8982-A051-0C8F-4313A75D737E}"/>
              </a:ext>
            </a:extLst>
          </p:cNvPr>
          <p:cNvPicPr>
            <a:picLocks noChangeAspect="1"/>
          </p:cNvPicPr>
          <p:nvPr/>
        </p:nvPicPr>
        <p:blipFill>
          <a:blip r:embed="rId2"/>
          <a:stretch>
            <a:fillRect/>
          </a:stretch>
        </p:blipFill>
        <p:spPr>
          <a:xfrm>
            <a:off x="124942" y="1988840"/>
            <a:ext cx="8894116" cy="3672408"/>
          </a:xfrm>
          <a:prstGeom prst="rect">
            <a:avLst/>
          </a:prstGeom>
        </p:spPr>
      </p:pic>
      <p:sp>
        <p:nvSpPr>
          <p:cNvPr id="44" name="テキスト ボックス 43">
            <a:extLst>
              <a:ext uri="{FF2B5EF4-FFF2-40B4-BE49-F238E27FC236}">
                <a16:creationId xmlns:a16="http://schemas.microsoft.com/office/drawing/2014/main" id="{445CD9EC-F805-4F71-B3F4-58EF8EBFD485}"/>
              </a:ext>
            </a:extLst>
          </p:cNvPr>
          <p:cNvSpPr txBox="1"/>
          <p:nvPr/>
        </p:nvSpPr>
        <p:spPr>
          <a:xfrm>
            <a:off x="1475656" y="1882683"/>
            <a:ext cx="1930337" cy="276999"/>
          </a:xfrm>
          <a:prstGeom prst="rect">
            <a:avLst/>
          </a:prstGeom>
          <a:noFill/>
        </p:spPr>
        <p:txBody>
          <a:bodyPr wrap="none" rtlCol="0">
            <a:spAutoFit/>
          </a:bodyPr>
          <a:lstStyle/>
          <a:p>
            <a:r>
              <a:rPr kumimoji="1" lang="en-US" altLang="ja-JP" dirty="0"/>
              <a:t>Example of received signals</a:t>
            </a:r>
            <a:endParaRPr kumimoji="1" lang="ja-JP" altLang="en-US"/>
          </a:p>
        </p:txBody>
      </p:sp>
      <p:sp>
        <p:nvSpPr>
          <p:cNvPr id="45" name="テキスト ボックス 44">
            <a:extLst>
              <a:ext uri="{FF2B5EF4-FFF2-40B4-BE49-F238E27FC236}">
                <a16:creationId xmlns:a16="http://schemas.microsoft.com/office/drawing/2014/main" id="{688604DE-C116-33DD-C150-107CD22E58F1}"/>
              </a:ext>
            </a:extLst>
          </p:cNvPr>
          <p:cNvSpPr txBox="1"/>
          <p:nvPr/>
        </p:nvSpPr>
        <p:spPr>
          <a:xfrm>
            <a:off x="6156176" y="2276872"/>
            <a:ext cx="2066591" cy="276999"/>
          </a:xfrm>
          <a:prstGeom prst="rect">
            <a:avLst/>
          </a:prstGeom>
          <a:noFill/>
        </p:spPr>
        <p:txBody>
          <a:bodyPr wrap="none" rtlCol="0">
            <a:spAutoFit/>
          </a:bodyPr>
          <a:lstStyle/>
          <a:p>
            <a:r>
              <a:rPr kumimoji="1" lang="en-US" altLang="ja-JP" dirty="0"/>
              <a:t>RMS location estimation error</a:t>
            </a:r>
            <a:endParaRPr kumimoji="1" lang="ja-JP" altLang="en-US"/>
          </a:p>
        </p:txBody>
      </p:sp>
    </p:spTree>
    <p:extLst>
      <p:ext uri="{BB962C8B-B14F-4D97-AF65-F5344CB8AC3E}">
        <p14:creationId xmlns:p14="http://schemas.microsoft.com/office/powerpoint/2010/main" val="655374440"/>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2758</TotalTime>
  <Words>652</Words>
  <Application>Microsoft Macintosh PowerPoint</Application>
  <PresentationFormat>画面に合わせる (4:3)</PresentationFormat>
  <Paragraphs>58</Paragraphs>
  <Slides>11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Arial</vt:lpstr>
      <vt:lpstr>Cambria Math</vt:lpstr>
      <vt:lpstr>Times New Roman</vt:lpstr>
      <vt:lpstr>Office テーマ</vt:lpstr>
      <vt:lpstr>PowerPoint プレゼンテーション</vt:lpstr>
      <vt:lpstr>Preliminary Performace Evaluation of Ranging in Coexistence Environment</vt:lpstr>
      <vt:lpstr>Introduction</vt:lpstr>
      <vt:lpstr>UWB ranging model</vt:lpstr>
      <vt:lpstr>Path loss model for UWB transmission</vt:lpstr>
      <vt:lpstr>Channel parameters of power delay profile</vt:lpstr>
      <vt:lpstr>Preliminary simulation model</vt:lpstr>
      <vt:lpstr>Preliminary simulation model</vt:lpstr>
      <vt:lpstr>Preliminary evaluation results</vt:lpstr>
      <vt:lpstr>Preliminary evaluation results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375</cp:revision>
  <cp:lastPrinted>1998-02-10T13:28:06Z</cp:lastPrinted>
  <dcterms:created xsi:type="dcterms:W3CDTF">2022-07-12T12:04:50Z</dcterms:created>
  <dcterms:modified xsi:type="dcterms:W3CDTF">2023-07-12T06:48:39Z</dcterms:modified>
</cp:coreProperties>
</file>