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60" r:id="rId3"/>
    <p:sldId id="286" r:id="rId4"/>
    <p:sldId id="287" r:id="rId5"/>
    <p:sldId id="279" r:id="rId6"/>
    <p:sldId id="289" r:id="rId7"/>
    <p:sldId id="281" r:id="rId8"/>
    <p:sldId id="288" r:id="rId9"/>
    <p:sldId id="283" r:id="rId10"/>
    <p:sldId id="284" r:id="rId11"/>
    <p:sldId id="277" r:id="rId12"/>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94686" autoAdjust="0"/>
  </p:normalViewPr>
  <p:slideViewPr>
    <p:cSldViewPr snapToGrid="0">
      <p:cViewPr varScale="1">
        <p:scale>
          <a:sx n="57" d="100"/>
          <a:sy n="57" d="100"/>
        </p:scale>
        <p:origin x="1482" y="39"/>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prstGeom prst="rect">
            <a:avLst/>
          </a:prstGeom>
        </p:spPr>
        <p:txBody>
          <a:bodyPr/>
          <a:lstStyle/>
          <a:p>
            <a:pPr lvl="0">
              <a:defRPr sz="1800"/>
            </a:pPr>
            <a:r>
              <a:rPr sz="3600"/>
              <a:t>Title Text</a:t>
            </a:r>
          </a:p>
        </p:txBody>
      </p:sp>
      <p:sp>
        <p:nvSpPr>
          <p:cNvPr id="18" name="Shape 1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‹Nr.›</a:t>
            </a:fld>
            <a:endParaRPr lang="en-US" altLang="en-US" dirty="0"/>
          </a:p>
        </p:txBody>
      </p:sp>
    </p:spTree>
    <p:extLst>
      <p:ext uri="{BB962C8B-B14F-4D97-AF65-F5344CB8AC3E}">
        <p14:creationId xmlns:p14="http://schemas.microsoft.com/office/powerpoint/2010/main" val="2629797496"/>
      </p:ext>
    </p:extLst>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2022</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802.15-23-0347-00-03ma-July_2023_Closing_Plenary_Slides</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July 2023</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TG 3mb  July </a:t>
            </a:r>
            <a:r>
              <a:rPr lang="en-US" sz="1600" dirty="0" smtClean="0"/>
              <a:t>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12 July 2023</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TG 3mb July 2023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WG Motion</a:t>
            </a:r>
            <a:endParaRPr lang="en-US" b="1" dirty="0"/>
          </a:p>
        </p:txBody>
      </p:sp>
      <p:sp>
        <p:nvSpPr>
          <p:cNvPr id="3" name="Text Placeholder 2"/>
          <p:cNvSpPr>
            <a:spLocks noGrp="1"/>
          </p:cNvSpPr>
          <p:nvPr>
            <p:ph type="body" idx="1"/>
          </p:nvPr>
        </p:nvSpPr>
        <p:spPr>
          <a:xfrm>
            <a:off x="685802" y="1447800"/>
            <a:ext cx="7772400" cy="4724400"/>
          </a:xfrm>
        </p:spPr>
        <p:txBody>
          <a:bodyPr/>
          <a:lstStyle/>
          <a:p>
            <a:pPr marL="0" indent="0">
              <a:buNone/>
            </a:pPr>
            <a:r>
              <a:rPr lang="en-US" sz="2000" i="1" dirty="0"/>
              <a:t>Move that </a:t>
            </a:r>
            <a:r>
              <a:rPr lang="en-US" sz="2000" i="1" dirty="0" smtClean="0"/>
              <a:t>802.15 WG approve </a:t>
            </a:r>
            <a:r>
              <a:rPr lang="en-US" sz="2000" i="1" dirty="0"/>
              <a:t>the formation of a Comment Resolution Group (CRG) for the Standards Association balloting of the P802-15-3-Rev </a:t>
            </a:r>
            <a:r>
              <a:rPr lang="en-US" sz="2000" i="1" dirty="0" smtClean="0"/>
              <a:t>B-D6.pdf   </a:t>
            </a:r>
            <a:r>
              <a:rPr lang="en-US" sz="2000" i="1" dirty="0"/>
              <a:t>with the following membership: Thomas Kürner (Chair), Iwao Hosako, Josep Jornet, </a:t>
            </a:r>
            <a:r>
              <a:rPr lang="en-US" sz="2000" i="1" dirty="0" err="1"/>
              <a:t>Shoichi</a:t>
            </a:r>
            <a:r>
              <a:rPr lang="en-US" sz="2000" i="1" dirty="0"/>
              <a:t> Kitazawa and Jörg Robert. The </a:t>
            </a:r>
            <a:r>
              <a:rPr lang="en-US" sz="2000" i="1" dirty="0" smtClean="0"/>
              <a:t>CRG </a:t>
            </a:r>
            <a:r>
              <a:rPr lang="en-US" sz="2000" i="1" dirty="0"/>
              <a:t>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de-DE" sz="2000" dirty="0"/>
          </a:p>
          <a:p>
            <a:pPr marL="0" indent="0">
              <a:buNone/>
            </a:pPr>
            <a:r>
              <a:rPr lang="en-US" sz="2800" dirty="0" smtClean="0"/>
              <a:t>Moved By: Thomas Kürner</a:t>
            </a:r>
          </a:p>
          <a:p>
            <a:pPr marL="0" indent="0">
              <a:buNone/>
            </a:pPr>
            <a:r>
              <a:rPr lang="en-US" sz="2800" dirty="0" smtClean="0"/>
              <a:t>Seconded By: Phil Beecher</a:t>
            </a:r>
            <a:endParaRPr lang="en-US" sz="2800"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10</a:t>
            </a:fld>
            <a:endParaRPr lang="en-US" altLang="en-US" sz="1200" dirty="0" smtClean="0">
              <a:latin typeface="Times New Roman" pitchFamily="18" charset="0"/>
            </a:endParaRPr>
          </a:p>
        </p:txBody>
      </p:sp>
      <p:sp>
        <p:nvSpPr>
          <p:cNvPr id="5" name="Datumsplatzhalter 3"/>
          <p:cNvSpPr txBox="1">
            <a:spLocks/>
          </p:cNvSpPr>
          <p:nvPr/>
        </p:nvSpPr>
        <p:spPr bwMode="auto">
          <a:xfrm>
            <a:off x="706949" y="378281"/>
            <a:ext cx="732573"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1400" b="1" dirty="0" smtClean="0"/>
              <a:t>July</a:t>
            </a: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 2023</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907738351"/>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Next 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en-US" sz="1800" dirty="0"/>
          </a:p>
          <a:p>
            <a:pPr marL="355600" lvl="1" indent="-266700">
              <a:spcAft>
                <a:spcPts val="0"/>
              </a:spcAft>
              <a:buFont typeface="Arial" pitchFamily="34" charset="0"/>
              <a:buChar char="•"/>
            </a:pPr>
            <a:r>
              <a:rPr lang="en-US" sz="1800" dirty="0" smtClean="0"/>
              <a:t>Requested September 2023 meeting slots  for TG3mb</a:t>
            </a:r>
          </a:p>
          <a:p>
            <a:pPr marL="698500" lvl="2" indent="-266700">
              <a:spcAft>
                <a:spcPts val="0"/>
              </a:spcAft>
              <a:buFont typeface="Arial" pitchFamily="34" charset="0"/>
              <a:buChar char="•"/>
            </a:pPr>
            <a:endParaRPr lang="en-US" sz="1400" dirty="0"/>
          </a:p>
          <a:p>
            <a:pPr marL="698500" lvl="2" indent="-266700">
              <a:spcAft>
                <a:spcPts val="0"/>
              </a:spcAft>
              <a:buFont typeface="Arial" pitchFamily="34" charset="0"/>
              <a:buChar char="•"/>
            </a:pPr>
            <a:r>
              <a:rPr lang="en-US" sz="1800" dirty="0" smtClean="0"/>
              <a:t>One time slot required</a:t>
            </a:r>
            <a:endParaRPr lang="en-US" sz="1800" dirty="0"/>
          </a:p>
          <a:p>
            <a:pPr marL="698500" lvl="2" indent="-266700">
              <a:spcAft>
                <a:spcPts val="0"/>
              </a:spcAft>
              <a:buFont typeface="Arial" pitchFamily="34" charset="0"/>
              <a:buChar char="•"/>
            </a:pPr>
            <a:endParaRPr lang="en-US" sz="1800" dirty="0"/>
          </a:p>
          <a:p>
            <a:pPr marL="698500" lvl="2" indent="-266700">
              <a:spcAft>
                <a:spcPts val="0"/>
              </a:spcAft>
              <a:buFont typeface="Arial" pitchFamily="34" charset="0"/>
              <a:buChar char="•"/>
            </a:pPr>
            <a:endParaRPr lang="en-US" sz="1800" dirty="0" smtClean="0"/>
          </a:p>
          <a:p>
            <a:pPr marL="355600" lvl="1" indent="-266700">
              <a:spcAft>
                <a:spcPts val="0"/>
              </a:spcAft>
              <a:buFont typeface="Arial" pitchFamily="34" charset="0"/>
              <a:buChar char="•"/>
            </a:pPr>
            <a:endParaRPr lang="en-US" sz="2200" dirty="0" smtClean="0"/>
          </a:p>
          <a:p>
            <a:pPr marL="698500" lvl="2" indent="-266700">
              <a:spcAft>
                <a:spcPts val="0"/>
              </a:spcAft>
              <a:buFont typeface="Arial" pitchFamily="34" charset="0"/>
              <a:buChar char="•"/>
            </a:pPr>
            <a:endParaRPr lang="en-US" sz="1800" dirty="0"/>
          </a:p>
          <a:p>
            <a:pPr marL="698500" lvl="2" indent="-266700">
              <a:spcAft>
                <a:spcPts val="0"/>
              </a:spcAft>
              <a:buFont typeface="Arial" pitchFamily="34" charset="0"/>
              <a:buChar char="•"/>
            </a:pPr>
            <a:endParaRPr lang="en-US" sz="1800" dirty="0" smtClean="0"/>
          </a:p>
          <a:p>
            <a:pPr marL="698500" lvl="2" indent="-266700">
              <a:spcAft>
                <a:spcPts val="0"/>
              </a:spcAft>
              <a:buFont typeface="Arial" pitchFamily="34" charset="0"/>
              <a:buChar char="•"/>
            </a:pPr>
            <a:endParaRPr lang="de-DE" sz="1800" dirty="0"/>
          </a:p>
          <a:p>
            <a:pPr marL="698500" lvl="2" indent="-266700">
              <a:spcAft>
                <a:spcPts val="0"/>
              </a:spcAft>
              <a:buFont typeface="Arial" pitchFamily="34" charset="0"/>
              <a:buChar char="•"/>
            </a:pP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July 2023</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11</a:t>
            </a:fld>
            <a:endParaRPr lang="en-US"/>
          </a:p>
        </p:txBody>
      </p:sp>
    </p:spTree>
    <p:extLst>
      <p:ext uri="{BB962C8B-B14F-4D97-AF65-F5344CB8AC3E}">
        <p14:creationId xmlns:p14="http://schemas.microsoft.com/office/powerpoint/2010/main" val="34265161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TG3mb </a:t>
            </a:r>
            <a:r>
              <a:rPr lang="de-DE" dirty="0" err="1" smtClean="0"/>
              <a:t>July</a:t>
            </a:r>
            <a:r>
              <a:rPr lang="de-DE" dirty="0" smtClean="0"/>
              <a:t> 2023 </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July 2023</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Starting</a:t>
            </a:r>
            <a:r>
              <a:rPr lang="de-DE" dirty="0" smtClean="0"/>
              <a:t> Point of </a:t>
            </a:r>
            <a:r>
              <a:rPr lang="de-DE" dirty="0" err="1" smtClean="0"/>
              <a:t>the</a:t>
            </a:r>
            <a:r>
              <a:rPr lang="de-DE" dirty="0" smtClean="0"/>
              <a:t> </a:t>
            </a:r>
            <a:r>
              <a:rPr lang="de-DE" dirty="0" err="1" smtClean="0"/>
              <a:t>week</a:t>
            </a:r>
            <a:r>
              <a:rPr lang="de-DE" dirty="0" smtClean="0"/>
              <a:t>:</a:t>
            </a:r>
            <a:br>
              <a:rPr lang="de-DE" dirty="0" smtClean="0"/>
            </a:br>
            <a:r>
              <a:rPr lang="de-DE" dirty="0" err="1" smtClean="0"/>
              <a:t>Results</a:t>
            </a:r>
            <a:r>
              <a:rPr lang="de-DE" dirty="0" smtClean="0"/>
              <a:t> of  SA Ballot Recirc2</a:t>
            </a:r>
            <a:endParaRPr lang="de-DE" dirty="0"/>
          </a:p>
        </p:txBody>
      </p:sp>
      <p:sp>
        <p:nvSpPr>
          <p:cNvPr id="2" name="Datumsplatzhalter 1"/>
          <p:cNvSpPr>
            <a:spLocks noGrp="1"/>
          </p:cNvSpPr>
          <p:nvPr>
            <p:ph type="dt" sz="half" idx="10"/>
          </p:nvPr>
        </p:nvSpPr>
        <p:spPr/>
        <p:txBody>
          <a:bodyPr/>
          <a:lstStyle/>
          <a:p>
            <a:r>
              <a:rPr lang="en-US" dirty="0" smtClean="0"/>
              <a:t>July 2023</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graphicFrame>
        <p:nvGraphicFramePr>
          <p:cNvPr id="7" name="Table 7">
            <a:extLst>
              <a:ext uri="{FF2B5EF4-FFF2-40B4-BE49-F238E27FC236}">
                <a16:creationId xmlns:a16="http://schemas.microsoft.com/office/drawing/2014/main" xmlns="" id="{2B08D061-F5D4-4246-AA41-02F06B62EF07}"/>
              </a:ext>
            </a:extLst>
          </p:cNvPr>
          <p:cNvGraphicFramePr>
            <a:graphicFrameLocks noGrp="1"/>
          </p:cNvGraphicFramePr>
          <p:nvPr>
            <p:extLst>
              <p:ext uri="{D42A27DB-BD31-4B8C-83A1-F6EECF244321}">
                <p14:modId xmlns:p14="http://schemas.microsoft.com/office/powerpoint/2010/main" val="148743462"/>
              </p:ext>
            </p:extLst>
          </p:nvPr>
        </p:nvGraphicFramePr>
        <p:xfrm>
          <a:off x="1187624" y="2560409"/>
          <a:ext cx="6768752" cy="2846415"/>
        </p:xfrm>
        <a:graphic>
          <a:graphicData uri="http://schemas.openxmlformats.org/drawingml/2006/table">
            <a:tbl>
              <a:tblPr firstRow="1" bandRow="1">
                <a:tableStyleId>{ED083AE6-46FA-4A59-8FB0-9F97EB10719F}</a:tableStyleId>
              </a:tblPr>
              <a:tblGrid>
                <a:gridCol w="902158">
                  <a:extLst>
                    <a:ext uri="{9D8B030D-6E8A-4147-A177-3AD203B41FA5}">
                      <a16:colId xmlns:a16="http://schemas.microsoft.com/office/drawing/2014/main" xmlns="" val="20000"/>
                    </a:ext>
                  </a:extLst>
                </a:gridCol>
                <a:gridCol w="1482289">
                  <a:extLst>
                    <a:ext uri="{9D8B030D-6E8A-4147-A177-3AD203B41FA5}">
                      <a16:colId xmlns:a16="http://schemas.microsoft.com/office/drawing/2014/main" xmlns="" val="20001"/>
                    </a:ext>
                  </a:extLst>
                </a:gridCol>
                <a:gridCol w="2080049">
                  <a:extLst>
                    <a:ext uri="{9D8B030D-6E8A-4147-A177-3AD203B41FA5}">
                      <a16:colId xmlns:a16="http://schemas.microsoft.com/office/drawing/2014/main" xmlns="" val="20002"/>
                    </a:ext>
                  </a:extLst>
                </a:gridCol>
                <a:gridCol w="2304256">
                  <a:extLst>
                    <a:ext uri="{9D8B030D-6E8A-4147-A177-3AD203B41FA5}">
                      <a16:colId xmlns:a16="http://schemas.microsoft.com/office/drawing/2014/main" xmlns="" val="20003"/>
                    </a:ext>
                  </a:extLst>
                </a:gridCol>
              </a:tblGrid>
              <a:tr h="89013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smtClean="0">
                          <a:ln>
                            <a:noFill/>
                          </a:ln>
                          <a:solidFill>
                            <a:srgbClr val="000000"/>
                          </a:solidFill>
                          <a:effectLst/>
                          <a:latin typeface="Arial" charset="0"/>
                          <a:ea typeface="Times New Roman" pitchFamily="18" charset="0"/>
                          <a:cs typeface="Arial" charset="0"/>
                        </a:rPr>
                        <a:t>(Re) circulation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smtClean="0">
                          <a:ln>
                            <a:noFill/>
                          </a:ln>
                          <a:solidFill>
                            <a:srgbClr val="000000"/>
                          </a:solidFill>
                          <a:effectLst/>
                          <a:latin typeface="Arial" charset="0"/>
                          <a:ea typeface="Times New Roman" pitchFamily="18" charset="0"/>
                          <a:cs typeface="Arial" charset="0"/>
                        </a:rPr>
                        <a:t>Document / draft number</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charset="0"/>
                          <a:ea typeface="Times New Roman" pitchFamily="18" charset="0"/>
                          <a:cs typeface="Arial" charset="0"/>
                        </a:rPr>
                        <a:t>Total Comments</a:t>
                      </a:r>
                      <a:endParaRPr kumimoji="0" lang="en-GB" sz="16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extLst>
                  <a:ext uri="{0D108BD9-81ED-4DB2-BD59-A6C34878D82A}">
                    <a16:rowId xmlns:a16="http://schemas.microsoft.com/office/drawing/2014/main" xmlns="" val="10000"/>
                  </a:ext>
                </a:extLst>
              </a:tr>
              <a:tr h="489070">
                <a:tc>
                  <a:txBody>
                    <a:bodyPr/>
                    <a:lstStyle/>
                    <a:p>
                      <a:pPr algn="ctr"/>
                      <a:r>
                        <a:rPr kumimoji="0" lang="en-US" sz="1400" b="0" i="0" u="none" strike="noStrike" kern="1200" cap="none" normalizeH="0" baseline="0" dirty="0" smtClean="0">
                          <a:ln>
                            <a:noFill/>
                          </a:ln>
                          <a:solidFill>
                            <a:srgbClr val="000000"/>
                          </a:solidFill>
                          <a:effectLst/>
                          <a:latin typeface="Arial" charset="0"/>
                          <a:ea typeface="Times New Roman" pitchFamily="18" charset="0"/>
                          <a:cs typeface="Arial" charset="0"/>
                        </a:rPr>
                        <a:t>Initial</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algn="ctr"/>
                      <a:r>
                        <a:rPr kumimoji="0" lang="en-US" sz="1400" b="0" i="0" u="none" strike="noStrike" kern="1200" cap="none" normalizeH="0" baseline="0" dirty="0" smtClean="0">
                          <a:ln>
                            <a:noFill/>
                          </a:ln>
                          <a:solidFill>
                            <a:srgbClr val="000000"/>
                          </a:solidFill>
                          <a:effectLst/>
                          <a:latin typeface="Arial" charset="0"/>
                          <a:ea typeface="Times New Roman" pitchFamily="18" charset="0"/>
                          <a:cs typeface="Arial" charset="0"/>
                        </a:rPr>
                        <a:t>13 Mar 2023</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effectLst/>
                          <a:latin typeface="Arial" panose="020B0604020202020204" pitchFamily="34" charset="0"/>
                          <a:ea typeface="+mn-ea"/>
                          <a:cs typeface="Arial" panose="020B0604020202020204" pitchFamily="34" charset="0"/>
                        </a:rPr>
                        <a:t>P802.15.13/D4</a:t>
                      </a:r>
                      <a:endParaRPr lang="en-US" sz="1400" dirty="0">
                        <a:latin typeface="Arial" panose="020B0604020202020204" pitchFamily="34" charset="0"/>
                        <a:cs typeface="Arial" panose="020B0604020202020204" pitchFamily="34" charset="0"/>
                      </a:endParaRPr>
                    </a:p>
                  </a:txBody>
                  <a:tcPr anchor="ctr"/>
                </a:tc>
                <a:tc>
                  <a:txBody>
                    <a:bodyPr/>
                    <a:lstStyle/>
                    <a:p>
                      <a:r>
                        <a:rPr kumimoji="0" lang="en-US" sz="1400" b="0" i="0" u="none" strike="noStrike" kern="1200" cap="none" normalizeH="0" baseline="0" dirty="0" smtClean="0">
                          <a:ln>
                            <a:noFill/>
                          </a:ln>
                          <a:solidFill>
                            <a:srgbClr val="000000"/>
                          </a:solidFill>
                          <a:effectLst/>
                          <a:latin typeface="Arial" charset="0"/>
                          <a:ea typeface="Times New Roman" pitchFamily="18" charset="0"/>
                          <a:cs typeface="Arial" charset="0"/>
                        </a:rPr>
                        <a:t>87 (55 T, 29 E, 3 G)</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extLst>
                  <a:ext uri="{0D108BD9-81ED-4DB2-BD59-A6C34878D82A}">
                    <a16:rowId xmlns:a16="http://schemas.microsoft.com/office/drawing/2014/main" xmlns="" val="10001"/>
                  </a:ext>
                </a:extLst>
              </a:tr>
              <a:tr h="489070">
                <a:tc>
                  <a:txBody>
                    <a:bodyPr/>
                    <a:lstStyle/>
                    <a:p>
                      <a:pPr algn="ctr"/>
                      <a:r>
                        <a:rPr kumimoji="0" lang="en-US" sz="1400" b="0" i="0" u="none" strike="noStrike" kern="1200" cap="none" normalizeH="0" baseline="0" dirty="0" smtClean="0">
                          <a:ln>
                            <a:noFill/>
                          </a:ln>
                          <a:solidFill>
                            <a:srgbClr val="000000"/>
                          </a:solidFill>
                          <a:effectLst/>
                          <a:latin typeface="Arial" charset="0"/>
                          <a:ea typeface="Times New Roman" pitchFamily="18" charset="0"/>
                          <a:cs typeface="Arial" charset="0"/>
                        </a:rPr>
                        <a:t>R1</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algn="ctr"/>
                      <a:r>
                        <a:rPr kumimoji="0" lang="en-US" sz="1400" b="0" i="0" u="none" strike="noStrike" kern="1200" cap="none" normalizeH="0" baseline="0" dirty="0" smtClean="0">
                          <a:ln>
                            <a:noFill/>
                          </a:ln>
                          <a:solidFill>
                            <a:srgbClr val="000000"/>
                          </a:solidFill>
                          <a:effectLst/>
                          <a:latin typeface="Arial" charset="0"/>
                          <a:ea typeface="Times New Roman" pitchFamily="18" charset="0"/>
                          <a:cs typeface="Arial" charset="0"/>
                        </a:rPr>
                        <a:t>07 Apr 2023</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effectLst/>
                          <a:latin typeface="Arial" panose="020B0604020202020204" pitchFamily="34" charset="0"/>
                          <a:ea typeface="+mn-ea"/>
                          <a:cs typeface="Arial" panose="020B0604020202020204" pitchFamily="34" charset="0"/>
                        </a:rPr>
                        <a:t>P802.15.13/D5</a:t>
                      </a:r>
                      <a:endParaRPr lang="en-US" sz="1400" dirty="0">
                        <a:latin typeface="Arial" panose="020B0604020202020204" pitchFamily="34" charset="0"/>
                        <a:cs typeface="Arial" panose="020B0604020202020204" pitchFamily="34" charset="0"/>
                      </a:endParaRPr>
                    </a:p>
                  </a:txBody>
                  <a:tcPr anchor="ctr"/>
                </a:tc>
                <a:tc>
                  <a:txBody>
                    <a:bodyPr/>
                    <a:lstStyle/>
                    <a:p>
                      <a:r>
                        <a:rPr lang="en-US" sz="1400" kern="1200" dirty="0" smtClean="0">
                          <a:solidFill>
                            <a:schemeClr val="tx1"/>
                          </a:solidFill>
                          <a:effectLst/>
                          <a:latin typeface="Arial" panose="020B0604020202020204" pitchFamily="34" charset="0"/>
                          <a:ea typeface="+mn-ea"/>
                          <a:cs typeface="Arial" panose="020B0604020202020204" pitchFamily="34" charset="0"/>
                        </a:rPr>
                        <a:t>3 (2 T, 1E)</a:t>
                      </a:r>
                      <a:endParaRPr lang="en-US" sz="1400" kern="1200" dirty="0">
                        <a:solidFill>
                          <a:schemeClr val="tx1"/>
                        </a:solidFill>
                        <a:effectLst/>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xmlns="" val="10002"/>
                  </a:ext>
                </a:extLst>
              </a:tr>
              <a:tr h="489070">
                <a:tc>
                  <a:txBody>
                    <a:bodyPr/>
                    <a:lstStyle/>
                    <a:p>
                      <a:pPr algn="ctr"/>
                      <a:r>
                        <a:rPr kumimoji="0" lang="en-US" sz="1400" b="0" i="0" u="none" strike="noStrike" kern="1200" cap="none" normalizeH="0" baseline="0" dirty="0" smtClean="0">
                          <a:ln>
                            <a:noFill/>
                          </a:ln>
                          <a:solidFill>
                            <a:srgbClr val="000000"/>
                          </a:solidFill>
                          <a:effectLst/>
                          <a:latin typeface="Arial" charset="0"/>
                          <a:ea typeface="Times New Roman" pitchFamily="18" charset="0"/>
                          <a:cs typeface="Arial" charset="0"/>
                        </a:rPr>
                        <a:t>R2</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algn="ctr"/>
                      <a:r>
                        <a:rPr kumimoji="0" lang="en-US" sz="1400" b="0" i="0" u="none" strike="noStrike" kern="1200" cap="none" normalizeH="0" baseline="0" dirty="0" smtClean="0">
                          <a:ln>
                            <a:noFill/>
                          </a:ln>
                          <a:solidFill>
                            <a:srgbClr val="000000"/>
                          </a:solidFill>
                          <a:effectLst/>
                          <a:latin typeface="Arial" charset="0"/>
                          <a:ea typeface="Times New Roman" pitchFamily="18" charset="0"/>
                          <a:cs typeface="Arial" charset="0"/>
                        </a:rPr>
                        <a:t>06 July 2023</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effectLst/>
                          <a:latin typeface="Arial" panose="020B0604020202020204" pitchFamily="34" charset="0"/>
                          <a:ea typeface="+mn-ea"/>
                          <a:cs typeface="Arial" panose="020B0604020202020204" pitchFamily="34" charset="0"/>
                        </a:rPr>
                        <a:t>P802.15.13/D6</a:t>
                      </a:r>
                      <a:endParaRPr lang="en-US" sz="1400" dirty="0">
                        <a:latin typeface="Arial" panose="020B0604020202020204" pitchFamily="34" charset="0"/>
                        <a:cs typeface="Arial" panose="020B0604020202020204" pitchFamily="34" charset="0"/>
                      </a:endParaRPr>
                    </a:p>
                  </a:txBody>
                  <a:tcPr anchor="ctr"/>
                </a:tc>
                <a:tc>
                  <a:txBody>
                    <a:bodyPr/>
                    <a:lstStyle/>
                    <a:p>
                      <a:r>
                        <a:rPr lang="en-US" sz="1400" kern="1200" dirty="0" smtClean="0">
                          <a:solidFill>
                            <a:schemeClr val="tx1"/>
                          </a:solidFill>
                          <a:effectLst/>
                          <a:latin typeface="Arial" panose="020B0604020202020204" pitchFamily="34" charset="0"/>
                          <a:ea typeface="+mn-ea"/>
                          <a:cs typeface="Arial" panose="020B0604020202020204" pitchFamily="34" charset="0"/>
                        </a:rPr>
                        <a:t>0</a:t>
                      </a:r>
                      <a:endParaRPr lang="en-US" sz="1400" kern="1200" dirty="0">
                        <a:solidFill>
                          <a:schemeClr val="tx1"/>
                        </a:solidFill>
                        <a:effectLst/>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xmlns="" val="2600899970"/>
                  </a:ext>
                </a:extLst>
              </a:tr>
              <a:tr h="489070">
                <a:tc gridSpan="3">
                  <a:txBody>
                    <a:bodyPr/>
                    <a:lstStyle/>
                    <a:p>
                      <a:pPr algn="ctr"/>
                      <a:r>
                        <a:rPr kumimoji="0" lang="en-US" sz="1600" b="0" i="0" u="none" strike="noStrike" kern="1200" cap="none" normalizeH="0" baseline="0" dirty="0">
                          <a:ln>
                            <a:noFill/>
                          </a:ln>
                          <a:solidFill>
                            <a:schemeClr val="tx1"/>
                          </a:solidFill>
                          <a:effectLst/>
                          <a:latin typeface="Arial" charset="0"/>
                          <a:ea typeface="Times New Roman" pitchFamily="18" charset="0"/>
                          <a:cs typeface="Arial" charset="0"/>
                        </a:rPr>
                        <a:t>Total</a:t>
                      </a:r>
                    </a:p>
                  </a:txBody>
                  <a:tcPr anchor="ctr"/>
                </a:tc>
                <a:tc hMerge="1">
                  <a:txBody>
                    <a:bodyPr/>
                    <a:lstStyle/>
                    <a:p>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a:txBody>
                    <a:bodyPr/>
                    <a:lstStyle/>
                    <a:p>
                      <a:r>
                        <a:rPr kumimoji="0" lang="en-US" sz="1600" b="0" i="0" u="none" strike="noStrike" kern="1200" cap="none" normalizeH="0" baseline="0" dirty="0" smtClean="0">
                          <a:ln>
                            <a:noFill/>
                          </a:ln>
                          <a:solidFill>
                            <a:schemeClr val="tx1"/>
                          </a:solidFill>
                          <a:effectLst/>
                          <a:latin typeface="Arial" charset="0"/>
                          <a:ea typeface="Times New Roman" pitchFamily="18" charset="0"/>
                          <a:cs typeface="Arial" charset="0"/>
                        </a:rPr>
                        <a:t>90 (57 T, 30E, 3 G)</a:t>
                      </a:r>
                      <a:endParaRPr kumimoji="0" lang="en-US" sz="16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anchor="ctr"/>
                </a:tc>
              </a:tr>
            </a:tbl>
          </a:graphicData>
        </a:graphic>
      </p:graphicFrame>
    </p:spTree>
    <p:extLst>
      <p:ext uri="{BB962C8B-B14F-4D97-AF65-F5344CB8AC3E}">
        <p14:creationId xmlns:p14="http://schemas.microsoft.com/office/powerpoint/2010/main" val="36535919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Activities</a:t>
            </a:r>
            <a:r>
              <a:rPr lang="de-DE" dirty="0" smtClean="0"/>
              <a:t> </a:t>
            </a:r>
            <a:r>
              <a:rPr lang="de-DE" dirty="0" err="1" smtClean="0"/>
              <a:t>during</a:t>
            </a:r>
            <a:r>
              <a:rPr lang="de-DE" dirty="0" smtClean="0"/>
              <a:t> </a:t>
            </a:r>
            <a:r>
              <a:rPr lang="de-DE" dirty="0" err="1" smtClean="0"/>
              <a:t>the</a:t>
            </a:r>
            <a:r>
              <a:rPr lang="de-DE" dirty="0" smtClean="0"/>
              <a:t> </a:t>
            </a:r>
            <a:r>
              <a:rPr lang="de-DE" dirty="0" err="1" smtClean="0"/>
              <a:t>week</a:t>
            </a:r>
            <a:endParaRPr lang="de-DE" dirty="0"/>
          </a:p>
        </p:txBody>
      </p:sp>
      <p:sp>
        <p:nvSpPr>
          <p:cNvPr id="3" name="Inhaltsplatzhalter 2"/>
          <p:cNvSpPr>
            <a:spLocks noGrp="1"/>
          </p:cNvSpPr>
          <p:nvPr>
            <p:ph idx="1"/>
          </p:nvPr>
        </p:nvSpPr>
        <p:spPr/>
        <p:txBody>
          <a:bodyPr/>
          <a:lstStyle/>
          <a:p>
            <a:r>
              <a:rPr lang="de-DE" sz="2000" dirty="0" err="1" smtClean="0"/>
              <a:t>Preparing</a:t>
            </a:r>
            <a:r>
              <a:rPr lang="de-DE" sz="2000" dirty="0" smtClean="0"/>
              <a:t> </a:t>
            </a:r>
            <a:r>
              <a:rPr lang="de-DE" sz="2000" dirty="0" err="1" smtClean="0"/>
              <a:t>the</a:t>
            </a:r>
            <a:r>
              <a:rPr lang="de-DE" sz="2000" dirty="0" smtClean="0"/>
              <a:t> </a:t>
            </a:r>
            <a:r>
              <a:rPr lang="de-DE" sz="2000" dirty="0" err="1" smtClean="0"/>
              <a:t>submission</a:t>
            </a:r>
            <a:r>
              <a:rPr lang="de-DE" sz="2000" dirty="0" smtClean="0"/>
              <a:t> of IEEE 802.15.3Revb/D06 to </a:t>
            </a:r>
            <a:r>
              <a:rPr lang="de-DE" sz="2000" dirty="0" err="1" smtClean="0"/>
              <a:t>Revcom</a:t>
            </a:r>
            <a:endParaRPr lang="en-US" sz="2200" dirty="0"/>
          </a:p>
          <a:p>
            <a:pPr lvl="1"/>
            <a:endParaRPr lang="de-DE" sz="1800" dirty="0"/>
          </a:p>
        </p:txBody>
      </p:sp>
      <p:sp>
        <p:nvSpPr>
          <p:cNvPr id="4" name="Datumsplatzhalter 3"/>
          <p:cNvSpPr>
            <a:spLocks noGrp="1"/>
          </p:cNvSpPr>
          <p:nvPr>
            <p:ph type="dt" sz="half" idx="10"/>
          </p:nvPr>
        </p:nvSpPr>
        <p:spPr/>
        <p:txBody>
          <a:bodyPr/>
          <a:lstStyle/>
          <a:p>
            <a:r>
              <a:rPr lang="en-US" dirty="0" smtClean="0"/>
              <a:t>July 2023</a:t>
            </a:r>
          </a:p>
        </p:txBody>
      </p:sp>
      <p:sp>
        <p:nvSpPr>
          <p:cNvPr id="5" name="Fußzeilenplatzhalter 4"/>
          <p:cNvSpPr>
            <a:spLocks noGrp="1"/>
          </p:cNvSpPr>
          <p:nvPr>
            <p:ph type="ftr" sz="quarter" idx="11"/>
          </p:nvPr>
        </p:nvSpPr>
        <p:spPr/>
        <p:txBody>
          <a:bodyPr/>
          <a:lstStyle/>
          <a:p>
            <a:r>
              <a:rPr lang="en-US" dirty="0" smtClean="0"/>
              <a:t>Thomas Kürner </a:t>
            </a:r>
            <a:r>
              <a:rPr lang="en-US" dirty="0"/>
              <a:t>(</a:t>
            </a:r>
            <a:r>
              <a:rPr lang="en-US" dirty="0" smtClean="0"/>
              <a:t>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4</a:t>
            </a:fld>
            <a:endParaRPr lang="en-US"/>
          </a:p>
        </p:txBody>
      </p:sp>
    </p:spTree>
    <p:extLst>
      <p:ext uri="{BB962C8B-B14F-4D97-AF65-F5344CB8AC3E}">
        <p14:creationId xmlns:p14="http://schemas.microsoft.com/office/powerpoint/2010/main" val="16361806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Review of Time Line </a:t>
            </a:r>
            <a:r>
              <a:rPr lang="de-DE" dirty="0" err="1" smtClean="0"/>
              <a:t>for</a:t>
            </a:r>
            <a:r>
              <a:rPr lang="de-DE" dirty="0" smtClean="0"/>
              <a:t> TG3ma</a:t>
            </a:r>
            <a:endParaRPr lang="de-DE" dirty="0"/>
          </a:p>
        </p:txBody>
      </p:sp>
      <p:sp>
        <p:nvSpPr>
          <p:cNvPr id="3" name="Inhaltsplatzhalter 2"/>
          <p:cNvSpPr>
            <a:spLocks noGrp="1"/>
          </p:cNvSpPr>
          <p:nvPr>
            <p:ph idx="1"/>
          </p:nvPr>
        </p:nvSpPr>
        <p:spPr>
          <a:xfrm>
            <a:off x="685800" y="1844675"/>
            <a:ext cx="7772400" cy="4114800"/>
          </a:xfrm>
        </p:spPr>
        <p:txBody>
          <a:bodyPr/>
          <a:lstStyle/>
          <a:p>
            <a:pPr lvl="1"/>
            <a:r>
              <a:rPr lang="en-US" sz="1800" dirty="0">
                <a:solidFill>
                  <a:schemeClr val="bg1">
                    <a:lumMod val="65000"/>
                  </a:schemeClr>
                </a:solidFill>
              </a:rPr>
              <a:t>January 2022 </a:t>
            </a:r>
            <a:r>
              <a:rPr lang="en-US" sz="1800" dirty="0" smtClean="0">
                <a:solidFill>
                  <a:schemeClr val="bg1">
                    <a:lumMod val="65000"/>
                  </a:schemeClr>
                </a:solidFill>
              </a:rPr>
              <a:t>	</a:t>
            </a:r>
            <a:r>
              <a:rPr lang="en-US" sz="1800" dirty="0">
                <a:solidFill>
                  <a:schemeClr val="bg1">
                    <a:lumMod val="65000"/>
                  </a:schemeClr>
                </a:solidFill>
              </a:rPr>
              <a:t>Kick-Off; Issuing Call for Proposals</a:t>
            </a:r>
          </a:p>
          <a:p>
            <a:pPr lvl="1"/>
            <a:r>
              <a:rPr lang="en-US" sz="1800" dirty="0">
                <a:solidFill>
                  <a:schemeClr val="bg1">
                    <a:lumMod val="65000"/>
                  </a:schemeClr>
                </a:solidFill>
              </a:rPr>
              <a:t>March 2022 </a:t>
            </a:r>
            <a:r>
              <a:rPr lang="en-US" sz="1800" dirty="0" smtClean="0">
                <a:solidFill>
                  <a:schemeClr val="bg1">
                    <a:lumMod val="65000"/>
                  </a:schemeClr>
                </a:solidFill>
              </a:rPr>
              <a:t>	Roll-up </a:t>
            </a:r>
            <a:r>
              <a:rPr lang="en-US" sz="1800" dirty="0">
                <a:solidFill>
                  <a:schemeClr val="bg1">
                    <a:lumMod val="65000"/>
                  </a:schemeClr>
                </a:solidFill>
              </a:rPr>
              <a:t>available ; start reviewing the roll-up </a:t>
            </a:r>
            <a:r>
              <a:rPr lang="en-US" sz="1800" dirty="0" smtClean="0">
                <a:solidFill>
                  <a:schemeClr val="bg1">
                    <a:lumMod val="65000"/>
                  </a:schemeClr>
                </a:solidFill>
              </a:rPr>
              <a:t>				version</a:t>
            </a:r>
            <a:r>
              <a:rPr lang="en-US" sz="1800" dirty="0">
                <a:solidFill>
                  <a:schemeClr val="bg1">
                    <a:lumMod val="65000"/>
                  </a:schemeClr>
                </a:solidFill>
              </a:rPr>
              <a:t>;  Listening proposals</a:t>
            </a:r>
            <a:r>
              <a:rPr lang="en-US" sz="1800" dirty="0" smtClean="0">
                <a:solidFill>
                  <a:schemeClr val="bg1">
                    <a:lumMod val="65000"/>
                  </a:schemeClr>
                </a:solidFill>
              </a:rPr>
              <a:t>;</a:t>
            </a:r>
          </a:p>
          <a:p>
            <a:pPr lvl="1"/>
            <a:r>
              <a:rPr lang="en-US" sz="1800" dirty="0" err="1" smtClean="0">
                <a:solidFill>
                  <a:schemeClr val="bg1">
                    <a:lumMod val="65000"/>
                  </a:schemeClr>
                </a:solidFill>
              </a:rPr>
              <a:t>Webcons</a:t>
            </a:r>
            <a:r>
              <a:rPr lang="en-US" sz="1800" dirty="0" smtClean="0">
                <a:solidFill>
                  <a:schemeClr val="bg1">
                    <a:lumMod val="65000"/>
                  </a:schemeClr>
                </a:solidFill>
              </a:rPr>
              <a:t> April/May Roll-up available; start reviewing roll-up</a:t>
            </a:r>
            <a:endParaRPr lang="en-US" sz="1800" dirty="0">
              <a:solidFill>
                <a:schemeClr val="bg1">
                  <a:lumMod val="65000"/>
                </a:schemeClr>
              </a:solidFill>
            </a:endParaRPr>
          </a:p>
          <a:p>
            <a:pPr lvl="1"/>
            <a:r>
              <a:rPr lang="en-US" sz="1800" dirty="0">
                <a:solidFill>
                  <a:schemeClr val="bg1">
                    <a:lumMod val="65000"/>
                  </a:schemeClr>
                </a:solidFill>
              </a:rPr>
              <a:t>May 2022 </a:t>
            </a:r>
            <a:r>
              <a:rPr lang="en-US" sz="1800" dirty="0" smtClean="0">
                <a:solidFill>
                  <a:schemeClr val="bg1">
                    <a:lumMod val="65000"/>
                  </a:schemeClr>
                </a:solidFill>
              </a:rPr>
              <a:t>		</a:t>
            </a:r>
            <a:r>
              <a:rPr lang="en-US" sz="1800" dirty="0">
                <a:solidFill>
                  <a:schemeClr val="bg1">
                    <a:lumMod val="65000"/>
                  </a:schemeClr>
                </a:solidFill>
              </a:rPr>
              <a:t>S</a:t>
            </a:r>
            <a:r>
              <a:rPr lang="en-US" sz="1800" dirty="0" smtClean="0">
                <a:solidFill>
                  <a:schemeClr val="bg1">
                    <a:lumMod val="65000"/>
                  </a:schemeClr>
                </a:solidFill>
              </a:rPr>
              <a:t>tart </a:t>
            </a:r>
            <a:r>
              <a:rPr lang="en-US" sz="1800" dirty="0">
                <a:solidFill>
                  <a:schemeClr val="bg1">
                    <a:lumMod val="65000"/>
                  </a:schemeClr>
                </a:solidFill>
              </a:rPr>
              <a:t>drafting </a:t>
            </a:r>
            <a:r>
              <a:rPr lang="en-US" sz="1800" dirty="0" smtClean="0">
                <a:solidFill>
                  <a:schemeClr val="bg1">
                    <a:lumMod val="65000"/>
                  </a:schemeClr>
                </a:solidFill>
              </a:rPr>
              <a:t>D0</a:t>
            </a:r>
            <a:endParaRPr lang="en-US" sz="1800" dirty="0">
              <a:solidFill>
                <a:schemeClr val="bg1">
                  <a:lumMod val="65000"/>
                </a:schemeClr>
              </a:solidFill>
            </a:endParaRPr>
          </a:p>
          <a:p>
            <a:pPr lvl="1"/>
            <a:r>
              <a:rPr lang="en-US" sz="1800" dirty="0">
                <a:solidFill>
                  <a:schemeClr val="bg1">
                    <a:lumMod val="65000"/>
                  </a:schemeClr>
                </a:solidFill>
              </a:rPr>
              <a:t>July 2022 </a:t>
            </a:r>
            <a:r>
              <a:rPr lang="en-US" sz="1800" dirty="0" smtClean="0">
                <a:solidFill>
                  <a:schemeClr val="bg1">
                    <a:lumMod val="65000"/>
                  </a:schemeClr>
                </a:solidFill>
              </a:rPr>
              <a:t>		Starting TG Review /WG Editor Review</a:t>
            </a:r>
            <a:endParaRPr lang="en-US" sz="1800" dirty="0">
              <a:solidFill>
                <a:schemeClr val="bg1">
                  <a:lumMod val="65000"/>
                </a:schemeClr>
              </a:solidFill>
            </a:endParaRPr>
          </a:p>
          <a:p>
            <a:pPr lvl="1"/>
            <a:r>
              <a:rPr lang="en-US" sz="1800" dirty="0">
                <a:solidFill>
                  <a:schemeClr val="bg1">
                    <a:lumMod val="65000"/>
                  </a:schemeClr>
                </a:solidFill>
              </a:rPr>
              <a:t>September 2022 </a:t>
            </a:r>
            <a:r>
              <a:rPr lang="en-US" sz="1800" dirty="0" smtClean="0">
                <a:solidFill>
                  <a:schemeClr val="bg1">
                    <a:lumMod val="65000"/>
                  </a:schemeClr>
                </a:solidFill>
              </a:rPr>
              <a:t>	Starting LB</a:t>
            </a:r>
            <a:endParaRPr lang="en-US" sz="1800" dirty="0">
              <a:solidFill>
                <a:schemeClr val="bg1">
                  <a:lumMod val="65000"/>
                </a:schemeClr>
              </a:solidFill>
            </a:endParaRPr>
          </a:p>
          <a:p>
            <a:pPr lvl="1"/>
            <a:r>
              <a:rPr lang="en-US" sz="1800" dirty="0">
                <a:solidFill>
                  <a:schemeClr val="bg1">
                    <a:lumMod val="65000"/>
                  </a:schemeClr>
                </a:solidFill>
              </a:rPr>
              <a:t>November 2022 </a:t>
            </a:r>
            <a:r>
              <a:rPr lang="en-US" sz="1800" dirty="0" smtClean="0">
                <a:solidFill>
                  <a:schemeClr val="bg1">
                    <a:lumMod val="65000"/>
                  </a:schemeClr>
                </a:solidFill>
              </a:rPr>
              <a:t>	LB </a:t>
            </a:r>
            <a:r>
              <a:rPr lang="en-US" sz="1800" dirty="0">
                <a:solidFill>
                  <a:schemeClr val="bg1">
                    <a:lumMod val="65000"/>
                  </a:schemeClr>
                </a:solidFill>
              </a:rPr>
              <a:t>Comment Resolution</a:t>
            </a:r>
            <a:endParaRPr lang="en-US" sz="1800" dirty="0" smtClean="0">
              <a:solidFill>
                <a:schemeClr val="bg1">
                  <a:lumMod val="65000"/>
                </a:schemeClr>
              </a:solidFill>
            </a:endParaRPr>
          </a:p>
          <a:p>
            <a:pPr lvl="1"/>
            <a:r>
              <a:rPr lang="en-US" sz="1800" dirty="0" smtClean="0">
                <a:solidFill>
                  <a:schemeClr val="bg1">
                    <a:lumMod val="65000"/>
                  </a:schemeClr>
                </a:solidFill>
              </a:rPr>
              <a:t>January 2023	Starting SB</a:t>
            </a:r>
            <a:endParaRPr lang="en-US" sz="1800" dirty="0">
              <a:solidFill>
                <a:schemeClr val="bg1">
                  <a:lumMod val="65000"/>
                </a:schemeClr>
              </a:solidFill>
            </a:endParaRPr>
          </a:p>
          <a:p>
            <a:pPr lvl="1"/>
            <a:r>
              <a:rPr lang="en-US" sz="1800" dirty="0">
                <a:solidFill>
                  <a:schemeClr val="bg1">
                    <a:lumMod val="65000"/>
                  </a:schemeClr>
                </a:solidFill>
              </a:rPr>
              <a:t>March 2023 </a:t>
            </a:r>
            <a:r>
              <a:rPr lang="en-US" sz="1800" dirty="0" smtClean="0">
                <a:solidFill>
                  <a:schemeClr val="bg1">
                    <a:lumMod val="65000"/>
                  </a:schemeClr>
                </a:solidFill>
              </a:rPr>
              <a:t>	</a:t>
            </a:r>
            <a:r>
              <a:rPr lang="en-US" sz="1800" dirty="0">
                <a:solidFill>
                  <a:schemeClr val="bg1">
                    <a:lumMod val="65000"/>
                  </a:schemeClr>
                </a:solidFill>
              </a:rPr>
              <a:t>SB Comment </a:t>
            </a:r>
            <a:r>
              <a:rPr lang="en-US" sz="1800" dirty="0" smtClean="0">
                <a:solidFill>
                  <a:schemeClr val="bg1">
                    <a:lumMod val="65000"/>
                  </a:schemeClr>
                </a:solidFill>
              </a:rPr>
              <a:t>Resolution</a:t>
            </a:r>
          </a:p>
          <a:p>
            <a:pPr lvl="1"/>
            <a:r>
              <a:rPr lang="en-US" sz="1800" b="1" dirty="0" smtClean="0"/>
              <a:t>July 2023		Submission to </a:t>
            </a:r>
            <a:r>
              <a:rPr lang="en-US" sz="1800" b="1" dirty="0" err="1" smtClean="0"/>
              <a:t>RevCom</a:t>
            </a:r>
            <a:endParaRPr lang="en-US" sz="1800" b="1" dirty="0"/>
          </a:p>
          <a:p>
            <a:pPr lvl="1"/>
            <a:endParaRPr lang="de-DE" sz="1800" dirty="0" smtClean="0"/>
          </a:p>
          <a:p>
            <a:endParaRPr lang="de-DE" sz="2000" dirty="0"/>
          </a:p>
        </p:txBody>
      </p:sp>
      <p:sp>
        <p:nvSpPr>
          <p:cNvPr id="4" name="Datumsplatzhalter 3"/>
          <p:cNvSpPr>
            <a:spLocks noGrp="1"/>
          </p:cNvSpPr>
          <p:nvPr>
            <p:ph type="dt" sz="half" idx="10"/>
          </p:nvPr>
        </p:nvSpPr>
        <p:spPr/>
        <p:txBody>
          <a:bodyPr/>
          <a:lstStyle/>
          <a:p>
            <a:r>
              <a:rPr lang="en-US" dirty="0" smtClean="0"/>
              <a:t>July 2023</a:t>
            </a:r>
            <a:endParaRPr lang="en-US" dirty="0"/>
          </a:p>
        </p:txBody>
      </p:sp>
      <p:sp>
        <p:nvSpPr>
          <p:cNvPr id="5" name="Fußzeilenplatzhalter 4"/>
          <p:cNvSpPr>
            <a:spLocks noGrp="1"/>
          </p:cNvSpPr>
          <p:nvPr>
            <p:ph type="ftr" sz="quarter" idx="11"/>
          </p:nvPr>
        </p:nvSpPr>
        <p:spPr/>
        <p:txBody>
          <a:bodyPr/>
          <a:lstStyle/>
          <a:p>
            <a:r>
              <a:rPr lang="en-US" dirty="0"/>
              <a:t>Thomas Kürner, TU Braunschweig</a:t>
            </a:r>
          </a:p>
        </p:txBody>
      </p:sp>
      <p:sp>
        <p:nvSpPr>
          <p:cNvPr id="6" name="Foliennummernplatzhalter 5"/>
          <p:cNvSpPr>
            <a:spLocks noGrp="1"/>
          </p:cNvSpPr>
          <p:nvPr>
            <p:ph type="sldNum" sz="quarter" idx="12"/>
          </p:nvPr>
        </p:nvSpPr>
        <p:spPr/>
        <p:txBody>
          <a:bodyPr/>
          <a:lstStyle/>
          <a:p>
            <a:r>
              <a:rPr lang="en-US"/>
              <a:t>Slide </a:t>
            </a:r>
            <a:fld id="{D8E7F6C2-DF2F-4116-8D71-DCDEFB590920}" type="slidenum">
              <a:rPr lang="en-US" smtClean="0"/>
              <a:pPr/>
              <a:t>5</a:t>
            </a:fld>
            <a:endParaRPr lang="en-US"/>
          </a:p>
        </p:txBody>
      </p:sp>
    </p:spTree>
    <p:extLst>
      <p:ext uri="{BB962C8B-B14F-4D97-AF65-F5344CB8AC3E}">
        <p14:creationId xmlns:p14="http://schemas.microsoft.com/office/powerpoint/2010/main" val="33660402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a:t>T</a:t>
            </a:r>
            <a:r>
              <a:rPr lang="en-US" b="1" dirty="0" smtClean="0"/>
              <a:t>G Motion</a:t>
            </a:r>
            <a:endParaRPr lang="en-US" b="1" dirty="0"/>
          </a:p>
        </p:txBody>
      </p:sp>
      <p:sp>
        <p:nvSpPr>
          <p:cNvPr id="3" name="Text Placeholder 2"/>
          <p:cNvSpPr>
            <a:spLocks noGrp="1"/>
          </p:cNvSpPr>
          <p:nvPr>
            <p:ph type="body" idx="1"/>
          </p:nvPr>
        </p:nvSpPr>
        <p:spPr>
          <a:xfrm>
            <a:off x="685802" y="1676400"/>
            <a:ext cx="7772400" cy="4724400"/>
          </a:xfrm>
        </p:spPr>
        <p:txBody>
          <a:bodyPr/>
          <a:lstStyle/>
          <a:p>
            <a:r>
              <a:rPr lang="en-US" sz="2000" i="1" dirty="0"/>
              <a:t>Move that 802.15 </a:t>
            </a:r>
            <a:r>
              <a:rPr lang="en-US" sz="2000" i="1" dirty="0" smtClean="0"/>
              <a:t>TG3mb </a:t>
            </a:r>
            <a:r>
              <a:rPr lang="en-US" sz="2000" i="1" dirty="0"/>
              <a:t>approves P802.15.3RevB Report to LMSC on </a:t>
            </a:r>
            <a:r>
              <a:rPr lang="en-US" sz="2000" i="1" dirty="0" smtClean="0"/>
              <a:t>Unconditional </a:t>
            </a:r>
            <a:r>
              <a:rPr lang="en-US" sz="2000" i="1" dirty="0"/>
              <a:t>Approval to go to </a:t>
            </a:r>
            <a:r>
              <a:rPr lang="en-US" sz="2000" i="1" dirty="0" err="1" smtClean="0"/>
              <a:t>RevCom</a:t>
            </a:r>
            <a:r>
              <a:rPr lang="en-US" sz="2000" i="1" dirty="0"/>
              <a:t> </a:t>
            </a:r>
            <a:r>
              <a:rPr lang="en-US" sz="2000" i="1" dirty="0" smtClean="0"/>
              <a:t>15-23-0226-07-03ma-p802-15-3RevB-report-to-ec-on-approval-to-go-to-revcom.ppt. </a:t>
            </a:r>
            <a:endParaRPr lang="de-DE" sz="2000" i="1" dirty="0"/>
          </a:p>
          <a:p>
            <a:pPr marL="0" indent="0">
              <a:buNone/>
            </a:pPr>
            <a:endParaRPr lang="en-US" sz="2000" i="1" dirty="0" smtClean="0"/>
          </a:p>
          <a:p>
            <a:pPr marL="0" indent="0">
              <a:buNone/>
            </a:pPr>
            <a:endParaRPr lang="en-US" sz="2000" dirty="0"/>
          </a:p>
          <a:p>
            <a:pPr marL="0" indent="0">
              <a:buNone/>
            </a:pPr>
            <a:r>
              <a:rPr lang="en-US" sz="2000" dirty="0"/>
              <a:t>Moved By:  Iwao Hosako</a:t>
            </a:r>
          </a:p>
          <a:p>
            <a:pPr marL="0" indent="0">
              <a:buNone/>
            </a:pPr>
            <a:r>
              <a:rPr lang="en-US" sz="2000" dirty="0"/>
              <a:t>Seconded By: </a:t>
            </a:r>
            <a:r>
              <a:rPr lang="en-US" sz="2000" dirty="0" smtClean="0"/>
              <a:t>Shigenobu Sasaki</a:t>
            </a:r>
          </a:p>
          <a:p>
            <a:pPr marL="0" indent="0">
              <a:buNone/>
            </a:pPr>
            <a:endParaRPr lang="en-US" sz="2000" dirty="0"/>
          </a:p>
          <a:p>
            <a:pPr marL="0" indent="0">
              <a:buNone/>
            </a:pPr>
            <a:r>
              <a:rPr lang="en-US" sz="2000" dirty="0" smtClean="0"/>
              <a:t>Motion carries with unanimous consent</a:t>
            </a:r>
            <a:endParaRPr lang="en-US" sz="2000" dirty="0"/>
          </a:p>
          <a:p>
            <a:pPr marL="0" indent="0">
              <a:buNone/>
            </a:pPr>
            <a:r>
              <a:rPr lang="en-US" sz="2000" dirty="0" smtClean="0"/>
              <a:t> </a:t>
            </a:r>
          </a:p>
          <a:p>
            <a:pPr marL="0" indent="0">
              <a:buNone/>
            </a:pPr>
            <a:endParaRPr lang="en-US"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6</a:t>
            </a:fld>
            <a:endParaRPr lang="en-US" altLang="en-US" sz="1200" dirty="0" smtClean="0">
              <a:latin typeface="Times New Roman" pitchFamily="18" charset="0"/>
            </a:endParaRPr>
          </a:p>
        </p:txBody>
      </p:sp>
      <p:sp>
        <p:nvSpPr>
          <p:cNvPr id="6" name="Datumsplatzhalter 3"/>
          <p:cNvSpPr txBox="1">
            <a:spLocks/>
          </p:cNvSpPr>
          <p:nvPr/>
        </p:nvSpPr>
        <p:spPr bwMode="auto">
          <a:xfrm>
            <a:off x="685800" y="378281"/>
            <a:ext cx="732573"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1400" b="1" dirty="0" smtClean="0"/>
              <a:t>July</a:t>
            </a:r>
            <a:r>
              <a:rPr kumimoji="0" lang="en-US" sz="1400" b="1" i="0" u="none" strike="noStrike" kern="1200" cap="none" spc="0" normalizeH="0" noProof="0" dirty="0" smtClean="0">
                <a:ln>
                  <a:noFill/>
                </a:ln>
                <a:solidFill>
                  <a:schemeClr val="tx1"/>
                </a:solidFill>
                <a:effectLst/>
                <a:uLnTx/>
                <a:uFillTx/>
                <a:latin typeface="Times New Roman" pitchFamily="18" charset="0"/>
                <a:ea typeface="+mn-ea"/>
                <a:cs typeface="+mn-cs"/>
              </a:rPr>
              <a:t> 2023</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755750807"/>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a:t>T</a:t>
            </a:r>
            <a:r>
              <a:rPr lang="en-US" b="1" dirty="0" smtClean="0"/>
              <a:t>G Motion</a:t>
            </a:r>
            <a:endParaRPr lang="en-US" b="1" dirty="0"/>
          </a:p>
        </p:txBody>
      </p:sp>
      <p:sp>
        <p:nvSpPr>
          <p:cNvPr id="3" name="Text Placeholder 2"/>
          <p:cNvSpPr>
            <a:spLocks noGrp="1"/>
          </p:cNvSpPr>
          <p:nvPr>
            <p:ph type="body" idx="1"/>
          </p:nvPr>
        </p:nvSpPr>
        <p:spPr>
          <a:xfrm>
            <a:off x="685802" y="1676400"/>
            <a:ext cx="7772400" cy="4724400"/>
          </a:xfrm>
        </p:spPr>
        <p:txBody>
          <a:bodyPr/>
          <a:lstStyle/>
          <a:p>
            <a:r>
              <a:rPr lang="en-US" sz="2000" i="1" dirty="0"/>
              <a:t>Move that </a:t>
            </a:r>
            <a:r>
              <a:rPr lang="en-US" sz="2000" i="1" dirty="0" smtClean="0"/>
              <a:t>TG3mb </a:t>
            </a:r>
            <a:r>
              <a:rPr lang="en-US" sz="2000" i="1" dirty="0"/>
              <a:t>formally request that the WG 802.15 reviews and approves the CSD 15-21-0477-04-03ma-draft-csd-15-3ma.docx, and the CA document 15-22-0462-05-03ma-coexistence-assurance.doc; and requests unconditional </a:t>
            </a:r>
            <a:r>
              <a:rPr lang="en-US" sz="2000" i="1" dirty="0" smtClean="0"/>
              <a:t>approval </a:t>
            </a:r>
            <a:r>
              <a:rPr lang="en-US" sz="2000" i="1" dirty="0"/>
              <a:t>from the EC to submit P802-15-3-Rev </a:t>
            </a:r>
            <a:r>
              <a:rPr lang="en-US" sz="2000" i="1" dirty="0" smtClean="0"/>
              <a:t>B-D6.pdf  </a:t>
            </a:r>
            <a:r>
              <a:rPr lang="en-US" sz="2000" i="1" dirty="0"/>
              <a:t>to </a:t>
            </a:r>
            <a:r>
              <a:rPr lang="en-US" sz="2000" i="1" kern="1200" dirty="0" err="1"/>
              <a:t>RevCom</a:t>
            </a:r>
            <a:r>
              <a:rPr lang="en-US" sz="2000" i="1" dirty="0" smtClean="0"/>
              <a:t>.</a:t>
            </a:r>
            <a:r>
              <a:rPr lang="en-US" sz="2000" dirty="0" smtClean="0"/>
              <a:t> </a:t>
            </a:r>
          </a:p>
          <a:p>
            <a:pPr marL="0" indent="0">
              <a:buNone/>
            </a:pPr>
            <a:endParaRPr lang="en-US" sz="2000" dirty="0"/>
          </a:p>
          <a:p>
            <a:pPr marL="0" indent="0">
              <a:buNone/>
            </a:pPr>
            <a:endParaRPr lang="en-US" sz="2000" dirty="0"/>
          </a:p>
          <a:p>
            <a:pPr marL="0" indent="0">
              <a:buNone/>
            </a:pPr>
            <a:r>
              <a:rPr lang="en-US" sz="2000" dirty="0"/>
              <a:t>Moved By:  Iwao Hosako</a:t>
            </a:r>
          </a:p>
          <a:p>
            <a:pPr marL="0" indent="0">
              <a:buNone/>
            </a:pPr>
            <a:r>
              <a:rPr lang="en-US" sz="2000" dirty="0"/>
              <a:t>Seconded By: Shigenobu Sasaki</a:t>
            </a:r>
          </a:p>
          <a:p>
            <a:pPr marL="0" indent="0">
              <a:buNone/>
            </a:pPr>
            <a:endParaRPr lang="en-US" sz="2000" dirty="0"/>
          </a:p>
          <a:p>
            <a:pPr marL="0" indent="0">
              <a:buNone/>
            </a:pPr>
            <a:r>
              <a:rPr lang="en-US" sz="2000" dirty="0"/>
              <a:t>Motion carries with unanimous consent</a:t>
            </a:r>
            <a:endParaRPr lang="en-US" sz="2000" dirty="0"/>
          </a:p>
          <a:p>
            <a:pPr marL="0" indent="0">
              <a:buNone/>
            </a:pPr>
            <a:r>
              <a:rPr lang="en-US" sz="2000" dirty="0" smtClean="0"/>
              <a:t> </a:t>
            </a:r>
          </a:p>
          <a:p>
            <a:pPr marL="0" indent="0">
              <a:buNone/>
            </a:pPr>
            <a:endParaRPr lang="en-US"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7</a:t>
            </a:fld>
            <a:endParaRPr lang="en-US" altLang="en-US" sz="1200" dirty="0" smtClean="0">
              <a:latin typeface="Times New Roman" pitchFamily="18" charset="0"/>
            </a:endParaRPr>
          </a:p>
        </p:txBody>
      </p:sp>
      <p:sp>
        <p:nvSpPr>
          <p:cNvPr id="6" name="Datumsplatzhalter 3"/>
          <p:cNvSpPr txBox="1">
            <a:spLocks/>
          </p:cNvSpPr>
          <p:nvPr/>
        </p:nvSpPr>
        <p:spPr bwMode="auto">
          <a:xfrm>
            <a:off x="685800" y="378281"/>
            <a:ext cx="732573"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1400" b="1" dirty="0" smtClean="0"/>
              <a:t>July</a:t>
            </a:r>
            <a:r>
              <a:rPr kumimoji="0" lang="en-US" sz="1400" b="1" i="0" u="none" strike="noStrike" kern="1200" cap="none" spc="0" normalizeH="0" noProof="0" dirty="0" smtClean="0">
                <a:ln>
                  <a:noFill/>
                </a:ln>
                <a:solidFill>
                  <a:schemeClr val="tx1"/>
                </a:solidFill>
                <a:effectLst/>
                <a:uLnTx/>
                <a:uFillTx/>
                <a:latin typeface="Times New Roman" pitchFamily="18" charset="0"/>
                <a:ea typeface="+mn-ea"/>
                <a:cs typeface="+mn-cs"/>
              </a:rPr>
              <a:t> 2023</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4060816691"/>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WG Motion</a:t>
            </a:r>
            <a:endParaRPr lang="en-US" b="1" dirty="0"/>
          </a:p>
        </p:txBody>
      </p:sp>
      <p:sp>
        <p:nvSpPr>
          <p:cNvPr id="3" name="Text Placeholder 2"/>
          <p:cNvSpPr>
            <a:spLocks noGrp="1"/>
          </p:cNvSpPr>
          <p:nvPr>
            <p:ph type="body" idx="1"/>
          </p:nvPr>
        </p:nvSpPr>
        <p:spPr>
          <a:xfrm>
            <a:off x="685802" y="1676400"/>
            <a:ext cx="7772400" cy="4724400"/>
          </a:xfrm>
        </p:spPr>
        <p:txBody>
          <a:bodyPr/>
          <a:lstStyle/>
          <a:p>
            <a:pPr marL="0" indent="0">
              <a:buNone/>
            </a:pPr>
            <a:r>
              <a:rPr lang="en-GB" sz="2000" i="1" dirty="0"/>
              <a:t>Move </a:t>
            </a:r>
            <a:r>
              <a:rPr lang="en-US" sz="2000" i="1" kern="1200" dirty="0"/>
              <a:t>“</a:t>
            </a:r>
            <a:r>
              <a:rPr lang="en-US" sz="2000" i="1" dirty="0"/>
              <a:t>WG 802.15 has reviewed and approves the CSD </a:t>
            </a:r>
            <a:r>
              <a:rPr lang="en-US" sz="2000" i="1" dirty="0" smtClean="0"/>
              <a:t>15-21-0477-04-03ma-draft-csd-15-3ma.docx </a:t>
            </a:r>
            <a:r>
              <a:rPr lang="en-US" sz="2000" i="1" dirty="0"/>
              <a:t>and the CA document </a:t>
            </a:r>
            <a:r>
              <a:rPr lang="en-US" sz="2000" i="1" dirty="0" smtClean="0"/>
              <a:t>15-22-0462-05-03ma-coexistence-assurance.doc </a:t>
            </a:r>
            <a:r>
              <a:rPr lang="en-US" sz="2000" i="1" dirty="0"/>
              <a:t>and requests unconditional approval from the EC to submit P802-15-3-Rev </a:t>
            </a:r>
            <a:r>
              <a:rPr lang="en-US" sz="2000" i="1" dirty="0" smtClean="0"/>
              <a:t>B-D6.pdf  </a:t>
            </a:r>
            <a:r>
              <a:rPr lang="en-US" sz="2000" i="1" dirty="0"/>
              <a:t>to </a:t>
            </a:r>
            <a:r>
              <a:rPr lang="en-US" sz="2000" i="1" kern="1200" dirty="0" err="1"/>
              <a:t>RevCom</a:t>
            </a:r>
            <a:r>
              <a:rPr lang="en-US" sz="2000" i="1" kern="1200" dirty="0"/>
              <a:t>.</a:t>
            </a:r>
            <a:r>
              <a:rPr lang="en-US" sz="2000" kern="1200" dirty="0"/>
              <a:t>”</a:t>
            </a:r>
          </a:p>
          <a:p>
            <a:pPr marL="0" indent="0">
              <a:buNone/>
            </a:pPr>
            <a:endParaRPr lang="en-US" sz="2400" dirty="0"/>
          </a:p>
          <a:p>
            <a:endParaRPr lang="en-US" sz="2000" dirty="0"/>
          </a:p>
          <a:p>
            <a:pPr marL="0" indent="0">
              <a:buNone/>
            </a:pPr>
            <a:r>
              <a:rPr lang="en-US" sz="2000" dirty="0" smtClean="0"/>
              <a:t>Moved By: Thomas Kürner</a:t>
            </a:r>
          </a:p>
          <a:p>
            <a:pPr marL="0" indent="0">
              <a:buNone/>
            </a:pPr>
            <a:r>
              <a:rPr lang="en-US" sz="2000" dirty="0" smtClean="0"/>
              <a:t>Seconded By: Phil Beecher</a:t>
            </a:r>
          </a:p>
          <a:p>
            <a:pPr marL="0" indent="0">
              <a:buNone/>
            </a:pPr>
            <a:r>
              <a:rPr lang="en-US" sz="2400" dirty="0" smtClean="0"/>
              <a:t> </a:t>
            </a:r>
            <a:endParaRPr lang="en-US" sz="2400" dirty="0"/>
          </a:p>
          <a:p>
            <a:pPr marL="0" indent="0">
              <a:buNone/>
            </a:pPr>
            <a:endParaRPr lang="en-US" sz="2400"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8</a:t>
            </a:fld>
            <a:endParaRPr lang="en-US" altLang="en-US" sz="1200" dirty="0" smtClean="0">
              <a:latin typeface="Times New Roman" pitchFamily="18" charset="0"/>
            </a:endParaRPr>
          </a:p>
        </p:txBody>
      </p:sp>
      <p:sp>
        <p:nvSpPr>
          <p:cNvPr id="5" name="Datumsplatzhalter 3"/>
          <p:cNvSpPr txBox="1">
            <a:spLocks/>
          </p:cNvSpPr>
          <p:nvPr/>
        </p:nvSpPr>
        <p:spPr bwMode="auto">
          <a:xfrm>
            <a:off x="706949" y="378281"/>
            <a:ext cx="732573"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1400" b="1" dirty="0" smtClean="0"/>
              <a:t>July</a:t>
            </a:r>
            <a:r>
              <a:rPr kumimoji="0" lang="en-US" sz="1400" b="1" i="0" u="none" strike="noStrike" kern="1200" cap="none" spc="0" normalizeH="0" noProof="0" dirty="0" smtClean="0">
                <a:ln>
                  <a:noFill/>
                </a:ln>
                <a:solidFill>
                  <a:schemeClr val="tx1"/>
                </a:solidFill>
                <a:effectLst/>
                <a:uLnTx/>
                <a:uFillTx/>
                <a:latin typeface="Times New Roman" pitchFamily="18" charset="0"/>
                <a:ea typeface="+mn-ea"/>
                <a:cs typeface="+mn-cs"/>
              </a:rPr>
              <a:t> 2023</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077629119"/>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a:t>T</a:t>
            </a:r>
            <a:r>
              <a:rPr lang="en-US" b="1" dirty="0" smtClean="0"/>
              <a:t>G Motion</a:t>
            </a:r>
            <a:endParaRPr lang="en-US" b="1" dirty="0"/>
          </a:p>
        </p:txBody>
      </p:sp>
      <p:sp>
        <p:nvSpPr>
          <p:cNvPr id="3" name="Text Placeholder 2"/>
          <p:cNvSpPr>
            <a:spLocks noGrp="1"/>
          </p:cNvSpPr>
          <p:nvPr>
            <p:ph type="body" idx="1"/>
          </p:nvPr>
        </p:nvSpPr>
        <p:spPr>
          <a:xfrm>
            <a:off x="685802" y="1447800"/>
            <a:ext cx="7772400" cy="4953000"/>
          </a:xfrm>
        </p:spPr>
        <p:txBody>
          <a:bodyPr/>
          <a:lstStyle/>
          <a:p>
            <a:pPr marL="0" indent="0">
              <a:buNone/>
            </a:pPr>
            <a:r>
              <a:rPr lang="en-US" sz="2000" i="1" dirty="0"/>
              <a:t>Move that </a:t>
            </a:r>
            <a:r>
              <a:rPr lang="en-US" sz="2000" i="1" dirty="0" smtClean="0"/>
              <a:t>802.15.3mb TG approve </a:t>
            </a:r>
            <a:r>
              <a:rPr lang="en-US" sz="2000" i="1" dirty="0"/>
              <a:t>the formation of a Comment Resolution Group (CRG) for the Standards Association balloting of the P802-15-3-Rev </a:t>
            </a:r>
            <a:r>
              <a:rPr lang="en-US" sz="2000" i="1" dirty="0" smtClean="0"/>
              <a:t>B-D6.pdf   </a:t>
            </a:r>
            <a:r>
              <a:rPr lang="en-US" sz="2000" i="1" dirty="0"/>
              <a:t>with the following membership: Thomas Kürner (Chair), Iwao Hosako, </a:t>
            </a:r>
            <a:r>
              <a:rPr lang="en-US" sz="2000" i="1" dirty="0" smtClean="0"/>
              <a:t>Josep Jornet, </a:t>
            </a:r>
            <a:r>
              <a:rPr lang="en-US" sz="2000" i="1" dirty="0" err="1" smtClean="0"/>
              <a:t>Shoichi</a:t>
            </a:r>
            <a:r>
              <a:rPr lang="en-US" sz="2000" i="1" dirty="0" smtClean="0"/>
              <a:t> </a:t>
            </a:r>
            <a:r>
              <a:rPr lang="en-US" sz="2000" i="1" dirty="0"/>
              <a:t>Kitazawa and Jörg Robert</a:t>
            </a:r>
            <a:r>
              <a:rPr lang="en-US" sz="2000" i="1" dirty="0" smtClean="0"/>
              <a:t>. </a:t>
            </a:r>
            <a:r>
              <a:rPr lang="en-US" sz="2000" i="1" dirty="0"/>
              <a:t>The </a:t>
            </a:r>
            <a:r>
              <a:rPr lang="en-US" sz="2000" i="1" dirty="0" smtClean="0"/>
              <a:t>CRG is </a:t>
            </a:r>
            <a:r>
              <a:rPr lang="en-US" sz="2000" i="1" dirty="0"/>
              <a:t>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de-DE" sz="2000" dirty="0"/>
          </a:p>
          <a:p>
            <a:pPr marL="0" indent="0">
              <a:buNone/>
            </a:pPr>
            <a:endParaRPr lang="en-US" sz="2000" dirty="0"/>
          </a:p>
          <a:p>
            <a:pPr marL="0" indent="0">
              <a:buNone/>
            </a:pPr>
            <a:r>
              <a:rPr lang="en-US" sz="2000" dirty="0" smtClean="0"/>
              <a:t>Moved </a:t>
            </a:r>
            <a:r>
              <a:rPr lang="en-US" sz="2000" dirty="0"/>
              <a:t>By:  Iwao Hosako</a:t>
            </a:r>
          </a:p>
          <a:p>
            <a:pPr marL="0" indent="0">
              <a:buNone/>
            </a:pPr>
            <a:r>
              <a:rPr lang="en-US" sz="2000" dirty="0"/>
              <a:t>Seconded By: Shigenobu </a:t>
            </a:r>
            <a:r>
              <a:rPr lang="en-US" sz="2000" dirty="0" smtClean="0"/>
              <a:t>Sasaki</a:t>
            </a:r>
            <a:endParaRPr lang="en-US" sz="2000" dirty="0"/>
          </a:p>
          <a:p>
            <a:pPr marL="0" indent="0">
              <a:buNone/>
            </a:pPr>
            <a:r>
              <a:rPr lang="en-US" sz="2000" dirty="0"/>
              <a:t>Motion carries with unanimous </a:t>
            </a:r>
            <a:r>
              <a:rPr lang="en-US" sz="2000" dirty="0" err="1"/>
              <a:t>consent</a:t>
            </a:r>
            <a:r>
              <a:rPr lang="en-US" sz="1800" dirty="0" err="1" smtClean="0">
                <a:solidFill>
                  <a:schemeClr val="bg1">
                    <a:lumMod val="95000"/>
                  </a:schemeClr>
                </a:solidFill>
              </a:rPr>
              <a:t>No</a:t>
            </a:r>
            <a:r>
              <a:rPr lang="en-US" sz="1800" dirty="0" smtClean="0">
                <a:solidFill>
                  <a:schemeClr val="bg1">
                    <a:lumMod val="95000"/>
                  </a:schemeClr>
                </a:solidFill>
              </a:rPr>
              <a:t> </a:t>
            </a:r>
            <a:r>
              <a:rPr lang="en-US" sz="1800" dirty="0">
                <a:solidFill>
                  <a:schemeClr val="bg1">
                    <a:lumMod val="95000"/>
                  </a:schemeClr>
                </a:solidFill>
              </a:rPr>
              <a:t>objection and abstain, the motion carries with unanimous consent </a:t>
            </a:r>
            <a:endParaRPr lang="de-DE" sz="1800" dirty="0">
              <a:solidFill>
                <a:schemeClr val="bg1">
                  <a:lumMod val="95000"/>
                </a:schemeClr>
              </a:solidFill>
            </a:endParaRP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9</a:t>
            </a:fld>
            <a:endParaRPr lang="en-US" altLang="en-US" sz="1200" dirty="0" smtClean="0">
              <a:latin typeface="Times New Roman" pitchFamily="18" charset="0"/>
            </a:endParaRPr>
          </a:p>
        </p:txBody>
      </p:sp>
      <p:sp>
        <p:nvSpPr>
          <p:cNvPr id="5" name="Datumsplatzhalter 3"/>
          <p:cNvSpPr txBox="1">
            <a:spLocks/>
          </p:cNvSpPr>
          <p:nvPr/>
        </p:nvSpPr>
        <p:spPr bwMode="auto">
          <a:xfrm>
            <a:off x="706949" y="378281"/>
            <a:ext cx="732573"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1400" b="1" dirty="0" smtClean="0"/>
              <a:t>July</a:t>
            </a: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 2023</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065470643"/>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592</Words>
  <Application>Microsoft Office PowerPoint</Application>
  <PresentationFormat>Bildschirmpräsentation (4:3)</PresentationFormat>
  <Paragraphs>121</Paragraphs>
  <Slides>11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11</vt:i4>
      </vt:variant>
    </vt:vector>
  </HeadingPairs>
  <TitlesOfParts>
    <vt:vector size="15" baseType="lpstr">
      <vt:lpstr>ＭＳ Ｐゴシック</vt:lpstr>
      <vt:lpstr>Arial</vt:lpstr>
      <vt:lpstr>Times New Roman</vt:lpstr>
      <vt:lpstr>IEEE-P802_15</vt:lpstr>
      <vt:lpstr>PowerPoint-Präsentation</vt:lpstr>
      <vt:lpstr>TG3mb July 2023  Closing Report</vt:lpstr>
      <vt:lpstr>Starting Point of the week: Results of  SA Ballot Recirc2</vt:lpstr>
      <vt:lpstr>Activities during the week</vt:lpstr>
      <vt:lpstr>Review of Time Line for TG3ma</vt:lpstr>
      <vt:lpstr>TG Motion</vt:lpstr>
      <vt:lpstr>TG Motion</vt:lpstr>
      <vt:lpstr>WG Motion</vt:lpstr>
      <vt:lpstr>TG Motion</vt:lpstr>
      <vt:lpstr>WG Motion</vt:lpstr>
      <vt:lpstr>Next Meetings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270</cp:revision>
  <cp:lastPrinted>1998-02-10T13:28:06Z</cp:lastPrinted>
  <dcterms:created xsi:type="dcterms:W3CDTF">2012-11-14T22:04:21Z</dcterms:created>
  <dcterms:modified xsi:type="dcterms:W3CDTF">2023-07-12T08:31:52Z</dcterms:modified>
</cp:coreProperties>
</file>